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7" r:id="rId6"/>
    <p:sldId id="266" r:id="rId7"/>
    <p:sldId id="261" r:id="rId8"/>
    <p:sldId id="262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tr7o+d9nxcxiloUhmhI/+x3iN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69836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ru-RU"/>
              <a:t>вниманию предлагается выпускная квалификационная работа на тему “ТЕМА”</a:t>
            </a: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351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ru-RU"/>
              <a:t>Цель работы: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ru-RU"/>
              <a:t>Для достижения цели поставлены следующие задачи:</a:t>
            </a: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261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957e8984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24957e8984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51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7794bb92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endParaRPr/>
          </a:p>
        </p:txBody>
      </p:sp>
      <p:sp>
        <p:nvSpPr>
          <p:cNvPr id="116" name="Google Shape;116;g237794bb92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808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7794bb92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endParaRPr/>
          </a:p>
        </p:txBody>
      </p:sp>
      <p:sp>
        <p:nvSpPr>
          <p:cNvPr id="116" name="Google Shape;116;g237794bb92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68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7794bb92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237794bb92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8139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957e8984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5" name="Google Shape;135;g24957e8984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9954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f489b324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ru-RU"/>
              <a:t>Цель работы: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ru-RU"/>
              <a:t>Для достижения цели поставлены следующие задачи:</a:t>
            </a:r>
            <a:endParaRPr/>
          </a:p>
        </p:txBody>
      </p:sp>
      <p:sp>
        <p:nvSpPr>
          <p:cNvPr id="152" name="Google Shape;152;g24f489b324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690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163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426442" y="2190011"/>
            <a:ext cx="8139108" cy="79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ru-RU" sz="2000" b="1" dirty="0">
                <a:latin typeface="+mj-lt"/>
              </a:rPr>
              <a:t>Разработка программного обеспечения автоматизированной системы оповещения МЧС о чрезвычайных ситуациях</a:t>
            </a:r>
            <a:endParaRPr sz="1800"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5652000" y="3016825"/>
            <a:ext cx="3492000" cy="1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ru-RU" sz="1700" dirty="0">
              <a:solidFill>
                <a:schemeClr val="dk1"/>
              </a:solidFill>
              <a:highlight>
                <a:srgbClr val="E2E2E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700" dirty="0" smtClean="0">
                <a:solidFill>
                  <a:schemeClr val="dk1"/>
                </a:solidFill>
                <a:highlight>
                  <a:srgbClr val="E2E2E4"/>
                </a:highlight>
                <a:latin typeface="Arial"/>
                <a:ea typeface="Arial"/>
                <a:cs typeface="Arial"/>
                <a:sym typeface="Arial"/>
              </a:rPr>
              <a:t>Студент группы </a:t>
            </a:r>
            <a:r>
              <a:rPr lang="ru-RU" sz="1700" dirty="0">
                <a:solidFill>
                  <a:schemeClr val="dk1"/>
                </a:solidFill>
                <a:highlight>
                  <a:srgbClr val="E2E2E4"/>
                </a:highlight>
                <a:latin typeface="Arial"/>
                <a:ea typeface="Arial"/>
                <a:cs typeface="Arial"/>
                <a:sym typeface="Arial"/>
              </a:rPr>
              <a:t>РИС-20-1б</a:t>
            </a:r>
            <a:endParaRPr sz="1700" dirty="0">
              <a:highlight>
                <a:srgbClr val="E2E2E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700" b="1" dirty="0" smtClean="0">
                <a:solidFill>
                  <a:schemeClr val="dk1"/>
                </a:solidFill>
                <a:highlight>
                  <a:srgbClr val="E2E2E4"/>
                </a:highlight>
                <a:latin typeface="Arial"/>
                <a:ea typeface="Arial"/>
                <a:cs typeface="Arial"/>
                <a:sym typeface="Arial"/>
              </a:rPr>
              <a:t>Пантелеев А.А.</a:t>
            </a:r>
            <a:endParaRPr sz="1700" b="1" dirty="0" smtClean="0">
              <a:solidFill>
                <a:schemeClr val="dk1"/>
              </a:solidFill>
              <a:highlight>
                <a:srgbClr val="E2E2E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7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к</a:t>
            </a:r>
            <a:r>
              <a:rPr lang="ru-RU" sz="17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.т.н., доцент кафедры ИТАС  </a:t>
            </a:r>
            <a:endParaRPr sz="17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7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Полякова </a:t>
            </a:r>
            <a:r>
              <a:rPr lang="ru-RU" sz="17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О.А.</a:t>
            </a:r>
            <a:endParaRPr sz="17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solidFill>
                <a:schemeClr val="dk1"/>
              </a:solidFill>
              <a:highlight>
                <a:srgbClr val="E2E2E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-3" y="301682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813544" y="4661297"/>
            <a:ext cx="13649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Пермь - 2024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579650" y="1227875"/>
            <a:ext cx="5984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Секция «Информационные технологии и автоматизированные системы»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/>
        </p:nvSpPr>
        <p:spPr>
          <a:xfrm>
            <a:off x="12184" y="1851670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3395700" y="3291825"/>
            <a:ext cx="5455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Пантелеев Артём Алексеевич</a:t>
            </a:r>
            <a:endParaRPr sz="2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тел.: </a:t>
            </a:r>
            <a:r>
              <a:rPr lang="ru-RU" sz="2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+79508390413</a:t>
            </a:r>
            <a:endParaRPr sz="2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e-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mail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brkotik01@gmail.com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76056" y="483518"/>
            <a:ext cx="375476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616799" y="1457149"/>
            <a:ext cx="7910400" cy="3129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000" dirty="0" smtClean="0">
                <a:latin typeface="+mn-lt"/>
                <a:ea typeface="Roboto"/>
                <a:cs typeface="Roboto"/>
                <a:sym typeface="Roboto"/>
              </a:rPr>
              <a:t>В настоящее время используется</a:t>
            </a:r>
            <a:r>
              <a:rPr lang="en-US" sz="2000" dirty="0" smtClean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ru-RU" sz="2000" dirty="0" smtClean="0">
                <a:latin typeface="+mn-lt"/>
                <a:ea typeface="Roboto"/>
                <a:cs typeface="Roboto"/>
                <a:sym typeface="Roboto"/>
              </a:rPr>
              <a:t>традиционный метод вызова экстренных служб, через звонок по закрепленному номеру «112».</a:t>
            </a:r>
          </a:p>
          <a:p>
            <a:pPr marL="889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000" dirty="0" smtClean="0">
                <a:latin typeface="+mn-lt"/>
                <a:ea typeface="Roboto"/>
                <a:cs typeface="Roboto"/>
                <a:sym typeface="Roboto"/>
              </a:rPr>
              <a:t>Метод не изменялся с 1930-х годов.</a:t>
            </a:r>
            <a:endParaRPr lang="ru-RU" sz="2000" dirty="0"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389653" y="4714875"/>
            <a:ext cx="61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2/9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957e8984c_0_7"/>
          <p:cNvSpPr txBox="1">
            <a:spLocks noGrp="1"/>
          </p:cNvSpPr>
          <p:nvPr>
            <p:ph type="title"/>
          </p:nvPr>
        </p:nvSpPr>
        <p:spPr>
          <a:xfrm>
            <a:off x="2548075" y="465025"/>
            <a:ext cx="6545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Недостатки традиционного метода 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4957e8984c_0_7"/>
          <p:cNvSpPr txBox="1"/>
          <p:nvPr/>
        </p:nvSpPr>
        <p:spPr>
          <a:xfrm>
            <a:off x="8407653" y="4714875"/>
            <a:ext cx="59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4/9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4957e8984c_0_7"/>
          <p:cNvSpPr txBox="1"/>
          <p:nvPr/>
        </p:nvSpPr>
        <p:spPr>
          <a:xfrm>
            <a:off x="602253" y="1306700"/>
            <a:ext cx="8102400" cy="30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30000"/>
              </a:lnSpc>
              <a:buSzPts val="1800"/>
              <a:buFont typeface="Roboto"/>
              <a:buAutoNum type="arabicPeriod"/>
            </a:pPr>
            <a:r>
              <a:rPr lang="ru-RU" sz="2000" dirty="0"/>
              <a:t>Фактор стресса </a:t>
            </a:r>
            <a:endParaRPr lang="ru-RU" sz="2000" dirty="0" smtClean="0"/>
          </a:p>
          <a:p>
            <a:pPr marL="457200" lvl="0" indent="-342900">
              <a:lnSpc>
                <a:spcPct val="130000"/>
              </a:lnSpc>
              <a:buSzPts val="1800"/>
              <a:buFont typeface="Roboto"/>
              <a:buAutoNum type="arabicPeriod"/>
            </a:pPr>
            <a:r>
              <a:rPr lang="ru-RU" sz="2000" dirty="0"/>
              <a:t>Отсутствие отслеживания статуса вызова </a:t>
            </a:r>
            <a:r>
              <a:rPr lang="ru-RU" sz="2000" dirty="0" smtClean="0"/>
              <a:t>служб</a:t>
            </a:r>
          </a:p>
          <a:p>
            <a:pPr marL="457200" indent="-342900">
              <a:lnSpc>
                <a:spcPct val="130000"/>
              </a:lnSpc>
              <a:buSzPts val="1800"/>
              <a:buFont typeface="Roboto"/>
              <a:buAutoNum type="arabicPeriod"/>
            </a:pPr>
            <a:r>
              <a:rPr lang="ru-RU" sz="2000" dirty="0"/>
              <a:t>Сложность указания адреса, если вызывающий не знает, где находится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7794bb92e_0_18"/>
          <p:cNvSpPr txBox="1">
            <a:spLocks noGrp="1"/>
          </p:cNvSpPr>
          <p:nvPr>
            <p:ph type="title"/>
          </p:nvPr>
        </p:nvSpPr>
        <p:spPr>
          <a:xfrm>
            <a:off x="3063084" y="463789"/>
            <a:ext cx="5938569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/>
            <a:r>
              <a:rPr lang="ru-RU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мобильное приложение устраняет недостатки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37794bb92e_0_18"/>
          <p:cNvSpPr txBox="1"/>
          <p:nvPr/>
        </p:nvSpPr>
        <p:spPr>
          <a:xfrm>
            <a:off x="8407653" y="4714875"/>
            <a:ext cx="59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5/9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527" y="1638027"/>
            <a:ext cx="837012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Автоматический ввод информации о пользователе, следовательно и автоматическая запись информации в базу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Использование </a:t>
            </a:r>
            <a:r>
              <a:rPr lang="en-US" sz="2000" dirty="0" smtClean="0"/>
              <a:t>GPS </a:t>
            </a:r>
            <a:r>
              <a:rPr lang="ru-RU" sz="2000" dirty="0" smtClean="0"/>
              <a:t>и списка важных для пользователя адресов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Технология </a:t>
            </a:r>
            <a:r>
              <a:rPr lang="en-US" sz="2000" dirty="0" err="1" smtClean="0"/>
              <a:t>WebSocket</a:t>
            </a:r>
            <a:r>
              <a:rPr lang="en-US" sz="2000" dirty="0" smtClean="0"/>
              <a:t> </a:t>
            </a:r>
            <a:r>
              <a:rPr lang="ru-RU" sz="2000" dirty="0" smtClean="0"/>
              <a:t>позволяет обновлять </a:t>
            </a:r>
            <a:r>
              <a:rPr lang="ru-RU" sz="2000" dirty="0" smtClean="0"/>
              <a:t>статус </a:t>
            </a:r>
            <a:r>
              <a:rPr lang="ru-RU" sz="2000" dirty="0" smtClean="0"/>
              <a:t>вызова на устройстве 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7794bb92e_0_18"/>
          <p:cNvSpPr txBox="1">
            <a:spLocks noGrp="1"/>
          </p:cNvSpPr>
          <p:nvPr>
            <p:ph type="title"/>
          </p:nvPr>
        </p:nvSpPr>
        <p:spPr>
          <a:xfrm>
            <a:off x="3063084" y="463789"/>
            <a:ext cx="5938569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/>
            <a:r>
              <a:rPr lang="ru-RU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Функционал автоматизированной системы вызова экстренных служб 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37794bb92e_0_18"/>
          <p:cNvSpPr txBox="1"/>
          <p:nvPr/>
        </p:nvSpPr>
        <p:spPr>
          <a:xfrm>
            <a:off x="8407653" y="4714875"/>
            <a:ext cx="59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5/9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528" y="1638027"/>
            <a:ext cx="83701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Вызов экстренных служб с помощью мобильного приложения;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Просмотр статистики </a:t>
            </a:r>
            <a:r>
              <a:rPr lang="ru-RU" sz="2000" dirty="0"/>
              <a:t>о </a:t>
            </a:r>
            <a:r>
              <a:rPr lang="ru-RU" sz="2000" dirty="0" smtClean="0"/>
              <a:t>возгораниях контроллером;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Внесение новой информации </a:t>
            </a:r>
            <a:r>
              <a:rPr lang="ru-RU" sz="2000" dirty="0" smtClean="0"/>
              <a:t>об </a:t>
            </a:r>
            <a:r>
              <a:rPr lang="ru-RU" sz="2000" dirty="0" smtClean="0"/>
              <a:t>экстренных </a:t>
            </a:r>
            <a:r>
              <a:rPr lang="ru-RU" sz="2000" dirty="0" smtClean="0"/>
              <a:t>вызов</a:t>
            </a:r>
            <a:r>
              <a:rPr lang="ru-RU" sz="2000" dirty="0" smtClean="0"/>
              <a:t>ах</a:t>
            </a:r>
            <a:r>
              <a:rPr lang="ru-RU" sz="2000" dirty="0" smtClean="0"/>
              <a:t>;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Автоматическое создание заявок на проверку объектов гражданской инфраструктуры.</a:t>
            </a:r>
          </a:p>
        </p:txBody>
      </p:sp>
    </p:spTree>
    <p:extLst>
      <p:ext uri="{BB962C8B-B14F-4D97-AF65-F5344CB8AC3E}">
        <p14:creationId xmlns:p14="http://schemas.microsoft.com/office/powerpoint/2010/main" val="11933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01000" y="1200151"/>
            <a:ext cx="4785799" cy="2095499"/>
          </a:xfrm>
        </p:spPr>
        <p:txBody>
          <a:bodyPr/>
          <a:lstStyle/>
          <a:p>
            <a:pPr>
              <a:buFontTx/>
              <a:buChar char="-"/>
            </a:pPr>
            <a:r>
              <a:rPr lang="ru-RU" sz="2000" dirty="0" smtClean="0">
                <a:latin typeface="+mn-lt"/>
              </a:rPr>
              <a:t>Авторизация по сохраненным логину и паролю;</a:t>
            </a:r>
            <a:endParaRPr lang="en-US" sz="2000" dirty="0" smtClean="0">
              <a:latin typeface="+mn-lt"/>
            </a:endParaRPr>
          </a:p>
          <a:p>
            <a:pPr>
              <a:buFontTx/>
              <a:buChar char="-"/>
            </a:pPr>
            <a:r>
              <a:rPr lang="ru-RU" sz="2000" dirty="0" smtClean="0">
                <a:latin typeface="+mn-lt"/>
              </a:rPr>
              <a:t>Выбор места чрезвычайного происшествия на карте или из списка;</a:t>
            </a:r>
          </a:p>
          <a:p>
            <a:pPr>
              <a:buFontTx/>
              <a:buChar char="-"/>
            </a:pPr>
            <a:r>
              <a:rPr lang="ru-RU" sz="2000" dirty="0" smtClean="0">
                <a:latin typeface="+mn-lt"/>
              </a:rPr>
              <a:t>Отправка запроса на сервер.</a:t>
            </a:r>
          </a:p>
          <a:p>
            <a:pPr marL="114300" indent="0">
              <a:buNone/>
            </a:pPr>
            <a:endParaRPr lang="ru-RU" sz="2000" dirty="0">
              <a:latin typeface="+mn-lt"/>
            </a:endParaRPr>
          </a:p>
          <a:p>
            <a:pPr marL="114300" indent="0">
              <a:buNone/>
            </a:pPr>
            <a:r>
              <a:rPr lang="ru-RU" sz="1400" dirty="0" smtClean="0">
                <a:latin typeface="+mn-lt"/>
              </a:rPr>
              <a:t>	Примечание: Для случаев с отсутствием 	сети – интернет на окне авторизации 	добавлена «</a:t>
            </a:r>
            <a:r>
              <a:rPr lang="en-US" sz="1400" dirty="0" smtClean="0">
                <a:latin typeface="+mn-lt"/>
              </a:rPr>
              <a:t>Deep-Link</a:t>
            </a:r>
            <a:r>
              <a:rPr lang="ru-RU" sz="1400" dirty="0" smtClean="0">
                <a:latin typeface="+mn-lt"/>
              </a:rPr>
              <a:t>»</a:t>
            </a:r>
            <a:r>
              <a:rPr lang="en-US" sz="1400" dirty="0" smtClean="0">
                <a:latin typeface="+mn-lt"/>
              </a:rPr>
              <a:t> </a:t>
            </a:r>
            <a:r>
              <a:rPr lang="ru-RU" sz="1400" dirty="0" smtClean="0">
                <a:latin typeface="+mn-lt"/>
              </a:rPr>
              <a:t>на встроенное 	приложение «Телефон» с автоматически 	вставленным номером «112»</a:t>
            </a:r>
            <a:endParaRPr lang="en-US" sz="1400" dirty="0" smtClean="0">
              <a:latin typeface="+mn-lt"/>
            </a:endParaRPr>
          </a:p>
        </p:txBody>
      </p:sp>
      <p:sp>
        <p:nvSpPr>
          <p:cNvPr id="5" name="Google Shape;118;g237794bb92e_0_18"/>
          <p:cNvSpPr txBox="1">
            <a:spLocks noGrp="1"/>
          </p:cNvSpPr>
          <p:nvPr>
            <p:ph type="title"/>
          </p:nvPr>
        </p:nvSpPr>
        <p:spPr>
          <a:xfrm>
            <a:off x="3063084" y="463789"/>
            <a:ext cx="5938569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/>
            <a:r>
              <a:rPr lang="ru-RU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Бизнес процесс вызова экстренной службы с мобильного приложения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9" y="1120337"/>
            <a:ext cx="3005001" cy="35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7794bb92e_0_29"/>
          <p:cNvSpPr txBox="1">
            <a:spLocks noGrp="1"/>
          </p:cNvSpPr>
          <p:nvPr>
            <p:ph type="title"/>
          </p:nvPr>
        </p:nvSpPr>
        <p:spPr>
          <a:xfrm>
            <a:off x="3066125" y="483525"/>
            <a:ext cx="5764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Сценарий вызова экстренных служб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37794bb92e_0_29"/>
          <p:cNvSpPr txBox="1"/>
          <p:nvPr/>
        </p:nvSpPr>
        <p:spPr>
          <a:xfrm>
            <a:off x="8532453" y="4714875"/>
            <a:ext cx="61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6/9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37794bb92e_0_29"/>
          <p:cNvSpPr txBox="1"/>
          <p:nvPr/>
        </p:nvSpPr>
        <p:spPr>
          <a:xfrm>
            <a:off x="435075" y="1363225"/>
            <a:ext cx="831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0" name="Google Shape;113;g24957e8984c_0_7">
            <a:extLst>
              <a:ext uri="{FF2B5EF4-FFF2-40B4-BE49-F238E27FC236}">
                <a16:creationId xmlns="" xmlns:a16="http://schemas.microsoft.com/office/drawing/2014/main" id="{E2394166-D4DE-4A68-9C05-BF6033D952C9}"/>
              </a:ext>
            </a:extLst>
          </p:cNvPr>
          <p:cNvSpPr txBox="1"/>
          <p:nvPr/>
        </p:nvSpPr>
        <p:spPr>
          <a:xfrm>
            <a:off x="647475" y="1315950"/>
            <a:ext cx="8102400" cy="30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30000"/>
              </a:lnSpc>
              <a:buSzPts val="1800"/>
              <a:buFont typeface="Roboto"/>
              <a:buAutoNum type="arabicPeriod"/>
            </a:pPr>
            <a:r>
              <a:rPr lang="ru-RU" sz="2000" dirty="0" smtClean="0">
                <a:latin typeface="+mn-lt"/>
                <a:ea typeface="Roboto"/>
                <a:cs typeface="Roboto"/>
                <a:sym typeface="Roboto"/>
              </a:rPr>
              <a:t>Выбор места происшествия на карте с отображением </a:t>
            </a:r>
            <a:r>
              <a:rPr lang="ru-RU" sz="2000" dirty="0" err="1" smtClean="0">
                <a:latin typeface="+mn-lt"/>
                <a:ea typeface="Roboto"/>
                <a:cs typeface="Roboto"/>
                <a:sym typeface="Roboto"/>
              </a:rPr>
              <a:t>геопозиции</a:t>
            </a:r>
            <a:r>
              <a:rPr lang="ru-RU" sz="2000" dirty="0" smtClean="0">
                <a:latin typeface="+mn-lt"/>
                <a:ea typeface="Roboto"/>
                <a:cs typeface="Roboto"/>
                <a:sym typeface="Roboto"/>
              </a:rPr>
              <a:t> пользователя или из списка важных для него адресов;</a:t>
            </a:r>
          </a:p>
          <a:p>
            <a:pPr marL="457200" lvl="0" indent="-342900">
              <a:lnSpc>
                <a:spcPct val="130000"/>
              </a:lnSpc>
              <a:buSzPts val="1800"/>
              <a:buFont typeface="Roboto"/>
              <a:buAutoNum type="arabicPeriod"/>
            </a:pPr>
            <a:r>
              <a:rPr lang="ru-RU" sz="2000" dirty="0" smtClean="0">
                <a:latin typeface="+mn-lt"/>
                <a:ea typeface="Roboto"/>
                <a:cs typeface="Roboto"/>
                <a:sym typeface="Roboto"/>
              </a:rPr>
              <a:t>Указание комментария, для уточнения информации о происшествии (Опционально);</a:t>
            </a:r>
          </a:p>
          <a:p>
            <a:pPr marL="457200" lvl="0" indent="-342900">
              <a:lnSpc>
                <a:spcPct val="130000"/>
              </a:lnSpc>
              <a:buSzPts val="1800"/>
              <a:buFont typeface="Roboto"/>
              <a:buAutoNum type="arabicPeriod"/>
            </a:pPr>
            <a:r>
              <a:rPr lang="ru-RU" sz="2000" dirty="0" smtClean="0">
                <a:latin typeface="+mn-lt"/>
                <a:ea typeface="Roboto"/>
                <a:cs typeface="Roboto"/>
                <a:sym typeface="Roboto"/>
              </a:rPr>
              <a:t>Нажатие на кнопку «Вызов», для отправки заявки экстренным службам;</a:t>
            </a:r>
          </a:p>
          <a:p>
            <a:pPr marL="457200" lvl="0" indent="-342900">
              <a:lnSpc>
                <a:spcPct val="130000"/>
              </a:lnSpc>
              <a:buSzPts val="1800"/>
              <a:buFont typeface="Roboto"/>
              <a:buAutoNum type="arabicPeriod"/>
            </a:pPr>
            <a:r>
              <a:rPr lang="ru-RU" sz="2000" dirty="0" smtClean="0">
                <a:latin typeface="+mn-lt"/>
                <a:ea typeface="Roboto"/>
                <a:cs typeface="Roboto"/>
                <a:sym typeface="Roboto"/>
              </a:rPr>
              <a:t>Отслеживание статуса вызова.</a:t>
            </a:r>
            <a:endParaRPr sz="2000" dirty="0">
              <a:latin typeface="+mn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957e8984c_0_15"/>
          <p:cNvSpPr txBox="1">
            <a:spLocks noGrp="1"/>
          </p:cNvSpPr>
          <p:nvPr>
            <p:ph type="title"/>
          </p:nvPr>
        </p:nvSpPr>
        <p:spPr>
          <a:xfrm>
            <a:off x="3066125" y="483525"/>
            <a:ext cx="5764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Интерфейс сценария вызова экстренных служб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4957e8984c_0_15"/>
          <p:cNvSpPr txBox="1"/>
          <p:nvPr/>
        </p:nvSpPr>
        <p:spPr>
          <a:xfrm>
            <a:off x="8443625" y="4714875"/>
            <a:ext cx="70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BIGREDBUTTONwithAdresses 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8" y="1239044"/>
            <a:ext cx="1514851" cy="330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omment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03" y="1239044"/>
            <a:ext cx="1528900" cy="329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BIGREDBUTT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67" y="1239044"/>
            <a:ext cx="15430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AcceptC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80" y="1239044"/>
            <a:ext cx="1552677" cy="335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f489b3246_0_16"/>
          <p:cNvSpPr txBox="1">
            <a:spLocks noGrp="1"/>
          </p:cNvSpPr>
          <p:nvPr>
            <p:ph type="title"/>
          </p:nvPr>
        </p:nvSpPr>
        <p:spPr>
          <a:xfrm>
            <a:off x="5076056" y="483518"/>
            <a:ext cx="3754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4f489b3246_0_16"/>
          <p:cNvSpPr txBox="1">
            <a:spLocks noGrp="1"/>
          </p:cNvSpPr>
          <p:nvPr>
            <p:ph type="body" idx="1"/>
          </p:nvPr>
        </p:nvSpPr>
        <p:spPr>
          <a:xfrm>
            <a:off x="357189" y="1203598"/>
            <a:ext cx="8429700" cy="3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Мобильное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приложение: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-"/>
            </a:pP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устраняет недостатки традиционного метода вызова экстренных служб;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-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у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меньшает время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вызова;</a:t>
            </a:r>
            <a:endParaRPr lang="ru-RU" sz="20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-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у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меньшает вероятность ошибки с определением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адреса.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24f489b3246_0_16"/>
          <p:cNvSpPr txBox="1"/>
          <p:nvPr/>
        </p:nvSpPr>
        <p:spPr>
          <a:xfrm>
            <a:off x="8389653" y="4714875"/>
            <a:ext cx="61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8/9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313</Words>
  <Application>Microsoft Office PowerPoint</Application>
  <PresentationFormat>Экран (16:9)</PresentationFormat>
  <Paragraphs>57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Roboto</vt:lpstr>
      <vt:lpstr>Тема Office</vt:lpstr>
      <vt:lpstr>Разработка программного обеспечения автоматизированной системы оповещения МЧС о чрезвычайных ситуациях</vt:lpstr>
      <vt:lpstr>ВВЕДЕНИЕ</vt:lpstr>
      <vt:lpstr>Недостатки традиционного метода </vt:lpstr>
      <vt:lpstr>Как мобильное приложение устраняет недостатки</vt:lpstr>
      <vt:lpstr>Функционал автоматизированной системы вызова экстренных служб </vt:lpstr>
      <vt:lpstr>Бизнес процесс вызова экстренной службы с мобильного приложения</vt:lpstr>
      <vt:lpstr>Сценарий вызова экстренных служб</vt:lpstr>
      <vt:lpstr>Интерфейс сценария вызова экстренных служб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ЗАДАЧИ УЧЁТА И АНАЛИЗА ИСПОЛЬЗОВАНИЯ БОНУСНОЙ ПРОГРАММЫ ДЛЯ КЛИЕНТОВ ТРАНСПОРТНОЙ КОМПАНИИ</dc:title>
  <dc:creator>LDA</dc:creator>
  <cp:lastModifiedBy>BRKot</cp:lastModifiedBy>
  <cp:revision>14</cp:revision>
  <dcterms:created xsi:type="dcterms:W3CDTF">2013-06-01T22:02:42Z</dcterms:created>
  <dcterms:modified xsi:type="dcterms:W3CDTF">2024-06-04T09:28:03Z</dcterms:modified>
</cp:coreProperties>
</file>