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61" r:id="rId3"/>
    <p:sldId id="265" r:id="rId4"/>
    <p:sldId id="281" r:id="rId5"/>
    <p:sldId id="267" r:id="rId6"/>
    <p:sldId id="271" r:id="rId7"/>
    <p:sldId id="272" r:id="rId8"/>
    <p:sldId id="283" r:id="rId9"/>
    <p:sldId id="276" r:id="rId10"/>
    <p:sldId id="282" r:id="rId11"/>
    <p:sldId id="275" r:id="rId12"/>
    <p:sldId id="268" r:id="rId13"/>
    <p:sldId id="269" r:id="rId14"/>
    <p:sldId id="277" r:id="rId15"/>
    <p:sldId id="278" r:id="rId16"/>
    <p:sldId id="260" r:id="rId17"/>
  </p:sldIdLst>
  <p:sldSz cx="9144000" cy="5143500" type="screen16x9"/>
  <p:notesSz cx="6858000" cy="9144000"/>
  <p:embeddedFontLst>
    <p:embeddedFont>
      <p:font typeface="Roboto" panose="020B0604020202020204" charset="0"/>
      <p:regular r:id="rId19"/>
      <p:bold r:id="rId20"/>
      <p:italic r:id="rId21"/>
      <p:boldItalic r:id="rId22"/>
    </p:embeddedFont>
    <p:embeddedFont>
      <p:font typeface="Consolas" panose="020B0609020204030204" pitchFamily="49" charset="0"/>
      <p:regular r:id="rId23"/>
      <p:bold r:id="rId24"/>
      <p:italic r:id="rId25"/>
      <p:boldItalic r:id="rId26"/>
    </p:embeddedFont>
    <p:embeddedFont>
      <p:font typeface="Calibri" panose="020F0502020204030204" pitchFamily="34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2" roundtripDataSignature="AMtx7mgdkSishXwXPOLq7/uFe+Y+f0xkD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181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08" autoAdjust="0"/>
    <p:restoredTop sz="94660" autoAdjust="0"/>
  </p:normalViewPr>
  <p:slideViewPr>
    <p:cSldViewPr snapToGrid="0">
      <p:cViewPr varScale="1">
        <p:scale>
          <a:sx n="151" d="100"/>
          <a:sy n="151" d="100"/>
        </p:scale>
        <p:origin x="108" y="12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DiplomGit\Diplom\&#1043;&#1088;&#1072;&#1092;&#1080;&#1095;&#1077;&#1089;&#1082;&#1080;&#1077;%20&#1092;&#1072;&#1081;&#1083;&#1099;\&#1055;&#1088;&#1077;&#1079;&#1077;&#1085;&#1090;&#1072;&#1094;&#1080;&#1103;\&#1051;&#1080;&#1089;&#1090;%20Microsoft%20Excel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DiplomGit\Diplom\&#1043;&#1088;&#1072;&#1092;&#1080;&#1095;&#1077;&#1089;&#1082;&#1080;&#1077;%20&#1092;&#1072;&#1081;&#1083;&#1099;\&#1055;&#1088;&#1077;&#1079;&#1077;&#1085;&#1090;&#1072;&#1094;&#1080;&#1103;\&#1051;&#1080;&#1089;&#1090;%20Microsoft%20Excel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Лист1!$A$3</c:f>
              <c:strCache>
                <c:ptCount val="1"/>
                <c:pt idx="0">
                  <c:v>Ежемесячные
 затраты</c:v>
                </c:pt>
              </c:strCache>
            </c:strRef>
          </c:tx>
          <c:spPr>
            <a:solidFill>
              <a:schemeClr val="accent1"/>
            </a:solidFill>
            <a:ln>
              <a:solidFill>
                <a:srgbClr val="00B050"/>
              </a:solidFill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C00000"/>
              </a:solidFill>
              <a:ln>
                <a:solidFill>
                  <a:srgbClr val="C00000"/>
                </a:solidFill>
              </a:ln>
              <a:effectLst/>
            </c:spPr>
          </c:dPt>
          <c:dPt>
            <c:idx val="1"/>
            <c:invertIfNegative val="0"/>
            <c:bubble3D val="0"/>
            <c:spPr>
              <a:solidFill>
                <a:srgbClr val="00B0F0"/>
              </a:solidFill>
              <a:ln>
                <a:solidFill>
                  <a:srgbClr val="00B0F0"/>
                </a:solidFill>
              </a:ln>
              <a:effectLst/>
            </c:spPr>
          </c:dPt>
          <c:trendline>
            <c:spPr>
              <a:ln w="44450" cap="rnd">
                <a:solidFill>
                  <a:srgbClr val="00B050"/>
                </a:solidFill>
                <a:prstDash val="solid"/>
                <a:tailEnd type="triangle"/>
              </a:ln>
              <a:effectLst/>
            </c:spPr>
            <c:trendlineType val="linear"/>
            <c:dispRSqr val="0"/>
            <c:dispEq val="0"/>
          </c:trendline>
          <c:cat>
            <c:strRef>
              <c:f>Лист1!$B$2:$C$2</c:f>
              <c:strCache>
                <c:ptCount val="2"/>
                <c:pt idx="0">
                  <c:v>Без 
использования 
системы</c:v>
                </c:pt>
                <c:pt idx="1">
                  <c:v>С использованием 
системы</c:v>
                </c:pt>
              </c:strCache>
            </c:strRef>
          </c:cat>
          <c:val>
            <c:numRef>
              <c:f>Лист1!$B$3:$C$3</c:f>
              <c:numCache>
                <c:formatCode>General</c:formatCode>
                <c:ptCount val="2"/>
                <c:pt idx="0">
                  <c:v>2800000</c:v>
                </c:pt>
                <c:pt idx="1">
                  <c:v>2153846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20"/>
        <c:overlap val="-27"/>
        <c:axId val="370278200"/>
        <c:axId val="370645760"/>
      </c:barChart>
      <c:catAx>
        <c:axId val="3702782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370645760"/>
        <c:crosses val="autoZero"/>
        <c:auto val="1"/>
        <c:lblAlgn val="ctr"/>
        <c:lblOffset val="100"/>
        <c:noMultiLvlLbl val="0"/>
      </c:catAx>
      <c:valAx>
        <c:axId val="3706457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3702782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Лист1!$J$3</c:f>
              <c:strCache>
                <c:ptCount val="1"/>
                <c:pt idx="0">
                  <c:v>Ежегодная экономия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circle"/>
            <c:size val="9"/>
            <c:spPr>
              <a:solidFill>
                <a:srgbClr val="C00000"/>
              </a:solidFill>
              <a:ln w="0">
                <a:solidFill>
                  <a:schemeClr val="bg1"/>
                </a:solidFill>
              </a:ln>
              <a:effectLst/>
            </c:spPr>
          </c:marker>
          <c:dPt>
            <c:idx val="1"/>
            <c:marker>
              <c:symbol val="circle"/>
              <c:size val="9"/>
              <c:spPr>
                <a:solidFill>
                  <a:srgbClr val="FFC000"/>
                </a:solidFill>
                <a:ln w="0">
                  <a:solidFill>
                    <a:schemeClr val="bg1"/>
                  </a:solidFill>
                </a:ln>
                <a:effectLst/>
              </c:spPr>
            </c:marker>
            <c:bubble3D val="0"/>
          </c:dPt>
          <c:dPt>
            <c:idx val="2"/>
            <c:marker>
              <c:symbol val="circle"/>
              <c:size val="9"/>
              <c:spPr>
                <a:solidFill>
                  <a:srgbClr val="FFFF00"/>
                </a:solidFill>
                <a:ln w="0">
                  <a:solidFill>
                    <a:schemeClr val="bg1"/>
                  </a:solidFill>
                </a:ln>
                <a:effectLst/>
              </c:spPr>
            </c:marker>
            <c:bubble3D val="0"/>
          </c:dPt>
          <c:dPt>
            <c:idx val="3"/>
            <c:marker>
              <c:symbol val="circle"/>
              <c:size val="9"/>
              <c:spPr>
                <a:solidFill>
                  <a:srgbClr val="00B050"/>
                </a:solidFill>
                <a:ln w="0">
                  <a:solidFill>
                    <a:schemeClr val="bg1"/>
                  </a:solidFill>
                </a:ln>
                <a:effectLst/>
              </c:spPr>
            </c:marker>
            <c:bubble3D val="0"/>
          </c:dPt>
          <c:cat>
            <c:strRef>
              <c:f>Лист1!$K$2:$N$2</c:f>
              <c:strCache>
                <c:ptCount val="4"/>
                <c:pt idx="0">
                  <c:v>в первый месяц</c:v>
                </c:pt>
                <c:pt idx="1">
                  <c:v>В оставшиеся месяцы года</c:v>
                </c:pt>
                <c:pt idx="2">
                  <c:v>В первый год</c:v>
                </c:pt>
                <c:pt idx="3">
                  <c:v>В следующие годы </c:v>
                </c:pt>
              </c:strCache>
            </c:strRef>
          </c:cat>
          <c:val>
            <c:numRef>
              <c:f>Лист1!$K$3:$N$3</c:f>
              <c:numCache>
                <c:formatCode>General</c:formatCode>
                <c:ptCount val="4"/>
                <c:pt idx="0">
                  <c:v>226153</c:v>
                </c:pt>
                <c:pt idx="1">
                  <c:v>7107683</c:v>
                </c:pt>
                <c:pt idx="2">
                  <c:v>7333836</c:v>
                </c:pt>
                <c:pt idx="3">
                  <c:v>7753836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70438560"/>
        <c:axId val="369379496"/>
      </c:lineChart>
      <c:catAx>
        <c:axId val="3704385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369379496"/>
        <c:crosses val="autoZero"/>
        <c:auto val="1"/>
        <c:lblAlgn val="ctr"/>
        <c:lblOffset val="100"/>
        <c:noMultiLvlLbl val="0"/>
      </c:catAx>
      <c:valAx>
        <c:axId val="3693794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3704385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528485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001541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5" name="Google Shape;9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632840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5" name="Google Shape;9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5516642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5" name="Google Shape;9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6857695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5" name="Google Shape;9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475025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5" name="Google Shape;9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0058954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5" name="Google Shape;9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800028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9" name="Google Shape;11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1410547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5" name="Google Shape;9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437398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5" name="Google Shape;9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8152335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5" name="Google Shape;9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5026922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5" name="Google Shape;9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5138078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5" name="Google Shape;9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8538326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5" name="Google Shape;9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3632746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5" name="Google Shape;9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672460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5" name="Google Shape;9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8592515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8"/>
          <p:cNvSpPr txBox="1"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8"/>
          <p:cNvSpPr txBox="1"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8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8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 smtClean="0"/>
              <a:t>/16</a:t>
            </a:r>
            <a:endParaRPr/>
          </a:p>
        </p:txBody>
      </p:sp>
      <p:sp>
        <p:nvSpPr>
          <p:cNvPr id="20" name="Google Shape;20;p8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7"/>
          <p:cNvSpPr txBox="1">
            <a:spLocks noGrp="1"/>
          </p:cNvSpPr>
          <p:nvPr>
            <p:ph type="body" idx="1"/>
          </p:nvPr>
        </p:nvSpPr>
        <p:spPr>
          <a:xfrm rot="5400000">
            <a:off x="2874764" y="-1217413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7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 smtClean="0"/>
              <a:t>/16</a:t>
            </a:r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>
            <a:spLocks noGrp="1"/>
          </p:cNvSpPr>
          <p:nvPr>
            <p:ph type="title"/>
          </p:nvPr>
        </p:nvSpPr>
        <p:spPr>
          <a:xfrm rot="5400000">
            <a:off x="5463778" y="1371601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8"/>
          <p:cNvSpPr txBox="1">
            <a:spLocks noGrp="1"/>
          </p:cNvSpPr>
          <p:nvPr>
            <p:ph type="body" idx="1"/>
          </p:nvPr>
        </p:nvSpPr>
        <p:spPr>
          <a:xfrm rot="5400000">
            <a:off x="1272778" y="-609599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8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8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 smtClean="0"/>
              <a:t>/16</a:t>
            </a:r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9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9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9"/>
          <p:cNvSpPr txBox="1">
            <a:spLocks noGrp="1"/>
          </p:cNvSpPr>
          <p:nvPr>
            <p:ph type="ftr" idx="11"/>
          </p:nvPr>
        </p:nvSpPr>
        <p:spPr>
          <a:xfrm>
            <a:off x="8153611" y="4626304"/>
            <a:ext cx="163146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dirty="0" smtClean="0"/>
              <a:t>/16</a:t>
            </a:r>
            <a:endParaRPr lang="en-US" dirty="0"/>
          </a:p>
        </p:txBody>
      </p:sp>
      <p:sp>
        <p:nvSpPr>
          <p:cNvPr id="26" name="Google Shape;26;p9"/>
          <p:cNvSpPr txBox="1">
            <a:spLocks noGrp="1"/>
          </p:cNvSpPr>
          <p:nvPr>
            <p:ph type="sldNum" idx="12"/>
          </p:nvPr>
        </p:nvSpPr>
        <p:spPr>
          <a:xfrm>
            <a:off x="6762374" y="462630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0"/>
          <p:cNvSpPr txBox="1"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0"/>
          <p:cNvSpPr txBox="1"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0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0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 smtClean="0"/>
              <a:t>/16</a:t>
            </a:r>
            <a:endParaRPr/>
          </a:p>
        </p:txBody>
      </p:sp>
      <p:sp>
        <p:nvSpPr>
          <p:cNvPr id="32" name="Google Shape;32;p10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1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6" name="Google Shape;36;p11"/>
          <p:cNvSpPr txBox="1">
            <a:spLocks noGrp="1"/>
          </p:cNvSpPr>
          <p:nvPr>
            <p:ph type="body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7" name="Google Shape;37;p11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1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 smtClean="0"/>
              <a:t>/16</a:t>
            </a:r>
            <a:endParaRPr/>
          </a:p>
        </p:txBody>
      </p:sp>
      <p:sp>
        <p:nvSpPr>
          <p:cNvPr id="39" name="Google Shape;39;p11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2"/>
          <p:cNvSpPr txBox="1"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2"/>
          <p:cNvSpPr txBox="1">
            <a:spLocks noGrp="1"/>
          </p:cNvSpPr>
          <p:nvPr>
            <p:ph type="body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12"/>
          <p:cNvSpPr txBox="1">
            <a:spLocks noGrp="1"/>
          </p:cNvSpPr>
          <p:nvPr>
            <p:ph type="body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2"/>
          <p:cNvSpPr txBox="1">
            <a:spLocks noGrp="1"/>
          </p:cNvSpPr>
          <p:nvPr>
            <p:ph type="body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12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2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 smtClean="0"/>
              <a:t>/16</a:t>
            </a:r>
            <a:endParaRPr/>
          </a:p>
        </p:txBody>
      </p:sp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 smtClean="0"/>
              <a:t>/16</a:t>
            </a:r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 smtClean="0"/>
              <a:t>/16</a:t>
            </a:r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body"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body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 smtClean="0"/>
              <a:t>/16</a:t>
            </a:r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6"/>
          <p:cNvSpPr>
            <a:spLocks noGrp="1"/>
          </p:cNvSpPr>
          <p:nvPr>
            <p:ph type="pic" idx="2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6"/>
          <p:cNvSpPr txBox="1">
            <a:spLocks noGrp="1"/>
          </p:cNvSpPr>
          <p:nvPr>
            <p:ph type="body" idx="1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16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 smtClean="0"/>
              <a:t>/16</a:t>
            </a:r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7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7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7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ru-RU" smtClean="0"/>
              <a:t>/16</a:t>
            </a:r>
            <a:endParaRPr/>
          </a:p>
        </p:txBody>
      </p:sp>
      <p:sp>
        <p:nvSpPr>
          <p:cNvPr id="14" name="Google Shape;14;p7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>
            <a:spLocks noGrp="1"/>
          </p:cNvSpPr>
          <p:nvPr>
            <p:ph type="ctrTitle"/>
          </p:nvPr>
        </p:nvSpPr>
        <p:spPr>
          <a:xfrm>
            <a:off x="0" y="1809750"/>
            <a:ext cx="9144000" cy="1244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 sz="2400" b="1" dirty="0">
                <a:latin typeface="Roboto"/>
                <a:ea typeface="Roboto"/>
                <a:cs typeface="Roboto"/>
                <a:sym typeface="Roboto"/>
              </a:rPr>
              <a:t>ВЫПУСКНАЯ КВАЛИФИКАЦИОННАЯ РАБОТА</a:t>
            </a:r>
            <a:br>
              <a:rPr lang="ru-RU" sz="2400" b="1" dirty="0">
                <a:latin typeface="Roboto"/>
                <a:ea typeface="Roboto"/>
                <a:cs typeface="Roboto"/>
                <a:sym typeface="Roboto"/>
              </a:rPr>
            </a:br>
            <a:r>
              <a:rPr lang="ru-RU" sz="1600" dirty="0">
                <a:latin typeface="Roboto"/>
                <a:ea typeface="Roboto"/>
                <a:cs typeface="Roboto"/>
                <a:sym typeface="Roboto"/>
              </a:rPr>
              <a:t>на соискание академической степени бакалавра</a:t>
            </a:r>
            <a:br>
              <a:rPr lang="ru-RU" sz="1600" dirty="0">
                <a:latin typeface="Roboto"/>
                <a:ea typeface="Roboto"/>
                <a:cs typeface="Roboto"/>
                <a:sym typeface="Roboto"/>
              </a:rPr>
            </a:br>
            <a:r>
              <a:rPr lang="ru-RU" sz="1600" dirty="0">
                <a:latin typeface="Roboto"/>
                <a:ea typeface="Roboto"/>
                <a:cs typeface="Roboto"/>
                <a:sym typeface="Roboto"/>
              </a:rPr>
              <a:t>на </a:t>
            </a:r>
            <a:r>
              <a:rPr lang="ru-RU" sz="1600" dirty="0" smtClean="0">
                <a:latin typeface="Roboto"/>
                <a:ea typeface="Roboto"/>
                <a:cs typeface="Roboto"/>
                <a:sym typeface="Roboto"/>
              </a:rPr>
              <a:t>тему</a:t>
            </a:r>
            <a:r>
              <a:rPr lang="ru-RU" sz="1600" dirty="0">
                <a:latin typeface="Roboto"/>
                <a:ea typeface="Roboto"/>
                <a:cs typeface="Roboto"/>
                <a:sym typeface="Roboto"/>
              </a:rPr>
              <a:t>:</a:t>
            </a:r>
            <a:endParaRPr sz="16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" name="Google Shape;89;p1"/>
          <p:cNvSpPr txBox="1">
            <a:spLocks noGrp="1"/>
          </p:cNvSpPr>
          <p:nvPr>
            <p:ph type="subTitle" idx="1"/>
          </p:nvPr>
        </p:nvSpPr>
        <p:spPr>
          <a:xfrm>
            <a:off x="5472120" y="3289460"/>
            <a:ext cx="3492000" cy="1679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ru-RU" sz="1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Выполнил: студент группы </a:t>
            </a:r>
            <a:r>
              <a:rPr lang="ru-RU" sz="14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РИС-20-1Б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ru-RU" sz="1400" dirty="0" smtClean="0">
                <a:solidFill>
                  <a:schemeClr val="dk1"/>
                </a:solidFill>
                <a:latin typeface="Roboto"/>
                <a:ea typeface="Roboto"/>
                <a:sym typeface="Roboto"/>
              </a:rPr>
              <a:t>Пантелеев А.А.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ru-RU" sz="1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Руководитель ВКР</a:t>
            </a:r>
            <a:r>
              <a:rPr lang="ru-RU" sz="14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r>
              <a:rPr lang="en-US" sz="14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ru-RU" sz="14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к.т.н.,</a:t>
            </a:r>
            <a:r>
              <a:rPr lang="en-US" sz="14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14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доцент</a:t>
            </a:r>
            <a:r>
              <a:rPr lang="en-US" sz="14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14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кафедры ИТАС 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ru-RU" sz="14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Полякова О.А.</a:t>
            </a:r>
          </a:p>
        </p:txBody>
      </p:sp>
      <p:sp>
        <p:nvSpPr>
          <p:cNvPr id="90" name="Google Shape;90;p1"/>
          <p:cNvSpPr/>
          <p:nvPr/>
        </p:nvSpPr>
        <p:spPr>
          <a:xfrm>
            <a:off x="890786" y="1059582"/>
            <a:ext cx="7215188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0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Министерство науки и высшего образования Российской Федерации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0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Федеральное государственное автономное образовательное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0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учреждение высшего образования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0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ПЕРМСКИЙ НАЦИОНАЛЬНЫЙ ИССЛЕДОВАТЕЛЬСКИЙ </a:t>
            </a:r>
            <a:endParaRPr sz="1000" b="0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0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ПОЛИТЕХНИЧЕСКИЙ УНИВЕРСИТЕТ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0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Кафедра ИТАС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"/>
          <p:cNvSpPr/>
          <p:nvPr/>
        </p:nvSpPr>
        <p:spPr>
          <a:xfrm>
            <a:off x="44849" y="2724150"/>
            <a:ext cx="9144000" cy="565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>
              <a:buSzPts val="2000"/>
            </a:pPr>
            <a:r>
              <a:rPr lang="ru-RU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2000" b="1" i="1" dirty="0" smtClean="0">
                <a:latin typeface="Roboto" panose="020B0604020202020204" charset="0"/>
                <a:ea typeface="Roboto" panose="020B0604020202020204" charset="0"/>
              </a:rPr>
              <a:t>Разработка </a:t>
            </a:r>
            <a:r>
              <a:rPr lang="ru-RU" sz="2000" b="1" i="1" dirty="0">
                <a:latin typeface="Roboto" panose="020B0604020202020204" charset="0"/>
                <a:ea typeface="Roboto" panose="020B0604020202020204" charset="0"/>
              </a:rPr>
              <a:t>программного обеспечения автоматизированной системы оповещения МЧС о чрезвычайных </a:t>
            </a:r>
            <a:r>
              <a:rPr lang="ru-RU" sz="2000" b="1" i="1" dirty="0" smtClean="0">
                <a:latin typeface="Roboto" panose="020B0604020202020204" charset="0"/>
                <a:ea typeface="Roboto" panose="020B0604020202020204" charset="0"/>
              </a:rPr>
              <a:t>ситуациях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"/>
          <p:cNvSpPr/>
          <p:nvPr/>
        </p:nvSpPr>
        <p:spPr>
          <a:xfrm>
            <a:off x="3895726" y="4661297"/>
            <a:ext cx="128272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0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Пермь - </a:t>
            </a:r>
            <a:r>
              <a:rPr lang="ru-RU" sz="1400" b="0" i="0" u="none" strike="noStrike" cap="none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2024</a:t>
            </a:r>
            <a:endParaRPr sz="1400" b="0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"/>
          <p:cNvSpPr txBox="1">
            <a:spLocks noGrp="1"/>
          </p:cNvSpPr>
          <p:nvPr>
            <p:ph type="title"/>
          </p:nvPr>
        </p:nvSpPr>
        <p:spPr>
          <a:xfrm>
            <a:off x="2882096" y="483518"/>
            <a:ext cx="6119600" cy="504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 sz="2400" b="1" dirty="0" smtClean="0">
                <a:solidFill>
                  <a:schemeClr val="lt1"/>
                </a:solidFill>
                <a:latin typeface="Roboto" panose="020B0604020202020204" charset="0"/>
                <a:ea typeface="Roboto" panose="020B0604020202020204" charset="0"/>
                <a:cs typeface="Arial"/>
                <a:sym typeface="Arial"/>
              </a:rPr>
              <a:t>Модуль </a:t>
            </a:r>
            <a:r>
              <a:rPr lang="en-US" sz="2400" b="1" dirty="0" smtClean="0">
                <a:solidFill>
                  <a:schemeClr val="lt1"/>
                </a:solidFill>
                <a:latin typeface="Roboto" panose="020B0604020202020204" charset="0"/>
                <a:ea typeface="Roboto" panose="020B0604020202020204" charset="0"/>
                <a:cs typeface="Arial"/>
                <a:sym typeface="Arial"/>
              </a:rPr>
              <a:t>Presenter</a:t>
            </a:r>
            <a:endParaRPr sz="2400" b="1" dirty="0">
              <a:solidFill>
                <a:schemeClr val="lt1"/>
              </a:solidFill>
              <a:latin typeface="Roboto" panose="020B0604020202020204" charset="0"/>
              <a:ea typeface="Roboto" panose="020B0604020202020204" charset="0"/>
              <a:cs typeface="Arial"/>
              <a:sym typeface="Arial"/>
            </a:endParaRPr>
          </a:p>
        </p:txBody>
      </p:sp>
      <p:sp>
        <p:nvSpPr>
          <p:cNvPr id="98" name="Google Shape;98;p3"/>
          <p:cNvSpPr txBox="1">
            <a:spLocks noGrp="1"/>
          </p:cNvSpPr>
          <p:nvPr>
            <p:ph type="body" idx="1"/>
          </p:nvPr>
        </p:nvSpPr>
        <p:spPr>
          <a:xfrm>
            <a:off x="357189" y="1203598"/>
            <a:ext cx="9164498" cy="1798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07950" lvl="0" indent="0">
              <a:spcBef>
                <a:spcPts val="340"/>
              </a:spcBef>
              <a:buClr>
                <a:schemeClr val="dk1"/>
              </a:buClr>
              <a:buSzPts val="1700"/>
              <a:buNone/>
            </a:pPr>
            <a:r>
              <a:rPr lang="ru-RU" sz="2000" b="1" dirty="0" err="1">
                <a:latin typeface="Roboto" panose="020B0604020202020204" charset="0"/>
                <a:ea typeface="Roboto" panose="020B0604020202020204" charset="0"/>
              </a:rPr>
              <a:t>Presenter</a:t>
            </a:r>
            <a:r>
              <a:rPr lang="ru-RU" sz="2000" b="1" dirty="0">
                <a:latin typeface="Roboto" panose="020B0604020202020204" charset="0"/>
                <a:ea typeface="Roboto" panose="020B0604020202020204" charset="0"/>
              </a:rPr>
              <a:t>-элементы </a:t>
            </a:r>
            <a:r>
              <a:rPr lang="ru-RU" sz="2000" dirty="0" smtClean="0"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ru-RU" sz="2000" dirty="0" err="1" smtClean="0">
                <a:latin typeface="Roboto" panose="020B0604020202020204" charset="0"/>
                <a:ea typeface="Roboto" panose="020B0604020202020204" charset="0"/>
              </a:rPr>
              <a:t>храненят</a:t>
            </a:r>
            <a:r>
              <a:rPr lang="ru-RU" sz="2000" dirty="0" smtClean="0"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ru-RU" sz="2000" dirty="0">
                <a:latin typeface="Roboto" panose="020B0604020202020204" charset="0"/>
                <a:ea typeface="Roboto" panose="020B0604020202020204" charset="0"/>
              </a:rPr>
              <a:t>и </a:t>
            </a:r>
            <a:r>
              <a:rPr lang="ru-RU" sz="2000" dirty="0" smtClean="0">
                <a:latin typeface="Roboto" panose="020B0604020202020204" charset="0"/>
                <a:ea typeface="Roboto" panose="020B0604020202020204" charset="0"/>
              </a:rPr>
              <a:t>обрабатывают данные отображающиеся на </a:t>
            </a:r>
            <a:r>
              <a:rPr lang="ru-RU" sz="2000" dirty="0">
                <a:latin typeface="Roboto" panose="020B0604020202020204" charset="0"/>
                <a:ea typeface="Roboto" panose="020B0604020202020204" charset="0"/>
              </a:rPr>
              <a:t>оконных формах (</a:t>
            </a:r>
            <a:r>
              <a:rPr lang="ru-RU" sz="2000" dirty="0" err="1">
                <a:latin typeface="Roboto" panose="020B0604020202020204" charset="0"/>
                <a:ea typeface="Roboto" panose="020B0604020202020204" charset="0"/>
              </a:rPr>
              <a:t>View</a:t>
            </a:r>
            <a:r>
              <a:rPr lang="ru-RU" sz="2000" dirty="0">
                <a:latin typeface="Roboto" panose="020B0604020202020204" charset="0"/>
                <a:ea typeface="Roboto" panose="020B0604020202020204" charset="0"/>
              </a:rPr>
              <a:t>)</a:t>
            </a:r>
            <a:endParaRPr lang="en-US" sz="2000" dirty="0">
              <a:latin typeface="Roboto" panose="020B0604020202020204" charset="0"/>
              <a:ea typeface="Roboto" panose="020B0604020202020204" charset="0"/>
            </a:endParaRPr>
          </a:p>
          <a:p>
            <a:pPr marL="342900" lvl="0" indent="-234950">
              <a:spcBef>
                <a:spcPts val="340"/>
              </a:spcBef>
              <a:buSzPts val="1700"/>
              <a:buNone/>
            </a:pPr>
            <a:endParaRPr lang="en-US" sz="2000" dirty="0">
              <a:latin typeface="Roboto" panose="020B0604020202020204" charset="0"/>
              <a:ea typeface="Roboto" panose="020B0604020202020204" charset="0"/>
            </a:endParaRPr>
          </a:p>
          <a:p>
            <a:pPr marL="342900" lvl="0" indent="-234950">
              <a:spcBef>
                <a:spcPts val="340"/>
              </a:spcBef>
              <a:buSzPts val="1700"/>
              <a:buNone/>
            </a:pPr>
            <a:r>
              <a:rPr lang="ru-RU" sz="2000" b="1" dirty="0">
                <a:latin typeface="Roboto" panose="020B0604020202020204" charset="0"/>
                <a:ea typeface="Roboto" panose="020B0604020202020204" charset="0"/>
              </a:rPr>
              <a:t>Разработаны </a:t>
            </a:r>
            <a:r>
              <a:rPr lang="ru-RU" sz="2000" dirty="0">
                <a:latin typeface="Roboto" panose="020B0604020202020204" charset="0"/>
                <a:ea typeface="Roboto" panose="020B0604020202020204" charset="0"/>
              </a:rPr>
              <a:t>на языке </a:t>
            </a:r>
            <a:r>
              <a:rPr lang="ru-RU" sz="2000" b="1" dirty="0">
                <a:latin typeface="Roboto" panose="020B0604020202020204" charset="0"/>
                <a:ea typeface="Roboto" panose="020B0604020202020204" charset="0"/>
              </a:rPr>
              <a:t>С</a:t>
            </a:r>
            <a:r>
              <a:rPr lang="en-US" sz="2000" b="1" dirty="0">
                <a:latin typeface="Roboto" panose="020B0604020202020204" charset="0"/>
                <a:ea typeface="Roboto" panose="020B0604020202020204" charset="0"/>
              </a:rPr>
              <a:t>#</a:t>
            </a:r>
            <a:endParaRPr lang="ru-RU" sz="2000" b="1" dirty="0">
              <a:latin typeface="Roboto" panose="020B0604020202020204" charset="0"/>
              <a:ea typeface="Roboto" panose="020B060402020202020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57189" y="3118199"/>
            <a:ext cx="3855111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>
                <a:latin typeface="Roboto" panose="020B0604020202020204" charset="0"/>
                <a:ea typeface="Roboto" panose="020B0604020202020204" charset="0"/>
              </a:rPr>
              <a:t> Например: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smtClean="0"/>
              <a:t>  </a:t>
            </a:r>
            <a:r>
              <a:rPr lang="en-US" sz="1800" dirty="0" smtClean="0">
                <a:latin typeface="Consolas" panose="020B0609020204030204" pitchFamily="49" charset="0"/>
              </a:rPr>
              <a:t>List&lt;Address&gt; addresses:</a:t>
            </a:r>
          </a:p>
          <a:p>
            <a:r>
              <a:rPr lang="en-US" sz="1800" dirty="0" smtClean="0">
                <a:latin typeface="Consolas" panose="020B0609020204030204" pitchFamily="49" charset="0"/>
              </a:rPr>
              <a:t> </a:t>
            </a:r>
            <a:r>
              <a:rPr lang="en-US" sz="1800" dirty="0" err="1" smtClean="0">
                <a:latin typeface="Consolas" panose="020B0609020204030204" pitchFamily="49" charset="0"/>
              </a:rPr>
              <a:t>UserInfo</a:t>
            </a:r>
            <a:r>
              <a:rPr lang="en-US" sz="1800" dirty="0" smtClean="0">
                <a:latin typeface="Consolas" panose="020B0609020204030204" pitchFamily="49" charset="0"/>
              </a:rPr>
              <a:t> </a:t>
            </a:r>
            <a:r>
              <a:rPr lang="en-US" sz="1800" dirty="0" err="1" smtClean="0">
                <a:latin typeface="Consolas" panose="020B0609020204030204" pitchFamily="49" charset="0"/>
              </a:rPr>
              <a:t>userInfo</a:t>
            </a:r>
            <a:r>
              <a:rPr lang="en-US" sz="1800" dirty="0" smtClean="0">
                <a:latin typeface="Consolas" panose="020B0609020204030204" pitchFamily="49" charset="0"/>
              </a:rPr>
              <a:t>;</a:t>
            </a:r>
          </a:p>
          <a:p>
            <a:endParaRPr lang="en-US" sz="1800" dirty="0">
              <a:latin typeface="Consolas" panose="020B0609020204030204" pitchFamily="49" charset="0"/>
            </a:endParaRPr>
          </a:p>
          <a:p>
            <a:r>
              <a:rPr lang="ru-RU" sz="1800" dirty="0">
                <a:latin typeface="Roboto" panose="020B0604020202020204" charset="0"/>
                <a:ea typeface="Roboto" panose="020B0604020202020204" charset="0"/>
              </a:rPr>
              <a:t>	</a:t>
            </a:r>
            <a:endParaRPr lang="ru-RU" sz="1800" dirty="0" smtClean="0">
              <a:latin typeface="Roboto" panose="020B0604020202020204" charset="0"/>
              <a:ea typeface="Roboto" panose="020B0604020202020204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10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/16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274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"/>
          <p:cNvSpPr txBox="1">
            <a:spLocks noGrp="1"/>
          </p:cNvSpPr>
          <p:nvPr>
            <p:ph type="title"/>
          </p:nvPr>
        </p:nvSpPr>
        <p:spPr>
          <a:xfrm>
            <a:off x="2882096" y="483518"/>
            <a:ext cx="6119600" cy="504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 sz="2400" b="1" dirty="0" smtClean="0">
                <a:solidFill>
                  <a:schemeClr val="lt1"/>
                </a:solidFill>
                <a:latin typeface="Roboto" panose="020B0604020202020204" charset="0"/>
                <a:ea typeface="Roboto" panose="020B0604020202020204" charset="0"/>
                <a:cs typeface="Arial"/>
                <a:sym typeface="Arial"/>
              </a:rPr>
              <a:t>Модуль </a:t>
            </a:r>
            <a:r>
              <a:rPr lang="en-US" sz="2400" b="1" dirty="0" smtClean="0">
                <a:solidFill>
                  <a:schemeClr val="lt1"/>
                </a:solidFill>
                <a:latin typeface="Roboto" panose="020B0604020202020204" charset="0"/>
                <a:ea typeface="Roboto" panose="020B0604020202020204" charset="0"/>
                <a:cs typeface="Arial"/>
                <a:sym typeface="Arial"/>
              </a:rPr>
              <a:t>View</a:t>
            </a:r>
            <a:endParaRPr sz="2400" b="1" dirty="0">
              <a:solidFill>
                <a:schemeClr val="lt1"/>
              </a:solidFill>
              <a:latin typeface="Roboto" panose="020B0604020202020204" charset="0"/>
              <a:ea typeface="Roboto" panose="020B0604020202020204" charset="0"/>
              <a:cs typeface="Arial"/>
              <a:sym typeface="Arial"/>
            </a:endParaRPr>
          </a:p>
        </p:txBody>
      </p:sp>
      <p:sp>
        <p:nvSpPr>
          <p:cNvPr id="98" name="Google Shape;98;p3"/>
          <p:cNvSpPr txBox="1">
            <a:spLocks noGrp="1"/>
          </p:cNvSpPr>
          <p:nvPr>
            <p:ph type="body" idx="1"/>
          </p:nvPr>
        </p:nvSpPr>
        <p:spPr>
          <a:xfrm>
            <a:off x="357189" y="1203598"/>
            <a:ext cx="4624461" cy="3426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234950">
              <a:spcBef>
                <a:spcPts val="340"/>
              </a:spcBef>
              <a:buSzPts val="1700"/>
              <a:buNone/>
            </a:pPr>
            <a:r>
              <a:rPr lang="en-US" sz="2000" b="1" dirty="0">
                <a:latin typeface="Roboto" panose="020B0604020202020204" charset="0"/>
                <a:ea typeface="Roboto" panose="020B0604020202020204" charset="0"/>
                <a:cs typeface="Arial"/>
                <a:sym typeface="Arial"/>
              </a:rPr>
              <a:t>View</a:t>
            </a:r>
            <a:r>
              <a:rPr lang="ru-RU" sz="2000" b="1" dirty="0" smtClean="0">
                <a:latin typeface="Roboto" panose="020B0604020202020204" charset="0"/>
                <a:ea typeface="Roboto" panose="020B0604020202020204" charset="0"/>
                <a:cs typeface="Arial"/>
                <a:sym typeface="Arial"/>
              </a:rPr>
              <a:t>-элементы</a:t>
            </a:r>
            <a:r>
              <a:rPr lang="en-US" sz="2000" b="1" dirty="0" smtClean="0">
                <a:latin typeface="Roboto" panose="020B0604020202020204" charset="0"/>
                <a:ea typeface="Roboto" panose="020B0604020202020204" charset="0"/>
                <a:cs typeface="Arial"/>
                <a:sym typeface="Arial"/>
              </a:rPr>
              <a:t>:</a:t>
            </a:r>
            <a:r>
              <a:rPr lang="ru-RU" sz="2000" b="1" dirty="0" smtClean="0">
                <a:latin typeface="Roboto" panose="020B0604020202020204" charset="0"/>
                <a:ea typeface="Roboto" panose="020B0604020202020204" charset="0"/>
                <a:cs typeface="Arial"/>
                <a:sym typeface="Arial"/>
              </a:rPr>
              <a:t> </a:t>
            </a:r>
            <a:endParaRPr lang="en-US" sz="2000" b="1" dirty="0" smtClean="0">
              <a:latin typeface="Roboto" panose="020B0604020202020204" charset="0"/>
              <a:ea typeface="Roboto" panose="020B0604020202020204" charset="0"/>
              <a:cs typeface="Arial"/>
              <a:sym typeface="Arial"/>
            </a:endParaRPr>
          </a:p>
          <a:p>
            <a:pPr marL="342900" lvl="0" indent="-234950">
              <a:spcBef>
                <a:spcPts val="340"/>
              </a:spcBef>
              <a:buSzPts val="1700"/>
              <a:buNone/>
            </a:pPr>
            <a:r>
              <a:rPr lang="ru-RU" sz="2000" dirty="0" smtClean="0">
                <a:latin typeface="Roboto" panose="020B0604020202020204" charset="0"/>
                <a:ea typeface="Roboto" panose="020B0604020202020204" charset="0"/>
                <a:cs typeface="Arial"/>
                <a:sym typeface="Arial"/>
              </a:rPr>
              <a:t>- отображают элементы интерфейса на оконных формах</a:t>
            </a:r>
            <a:endParaRPr lang="ru-RU" sz="2000" dirty="0">
              <a:latin typeface="Roboto" panose="020B0604020202020204" charset="0"/>
              <a:ea typeface="Roboto" panose="020B0604020202020204" charset="0"/>
              <a:cs typeface="Arial"/>
              <a:sym typeface="Arial"/>
            </a:endParaRPr>
          </a:p>
          <a:p>
            <a:pPr marL="107950" indent="0">
              <a:spcBef>
                <a:spcPts val="340"/>
              </a:spcBef>
              <a:buSzPts val="1700"/>
              <a:buNone/>
            </a:pPr>
            <a:r>
              <a:rPr lang="ru-RU" sz="2000" dirty="0" smtClean="0">
                <a:latin typeface="Roboto" panose="020B0604020202020204" charset="0"/>
                <a:ea typeface="Roboto" panose="020B0604020202020204" charset="0"/>
                <a:cs typeface="Arial"/>
                <a:sym typeface="Arial"/>
              </a:rPr>
              <a:t> - обрабатывают события взаимодействия </a:t>
            </a:r>
            <a:r>
              <a:rPr lang="ru-RU" sz="2000" dirty="0">
                <a:latin typeface="Roboto" panose="020B0604020202020204" charset="0"/>
                <a:ea typeface="Roboto" panose="020B0604020202020204" charset="0"/>
                <a:cs typeface="Arial"/>
                <a:sym typeface="Arial"/>
              </a:rPr>
              <a:t>с </a:t>
            </a:r>
            <a:r>
              <a:rPr lang="ru-RU" sz="2000" dirty="0" smtClean="0">
                <a:latin typeface="Roboto" panose="020B0604020202020204" charset="0"/>
                <a:ea typeface="Roboto" panose="020B0604020202020204" charset="0"/>
                <a:cs typeface="Arial"/>
                <a:sym typeface="Arial"/>
              </a:rPr>
              <a:t>пользователями</a:t>
            </a:r>
            <a:endParaRPr lang="en-US" sz="2000" dirty="0" smtClean="0">
              <a:latin typeface="Roboto" panose="020B0604020202020204" charset="0"/>
              <a:ea typeface="Roboto" panose="020B0604020202020204" charset="0"/>
              <a:cs typeface="Arial"/>
              <a:sym typeface="Arial"/>
            </a:endParaRPr>
          </a:p>
          <a:p>
            <a:pPr marL="342900" lvl="0" indent="-234950">
              <a:spcBef>
                <a:spcPts val="340"/>
              </a:spcBef>
              <a:buSzPts val="1700"/>
              <a:buNone/>
            </a:pPr>
            <a:endParaRPr lang="en-US" sz="2000" b="1" dirty="0">
              <a:latin typeface="Roboto" panose="020B0604020202020204" charset="0"/>
              <a:ea typeface="Roboto" panose="020B0604020202020204" charset="0"/>
              <a:cs typeface="Arial"/>
              <a:sym typeface="Arial"/>
            </a:endParaRPr>
          </a:p>
          <a:p>
            <a:pPr marL="342900" lvl="0" indent="-234950">
              <a:spcBef>
                <a:spcPts val="340"/>
              </a:spcBef>
              <a:buSzPts val="1700"/>
              <a:buNone/>
            </a:pPr>
            <a:r>
              <a:rPr lang="ru-RU" sz="2000" b="1" dirty="0" smtClean="0">
                <a:latin typeface="Roboto" panose="020B0604020202020204" charset="0"/>
                <a:ea typeface="Roboto" panose="020B0604020202020204" charset="0"/>
                <a:cs typeface="Arial"/>
                <a:sym typeface="Arial"/>
              </a:rPr>
              <a:t>Разработаны </a:t>
            </a:r>
            <a:r>
              <a:rPr lang="ru-RU" sz="2000" dirty="0" smtClean="0">
                <a:latin typeface="Roboto" panose="020B0604020202020204" charset="0"/>
                <a:ea typeface="Roboto" panose="020B0604020202020204" charset="0"/>
                <a:cs typeface="Arial"/>
                <a:sym typeface="Arial"/>
              </a:rPr>
              <a:t>на языках:</a:t>
            </a:r>
          </a:p>
          <a:p>
            <a:pPr marL="107950" indent="0">
              <a:spcBef>
                <a:spcPts val="340"/>
              </a:spcBef>
              <a:buSzPts val="1700"/>
              <a:buNone/>
            </a:pPr>
            <a:r>
              <a:rPr lang="ru-RU" sz="2000" b="1" dirty="0" smtClean="0">
                <a:latin typeface="Roboto" panose="020B0604020202020204" charset="0"/>
                <a:ea typeface="Roboto" panose="020B0604020202020204" charset="0"/>
                <a:cs typeface="Arial"/>
                <a:sym typeface="Arial"/>
              </a:rPr>
              <a:t> - </a:t>
            </a:r>
            <a:r>
              <a:rPr lang="en-US" sz="2000" b="1" dirty="0" smtClean="0">
                <a:latin typeface="Roboto" panose="020B0604020202020204" charset="0"/>
                <a:ea typeface="Roboto" panose="020B0604020202020204" charset="0"/>
                <a:cs typeface="Arial"/>
                <a:sym typeface="Arial"/>
              </a:rPr>
              <a:t>C# </a:t>
            </a:r>
          </a:p>
          <a:p>
            <a:pPr marL="107950" indent="0">
              <a:spcBef>
                <a:spcPts val="340"/>
              </a:spcBef>
              <a:buSzPts val="1700"/>
              <a:buNone/>
            </a:pPr>
            <a:r>
              <a:rPr lang="ru-RU" sz="2000" b="1" dirty="0" smtClean="0">
                <a:latin typeface="Roboto" panose="020B0604020202020204" charset="0"/>
                <a:ea typeface="Roboto" panose="020B0604020202020204" charset="0"/>
                <a:cs typeface="Arial"/>
                <a:sym typeface="Arial"/>
              </a:rPr>
              <a:t> - </a:t>
            </a:r>
            <a:r>
              <a:rPr lang="en-US" sz="2000" b="1" dirty="0" smtClean="0">
                <a:latin typeface="Roboto" panose="020B0604020202020204" charset="0"/>
                <a:ea typeface="Roboto" panose="020B0604020202020204" charset="0"/>
                <a:cs typeface="Arial"/>
                <a:sym typeface="Arial"/>
              </a:rPr>
              <a:t>XAML</a:t>
            </a:r>
          </a:p>
          <a:p>
            <a:pPr marL="107950" indent="0">
              <a:spcBef>
                <a:spcPts val="340"/>
              </a:spcBef>
              <a:buSzPts val="1700"/>
              <a:buNone/>
            </a:pPr>
            <a:endParaRPr lang="en-US" sz="2000" b="1" dirty="0" smtClean="0">
              <a:latin typeface="Roboto" panose="020B0604020202020204" charset="0"/>
              <a:ea typeface="Roboto" panose="020B0604020202020204" charset="0"/>
              <a:cs typeface="Arial"/>
              <a:sym typeface="Arial"/>
            </a:endParaRPr>
          </a:p>
          <a:p>
            <a:pPr marL="107950" indent="0">
              <a:spcBef>
                <a:spcPts val="340"/>
              </a:spcBef>
              <a:buSzPts val="1700"/>
              <a:buNone/>
            </a:pPr>
            <a:endParaRPr lang="ru-RU" sz="2000" b="1" dirty="0" smtClean="0">
              <a:latin typeface="Roboto" panose="020B0604020202020204" charset="0"/>
              <a:ea typeface="Roboto" panose="020B0604020202020204" charset="0"/>
              <a:cs typeface="Arial"/>
              <a:sym typeface="Arial"/>
            </a:endParaRPr>
          </a:p>
          <a:p>
            <a:pPr marL="342900" lvl="0" indent="-234950" algn="l" rtl="0">
              <a:lnSpc>
                <a:spcPct val="10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endParaRPr lang="en-US" sz="2000" b="1" dirty="0" smtClean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8909" y="1418604"/>
            <a:ext cx="2079491" cy="411154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7199" y="2108114"/>
            <a:ext cx="1850959" cy="2428647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7074" y="2208746"/>
            <a:ext cx="2004622" cy="447841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3785" y="3277857"/>
            <a:ext cx="1574842" cy="906875"/>
          </a:xfrm>
          <a:prstGeom prst="rect">
            <a:avLst/>
          </a:prstGeom>
        </p:spPr>
      </p:pic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11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/16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424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"/>
          <p:cNvSpPr txBox="1">
            <a:spLocks noGrp="1"/>
          </p:cNvSpPr>
          <p:nvPr>
            <p:ph type="title"/>
          </p:nvPr>
        </p:nvSpPr>
        <p:spPr>
          <a:xfrm>
            <a:off x="2882096" y="483518"/>
            <a:ext cx="6106394" cy="504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 sz="2400" b="1" dirty="0" smtClean="0">
                <a:solidFill>
                  <a:schemeClr val="lt1"/>
                </a:solidFill>
                <a:latin typeface="Roboto" panose="020B0604020202020204" charset="0"/>
                <a:ea typeface="Roboto" panose="020B0604020202020204" charset="0"/>
                <a:cs typeface="Arial"/>
                <a:sym typeface="Arial"/>
              </a:rPr>
              <a:t>Пользовательский интерфейс</a:t>
            </a:r>
            <a:endParaRPr sz="2400" b="1" dirty="0">
              <a:solidFill>
                <a:schemeClr val="lt1"/>
              </a:solidFill>
              <a:latin typeface="Roboto" panose="020B0604020202020204" charset="0"/>
              <a:ea typeface="Roboto" panose="020B0604020202020204" charset="0"/>
              <a:cs typeface="Arial"/>
              <a:sym typeface="Arial"/>
            </a:endParaRPr>
          </a:p>
        </p:txBody>
      </p:sp>
      <p:sp>
        <p:nvSpPr>
          <p:cNvPr id="98" name="Google Shape;98;p3"/>
          <p:cNvSpPr txBox="1">
            <a:spLocks noGrp="1"/>
          </p:cNvSpPr>
          <p:nvPr>
            <p:ph type="body" idx="1"/>
          </p:nvPr>
        </p:nvSpPr>
        <p:spPr>
          <a:xfrm>
            <a:off x="357189" y="1203598"/>
            <a:ext cx="8429700" cy="36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234950" algn="l" rtl="0">
              <a:lnSpc>
                <a:spcPct val="10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endParaRPr lang="ru-RU" sz="1700" dirty="0" smtClean="0">
              <a:latin typeface="Arial"/>
              <a:ea typeface="Arial"/>
              <a:cs typeface="Arial"/>
              <a:sym typeface="Arial"/>
            </a:endParaRPr>
          </a:p>
          <a:p>
            <a:pPr marL="342900" lvl="0" indent="-234950" algn="l" rtl="0">
              <a:lnSpc>
                <a:spcPct val="10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endParaRPr sz="1700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3"/>
          <a:srcRect l="2333" t="4740" r="5179" b="1037"/>
          <a:stretch/>
        </p:blipFill>
        <p:spPr>
          <a:xfrm>
            <a:off x="1113064" y="1365033"/>
            <a:ext cx="1488811" cy="3069314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4"/>
          <a:srcRect l="2548" t="620" r="3695" b="630"/>
          <a:stretch/>
        </p:blipFill>
        <p:spPr>
          <a:xfrm>
            <a:off x="2880447" y="1365034"/>
            <a:ext cx="1505723" cy="306931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5"/>
          <a:srcRect l="4813" t="2125" r="9085" b="1719"/>
          <a:stretch/>
        </p:blipFill>
        <p:spPr>
          <a:xfrm>
            <a:off x="4664742" y="1365033"/>
            <a:ext cx="1510860" cy="3071723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6"/>
          <a:srcRect l="6559" t="2374" r="7431" b="1240"/>
          <a:stretch/>
        </p:blipFill>
        <p:spPr>
          <a:xfrm>
            <a:off x="6449037" y="1365033"/>
            <a:ext cx="1501778" cy="3069314"/>
          </a:xfrm>
          <a:prstGeom prst="rect">
            <a:avLst/>
          </a:prstGeom>
        </p:spPr>
      </p:pic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12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/16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469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"/>
          <p:cNvSpPr txBox="1">
            <a:spLocks noGrp="1"/>
          </p:cNvSpPr>
          <p:nvPr>
            <p:ph type="title"/>
          </p:nvPr>
        </p:nvSpPr>
        <p:spPr>
          <a:xfrm>
            <a:off x="2882096" y="483518"/>
            <a:ext cx="6100173" cy="504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r"/>
            <a:r>
              <a:rPr lang="ru-RU" sz="2400" b="1" dirty="0" smtClean="0">
                <a:solidFill>
                  <a:schemeClr val="lt1"/>
                </a:solidFill>
                <a:latin typeface="Roboto" panose="020B0604020202020204" charset="0"/>
                <a:ea typeface="Roboto" panose="020B0604020202020204" charset="0"/>
                <a:cs typeface="Arial"/>
                <a:sym typeface="Arial"/>
              </a:rPr>
              <a:t>Сценарий вызова пожарных служб</a:t>
            </a:r>
            <a:endParaRPr sz="2400" b="1" dirty="0">
              <a:solidFill>
                <a:schemeClr val="lt1"/>
              </a:solidFill>
              <a:latin typeface="Roboto" panose="020B0604020202020204" charset="0"/>
              <a:ea typeface="Roboto" panose="020B0604020202020204" charset="0"/>
              <a:cs typeface="Arial"/>
              <a:sym typeface="Arial"/>
            </a:endParaRPr>
          </a:p>
        </p:txBody>
      </p:sp>
      <p:sp>
        <p:nvSpPr>
          <p:cNvPr id="98" name="Google Shape;98;p3"/>
          <p:cNvSpPr txBox="1">
            <a:spLocks noGrp="1"/>
          </p:cNvSpPr>
          <p:nvPr>
            <p:ph type="body" idx="1"/>
          </p:nvPr>
        </p:nvSpPr>
        <p:spPr>
          <a:xfrm flipV="1">
            <a:off x="4548851" y="6643868"/>
            <a:ext cx="2870521" cy="439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234950" algn="l" rtl="0">
              <a:lnSpc>
                <a:spcPct val="10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endParaRPr sz="1700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3"/>
          <a:srcRect l="4396" r="6009" b="1301"/>
          <a:stretch/>
        </p:blipFill>
        <p:spPr>
          <a:xfrm>
            <a:off x="1028218" y="1387447"/>
            <a:ext cx="1498887" cy="3054387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4"/>
          <a:srcRect l="6834" t="3361" r="6278" b="1456"/>
          <a:stretch/>
        </p:blipFill>
        <p:spPr>
          <a:xfrm>
            <a:off x="2889960" y="1387447"/>
            <a:ext cx="1497204" cy="3054387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5"/>
          <a:srcRect l="13206" t="4635" r="11975" b="1738"/>
          <a:stretch/>
        </p:blipFill>
        <p:spPr>
          <a:xfrm>
            <a:off x="4750019" y="1387447"/>
            <a:ext cx="1500517" cy="3058556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6"/>
          <a:srcRect l="9476" t="3093" r="8402" b="3168"/>
          <a:stretch/>
        </p:blipFill>
        <p:spPr>
          <a:xfrm>
            <a:off x="6613391" y="1387447"/>
            <a:ext cx="1498799" cy="3054387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902208" y="2103120"/>
            <a:ext cx="1712976" cy="1665712"/>
          </a:xfrm>
          <a:prstGeom prst="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/>
        </p:nvSpPr>
        <p:spPr>
          <a:xfrm>
            <a:off x="2889960" y="3206496"/>
            <a:ext cx="1472497" cy="1103376"/>
          </a:xfrm>
          <a:prstGeom prst="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/>
          <p:cNvSpPr/>
          <p:nvPr/>
        </p:nvSpPr>
        <p:spPr>
          <a:xfrm>
            <a:off x="4591523" y="3206496"/>
            <a:ext cx="1778797" cy="1293896"/>
          </a:xfrm>
          <a:prstGeom prst="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/>
          <p:cNvSpPr/>
          <p:nvPr/>
        </p:nvSpPr>
        <p:spPr>
          <a:xfrm>
            <a:off x="6473391" y="1792224"/>
            <a:ext cx="1778797" cy="438912"/>
          </a:xfrm>
          <a:prstGeom prst="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13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/16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7964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"/>
          <p:cNvSpPr txBox="1">
            <a:spLocks noGrp="1"/>
          </p:cNvSpPr>
          <p:nvPr>
            <p:ph type="title"/>
          </p:nvPr>
        </p:nvSpPr>
        <p:spPr>
          <a:xfrm>
            <a:off x="2882096" y="483518"/>
            <a:ext cx="6106394" cy="504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 sz="2400" b="1" dirty="0" smtClean="0">
                <a:solidFill>
                  <a:schemeClr val="lt1"/>
                </a:solidFill>
                <a:latin typeface="Roboto" panose="020B0604020202020204" charset="0"/>
                <a:ea typeface="Roboto" panose="020B0604020202020204" charset="0"/>
                <a:cs typeface="Arial"/>
                <a:sym typeface="Arial"/>
              </a:rPr>
              <a:t> Экономическая эффективность</a:t>
            </a:r>
            <a:endParaRPr sz="2400" b="1" dirty="0">
              <a:solidFill>
                <a:schemeClr val="lt1"/>
              </a:solidFill>
              <a:latin typeface="Roboto" panose="020B0604020202020204" charset="0"/>
              <a:ea typeface="Roboto" panose="020B0604020202020204" charset="0"/>
              <a:cs typeface="Arial"/>
              <a:sym typeface="Arial"/>
            </a:endParaRPr>
          </a:p>
        </p:txBody>
      </p:sp>
      <p:sp>
        <p:nvSpPr>
          <p:cNvPr id="98" name="Google Shape;98;p3"/>
          <p:cNvSpPr txBox="1">
            <a:spLocks noGrp="1"/>
          </p:cNvSpPr>
          <p:nvPr>
            <p:ph type="body" idx="1"/>
          </p:nvPr>
        </p:nvSpPr>
        <p:spPr>
          <a:xfrm flipV="1">
            <a:off x="357189" y="5638799"/>
            <a:ext cx="8473628" cy="152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234950">
              <a:spcBef>
                <a:spcPts val="340"/>
              </a:spcBef>
              <a:buSzPts val="1700"/>
              <a:buNone/>
            </a:pPr>
            <a:endParaRPr lang="ru-RU" sz="2000" dirty="0" smtClean="0">
              <a:latin typeface="Roboto" panose="020B0604020202020204" charset="0"/>
              <a:ea typeface="Roboto" panose="020B0604020202020204" charset="0"/>
              <a:cs typeface="Arial"/>
              <a:sym typeface="Arial"/>
            </a:endParaRPr>
          </a:p>
        </p:txBody>
      </p:sp>
      <p:graphicFrame>
        <p:nvGraphicFramePr>
          <p:cNvPr id="8" name="Диаграмма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51370787"/>
              </p:ext>
            </p:extLst>
          </p:nvPr>
        </p:nvGraphicFramePr>
        <p:xfrm>
          <a:off x="357189" y="1413510"/>
          <a:ext cx="3379659" cy="28393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" name="Диаграмма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20742922"/>
              </p:ext>
            </p:extLst>
          </p:nvPr>
        </p:nvGraphicFramePr>
        <p:xfrm>
          <a:off x="3868199" y="1469948"/>
          <a:ext cx="4577301" cy="27829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14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/16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9483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"/>
          <p:cNvSpPr txBox="1">
            <a:spLocks noGrp="1"/>
          </p:cNvSpPr>
          <p:nvPr>
            <p:ph type="title"/>
          </p:nvPr>
        </p:nvSpPr>
        <p:spPr>
          <a:xfrm>
            <a:off x="2882096" y="483518"/>
            <a:ext cx="6069071" cy="504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 sz="2400" b="1" dirty="0" smtClean="0">
                <a:solidFill>
                  <a:schemeClr val="lt1"/>
                </a:solidFill>
                <a:latin typeface="Roboto" panose="020B0604020202020204" charset="0"/>
                <a:ea typeface="Roboto" panose="020B0604020202020204" charset="0"/>
                <a:cs typeface="Arial"/>
                <a:sym typeface="Arial"/>
              </a:rPr>
              <a:t>Заключение</a:t>
            </a:r>
            <a:endParaRPr sz="2400" b="1" dirty="0">
              <a:solidFill>
                <a:schemeClr val="lt1"/>
              </a:solidFill>
              <a:latin typeface="Roboto" panose="020B0604020202020204" charset="0"/>
              <a:ea typeface="Roboto" panose="020B0604020202020204" charset="0"/>
              <a:cs typeface="Arial"/>
              <a:sym typeface="Arial"/>
            </a:endParaRPr>
          </a:p>
        </p:txBody>
      </p:sp>
      <p:sp>
        <p:nvSpPr>
          <p:cNvPr id="98" name="Google Shape;98;p3"/>
          <p:cNvSpPr txBox="1">
            <a:spLocks noGrp="1"/>
          </p:cNvSpPr>
          <p:nvPr>
            <p:ph type="body" idx="1"/>
          </p:nvPr>
        </p:nvSpPr>
        <p:spPr>
          <a:xfrm>
            <a:off x="357189" y="1311379"/>
            <a:ext cx="8473628" cy="3079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234950">
              <a:spcBef>
                <a:spcPts val="340"/>
              </a:spcBef>
              <a:buSzPts val="1700"/>
              <a:buNone/>
            </a:pPr>
            <a:r>
              <a:rPr lang="ru-RU" sz="1700" b="1" dirty="0" smtClean="0">
                <a:latin typeface="Roboto" panose="020B0604020202020204" charset="0"/>
                <a:ea typeface="Roboto" panose="020B0604020202020204" charset="0"/>
                <a:cs typeface="Arial"/>
                <a:sym typeface="Arial"/>
              </a:rPr>
              <a:t>Цель выпускной квалификационной работы достигнута. </a:t>
            </a:r>
          </a:p>
          <a:p>
            <a:pPr marL="342900" lvl="0" indent="-234950">
              <a:spcBef>
                <a:spcPts val="340"/>
              </a:spcBef>
              <a:buSzPts val="1700"/>
              <a:buNone/>
            </a:pPr>
            <a:r>
              <a:rPr lang="ru-RU" sz="1700" b="1" dirty="0" smtClean="0">
                <a:latin typeface="Roboto" panose="020B0604020202020204" charset="0"/>
                <a:ea typeface="Roboto" panose="020B0604020202020204" charset="0"/>
                <a:cs typeface="Arial"/>
                <a:sym typeface="Arial"/>
              </a:rPr>
              <a:t>Поставленные в ВКР задачи решены:</a:t>
            </a:r>
          </a:p>
          <a:p>
            <a:pPr marL="107950" indent="0">
              <a:spcBef>
                <a:spcPts val="340"/>
              </a:spcBef>
              <a:buSzPts val="1700"/>
              <a:buNone/>
            </a:pPr>
            <a:r>
              <a:rPr lang="ru-RU" sz="1700" dirty="0" smtClean="0"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 - разработана система </a:t>
            </a:r>
            <a:r>
              <a:rPr lang="ru-RU" sz="1700" dirty="0"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пользовательского </a:t>
            </a:r>
            <a:r>
              <a:rPr lang="ru-RU" sz="1700" dirty="0" smtClean="0"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взаимодействия</a:t>
            </a:r>
          </a:p>
          <a:p>
            <a:pPr marL="107950" indent="0">
              <a:spcBef>
                <a:spcPts val="340"/>
              </a:spcBef>
              <a:buSzPts val="1700"/>
              <a:buNone/>
            </a:pPr>
            <a:r>
              <a:rPr lang="ru-RU" sz="1700" dirty="0" smtClean="0"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 - проанализированы архитектуры для структуризации кода и выбрана архитектура </a:t>
            </a:r>
            <a:r>
              <a:rPr lang="en-US" sz="1700" dirty="0" smtClean="0"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VIPER</a:t>
            </a:r>
            <a:endParaRPr lang="ru-RU" sz="1700" dirty="0" smtClean="0">
              <a:latin typeface="Roboto" panose="020B0604020202020204" charset="0"/>
              <a:ea typeface="Roboto" panose="020B0604020202020204" charset="0"/>
              <a:cs typeface="Roboto"/>
              <a:sym typeface="Roboto"/>
            </a:endParaRPr>
          </a:p>
          <a:p>
            <a:pPr marL="107950" indent="0">
              <a:spcBef>
                <a:spcPts val="340"/>
              </a:spcBef>
              <a:buSzPts val="1700"/>
              <a:buNone/>
            </a:pPr>
            <a:r>
              <a:rPr lang="ru-RU" sz="1700" dirty="0" smtClean="0"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 - разработан </a:t>
            </a:r>
            <a:r>
              <a:rPr lang="ru-RU" sz="1700" dirty="0"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интерфейс мобильного </a:t>
            </a:r>
            <a:r>
              <a:rPr lang="ru-RU" sz="1700" dirty="0" smtClean="0"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приложения</a:t>
            </a:r>
          </a:p>
          <a:p>
            <a:pPr marL="107950" indent="0">
              <a:spcBef>
                <a:spcPts val="340"/>
              </a:spcBef>
              <a:buSzPts val="1700"/>
              <a:buNone/>
            </a:pPr>
            <a:r>
              <a:rPr lang="ru-RU" sz="1700" dirty="0" smtClean="0"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 - разработано </a:t>
            </a:r>
            <a:r>
              <a:rPr lang="ru-RU" sz="1700" dirty="0"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мобильное приложение для вызова экстренных </a:t>
            </a:r>
            <a:r>
              <a:rPr lang="ru-RU" sz="1700" dirty="0" smtClean="0"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служб</a:t>
            </a:r>
          </a:p>
          <a:p>
            <a:pPr marL="107950" indent="0">
              <a:spcBef>
                <a:spcPts val="340"/>
              </a:spcBef>
              <a:buSzPts val="1700"/>
              <a:buNone/>
            </a:pPr>
            <a:endParaRPr lang="ru-RU" sz="1700" dirty="0">
              <a:latin typeface="Roboto" panose="020B0604020202020204" charset="0"/>
              <a:ea typeface="Roboto" panose="020B0604020202020204" charset="0"/>
              <a:cs typeface="Roboto"/>
              <a:sym typeface="Roboto"/>
            </a:endParaRPr>
          </a:p>
          <a:p>
            <a:pPr marL="107950" indent="0">
              <a:spcBef>
                <a:spcPts val="340"/>
              </a:spcBef>
              <a:buSzPts val="1700"/>
              <a:buNone/>
            </a:pPr>
            <a:endParaRPr lang="ru-RU" sz="1700" dirty="0" smtClean="0">
              <a:latin typeface="Roboto" panose="020B0604020202020204" charset="0"/>
              <a:ea typeface="Roboto" panose="020B0604020202020204" charset="0"/>
              <a:cs typeface="Roboto"/>
              <a:sym typeface="Roboto"/>
            </a:endParaRPr>
          </a:p>
          <a:p>
            <a:pPr marL="107950" indent="0">
              <a:spcBef>
                <a:spcPts val="340"/>
              </a:spcBef>
              <a:buSzPts val="1700"/>
              <a:buNone/>
            </a:pPr>
            <a:r>
              <a:rPr lang="ru-RU" sz="1700" dirty="0" smtClean="0"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В настоящий момент система находится на этапе тестовой эксплуатации</a:t>
            </a:r>
            <a:endParaRPr lang="en-US" sz="1700" dirty="0" smtClean="0">
              <a:latin typeface="Roboto" panose="020B0604020202020204" charset="0"/>
              <a:ea typeface="Roboto" panose="020B0604020202020204" charset="0"/>
              <a:cs typeface="Roboto"/>
              <a:sym typeface="Roboto"/>
            </a:endParaRPr>
          </a:p>
          <a:p>
            <a:pPr marL="107950" indent="0">
              <a:spcBef>
                <a:spcPts val="340"/>
              </a:spcBef>
              <a:buSzPts val="1700"/>
              <a:buNone/>
            </a:pPr>
            <a:endParaRPr lang="ru-RU" sz="1700" dirty="0" smtClean="0">
              <a:latin typeface="Roboto"/>
              <a:ea typeface="Roboto"/>
              <a:cs typeface="Roboto"/>
              <a:sym typeface="Roboto"/>
            </a:endParaRPr>
          </a:p>
          <a:p>
            <a:pPr marL="393700" indent="-285750">
              <a:spcBef>
                <a:spcPts val="340"/>
              </a:spcBef>
              <a:buSzPts val="1700"/>
            </a:pPr>
            <a:endParaRPr lang="ru-RU" sz="17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/16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4791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6"/>
          <p:cNvSpPr txBox="1"/>
          <p:nvPr/>
        </p:nvSpPr>
        <p:spPr>
          <a:xfrm>
            <a:off x="12184" y="1851670"/>
            <a:ext cx="9144000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ru-RU" sz="4000" b="1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СПАСИБО ЗА ВНИМАНИЕ!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6"/>
          <p:cNvSpPr txBox="1"/>
          <p:nvPr/>
        </p:nvSpPr>
        <p:spPr>
          <a:xfrm>
            <a:off x="4165600" y="3291830"/>
            <a:ext cx="4685730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-RU" sz="2400" b="0" i="0" u="none" strike="noStrike" cap="none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Пантелеев Артём Алексеевич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-RU" sz="2400" b="0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тел</a:t>
            </a:r>
            <a:r>
              <a:rPr lang="ru-RU" sz="2400" b="0" i="0" u="none" strike="noStrike" cap="none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.: +79508390413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-RU" sz="2400" b="0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e-</a:t>
            </a:r>
            <a:r>
              <a:rPr lang="ru-RU" sz="2400" b="0" i="0" u="none" strike="noStrike" cap="none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mail</a:t>
            </a:r>
            <a:r>
              <a:rPr lang="ru-RU" sz="2400" b="0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 </a:t>
            </a:r>
            <a:r>
              <a:rPr lang="en-US" sz="24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brkotik01@gmail.com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/16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"/>
          <p:cNvSpPr txBox="1">
            <a:spLocks noGrp="1"/>
          </p:cNvSpPr>
          <p:nvPr>
            <p:ph type="title"/>
          </p:nvPr>
        </p:nvSpPr>
        <p:spPr>
          <a:xfrm>
            <a:off x="5076056" y="483518"/>
            <a:ext cx="3925640" cy="504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 sz="2400" b="1" dirty="0">
                <a:solidFill>
                  <a:schemeClr val="lt1"/>
                </a:solidFill>
                <a:latin typeface="Roboto" panose="020B0604020202020204" charset="0"/>
                <a:ea typeface="Roboto" panose="020B0604020202020204" charset="0"/>
                <a:cs typeface="Arial"/>
                <a:sym typeface="Arial"/>
              </a:rPr>
              <a:t>ЦЕЛЬ И ЗАДАЧИ</a:t>
            </a:r>
            <a:endParaRPr sz="2400" b="1" dirty="0">
              <a:solidFill>
                <a:schemeClr val="lt1"/>
              </a:solidFill>
              <a:latin typeface="Roboto" panose="020B0604020202020204" charset="0"/>
              <a:ea typeface="Roboto" panose="020B0604020202020204" charset="0"/>
              <a:cs typeface="Arial"/>
              <a:sym typeface="Arial"/>
            </a:endParaRPr>
          </a:p>
        </p:txBody>
      </p:sp>
      <p:sp>
        <p:nvSpPr>
          <p:cNvPr id="98" name="Google Shape;98;p3"/>
          <p:cNvSpPr txBox="1">
            <a:spLocks noGrp="1"/>
          </p:cNvSpPr>
          <p:nvPr>
            <p:ph type="body" idx="1"/>
          </p:nvPr>
        </p:nvSpPr>
        <p:spPr>
          <a:xfrm>
            <a:off x="357189" y="1203598"/>
            <a:ext cx="8429700" cy="36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>
              <a:spcBef>
                <a:spcPts val="0"/>
              </a:spcBef>
              <a:buSzPts val="2000"/>
              <a:buNone/>
            </a:pPr>
            <a:r>
              <a:rPr lang="ru-RU" sz="2000" b="1" dirty="0"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Цель работы:</a:t>
            </a:r>
            <a:r>
              <a:rPr lang="ru-RU" sz="2000" dirty="0"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 </a:t>
            </a:r>
            <a:r>
              <a:rPr lang="ru-RU" sz="2000" dirty="0" smtClean="0"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проектирование архитектуры и создание кроссплатформенного программного обеспечения для вызова экстренных </a:t>
            </a:r>
            <a:r>
              <a:rPr lang="ru-RU" sz="2000" dirty="0" smtClean="0"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служб</a:t>
            </a:r>
            <a:r>
              <a:rPr lang="en-US" sz="2000" dirty="0" smtClean="0"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 </a:t>
            </a:r>
            <a:r>
              <a:rPr lang="ru-RU" sz="2000" dirty="0">
                <a:latin typeface="Roboto" panose="020B0604020202020204" charset="0"/>
                <a:ea typeface="Roboto" panose="020B0604020202020204" charset="0"/>
              </a:rPr>
              <a:t>пожарного реагирования</a:t>
            </a:r>
            <a:endParaRPr sz="2000" dirty="0">
              <a:latin typeface="Roboto" panose="020B0604020202020204" charset="0"/>
              <a:ea typeface="Roboto" panose="020B0604020202020204" charset="0"/>
              <a:cs typeface="Roboto"/>
              <a:sym typeface="Roboto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ru-RU" sz="2000" b="1" dirty="0" smtClean="0"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Задачи:</a:t>
            </a:r>
            <a:endParaRPr sz="2000" dirty="0">
              <a:latin typeface="Roboto" panose="020B0604020202020204" charset="0"/>
              <a:ea typeface="Roboto" panose="020B0604020202020204" charset="0"/>
              <a:cs typeface="Roboto"/>
              <a:sym typeface="Roboto"/>
            </a:endParaRPr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1700" dirty="0" smtClean="0"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 - </a:t>
            </a:r>
            <a:r>
              <a:rPr lang="ru-RU" sz="1700" dirty="0" smtClean="0"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анализ методов структуризации кода, для разделения на модули и дальнейшего развития ПО</a:t>
            </a:r>
          </a:p>
          <a:p>
            <a:pPr marL="0" indent="0">
              <a:spcBef>
                <a:spcPts val="400"/>
              </a:spcBef>
              <a:buSzPts val="2000"/>
              <a:buNone/>
            </a:pPr>
            <a:r>
              <a:rPr lang="ru-RU" sz="1700" dirty="0"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 </a:t>
            </a:r>
            <a:r>
              <a:rPr lang="en-US" sz="1700" dirty="0" smtClean="0"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- </a:t>
            </a:r>
            <a:r>
              <a:rPr lang="ru-RU" sz="1700" dirty="0"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анализ и выбор платформы для разработки мобильного </a:t>
            </a:r>
            <a:r>
              <a:rPr lang="ru-RU" sz="1700" dirty="0" smtClean="0"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приложения</a:t>
            </a:r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1700" dirty="0" smtClean="0"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 - </a:t>
            </a:r>
            <a:r>
              <a:rPr lang="ru-RU" sz="1700" dirty="0" smtClean="0"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проектирование архитектуры программного обеспечения системы оповещения МЧС о чрезвычайных ситуациях</a:t>
            </a:r>
          </a:p>
          <a:p>
            <a:pPr marL="0" indent="0">
              <a:spcBef>
                <a:spcPts val="400"/>
              </a:spcBef>
              <a:buSzPts val="2000"/>
              <a:buNone/>
            </a:pPr>
            <a:r>
              <a:rPr lang="ru-RU" sz="1700" dirty="0" smtClean="0"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 </a:t>
            </a:r>
            <a:r>
              <a:rPr lang="en-US" sz="1700" dirty="0" smtClean="0"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- </a:t>
            </a:r>
            <a:r>
              <a:rPr lang="ru-RU" sz="1700" dirty="0" smtClean="0"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разработка программного обеспечения системы оповещения МЧС о чрезвычайных ситуациях для мобильных устройств</a:t>
            </a:r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dirty="0"/>
          </a:p>
          <a:p>
            <a:pPr marL="342900" lvl="0" indent="-234950" algn="l" rtl="0">
              <a:lnSpc>
                <a:spcPct val="10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endParaRPr sz="17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2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/16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2384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"/>
          <p:cNvSpPr txBox="1">
            <a:spLocks noGrp="1"/>
          </p:cNvSpPr>
          <p:nvPr>
            <p:ph type="title"/>
          </p:nvPr>
        </p:nvSpPr>
        <p:spPr>
          <a:xfrm>
            <a:off x="2882096" y="483518"/>
            <a:ext cx="6125055" cy="504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 sz="2400" b="1" dirty="0" smtClean="0">
                <a:solidFill>
                  <a:schemeClr val="lt1"/>
                </a:solidFill>
                <a:latin typeface="Roboto" panose="020B0604020202020204" charset="0"/>
                <a:ea typeface="Roboto" panose="020B0604020202020204" charset="0"/>
                <a:cs typeface="Arial"/>
                <a:sym typeface="Arial"/>
              </a:rPr>
              <a:t>Вызов экстренных служб</a:t>
            </a:r>
            <a:br>
              <a:rPr lang="ru-RU" sz="2400" b="1" dirty="0" smtClean="0">
                <a:solidFill>
                  <a:schemeClr val="lt1"/>
                </a:solidFill>
                <a:latin typeface="Roboto" panose="020B0604020202020204" charset="0"/>
                <a:ea typeface="Roboto" panose="020B0604020202020204" charset="0"/>
                <a:cs typeface="Arial"/>
                <a:sym typeface="Arial"/>
              </a:rPr>
            </a:br>
            <a:r>
              <a:rPr lang="ru-RU" sz="2400" b="1" dirty="0" smtClean="0">
                <a:solidFill>
                  <a:schemeClr val="lt1"/>
                </a:solidFill>
                <a:latin typeface="Roboto" panose="020B0604020202020204" charset="0"/>
                <a:ea typeface="Roboto" panose="020B0604020202020204" charset="0"/>
                <a:cs typeface="Arial"/>
                <a:sym typeface="Arial"/>
              </a:rPr>
              <a:t>Модель </a:t>
            </a:r>
            <a:r>
              <a:rPr lang="en-US" sz="2400" b="1" dirty="0" smtClean="0">
                <a:solidFill>
                  <a:schemeClr val="lt1"/>
                </a:solidFill>
                <a:latin typeface="Roboto" panose="020B0604020202020204" charset="0"/>
                <a:ea typeface="Roboto" panose="020B0604020202020204" charset="0"/>
                <a:cs typeface="Arial"/>
                <a:sym typeface="Arial"/>
              </a:rPr>
              <a:t>AS-IS</a:t>
            </a:r>
            <a:endParaRPr sz="2400" b="1" dirty="0">
              <a:solidFill>
                <a:schemeClr val="lt1"/>
              </a:solidFill>
              <a:latin typeface="Roboto" panose="020B0604020202020204" charset="0"/>
              <a:ea typeface="Roboto" panose="020B0604020202020204" charset="0"/>
              <a:cs typeface="Arial"/>
              <a:sym typeface="Arial"/>
            </a:endParaRPr>
          </a:p>
        </p:txBody>
      </p:sp>
      <p:sp>
        <p:nvSpPr>
          <p:cNvPr id="98" name="Google Shape;98;p3"/>
          <p:cNvSpPr txBox="1">
            <a:spLocks noGrp="1"/>
          </p:cNvSpPr>
          <p:nvPr>
            <p:ph type="body" idx="1"/>
          </p:nvPr>
        </p:nvSpPr>
        <p:spPr>
          <a:xfrm flipV="1">
            <a:off x="3850640" y="5486400"/>
            <a:ext cx="4936249" cy="129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234950" algn="l" rtl="0">
              <a:lnSpc>
                <a:spcPct val="10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endParaRPr sz="1700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050" y="1089806"/>
            <a:ext cx="4066968" cy="3625069"/>
          </a:xfrm>
          <a:prstGeom prst="rect">
            <a:avLst/>
          </a:prstGeom>
        </p:spPr>
      </p:pic>
      <p:sp>
        <p:nvSpPr>
          <p:cNvPr id="3" name="Номер слайда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/16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1176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"/>
          <p:cNvSpPr txBox="1">
            <a:spLocks noGrp="1"/>
          </p:cNvSpPr>
          <p:nvPr>
            <p:ph type="title"/>
          </p:nvPr>
        </p:nvSpPr>
        <p:spPr>
          <a:xfrm>
            <a:off x="2882096" y="483518"/>
            <a:ext cx="6125055" cy="504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 sz="2400" b="1" dirty="0" smtClean="0">
                <a:solidFill>
                  <a:schemeClr val="lt1"/>
                </a:solidFill>
                <a:latin typeface="Roboto" panose="020B0604020202020204" charset="0"/>
                <a:ea typeface="Roboto" panose="020B0604020202020204" charset="0"/>
                <a:cs typeface="Arial"/>
                <a:sym typeface="Arial"/>
              </a:rPr>
              <a:t>Вызов экстренных служб</a:t>
            </a:r>
            <a:br>
              <a:rPr lang="ru-RU" sz="2400" b="1" dirty="0" smtClean="0">
                <a:solidFill>
                  <a:schemeClr val="lt1"/>
                </a:solidFill>
                <a:latin typeface="Roboto" panose="020B0604020202020204" charset="0"/>
                <a:ea typeface="Roboto" panose="020B0604020202020204" charset="0"/>
                <a:cs typeface="Arial"/>
                <a:sym typeface="Arial"/>
              </a:rPr>
            </a:br>
            <a:r>
              <a:rPr lang="ru-RU" sz="2400" b="1" dirty="0" smtClean="0">
                <a:solidFill>
                  <a:schemeClr val="lt1"/>
                </a:solidFill>
                <a:latin typeface="Roboto" panose="020B0604020202020204" charset="0"/>
                <a:ea typeface="Roboto" panose="020B0604020202020204" charset="0"/>
                <a:cs typeface="Arial"/>
                <a:sym typeface="Arial"/>
              </a:rPr>
              <a:t>Модель </a:t>
            </a:r>
            <a:r>
              <a:rPr lang="en-US" sz="2400" b="1" dirty="0" smtClean="0">
                <a:solidFill>
                  <a:schemeClr val="lt1"/>
                </a:solidFill>
                <a:latin typeface="Roboto" panose="020B0604020202020204" charset="0"/>
                <a:ea typeface="Roboto" panose="020B0604020202020204" charset="0"/>
                <a:cs typeface="Arial"/>
                <a:sym typeface="Arial"/>
              </a:rPr>
              <a:t>TO-BE</a:t>
            </a:r>
            <a:endParaRPr sz="2400" b="1" dirty="0">
              <a:solidFill>
                <a:schemeClr val="lt1"/>
              </a:solidFill>
              <a:latin typeface="Roboto" panose="020B0604020202020204" charset="0"/>
              <a:ea typeface="Roboto" panose="020B0604020202020204" charset="0"/>
              <a:cs typeface="Arial"/>
              <a:sym typeface="Arial"/>
            </a:endParaRPr>
          </a:p>
        </p:txBody>
      </p:sp>
      <p:sp>
        <p:nvSpPr>
          <p:cNvPr id="98" name="Google Shape;98;p3"/>
          <p:cNvSpPr txBox="1">
            <a:spLocks noGrp="1"/>
          </p:cNvSpPr>
          <p:nvPr>
            <p:ph type="body" idx="1"/>
          </p:nvPr>
        </p:nvSpPr>
        <p:spPr>
          <a:xfrm flipV="1">
            <a:off x="3850640" y="5486400"/>
            <a:ext cx="4936249" cy="129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234950" algn="l" rtl="0">
              <a:lnSpc>
                <a:spcPct val="10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endParaRPr sz="1700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9" y="1159748"/>
            <a:ext cx="6867939" cy="3674019"/>
          </a:xfrm>
          <a:prstGeom prst="rect">
            <a:avLst/>
          </a:prstGeom>
        </p:spPr>
      </p:pic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/16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4758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"/>
          <p:cNvSpPr txBox="1">
            <a:spLocks noGrp="1"/>
          </p:cNvSpPr>
          <p:nvPr>
            <p:ph type="title"/>
          </p:nvPr>
        </p:nvSpPr>
        <p:spPr>
          <a:xfrm>
            <a:off x="2882096" y="483518"/>
            <a:ext cx="6119600" cy="504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 sz="2400" b="1" dirty="0" smtClean="0">
                <a:solidFill>
                  <a:schemeClr val="lt1"/>
                </a:solidFill>
                <a:latin typeface="Roboto" panose="020B0604020202020204" charset="0"/>
                <a:ea typeface="Roboto" panose="020B0604020202020204" charset="0"/>
                <a:cs typeface="Arial"/>
                <a:sym typeface="Arial"/>
              </a:rPr>
              <a:t>Система разграничения доступа</a:t>
            </a:r>
            <a:endParaRPr sz="2400" b="1" dirty="0">
              <a:solidFill>
                <a:schemeClr val="lt1"/>
              </a:solidFill>
              <a:latin typeface="Roboto" panose="020B0604020202020204" charset="0"/>
              <a:ea typeface="Roboto" panose="020B0604020202020204" charset="0"/>
              <a:cs typeface="Arial"/>
              <a:sym typeface="Arial"/>
            </a:endParaRPr>
          </a:p>
        </p:txBody>
      </p:sp>
      <p:sp>
        <p:nvSpPr>
          <p:cNvPr id="98" name="Google Shape;98;p3"/>
          <p:cNvSpPr txBox="1">
            <a:spLocks noGrp="1"/>
          </p:cNvSpPr>
          <p:nvPr>
            <p:ph type="body" idx="1"/>
          </p:nvPr>
        </p:nvSpPr>
        <p:spPr>
          <a:xfrm flipV="1">
            <a:off x="357189" y="5405534"/>
            <a:ext cx="8429700" cy="217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234950" algn="l" rtl="0">
              <a:lnSpc>
                <a:spcPct val="10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endParaRPr sz="20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/16</a:t>
            </a: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388" y="1141999"/>
            <a:ext cx="7137301" cy="3621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227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"/>
          <p:cNvSpPr txBox="1">
            <a:spLocks noGrp="1"/>
          </p:cNvSpPr>
          <p:nvPr>
            <p:ph type="title"/>
          </p:nvPr>
        </p:nvSpPr>
        <p:spPr>
          <a:xfrm>
            <a:off x="2882096" y="483518"/>
            <a:ext cx="6119600" cy="504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 sz="2400" b="1" dirty="0" smtClean="0">
                <a:solidFill>
                  <a:schemeClr val="lt1"/>
                </a:solidFill>
                <a:latin typeface="Roboto" panose="020B0604020202020204" charset="0"/>
                <a:ea typeface="Roboto" panose="020B0604020202020204" charset="0"/>
                <a:cs typeface="Arial"/>
                <a:sym typeface="Arial"/>
              </a:rPr>
              <a:t>Анализ моделей архитектур программного кода</a:t>
            </a:r>
            <a:endParaRPr sz="2400" b="1" dirty="0">
              <a:solidFill>
                <a:schemeClr val="lt1"/>
              </a:solidFill>
              <a:latin typeface="Roboto" panose="020B0604020202020204" charset="0"/>
              <a:ea typeface="Roboto" panose="020B0604020202020204" charset="0"/>
              <a:cs typeface="Arial"/>
              <a:sym typeface="Arial"/>
            </a:endParaRPr>
          </a:p>
        </p:txBody>
      </p:sp>
      <p:sp>
        <p:nvSpPr>
          <p:cNvPr id="98" name="Google Shape;98;p3"/>
          <p:cNvSpPr txBox="1">
            <a:spLocks noGrp="1"/>
          </p:cNvSpPr>
          <p:nvPr>
            <p:ph type="body" idx="1"/>
          </p:nvPr>
        </p:nvSpPr>
        <p:spPr>
          <a:xfrm>
            <a:off x="7419952" y="6910086"/>
            <a:ext cx="45719" cy="925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234950" algn="l" rtl="0">
              <a:lnSpc>
                <a:spcPct val="10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endParaRPr sz="1700" dirty="0"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7297169"/>
              </p:ext>
            </p:extLst>
          </p:nvPr>
        </p:nvGraphicFramePr>
        <p:xfrm>
          <a:off x="252560" y="1287095"/>
          <a:ext cx="8578257" cy="3311725"/>
        </p:xfrm>
        <a:graphic>
          <a:graphicData uri="http://schemas.openxmlformats.org/drawingml/2006/table">
            <a:tbl>
              <a:tblPr firstRow="1" firstCol="1" bandRow="1"/>
              <a:tblGrid>
                <a:gridCol w="1043062"/>
                <a:gridCol w="1461219"/>
                <a:gridCol w="1341513"/>
                <a:gridCol w="1826789"/>
                <a:gridCol w="1554517"/>
                <a:gridCol w="1351157"/>
              </a:tblGrid>
              <a:tr h="194012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Roboto" panose="020B0604020202020204" charset="0"/>
                          <a:ea typeface="Roboto" panose="020B060402020202020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Roboto" panose="020B0604020202020204" charset="0"/>
                          <a:ea typeface="Roboto" panose="020B0604020202020204" charset="0"/>
                          <a:cs typeface="Times New Roman" panose="02020603050405020304" pitchFamily="18" charset="0"/>
                        </a:rPr>
                        <a:t>Отсутствие пересечений модулей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Roboto" panose="020B0604020202020204" charset="0"/>
                          <a:ea typeface="Roboto" panose="020B0604020202020204" charset="0"/>
                          <a:cs typeface="Times New Roman" panose="02020603050405020304" pitchFamily="18" charset="0"/>
                        </a:rPr>
                        <a:t>Изменение модулей без изменений кода других модулей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Roboto" panose="020B0604020202020204" charset="0"/>
                          <a:ea typeface="Roboto" panose="020B0604020202020204" charset="0"/>
                          <a:cs typeface="Times New Roman" panose="02020603050405020304" pitchFamily="18" charset="0"/>
                        </a:rPr>
                        <a:t>Отсутствие ограничений в переключении между экранами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Roboto" panose="020B0604020202020204" charset="0"/>
                          <a:ea typeface="Roboto" panose="020B0604020202020204" charset="0"/>
                          <a:cs typeface="Times New Roman" panose="02020603050405020304" pitchFamily="18" charset="0"/>
                        </a:rPr>
                        <a:t>Высокая скорость тестирования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Roboto" panose="020B0604020202020204" charset="0"/>
                          <a:ea typeface="Roboto" panose="020B0604020202020204" charset="0"/>
                          <a:cs typeface="Times New Roman" panose="02020603050405020304" pitchFamily="18" charset="0"/>
                        </a:rPr>
                        <a:t>Читаемость кода при больших размерах проекта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208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Roboto" panose="020B0604020202020204" charset="0"/>
                          <a:ea typeface="Roboto" panose="020B0604020202020204" charset="0"/>
                          <a:cs typeface="Times New Roman" panose="02020603050405020304" pitchFamily="18" charset="0"/>
                        </a:rPr>
                        <a:t>MVVM</a:t>
                      </a:r>
                      <a:endParaRPr lang="ru-RU" sz="1600" dirty="0">
                        <a:effectLst/>
                        <a:latin typeface="Roboto" panose="020B0604020202020204" charset="0"/>
                        <a:ea typeface="Roboto" panose="020B060402020202020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chemeClr val="bg1"/>
                          </a:solidFill>
                          <a:effectLst/>
                          <a:latin typeface="Roboto" panose="020B0604020202020204" charset="0"/>
                          <a:ea typeface="Roboto" panose="020B0604020202020204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chemeClr val="bg1"/>
                          </a:solidFill>
                          <a:effectLst/>
                          <a:latin typeface="Roboto" panose="020B0604020202020204" charset="0"/>
                          <a:ea typeface="Roboto" panose="020B0604020202020204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chemeClr val="bg1"/>
                          </a:solidFill>
                          <a:effectLst/>
                          <a:latin typeface="Roboto" panose="020B0604020202020204" charset="0"/>
                          <a:ea typeface="Roboto" panose="020B060402020202020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chemeClr val="bg1"/>
                          </a:solidFill>
                          <a:effectLst/>
                          <a:latin typeface="Roboto" panose="020B0604020202020204" charset="0"/>
                          <a:ea typeface="Roboto" panose="020B0604020202020204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b="0" dirty="0">
                          <a:solidFill>
                            <a:schemeClr val="bg1"/>
                          </a:solidFill>
                          <a:effectLst/>
                          <a:latin typeface="Roboto" panose="020B0604020202020204" charset="0"/>
                          <a:ea typeface="Roboto" panose="020B060402020202020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38802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Roboto" panose="020B0604020202020204" charset="0"/>
                          <a:ea typeface="Roboto" panose="020B0604020202020204" charset="0"/>
                          <a:cs typeface="Times New Roman" panose="02020603050405020304" pitchFamily="18" charset="0"/>
                        </a:rPr>
                        <a:t>MVC</a:t>
                      </a:r>
                      <a:endParaRPr lang="ru-RU" sz="1600">
                        <a:effectLst/>
                        <a:latin typeface="Roboto" panose="020B0604020202020204" charset="0"/>
                        <a:ea typeface="Roboto" panose="020B060402020202020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chemeClr val="bg1"/>
                          </a:solidFill>
                          <a:effectLst/>
                          <a:latin typeface="Roboto" panose="020B0604020202020204" charset="0"/>
                          <a:ea typeface="Roboto" panose="020B060402020202020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chemeClr val="bg1"/>
                          </a:solidFill>
                          <a:effectLst/>
                          <a:latin typeface="Roboto" panose="020B0604020202020204" charset="0"/>
                          <a:ea typeface="Roboto" panose="020B0604020202020204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chemeClr val="bg1"/>
                          </a:solidFill>
                          <a:effectLst/>
                          <a:latin typeface="Roboto" panose="020B0604020202020204" charset="0"/>
                          <a:ea typeface="Roboto" panose="020B060402020202020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chemeClr val="bg1"/>
                          </a:solidFill>
                          <a:effectLst/>
                          <a:latin typeface="Roboto" panose="020B0604020202020204" charset="0"/>
                          <a:ea typeface="Roboto" panose="020B0604020202020204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chemeClr val="bg1"/>
                          </a:solidFill>
                          <a:effectLst/>
                          <a:latin typeface="Roboto" panose="020B0604020202020204" charset="0"/>
                          <a:ea typeface="Roboto" panose="020B060402020202020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38802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Roboto" panose="020B0604020202020204" charset="0"/>
                          <a:ea typeface="Roboto" panose="020B0604020202020204" charset="0"/>
                          <a:cs typeface="Times New Roman" panose="02020603050405020304" pitchFamily="18" charset="0"/>
                        </a:rPr>
                        <a:t>VIPER</a:t>
                      </a:r>
                      <a:endParaRPr lang="ru-RU" sz="1600" dirty="0">
                        <a:effectLst/>
                        <a:latin typeface="Roboto" panose="020B0604020202020204" charset="0"/>
                        <a:ea typeface="Roboto" panose="020B060402020202020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chemeClr val="bg1"/>
                          </a:solidFill>
                          <a:effectLst/>
                          <a:latin typeface="Roboto" panose="020B0604020202020204" charset="0"/>
                          <a:ea typeface="Roboto" panose="020B0604020202020204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chemeClr val="bg1"/>
                          </a:solidFill>
                          <a:effectLst/>
                          <a:latin typeface="Roboto" panose="020B0604020202020204" charset="0"/>
                          <a:ea typeface="Roboto" panose="020B0604020202020204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chemeClr val="bg1"/>
                          </a:solidFill>
                          <a:effectLst/>
                          <a:latin typeface="Roboto" panose="020B0604020202020204" charset="0"/>
                          <a:ea typeface="Roboto" panose="020B0604020202020204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chemeClr val="bg1"/>
                          </a:solidFill>
                          <a:effectLst/>
                          <a:latin typeface="Roboto" panose="020B0604020202020204" charset="0"/>
                          <a:ea typeface="Roboto" panose="020B0604020202020204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chemeClr val="bg1"/>
                          </a:solidFill>
                          <a:effectLst/>
                          <a:latin typeface="Roboto" panose="020B0604020202020204" charset="0"/>
                          <a:ea typeface="Roboto" panose="020B0604020202020204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sp>
        <p:nvSpPr>
          <p:cNvPr id="7" name="Google Shape;99;p3"/>
          <p:cNvSpPr txBox="1"/>
          <p:nvPr/>
        </p:nvSpPr>
        <p:spPr>
          <a:xfrm>
            <a:off x="7306167" y="5868877"/>
            <a:ext cx="556196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6</a:t>
            </a:r>
            <a:r>
              <a:rPr lang="ru-RU" sz="1400" b="0" i="0" u="none" strike="noStrike" cap="none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/16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/16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8496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"/>
          <p:cNvSpPr txBox="1">
            <a:spLocks noGrp="1"/>
          </p:cNvSpPr>
          <p:nvPr>
            <p:ph type="title"/>
          </p:nvPr>
        </p:nvSpPr>
        <p:spPr>
          <a:xfrm>
            <a:off x="2882096" y="483518"/>
            <a:ext cx="6119600" cy="504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 sz="2400" b="1" dirty="0" smtClean="0">
                <a:solidFill>
                  <a:schemeClr val="lt1"/>
                </a:solidFill>
                <a:latin typeface="Roboto" panose="020B0604020202020204" charset="0"/>
                <a:ea typeface="Roboto" panose="020B0604020202020204" charset="0"/>
                <a:cs typeface="Arial"/>
                <a:sym typeface="Arial"/>
              </a:rPr>
              <a:t>Модель архитектуры </a:t>
            </a:r>
            <a:r>
              <a:rPr lang="en-US" sz="2400" b="1" dirty="0" smtClean="0">
                <a:solidFill>
                  <a:schemeClr val="lt1"/>
                </a:solidFill>
                <a:latin typeface="Roboto" panose="020B0604020202020204" charset="0"/>
                <a:ea typeface="Roboto" panose="020B0604020202020204" charset="0"/>
                <a:cs typeface="Arial"/>
                <a:sym typeface="Arial"/>
              </a:rPr>
              <a:t>VIPER</a:t>
            </a:r>
            <a:endParaRPr sz="2400" b="1" dirty="0">
              <a:solidFill>
                <a:schemeClr val="lt1"/>
              </a:solidFill>
              <a:latin typeface="Roboto" panose="020B0604020202020204" charset="0"/>
              <a:ea typeface="Roboto" panose="020B0604020202020204" charset="0"/>
              <a:cs typeface="Arial"/>
              <a:sym typeface="Arial"/>
            </a:endParaRPr>
          </a:p>
        </p:txBody>
      </p:sp>
      <p:sp>
        <p:nvSpPr>
          <p:cNvPr id="98" name="Google Shape;98;p3"/>
          <p:cNvSpPr txBox="1">
            <a:spLocks noGrp="1"/>
          </p:cNvSpPr>
          <p:nvPr>
            <p:ph type="body" idx="1"/>
          </p:nvPr>
        </p:nvSpPr>
        <p:spPr>
          <a:xfrm>
            <a:off x="7419952" y="6910086"/>
            <a:ext cx="45719" cy="925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234950" algn="l" rtl="0">
              <a:lnSpc>
                <a:spcPct val="10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endParaRPr sz="1700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0247" y="1236600"/>
            <a:ext cx="6591376" cy="3478275"/>
          </a:xfrm>
          <a:prstGeom prst="rect">
            <a:avLst/>
          </a:prstGeom>
        </p:spPr>
      </p:pic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/16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46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"/>
          <p:cNvSpPr txBox="1">
            <a:spLocks noGrp="1"/>
          </p:cNvSpPr>
          <p:nvPr>
            <p:ph type="title"/>
          </p:nvPr>
        </p:nvSpPr>
        <p:spPr>
          <a:xfrm>
            <a:off x="2882096" y="483518"/>
            <a:ext cx="6119600" cy="504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r"/>
            <a:r>
              <a:rPr lang="ru-RU" sz="2400" b="1" dirty="0" smtClean="0">
                <a:solidFill>
                  <a:schemeClr val="lt1"/>
                </a:solidFill>
                <a:latin typeface="Roboto" panose="020B0604020202020204" charset="0"/>
                <a:ea typeface="Roboto" panose="020B0604020202020204" charset="0"/>
                <a:cs typeface="Arial"/>
                <a:sym typeface="Arial"/>
              </a:rPr>
              <a:t>Модуль </a:t>
            </a:r>
            <a:r>
              <a:rPr lang="en-US" sz="2400" b="1" dirty="0" smtClean="0">
                <a:solidFill>
                  <a:schemeClr val="lt1"/>
                </a:solidFill>
                <a:latin typeface="Roboto" panose="020B0604020202020204" charset="0"/>
                <a:ea typeface="Roboto" panose="020B0604020202020204" charset="0"/>
                <a:cs typeface="Arial"/>
                <a:sym typeface="Arial"/>
              </a:rPr>
              <a:t>Entity</a:t>
            </a:r>
            <a:endParaRPr sz="2400" b="1" dirty="0">
              <a:solidFill>
                <a:schemeClr val="lt1"/>
              </a:solidFill>
              <a:latin typeface="Roboto" panose="020B0604020202020204" charset="0"/>
              <a:ea typeface="Roboto" panose="020B0604020202020204" charset="0"/>
              <a:cs typeface="Arial"/>
              <a:sym typeface="Arial"/>
            </a:endParaRPr>
          </a:p>
        </p:txBody>
      </p:sp>
      <p:sp>
        <p:nvSpPr>
          <p:cNvPr id="98" name="Google Shape;98;p3"/>
          <p:cNvSpPr txBox="1">
            <a:spLocks noGrp="1"/>
          </p:cNvSpPr>
          <p:nvPr>
            <p:ph type="body" idx="1"/>
          </p:nvPr>
        </p:nvSpPr>
        <p:spPr>
          <a:xfrm>
            <a:off x="206027" y="1241429"/>
            <a:ext cx="8937973" cy="17379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07950" lvl="0" indent="0">
              <a:spcBef>
                <a:spcPts val="340"/>
              </a:spcBef>
              <a:buClr>
                <a:schemeClr val="dk1"/>
              </a:buClr>
              <a:buSzPts val="1700"/>
              <a:buNone/>
            </a:pPr>
            <a:r>
              <a:rPr lang="en-US" sz="2000" b="1" dirty="0" smtClean="0">
                <a:latin typeface="Roboto" panose="020B0604020202020204" charset="0"/>
                <a:ea typeface="Roboto" panose="020B0604020202020204" charset="0"/>
              </a:rPr>
              <a:t>Entity</a:t>
            </a:r>
            <a:r>
              <a:rPr lang="ru-RU" sz="2000" b="1" dirty="0" smtClean="0"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ru-RU" sz="2000" dirty="0" smtClean="0">
                <a:latin typeface="Roboto" panose="020B0604020202020204" charset="0"/>
                <a:ea typeface="Roboto" panose="020B0604020202020204" charset="0"/>
              </a:rPr>
              <a:t>представляет из себя набор структур, описывающих в каком формате хранятся данные</a:t>
            </a:r>
          </a:p>
          <a:p>
            <a:pPr marL="107950" indent="0">
              <a:spcBef>
                <a:spcPts val="340"/>
              </a:spcBef>
              <a:buSzPts val="1700"/>
              <a:buNone/>
            </a:pPr>
            <a:r>
              <a:rPr lang="ru-RU" sz="2000" b="1" dirty="0">
                <a:latin typeface="Roboto" panose="020B0604020202020204" charset="0"/>
                <a:ea typeface="Roboto" panose="020B0604020202020204" charset="0"/>
                <a:cs typeface="Arial"/>
                <a:sym typeface="Arial"/>
              </a:rPr>
              <a:t>Разработаны </a:t>
            </a:r>
            <a:r>
              <a:rPr lang="ru-RU" sz="2000" dirty="0">
                <a:latin typeface="Roboto" panose="020B0604020202020204" charset="0"/>
                <a:ea typeface="Roboto" panose="020B0604020202020204" charset="0"/>
                <a:cs typeface="Arial"/>
                <a:sym typeface="Arial"/>
              </a:rPr>
              <a:t>на языке </a:t>
            </a:r>
            <a:r>
              <a:rPr lang="en-US" sz="2000" b="1" dirty="0">
                <a:latin typeface="Roboto" panose="020B0604020202020204" charset="0"/>
                <a:ea typeface="Roboto" panose="020B0604020202020204" charset="0"/>
                <a:cs typeface="Arial"/>
                <a:sym typeface="Arial"/>
              </a:rPr>
              <a:t>C# </a:t>
            </a:r>
          </a:p>
          <a:p>
            <a:pPr marL="107950" lvl="0" indent="0">
              <a:spcBef>
                <a:spcPts val="340"/>
              </a:spcBef>
              <a:buClr>
                <a:schemeClr val="dk1"/>
              </a:buClr>
              <a:buSzPts val="1700"/>
              <a:buNone/>
            </a:pPr>
            <a:endParaRPr lang="en-US" sz="2000" dirty="0">
              <a:latin typeface="Roboto" panose="020B0604020202020204" charset="0"/>
              <a:ea typeface="Roboto" panose="020B060402020202020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4546600" y="1731547"/>
            <a:ext cx="428421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234950">
              <a:spcBef>
                <a:spcPts val="340"/>
              </a:spcBef>
              <a:buClr>
                <a:schemeClr val="dk1"/>
              </a:buClr>
              <a:buSzPts val="1700"/>
            </a:pPr>
            <a:r>
              <a:rPr lang="ru-RU" b="1" smtClean="0"/>
              <a:t>	</a:t>
            </a:r>
            <a:endParaRPr lang="ru-RU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692558" y="2424124"/>
            <a:ext cx="6136616" cy="23391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 smtClean="0">
                <a:latin typeface="Roboto" panose="020B0604020202020204" charset="0"/>
                <a:ea typeface="Roboto" panose="020B0604020202020204" charset="0"/>
              </a:rPr>
              <a:t>Пример:</a:t>
            </a:r>
          </a:p>
          <a:p>
            <a:r>
              <a:rPr lang="en-US" sz="1800" b="1" dirty="0" smtClean="0">
                <a:solidFill>
                  <a:schemeClr val="bg2"/>
                </a:solidFill>
                <a:latin typeface="Consolas" panose="020B0609020204030204" pitchFamily="49" charset="0"/>
              </a:rPr>
              <a:t>public</a:t>
            </a:r>
            <a:r>
              <a:rPr lang="en-US" sz="1800" dirty="0" smtClean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</a:rPr>
              <a:t>struct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Address</a:t>
            </a:r>
            <a:r>
              <a:rPr lang="en-US" sz="1800" dirty="0">
                <a:latin typeface="Consolas" panose="020B0609020204030204" pitchFamily="49" charset="0"/>
              </a:rPr>
              <a:t>{    </a:t>
            </a:r>
            <a:endParaRPr lang="ru-RU" sz="1800" dirty="0" smtClean="0">
              <a:latin typeface="Consolas" panose="020B0609020204030204" pitchFamily="49" charset="0"/>
            </a:endParaRPr>
          </a:p>
          <a:p>
            <a:r>
              <a:rPr lang="ru-RU" sz="1800" dirty="0">
                <a:latin typeface="Consolas" panose="020B0609020204030204" pitchFamily="49" charset="0"/>
              </a:rPr>
              <a:t> </a:t>
            </a:r>
            <a:r>
              <a:rPr lang="ru-RU" sz="1800" dirty="0" smtClean="0">
                <a:latin typeface="Consolas" panose="020B0609020204030204" pitchFamily="49" charset="0"/>
              </a:rPr>
              <a:t>   </a:t>
            </a:r>
            <a:r>
              <a:rPr lang="en-US" sz="1800" b="1" dirty="0" smtClean="0">
                <a:solidFill>
                  <a:schemeClr val="bg2"/>
                </a:solidFill>
                <a:latin typeface="Consolas" panose="020B0609020204030204" pitchFamily="49" charset="0"/>
              </a:rPr>
              <a:t>public</a:t>
            </a:r>
            <a:r>
              <a:rPr lang="en-US" sz="1800" dirty="0" smtClean="0"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string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</a:rPr>
              <a:t>FullAddress</a:t>
            </a:r>
            <a:r>
              <a:rPr lang="en-US" sz="1800" dirty="0">
                <a:latin typeface="Consolas" panose="020B0609020204030204" pitchFamily="49" charset="0"/>
              </a:rPr>
              <a:t> { get; set; }    </a:t>
            </a:r>
            <a:endParaRPr lang="ru-RU" sz="1800" dirty="0" smtClean="0">
              <a:latin typeface="Consolas" panose="020B0609020204030204" pitchFamily="49" charset="0"/>
            </a:endParaRPr>
          </a:p>
          <a:p>
            <a:r>
              <a:rPr lang="ru-RU" sz="1800" dirty="0">
                <a:latin typeface="Consolas" panose="020B0609020204030204" pitchFamily="49" charset="0"/>
              </a:rPr>
              <a:t> </a:t>
            </a:r>
            <a:r>
              <a:rPr lang="ru-RU" sz="1800" dirty="0" smtClean="0">
                <a:latin typeface="Consolas" panose="020B0609020204030204" pitchFamily="49" charset="0"/>
              </a:rPr>
              <a:t>   </a:t>
            </a:r>
            <a:r>
              <a:rPr lang="en-US" sz="1800" b="1" dirty="0" smtClean="0">
                <a:solidFill>
                  <a:schemeClr val="bg2"/>
                </a:solidFill>
                <a:latin typeface="Consolas" panose="020B0609020204030204" pitchFamily="49" charset="0"/>
              </a:rPr>
              <a:t>public</a:t>
            </a:r>
            <a:r>
              <a:rPr lang="en-US" sz="1800" dirty="0" smtClean="0"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string</a:t>
            </a:r>
            <a:r>
              <a:rPr lang="en-US" sz="1800" dirty="0">
                <a:latin typeface="Consolas" panose="020B0609020204030204" pitchFamily="49" charset="0"/>
              </a:rPr>
              <a:t> Alias { get; set; }    </a:t>
            </a:r>
            <a:endParaRPr lang="ru-RU" sz="1800" dirty="0" smtClean="0">
              <a:latin typeface="Consolas" panose="020B0609020204030204" pitchFamily="49" charset="0"/>
            </a:endParaRPr>
          </a:p>
          <a:p>
            <a:r>
              <a:rPr lang="ru-RU" sz="1800" dirty="0">
                <a:latin typeface="Consolas" panose="020B0609020204030204" pitchFamily="49" charset="0"/>
              </a:rPr>
              <a:t> </a:t>
            </a:r>
            <a:r>
              <a:rPr lang="ru-RU" sz="1800" dirty="0" smtClean="0">
                <a:latin typeface="Consolas" panose="020B0609020204030204" pitchFamily="49" charset="0"/>
              </a:rPr>
              <a:t>   </a:t>
            </a:r>
            <a:r>
              <a:rPr lang="en-US" sz="1800" b="1" dirty="0" smtClean="0">
                <a:solidFill>
                  <a:schemeClr val="bg2"/>
                </a:solidFill>
                <a:latin typeface="Consolas" panose="020B0609020204030204" pitchFamily="49" charset="0"/>
              </a:rPr>
              <a:t>public</a:t>
            </a:r>
            <a:r>
              <a:rPr lang="en-US" sz="1800" dirty="0" smtClean="0"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Address</a:t>
            </a:r>
            <a:r>
              <a:rPr lang="en-US" sz="1800" dirty="0"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string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</a:rPr>
              <a:t>fullAddress</a:t>
            </a:r>
            <a:r>
              <a:rPr lang="en-US" sz="1800" dirty="0">
                <a:latin typeface="Consolas" panose="020B0609020204030204" pitchFamily="49" charset="0"/>
              </a:rPr>
              <a:t>, </a:t>
            </a:r>
          </a:p>
          <a:p>
            <a:r>
              <a:rPr lang="en-US" sz="1800" dirty="0" smtClean="0">
                <a:latin typeface="Consolas" panose="020B0609020204030204" pitchFamily="49" charset="0"/>
              </a:rPr>
              <a:t>                   </a:t>
            </a:r>
            <a:r>
              <a:rPr lang="en-US" sz="18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string</a:t>
            </a:r>
            <a:r>
              <a:rPr lang="en-US" sz="1800" dirty="0" smtClean="0">
                <a:latin typeface="Consolas" panose="020B0609020204030204" pitchFamily="49" charset="0"/>
              </a:rPr>
              <a:t> </a:t>
            </a:r>
            <a:r>
              <a:rPr lang="en-US" sz="1800" dirty="0">
                <a:latin typeface="Consolas" panose="020B0609020204030204" pitchFamily="49" charset="0"/>
              </a:rPr>
              <a:t>alias</a:t>
            </a:r>
            <a:r>
              <a:rPr lang="en-US" sz="1800" dirty="0" smtClean="0">
                <a:latin typeface="Consolas" panose="020B0609020204030204" pitchFamily="49" charset="0"/>
              </a:rPr>
              <a:t>){ </a:t>
            </a:r>
            <a:r>
              <a:rPr lang="ru-RU" sz="1800" dirty="0" smtClean="0">
                <a:latin typeface="Consolas" panose="020B0609020204030204" pitchFamily="49" charset="0"/>
              </a:rPr>
              <a:t>… </a:t>
            </a:r>
            <a:r>
              <a:rPr lang="en-US" sz="1800" dirty="0" smtClean="0">
                <a:latin typeface="Consolas" panose="020B0609020204030204" pitchFamily="49" charset="0"/>
              </a:rPr>
              <a:t>}    </a:t>
            </a:r>
            <a:endParaRPr lang="ru-RU" sz="1800" dirty="0" smtClean="0">
              <a:latin typeface="Consolas" panose="020B0609020204030204" pitchFamily="49" charset="0"/>
            </a:endParaRPr>
          </a:p>
          <a:p>
            <a:r>
              <a:rPr lang="en-US" sz="1800" dirty="0" smtClean="0">
                <a:latin typeface="Consolas" panose="020B0609020204030204" pitchFamily="49" charset="0"/>
              </a:rPr>
              <a:t>    </a:t>
            </a:r>
            <a:r>
              <a:rPr lang="en-US" sz="1800" b="1" dirty="0" smtClean="0">
                <a:solidFill>
                  <a:schemeClr val="bg2"/>
                </a:solidFill>
                <a:latin typeface="Consolas" panose="020B0609020204030204" pitchFamily="49" charset="0"/>
              </a:rPr>
              <a:t>public</a:t>
            </a:r>
            <a:r>
              <a:rPr lang="en-US" sz="1800" dirty="0" smtClean="0">
                <a:latin typeface="Consolas" panose="020B0609020204030204" pitchFamily="49" charset="0"/>
              </a:rPr>
              <a:t> </a:t>
            </a:r>
            <a:r>
              <a:rPr lang="en-US" sz="1800" dirty="0">
                <a:latin typeface="Consolas" panose="020B0609020204030204" pitchFamily="49" charset="0"/>
              </a:rPr>
              <a:t>override 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string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</a:rPr>
              <a:t>ToString</a:t>
            </a:r>
            <a:r>
              <a:rPr lang="en-US" sz="1800" dirty="0" smtClean="0">
                <a:latin typeface="Consolas" panose="020B0609020204030204" pitchFamily="49" charset="0"/>
              </a:rPr>
              <a:t>(){ … }</a:t>
            </a:r>
          </a:p>
          <a:p>
            <a:r>
              <a:rPr lang="en-US" sz="1800" dirty="0">
                <a:latin typeface="Consolas" panose="020B0609020204030204" pitchFamily="49" charset="0"/>
              </a:rPr>
              <a:t>}</a:t>
            </a:r>
            <a:endParaRPr lang="ru-RU" sz="1800" dirty="0">
              <a:latin typeface="Consolas" panose="020B0609020204030204" pitchFamily="49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/16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0140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"/>
          <p:cNvSpPr txBox="1">
            <a:spLocks noGrp="1"/>
          </p:cNvSpPr>
          <p:nvPr>
            <p:ph type="title"/>
          </p:nvPr>
        </p:nvSpPr>
        <p:spPr>
          <a:xfrm>
            <a:off x="2882096" y="483518"/>
            <a:ext cx="6119600" cy="504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r"/>
            <a:r>
              <a:rPr lang="ru-RU" sz="2400" b="1" dirty="0">
                <a:solidFill>
                  <a:schemeClr val="lt1"/>
                </a:solidFill>
                <a:latin typeface="Roboto" panose="020B0604020202020204" charset="0"/>
                <a:ea typeface="Roboto" panose="020B0604020202020204" charset="0"/>
                <a:cs typeface="Arial"/>
                <a:sym typeface="Arial"/>
              </a:rPr>
              <a:t>Модули </a:t>
            </a:r>
            <a:r>
              <a:rPr lang="en-US" sz="2400" b="1" dirty="0" smtClean="0">
                <a:solidFill>
                  <a:schemeClr val="lt1"/>
                </a:solidFill>
                <a:latin typeface="Roboto" panose="020B0604020202020204" charset="0"/>
                <a:ea typeface="Roboto" panose="020B0604020202020204" charset="0"/>
                <a:cs typeface="Arial"/>
                <a:sym typeface="Arial"/>
              </a:rPr>
              <a:t>Interactor</a:t>
            </a:r>
            <a:endParaRPr sz="2400" b="1" dirty="0">
              <a:solidFill>
                <a:schemeClr val="lt1"/>
              </a:solidFill>
              <a:latin typeface="Roboto" panose="020B0604020202020204" charset="0"/>
              <a:ea typeface="Roboto" panose="020B0604020202020204" charset="0"/>
              <a:cs typeface="Arial"/>
              <a:sym typeface="Arial"/>
            </a:endParaRPr>
          </a:p>
        </p:txBody>
      </p:sp>
      <p:sp>
        <p:nvSpPr>
          <p:cNvPr id="98" name="Google Shape;98;p3"/>
          <p:cNvSpPr txBox="1">
            <a:spLocks noGrp="1"/>
          </p:cNvSpPr>
          <p:nvPr>
            <p:ph type="body" idx="1"/>
          </p:nvPr>
        </p:nvSpPr>
        <p:spPr>
          <a:xfrm>
            <a:off x="231443" y="1121947"/>
            <a:ext cx="8630314" cy="10116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234950">
              <a:spcBef>
                <a:spcPts val="340"/>
              </a:spcBef>
              <a:buSzPts val="1700"/>
              <a:buNone/>
            </a:pPr>
            <a:r>
              <a:rPr lang="en-US" sz="1800" b="1" dirty="0" smtClean="0">
                <a:latin typeface="Roboto" panose="020B0604020202020204" charset="0"/>
                <a:ea typeface="Roboto" panose="020B0604020202020204" charset="0"/>
                <a:cs typeface="Arial"/>
                <a:sym typeface="Arial"/>
              </a:rPr>
              <a:t>Interactor</a:t>
            </a:r>
            <a:r>
              <a:rPr lang="ru-RU" sz="1800" b="1" dirty="0" smtClean="0">
                <a:latin typeface="Roboto" panose="020B0604020202020204" charset="0"/>
                <a:ea typeface="Roboto" panose="020B0604020202020204" charset="0"/>
                <a:cs typeface="Arial"/>
                <a:sym typeface="Arial"/>
              </a:rPr>
              <a:t> </a:t>
            </a:r>
            <a:r>
              <a:rPr lang="ru-RU" sz="1800" dirty="0" smtClean="0">
                <a:latin typeface="Roboto" panose="020B0604020202020204" charset="0"/>
                <a:ea typeface="Roboto" panose="020B0604020202020204" charset="0"/>
                <a:cs typeface="Arial"/>
                <a:sym typeface="Arial"/>
              </a:rPr>
              <a:t>реализует клиент-серверного взаимодействия</a:t>
            </a:r>
            <a:endParaRPr lang="en-US" sz="1800" dirty="0">
              <a:latin typeface="Roboto" panose="020B0604020202020204" charset="0"/>
              <a:ea typeface="Roboto" panose="020B0604020202020204" charset="0"/>
              <a:cs typeface="Arial"/>
              <a:sym typeface="Arial"/>
            </a:endParaRPr>
          </a:p>
          <a:p>
            <a:pPr marL="342900" lvl="0" indent="-234950">
              <a:spcBef>
                <a:spcPts val="340"/>
              </a:spcBef>
              <a:buSzPts val="1700"/>
              <a:buNone/>
            </a:pPr>
            <a:r>
              <a:rPr lang="ru-RU" sz="1800" b="1" dirty="0" smtClean="0">
                <a:latin typeface="Roboto" panose="020B0604020202020204" charset="0"/>
                <a:ea typeface="Roboto" panose="020B0604020202020204" charset="0"/>
                <a:cs typeface="Arial"/>
                <a:sym typeface="Arial"/>
              </a:rPr>
              <a:t>Разработаны </a:t>
            </a:r>
            <a:r>
              <a:rPr lang="ru-RU" sz="1800" dirty="0" smtClean="0">
                <a:latin typeface="Roboto" panose="020B0604020202020204" charset="0"/>
                <a:ea typeface="Roboto" panose="020B0604020202020204" charset="0"/>
                <a:cs typeface="Arial"/>
                <a:sym typeface="Arial"/>
              </a:rPr>
              <a:t>на языке </a:t>
            </a:r>
            <a:r>
              <a:rPr lang="en-US" sz="1800" b="1" dirty="0" smtClean="0">
                <a:latin typeface="Roboto" panose="020B0604020202020204" charset="0"/>
                <a:ea typeface="Roboto" panose="020B0604020202020204" charset="0"/>
                <a:cs typeface="Arial"/>
                <a:sym typeface="Arial"/>
              </a:rPr>
              <a:t>C# 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4546600" y="1731547"/>
            <a:ext cx="428421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234950">
              <a:spcBef>
                <a:spcPts val="340"/>
              </a:spcBef>
              <a:buClr>
                <a:schemeClr val="dk1"/>
              </a:buClr>
              <a:buSzPts val="1700"/>
            </a:pPr>
            <a:r>
              <a:rPr lang="ru-RU" b="1" dirty="0"/>
              <a:t>	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979" y="1968606"/>
            <a:ext cx="6584901" cy="537711"/>
          </a:xfrm>
          <a:prstGeom prst="rect">
            <a:avLst/>
          </a:prstGeom>
        </p:spPr>
      </p:pic>
      <p:cxnSp>
        <p:nvCxnSpPr>
          <p:cNvPr id="8" name="Прямая соединительная линия 7"/>
          <p:cNvCxnSpPr/>
          <p:nvPr/>
        </p:nvCxnSpPr>
        <p:spPr>
          <a:xfrm>
            <a:off x="1456944" y="2328672"/>
            <a:ext cx="1280160" cy="0"/>
          </a:xfrm>
          <a:prstGeom prst="line">
            <a:avLst/>
          </a:prstGeom>
          <a:ln w="539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979" y="2557341"/>
            <a:ext cx="5664405" cy="753598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 rotWithShape="1">
          <a:blip r:embed="rId5"/>
          <a:srcRect r="34262"/>
          <a:stretch/>
        </p:blipFill>
        <p:spPr>
          <a:xfrm>
            <a:off x="455979" y="3361963"/>
            <a:ext cx="8023557" cy="1173461"/>
          </a:xfrm>
          <a:prstGeom prst="rect">
            <a:avLst/>
          </a:prstGeom>
        </p:spPr>
      </p:pic>
      <p:sp>
        <p:nvSpPr>
          <p:cNvPr id="3" name="Номер слайда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/16</a:t>
            </a:r>
            <a:endParaRPr lang="en-US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455979" y="2039324"/>
            <a:ext cx="663287" cy="374092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720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5590</TotalTime>
  <Words>445</Words>
  <Application>Microsoft Office PowerPoint</Application>
  <PresentationFormat>Экран (16:9)</PresentationFormat>
  <Paragraphs>133</Paragraphs>
  <Slides>16</Slides>
  <Notes>16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2" baseType="lpstr">
      <vt:lpstr>Roboto</vt:lpstr>
      <vt:lpstr>Arial</vt:lpstr>
      <vt:lpstr>Consolas</vt:lpstr>
      <vt:lpstr>Calibri</vt:lpstr>
      <vt:lpstr>Times New Roman</vt:lpstr>
      <vt:lpstr>Тема Office</vt:lpstr>
      <vt:lpstr>ВЫПУСКНАЯ КВАЛИФИКАЦИОННАЯ РАБОТА на соискание академической степени бакалавра на тему:</vt:lpstr>
      <vt:lpstr>ЦЕЛЬ И ЗАДАЧИ</vt:lpstr>
      <vt:lpstr>Вызов экстренных служб Модель AS-IS</vt:lpstr>
      <vt:lpstr>Вызов экстренных служб Модель TO-BE</vt:lpstr>
      <vt:lpstr>Система разграничения доступа</vt:lpstr>
      <vt:lpstr>Анализ моделей архитектур программного кода</vt:lpstr>
      <vt:lpstr>Модель архитектуры VIPER</vt:lpstr>
      <vt:lpstr>Модуль Entity</vt:lpstr>
      <vt:lpstr>Модули Interactor</vt:lpstr>
      <vt:lpstr>Модуль Presenter</vt:lpstr>
      <vt:lpstr>Модуль View</vt:lpstr>
      <vt:lpstr>Пользовательский интерфейс</vt:lpstr>
      <vt:lpstr>Сценарий вызова пожарных служб</vt:lpstr>
      <vt:lpstr> Экономическая эффективность</vt:lpstr>
      <vt:lpstr>Заключение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ВЫПУСКНАЯ КВАЛИФИКАЦИОННАЯ РАБОТА на соискание академической степени бакалавра на тему</dc:title>
  <dc:creator>BRKot</dc:creator>
  <cp:lastModifiedBy>BRKot</cp:lastModifiedBy>
  <cp:revision>102</cp:revision>
  <dcterms:modified xsi:type="dcterms:W3CDTF">2024-06-23T08:33:53Z</dcterms:modified>
</cp:coreProperties>
</file>