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66"/>
  </p:notesMasterIdLst>
  <p:handoutMasterIdLst>
    <p:handoutMasterId r:id="rId67"/>
  </p:handoutMasterIdLst>
  <p:sldIdLst>
    <p:sldId id="306" r:id="rId2"/>
    <p:sldId id="549" r:id="rId3"/>
    <p:sldId id="550" r:id="rId4"/>
    <p:sldId id="551" r:id="rId5"/>
    <p:sldId id="552" r:id="rId6"/>
    <p:sldId id="553" r:id="rId7"/>
    <p:sldId id="554" r:id="rId8"/>
    <p:sldId id="555"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570" r:id="rId24"/>
    <p:sldId id="571" r:id="rId25"/>
    <p:sldId id="505" r:id="rId26"/>
    <p:sldId id="539" r:id="rId27"/>
    <p:sldId id="540" r:id="rId28"/>
    <p:sldId id="507" r:id="rId29"/>
    <p:sldId id="541" r:id="rId30"/>
    <p:sldId id="508" r:id="rId31"/>
    <p:sldId id="510" r:id="rId32"/>
    <p:sldId id="542" r:id="rId33"/>
    <p:sldId id="543" r:id="rId34"/>
    <p:sldId id="544" r:id="rId35"/>
    <p:sldId id="545" r:id="rId36"/>
    <p:sldId id="511" r:id="rId37"/>
    <p:sldId id="512" r:id="rId38"/>
    <p:sldId id="513" r:id="rId39"/>
    <p:sldId id="546" r:id="rId40"/>
    <p:sldId id="547" r:id="rId41"/>
    <p:sldId id="548" r:id="rId42"/>
    <p:sldId id="514" r:id="rId43"/>
    <p:sldId id="517" r:id="rId44"/>
    <p:sldId id="519" r:id="rId45"/>
    <p:sldId id="520" r:id="rId46"/>
    <p:sldId id="521" r:id="rId47"/>
    <p:sldId id="522" r:id="rId48"/>
    <p:sldId id="523" r:id="rId49"/>
    <p:sldId id="518" r:id="rId50"/>
    <p:sldId id="524" r:id="rId51"/>
    <p:sldId id="525" r:id="rId52"/>
    <p:sldId id="526" r:id="rId53"/>
    <p:sldId id="527" r:id="rId54"/>
    <p:sldId id="528" r:id="rId55"/>
    <p:sldId id="529" r:id="rId56"/>
    <p:sldId id="530" r:id="rId57"/>
    <p:sldId id="531" r:id="rId58"/>
    <p:sldId id="532" r:id="rId59"/>
    <p:sldId id="533" r:id="rId60"/>
    <p:sldId id="534" r:id="rId61"/>
    <p:sldId id="535" r:id="rId62"/>
    <p:sldId id="536" r:id="rId63"/>
    <p:sldId id="537" r:id="rId64"/>
    <p:sldId id="538" r:id="rId65"/>
  </p:sldIdLst>
  <p:sldSz cx="9144000" cy="6858000" type="screen4x3"/>
  <p:notesSz cx="6845300" cy="9396413"/>
  <p:defaultTextStyle>
    <a:defPPr>
      <a:defRPr lang="en-US"/>
    </a:defPPr>
    <a:lvl1pPr algn="l" rtl="0" fontAlgn="base">
      <a:spcBef>
        <a:spcPct val="0"/>
      </a:spcBef>
      <a:spcAft>
        <a:spcPct val="0"/>
      </a:spcAft>
      <a:defRPr sz="1600" kern="1200">
        <a:solidFill>
          <a:schemeClr val="tx1"/>
        </a:solidFill>
        <a:latin typeface="Times New Roman" pitchFamily="18" charset="0"/>
        <a:ea typeface="+mn-ea"/>
        <a:cs typeface="+mn-cs"/>
      </a:defRPr>
    </a:lvl1pPr>
    <a:lvl2pPr marL="457200" algn="l" rtl="0" fontAlgn="base">
      <a:spcBef>
        <a:spcPct val="0"/>
      </a:spcBef>
      <a:spcAft>
        <a:spcPct val="0"/>
      </a:spcAft>
      <a:defRPr sz="1600" kern="1200">
        <a:solidFill>
          <a:schemeClr val="tx1"/>
        </a:solidFill>
        <a:latin typeface="Times New Roman" pitchFamily="18" charset="0"/>
        <a:ea typeface="+mn-ea"/>
        <a:cs typeface="+mn-cs"/>
      </a:defRPr>
    </a:lvl2pPr>
    <a:lvl3pPr marL="914400" algn="l" rtl="0" fontAlgn="base">
      <a:spcBef>
        <a:spcPct val="0"/>
      </a:spcBef>
      <a:spcAft>
        <a:spcPct val="0"/>
      </a:spcAft>
      <a:defRPr sz="1600" kern="1200">
        <a:solidFill>
          <a:schemeClr val="tx1"/>
        </a:solidFill>
        <a:latin typeface="Times New Roman" pitchFamily="18" charset="0"/>
        <a:ea typeface="+mn-ea"/>
        <a:cs typeface="+mn-cs"/>
      </a:defRPr>
    </a:lvl3pPr>
    <a:lvl4pPr marL="1371600" algn="l" rtl="0" fontAlgn="base">
      <a:spcBef>
        <a:spcPct val="0"/>
      </a:spcBef>
      <a:spcAft>
        <a:spcPct val="0"/>
      </a:spcAft>
      <a:defRPr sz="1600" kern="1200">
        <a:solidFill>
          <a:schemeClr val="tx1"/>
        </a:solidFill>
        <a:latin typeface="Times New Roman" pitchFamily="18" charset="0"/>
        <a:ea typeface="+mn-ea"/>
        <a:cs typeface="+mn-cs"/>
      </a:defRPr>
    </a:lvl4pPr>
    <a:lvl5pPr marL="1828800" algn="l" rtl="0" fontAlgn="base">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3"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33CC"/>
    <a:srgbClr val="FF7C80"/>
    <a:srgbClr val="000000"/>
    <a:srgbClr val="FFCCCC"/>
    <a:srgbClr val="FFFF66"/>
    <a:srgbClr val="CC0000"/>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92652" autoAdjust="0"/>
  </p:normalViewPr>
  <p:slideViewPr>
    <p:cSldViewPr snapToGrid="0">
      <p:cViewPr varScale="1">
        <p:scale>
          <a:sx n="104" d="100"/>
          <a:sy n="104" d="100"/>
        </p:scale>
        <p:origin x="10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277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277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277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8C3CEF7-208C-407E-A0F2-D6222BC58E7C}" type="slidenum">
              <a:rPr lang="en-US"/>
              <a:pPr>
                <a:defRPr/>
              </a:pPr>
              <a:t>‹#›</a:t>
            </a:fld>
            <a:endParaRPr lang="en-US" dirty="0"/>
          </a:p>
        </p:txBody>
      </p:sp>
    </p:spTree>
    <p:extLst>
      <p:ext uri="{BB962C8B-B14F-4D97-AF65-F5344CB8AC3E}">
        <p14:creationId xmlns:p14="http://schemas.microsoft.com/office/powerpoint/2010/main" val="62811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03"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074738" y="704850"/>
            <a:ext cx="4697412" cy="3522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06"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07"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E793C6-FA6C-45C0-8170-FD6C70EA5F06}" type="slidenum">
              <a:rPr lang="en-US"/>
              <a:pPr>
                <a:defRPr/>
              </a:pPr>
              <a:t>‹#›</a:t>
            </a:fld>
            <a:endParaRPr lang="en-US" dirty="0"/>
          </a:p>
        </p:txBody>
      </p:sp>
    </p:spTree>
    <p:extLst>
      <p:ext uri="{BB962C8B-B14F-4D97-AF65-F5344CB8AC3E}">
        <p14:creationId xmlns:p14="http://schemas.microsoft.com/office/powerpoint/2010/main" val="1730010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6EC83503-BC25-4EFD-A8D9-E6CECFC0693B}" type="slidenum">
              <a:rPr lang="en-US" sz="1200" smtClean="0"/>
              <a:pPr eaLnBrk="1" hangingPunct="1"/>
              <a:t>1</a:t>
            </a:fld>
            <a:endParaRPr lang="en-US" sz="1200" dirty="0"/>
          </a:p>
        </p:txBody>
      </p:sp>
    </p:spTree>
    <p:extLst>
      <p:ext uri="{BB962C8B-B14F-4D97-AF65-F5344CB8AC3E}">
        <p14:creationId xmlns:p14="http://schemas.microsoft.com/office/powerpoint/2010/main" val="423451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E793C6-FA6C-45C0-8170-FD6C70EA5F06}" type="slidenum">
              <a:rPr lang="en-US" smtClean="0"/>
              <a:pPr>
                <a:defRPr/>
              </a:pPr>
              <a:t>27</a:t>
            </a:fld>
            <a:endParaRPr lang="en-US" dirty="0"/>
          </a:p>
        </p:txBody>
      </p:sp>
    </p:spTree>
    <p:extLst>
      <p:ext uri="{BB962C8B-B14F-4D97-AF65-F5344CB8AC3E}">
        <p14:creationId xmlns:p14="http://schemas.microsoft.com/office/powerpoint/2010/main" val="303150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E793C6-FA6C-45C0-8170-FD6C70EA5F06}" type="slidenum">
              <a:rPr lang="en-US" smtClean="0"/>
              <a:pPr>
                <a:defRPr/>
              </a:pPr>
              <a:t>43</a:t>
            </a:fld>
            <a:endParaRPr lang="en-US" dirty="0"/>
          </a:p>
        </p:txBody>
      </p:sp>
    </p:spTree>
    <p:extLst>
      <p:ext uri="{BB962C8B-B14F-4D97-AF65-F5344CB8AC3E}">
        <p14:creationId xmlns:p14="http://schemas.microsoft.com/office/powerpoint/2010/main" val="364706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7365304" y="6450904"/>
            <a:ext cx="1778696" cy="407096"/>
          </a:xfrm>
        </p:spPr>
        <p:txBody>
          <a:bodyPr/>
          <a:lstStyle>
            <a:lvl1pPr>
              <a:defRPr/>
            </a:lvl1pPr>
          </a:lstStyle>
          <a:p>
            <a:pPr>
              <a:defRPr/>
            </a:pPr>
            <a:r>
              <a:rPr lang="en-US" dirty="0"/>
              <a:t>-</a:t>
            </a:r>
            <a:fld id="{9E8677B6-F4C6-4BB6-906A-6D519060FF92}" type="slidenum">
              <a:rPr lang="en-US" smtClean="0"/>
              <a:pPr>
                <a:defRPr/>
              </a:pPr>
              <a:t>‹#›</a:t>
            </a:fld>
            <a:r>
              <a:rPr lang="en-US" dirty="0"/>
              <a:t>-</a:t>
            </a:r>
            <a:endParaRPr lang="en-US" dirty="0">
              <a:latin typeface="+mn-lt"/>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458768C-4F87-462C-8BEF-6D059128AE96}" type="datetime1">
              <a:rPr lang="en-US" smtClean="0"/>
              <a:t>3/23/2022</a:t>
            </a:fld>
            <a:endParaRPr lang="en-US" dirty="0"/>
          </a:p>
        </p:txBody>
      </p:sp>
      <p:sp>
        <p:nvSpPr>
          <p:cNvPr id="6" name="Footer Placeholder 5"/>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264148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E07219-E4F9-4F6D-81D0-52F61E19010E}" type="datetime1">
              <a:rPr lang="en-US" smtClean="0"/>
              <a:t>3/23/2022</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4F45F341-A3C0-42CF-B104-BEF81A806BF8}" type="slidenum">
              <a:rPr lang="en-US"/>
              <a:pPr>
                <a:defRPr/>
              </a:pPr>
              <a:t>‹#›</a:t>
            </a:fld>
            <a:endParaRPr lang="en-US" dirty="0">
              <a:latin typeface="+mn-lt"/>
            </a:endParaRPr>
          </a:p>
        </p:txBody>
      </p:sp>
      <p:sp>
        <p:nvSpPr>
          <p:cNvPr id="6" name="Footer Placeholder 5"/>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11197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3C469CF1-65CE-46B2-AF0B-59DEFC703213}" type="slidenum">
              <a:rPr lang="en-US"/>
              <a:pPr>
                <a:defRPr/>
              </a:pPr>
              <a:t>‹#›</a:t>
            </a:fld>
            <a:endParaRPr lang="en-US" dirty="0">
              <a:latin typeface="+mn-lt"/>
            </a:endParaRPr>
          </a:p>
        </p:txBody>
      </p:sp>
      <p:sp>
        <p:nvSpPr>
          <p:cNvPr id="6" name="Footer Placeholder 5"/>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205345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BEB86C6-5D0E-4196-88DA-67B8073450C3}" type="datetime1">
              <a:rPr lang="en-US" smtClean="0"/>
              <a:t>3/23/2022</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74AD78E6-345F-4F62-93FD-6029CF2E6992}" type="slidenum">
              <a:rPr lang="en-US"/>
              <a:pPr>
                <a:defRPr/>
              </a:pPr>
              <a:t>‹#›</a:t>
            </a:fld>
            <a:endParaRPr lang="en-US" dirty="0">
              <a:latin typeface="+mn-lt"/>
            </a:endParaRPr>
          </a:p>
        </p:txBody>
      </p:sp>
      <p:sp>
        <p:nvSpPr>
          <p:cNvPr id="6" name="Footer Placeholder 5"/>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121718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A4919D50-03A0-49CD-A9A7-02D27CBC51AD}" type="datetime1">
              <a:rPr lang="en-US" smtClean="0"/>
              <a:t>3/23/2022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12D15DFB-D139-4555-9EB5-58DDABFBBF47}" type="slidenum">
              <a:rPr lang="en-US"/>
              <a:pPr>
                <a:defRPr/>
              </a:pPr>
              <a:t>‹#›</a:t>
            </a:fld>
            <a:endParaRPr lang="en-US" dirty="0">
              <a:latin typeface="+mn-lt"/>
            </a:endParaRPr>
          </a:p>
        </p:txBody>
      </p:sp>
      <p:sp>
        <p:nvSpPr>
          <p:cNvPr id="7" name="Footer Placeholder 6"/>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77454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4335B70-9013-4AFD-B75B-F956F6416750}" type="datetime1">
              <a:rPr lang="en-US" smtClean="0"/>
              <a:t>3/23/2022</a:t>
            </a:fld>
            <a:endParaRPr lang="en-US" dirty="0"/>
          </a:p>
        </p:txBody>
      </p:sp>
      <p:sp>
        <p:nvSpPr>
          <p:cNvPr id="4" name="Slide Number Placeholder 3"/>
          <p:cNvSpPr>
            <a:spLocks noGrp="1"/>
          </p:cNvSpPr>
          <p:nvPr>
            <p:ph type="sldNum" sz="quarter" idx="11"/>
          </p:nvPr>
        </p:nvSpPr>
        <p:spPr/>
        <p:txBody>
          <a:bodyPr/>
          <a:lstStyle>
            <a:lvl1pPr>
              <a:defRPr/>
            </a:lvl1pPr>
          </a:lstStyle>
          <a:p>
            <a:pPr>
              <a:defRPr/>
            </a:pPr>
            <a:fld id="{E61CC456-F38E-430C-9480-84175970C82B}" type="slidenum">
              <a:rPr lang="en-US"/>
              <a:pPr>
                <a:defRPr/>
              </a:pPr>
              <a:t>‹#›</a:t>
            </a:fld>
            <a:endParaRPr lang="en-US" dirty="0">
              <a:latin typeface="+mn-lt"/>
            </a:endParaRPr>
          </a:p>
        </p:txBody>
      </p:sp>
      <p:sp>
        <p:nvSpPr>
          <p:cNvPr id="5" name="Footer Placeholder 4"/>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15575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F123071-C78F-4F8C-9288-20C5A734287F}" type="datetime1">
              <a:rPr lang="en-US" smtClean="0"/>
              <a:t>3/23/2022</a:t>
            </a:fld>
            <a:endParaRPr lang="en-US" dirty="0"/>
          </a:p>
        </p:txBody>
      </p:sp>
      <p:sp>
        <p:nvSpPr>
          <p:cNvPr id="3" name="Slide Number Placeholder 2"/>
          <p:cNvSpPr>
            <a:spLocks noGrp="1"/>
          </p:cNvSpPr>
          <p:nvPr>
            <p:ph type="sldNum" sz="quarter" idx="11"/>
          </p:nvPr>
        </p:nvSpPr>
        <p:spPr/>
        <p:txBody>
          <a:bodyPr/>
          <a:lstStyle>
            <a:lvl1pPr>
              <a:defRPr/>
            </a:lvl1pPr>
          </a:lstStyle>
          <a:p>
            <a:pPr>
              <a:defRPr/>
            </a:pPr>
            <a:fld id="{5AECD00F-00EA-4D63-BD0E-7552E66C9698}" type="slidenum">
              <a:rPr lang="en-US"/>
              <a:pPr>
                <a:defRPr/>
              </a:pPr>
              <a:t>‹#›</a:t>
            </a:fld>
            <a:endParaRPr lang="en-US" dirty="0">
              <a:latin typeface="+mn-lt"/>
            </a:endParaRPr>
          </a:p>
        </p:txBody>
      </p:sp>
      <p:sp>
        <p:nvSpPr>
          <p:cNvPr id="4" name="Footer Placeholder 3"/>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143381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3002940-F78B-4F72-92DF-DA847BBE9F27}" type="datetime1">
              <a:rPr lang="en-US" smtClean="0"/>
              <a:t>3/23/2022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1DCE4D28-BAD6-4606-883B-07E4A270A1F5}" type="slidenum">
              <a:rPr lang="en-US"/>
              <a:pPr>
                <a:defRPr/>
              </a:pPr>
              <a:t>‹#›</a:t>
            </a:fld>
            <a:endParaRPr lang="en-US" dirty="0">
              <a:latin typeface="+mn-lt"/>
            </a:endParaRPr>
          </a:p>
        </p:txBody>
      </p:sp>
      <p:sp>
        <p:nvSpPr>
          <p:cNvPr id="7" name="Footer Placeholder 6"/>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345718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56C7C7B1-4460-4414-B646-0EED11F46A7D}" type="datetime1">
              <a:rPr lang="en-US" smtClean="0"/>
              <a:t>3/23/2022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F2C94FCC-0BC7-4040-B681-84B9074D5ABE}" type="slidenum">
              <a:rPr lang="en-US"/>
              <a:pPr>
                <a:defRPr/>
              </a:pPr>
              <a:t>‹#›</a:t>
            </a:fld>
            <a:endParaRPr lang="en-US" dirty="0">
              <a:latin typeface="+mn-lt"/>
            </a:endParaRPr>
          </a:p>
        </p:txBody>
      </p:sp>
      <p:sp>
        <p:nvSpPr>
          <p:cNvPr id="7" name="Footer Placeholder 6"/>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339543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B84A5B4-85DB-4613-BA49-F7BAF3AEB8FC}" type="datetime1">
              <a:rPr lang="en-US" smtClean="0"/>
              <a:t>3/23/2022</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A1D2EBBB-37E3-4078-A359-D7127A2CADB9}" type="slidenum">
              <a:rPr lang="en-US"/>
              <a:pPr>
                <a:defRPr/>
              </a:pPr>
              <a:t>‹#›</a:t>
            </a:fld>
            <a:endParaRPr lang="en-US" dirty="0">
              <a:latin typeface="+mn-lt"/>
            </a:endParaRPr>
          </a:p>
        </p:txBody>
      </p:sp>
      <p:sp>
        <p:nvSpPr>
          <p:cNvPr id="6" name="Footer Placeholder 5"/>
          <p:cNvSpPr>
            <a:spLocks noGrp="1"/>
          </p:cNvSpPr>
          <p:nvPr>
            <p:ph type="ftr" sz="quarter" idx="12"/>
          </p:nvPr>
        </p:nvSpPr>
        <p:spPr/>
        <p:txBody>
          <a:bodyPr/>
          <a:lstStyle>
            <a:lvl1pPr>
              <a:defRPr/>
            </a:lvl1pPr>
          </a:lstStyle>
          <a:p>
            <a:pPr>
              <a:defRPr/>
            </a:pPr>
            <a:r>
              <a:rPr lang="it-IT" smtClean="0"/>
              <a:t>CoSc3034: Internet Programming II</a:t>
            </a:r>
            <a:endParaRPr lang="en-US" dirty="0"/>
          </a:p>
        </p:txBody>
      </p:sp>
    </p:spTree>
    <p:extLst>
      <p:ext uri="{BB962C8B-B14F-4D97-AF65-F5344CB8AC3E}">
        <p14:creationId xmlns:p14="http://schemas.microsoft.com/office/powerpoint/2010/main" val="131553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42" name="Rectangle 6"/>
          <p:cNvSpPr>
            <a:spLocks noGrp="1" noChangeArrowheads="1"/>
          </p:cNvSpPr>
          <p:nvPr>
            <p:ph type="sldNum" sz="quarter" idx="4"/>
          </p:nvPr>
        </p:nvSpPr>
        <p:spPr bwMode="auto">
          <a:xfrm>
            <a:off x="7365304" y="6433156"/>
            <a:ext cx="1778696" cy="424844"/>
          </a:xfrm>
          <a:prstGeom prst="rect">
            <a:avLst/>
          </a:prstGeom>
          <a:blipFill>
            <a:blip r:embed="rId12" cstate="print"/>
            <a:tile tx="0" ty="0" sx="100000" sy="100000" flip="none" algn="tl"/>
          </a:blip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solidFill>
                  <a:srgbClr val="FF0000"/>
                </a:solidFill>
                <a:latin typeface="Helvetica" pitchFamily="34" charset="0"/>
              </a:defRPr>
            </a:lvl1pPr>
          </a:lstStyle>
          <a:p>
            <a:pPr>
              <a:defRPr/>
            </a:pPr>
            <a:r>
              <a:rPr lang="en-US" dirty="0"/>
              <a:t>-</a:t>
            </a:r>
            <a:fld id="{9A13F3D3-7E37-45C0-AA67-DCAC9ACE2FDF}" type="slidenum">
              <a:rPr lang="en-US" smtClean="0"/>
              <a:pPr>
                <a:defRPr/>
              </a:pPr>
              <a:t>‹#›</a:t>
            </a:fld>
            <a:r>
              <a:rPr lang="en-US" dirty="0"/>
              <a:t>-</a:t>
            </a:r>
          </a:p>
        </p:txBody>
      </p:sp>
      <p:sp>
        <p:nvSpPr>
          <p:cNvPr id="1026" name="Rectangle 2"/>
          <p:cNvSpPr>
            <a:spLocks noGrp="1" noChangeArrowheads="1"/>
          </p:cNvSpPr>
          <p:nvPr>
            <p:ph type="title"/>
          </p:nvPr>
        </p:nvSpPr>
        <p:spPr bwMode="auto">
          <a:xfrm>
            <a:off x="0" y="40710"/>
            <a:ext cx="9144000" cy="84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939452"/>
            <a:ext cx="7772400" cy="512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level Second </a:t>
            </a:r>
          </a:p>
          <a:p>
            <a:pPr lvl="2"/>
            <a:r>
              <a:rPr lang="en-US" dirty="0"/>
              <a:t>Third level</a:t>
            </a:r>
          </a:p>
          <a:p>
            <a:pPr lvl="3"/>
            <a:r>
              <a:rPr lang="en-US" dirty="0"/>
              <a:t>Fourth level</a:t>
            </a:r>
          </a:p>
          <a:p>
            <a:pPr lvl="4"/>
            <a:r>
              <a:rPr lang="en-US" dirty="0"/>
              <a:t>Fifth level</a:t>
            </a:r>
          </a:p>
        </p:txBody>
      </p:sp>
      <p:sp>
        <p:nvSpPr>
          <p:cNvPr id="65540" name="Rectangle 4"/>
          <p:cNvSpPr>
            <a:spLocks noGrp="1" noChangeArrowheads="1"/>
          </p:cNvSpPr>
          <p:nvPr>
            <p:ph type="dt" sz="half" idx="2"/>
          </p:nvPr>
        </p:nvSpPr>
        <p:spPr bwMode="auto">
          <a:xfrm>
            <a:off x="15658" y="6433156"/>
            <a:ext cx="1905000" cy="424844"/>
          </a:xfrm>
          <a:prstGeom prst="rect">
            <a:avLst/>
          </a:prstGeom>
          <a:blipFill>
            <a:blip r:embed="rId12" cstate="print"/>
            <a:tile tx="0" ty="0" sx="100000" sy="100000" flip="none" algn="tl"/>
          </a:blip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FF9933"/>
                </a:solidFill>
              </a:defRPr>
            </a:lvl1pPr>
          </a:lstStyle>
          <a:p>
            <a:pPr>
              <a:defRPr/>
            </a:pPr>
            <a:fld id="{6A530BE2-DA51-4589-97B6-62C5F67ED6BA}" type="datetime1">
              <a:rPr lang="en-US" smtClean="0"/>
              <a:t>3/23/2022</a:t>
            </a:fld>
            <a:endParaRPr lang="en-US" dirty="0"/>
          </a:p>
        </p:txBody>
      </p:sp>
      <p:sp>
        <p:nvSpPr>
          <p:cNvPr id="65541" name="Line 5"/>
          <p:cNvSpPr>
            <a:spLocks noChangeShapeType="1"/>
          </p:cNvSpPr>
          <p:nvPr/>
        </p:nvSpPr>
        <p:spPr bwMode="auto">
          <a:xfrm>
            <a:off x="0" y="869516"/>
            <a:ext cx="9144000" cy="0"/>
          </a:xfrm>
          <a:prstGeom prst="line">
            <a:avLst/>
          </a:prstGeom>
          <a:noFill/>
          <a:ln w="76200">
            <a:solidFill>
              <a:srgbClr val="FF5050"/>
            </a:solidFill>
            <a:round/>
            <a:headEnd/>
            <a:tailEnd/>
          </a:ln>
          <a:effectLst/>
        </p:spPr>
        <p:txBody>
          <a:bodyPr/>
          <a:lstStyle/>
          <a:p>
            <a:pPr>
              <a:defRPr/>
            </a:pPr>
            <a:endParaRPr lang="en-US" sz="2000" dirty="0"/>
          </a:p>
        </p:txBody>
      </p:sp>
      <p:sp>
        <p:nvSpPr>
          <p:cNvPr id="65543" name="Rectangle 7"/>
          <p:cNvSpPr>
            <a:spLocks noGrp="1" noChangeArrowheads="1"/>
          </p:cNvSpPr>
          <p:nvPr>
            <p:ph type="ftr" sz="quarter" idx="3"/>
          </p:nvPr>
        </p:nvSpPr>
        <p:spPr bwMode="auto">
          <a:xfrm>
            <a:off x="1929008" y="6433156"/>
            <a:ext cx="5473874" cy="424844"/>
          </a:xfrm>
          <a:prstGeom prst="rect">
            <a:avLst/>
          </a:prstGeom>
          <a:blipFill>
            <a:blip r:embed="rId12" cstate="print"/>
            <a:tile tx="0" ty="0" sx="100000" sy="100000" flip="none" algn="tl"/>
          </a:blip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rgbClr val="FF0000"/>
              </a:buClr>
              <a:buFontTx/>
              <a:buChar char="•"/>
              <a:defRPr sz="1400">
                <a:solidFill>
                  <a:srgbClr val="FF0000"/>
                </a:solidFill>
              </a:defRPr>
            </a:lvl1pPr>
          </a:lstStyle>
          <a:p>
            <a:pPr>
              <a:defRPr/>
            </a:pPr>
            <a:r>
              <a:rPr lang="it-IT" smtClean="0"/>
              <a:t>CoSc3034: Internet Programming II</a:t>
            </a:r>
            <a:endParaRPr lang="en-US" dirty="0"/>
          </a:p>
        </p:txBody>
      </p:sp>
      <p:sp>
        <p:nvSpPr>
          <p:cNvPr id="8" name="Line 5"/>
          <p:cNvSpPr>
            <a:spLocks noChangeShapeType="1"/>
          </p:cNvSpPr>
          <p:nvPr/>
        </p:nvSpPr>
        <p:spPr bwMode="auto">
          <a:xfrm>
            <a:off x="0" y="6433156"/>
            <a:ext cx="9144000" cy="0"/>
          </a:xfrm>
          <a:prstGeom prst="line">
            <a:avLst/>
          </a:prstGeom>
          <a:noFill/>
          <a:ln w="76200">
            <a:solidFill>
              <a:srgbClr val="FF5050"/>
            </a:solidFill>
            <a:round/>
            <a:headEnd/>
            <a:tailEnd/>
          </a:ln>
          <a:effectLst/>
        </p:spPr>
        <p:txBody>
          <a:bodyPr/>
          <a:lstStyle/>
          <a:p>
            <a:pPr>
              <a:defRPr/>
            </a:pPr>
            <a:endParaRPr lang="en-US" sz="2000"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8" r:id="rId5"/>
    <p:sldLayoutId id="2147483749" r:id="rId6"/>
    <p:sldLayoutId id="2147483750" r:id="rId7"/>
    <p:sldLayoutId id="2147483751" r:id="rId8"/>
    <p:sldLayoutId id="2147483752" r:id="rId9"/>
    <p:sldLayoutId id="2147483753" r:id="rId10"/>
  </p:sldLayoutIdLst>
  <p:hf hdr="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pitchFamily="18" charset="0"/>
        </a:defRPr>
      </a:lvl2pPr>
      <a:lvl3pPr algn="ctr" rtl="0" eaLnBrk="1" fontAlgn="base" hangingPunct="1">
        <a:spcBef>
          <a:spcPct val="0"/>
        </a:spcBef>
        <a:spcAft>
          <a:spcPct val="0"/>
        </a:spcAft>
        <a:defRPr sz="3600">
          <a:solidFill>
            <a:schemeClr val="tx2"/>
          </a:solidFill>
          <a:latin typeface="Times New Roman" pitchFamily="18" charset="0"/>
        </a:defRPr>
      </a:lvl3pPr>
      <a:lvl4pPr algn="ctr" rtl="0" eaLnBrk="1" fontAlgn="base" hangingPunct="1">
        <a:spcBef>
          <a:spcPct val="0"/>
        </a:spcBef>
        <a:spcAft>
          <a:spcPct val="0"/>
        </a:spcAft>
        <a:defRPr sz="3600">
          <a:solidFill>
            <a:schemeClr val="tx2"/>
          </a:solidFill>
          <a:latin typeface="Times New Roman" pitchFamily="18" charset="0"/>
        </a:defRPr>
      </a:lvl4pPr>
      <a:lvl5pPr algn="ctr" rtl="0" eaLnBrk="1" fontAlgn="base" hangingPunct="1">
        <a:spcBef>
          <a:spcPct val="0"/>
        </a:spcBef>
        <a:spcAft>
          <a:spcPct val="0"/>
        </a:spcAft>
        <a:defRPr sz="3600">
          <a:solidFill>
            <a:schemeClr val="tx2"/>
          </a:solidFill>
          <a:latin typeface="Times New Roman" pitchFamily="18" charset="0"/>
        </a:defRPr>
      </a:lvl5pPr>
      <a:lvl6pPr marL="457200" algn="ctr" rtl="0" eaLnBrk="1" fontAlgn="base" hangingPunct="1">
        <a:spcBef>
          <a:spcPct val="0"/>
        </a:spcBef>
        <a:spcAft>
          <a:spcPct val="0"/>
        </a:spcAft>
        <a:defRPr sz="3600">
          <a:solidFill>
            <a:schemeClr val="tx2"/>
          </a:solidFill>
          <a:latin typeface="Times New Roman" pitchFamily="18" charset="0"/>
        </a:defRPr>
      </a:lvl6pPr>
      <a:lvl7pPr marL="914400" algn="ctr" rtl="0" eaLnBrk="1" fontAlgn="base" hangingPunct="1">
        <a:spcBef>
          <a:spcPct val="0"/>
        </a:spcBef>
        <a:spcAft>
          <a:spcPct val="0"/>
        </a:spcAft>
        <a:defRPr sz="3600">
          <a:solidFill>
            <a:schemeClr val="tx2"/>
          </a:solidFill>
          <a:latin typeface="Times New Roman" pitchFamily="18" charset="0"/>
        </a:defRPr>
      </a:lvl7pPr>
      <a:lvl8pPr marL="1371600" algn="ctr" rtl="0" eaLnBrk="1" fontAlgn="base" hangingPunct="1">
        <a:spcBef>
          <a:spcPct val="0"/>
        </a:spcBef>
        <a:spcAft>
          <a:spcPct val="0"/>
        </a:spcAft>
        <a:defRPr sz="3600">
          <a:solidFill>
            <a:schemeClr val="tx2"/>
          </a:solidFill>
          <a:latin typeface="Times New Roman" pitchFamily="18" charset="0"/>
        </a:defRPr>
      </a:lvl8pPr>
      <a:lvl9pPr marL="1828800" algn="ctr" rtl="0" eaLnBrk="1" fontAlgn="base" hangingPunct="1">
        <a:spcBef>
          <a:spcPct val="0"/>
        </a:spcBef>
        <a:spcAft>
          <a:spcPct val="0"/>
        </a:spcAft>
        <a:defRPr sz="36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CC00"/>
        </a:buClr>
        <a:buChar char="–"/>
        <a:defRPr sz="2800">
          <a:solidFill>
            <a:srgbClr val="333399"/>
          </a:solidFill>
          <a:latin typeface="+mn-lt"/>
        </a:defRPr>
      </a:lvl2pPr>
      <a:lvl3pPr marL="1143000" indent="-228600" algn="l" rtl="0" eaLnBrk="1" fontAlgn="base" hangingPunct="1">
        <a:spcBef>
          <a:spcPct val="20000"/>
        </a:spcBef>
        <a:spcAft>
          <a:spcPct val="0"/>
        </a:spcAft>
        <a:buClr>
          <a:srgbClr val="3333CC"/>
        </a:buClr>
        <a:buChar char="•"/>
        <a:defRPr sz="2400">
          <a:solidFill>
            <a:srgbClr val="006600"/>
          </a:solidFill>
          <a:latin typeface="+mn-lt"/>
        </a:defRPr>
      </a:lvl3pPr>
      <a:lvl4pPr marL="1600200" indent="-228600" algn="l" rtl="0" eaLnBrk="1" fontAlgn="base" hangingPunct="1">
        <a:spcBef>
          <a:spcPct val="20000"/>
        </a:spcBef>
        <a:spcAft>
          <a:spcPct val="0"/>
        </a:spcAft>
        <a:buClr>
          <a:srgbClr val="3333CC"/>
        </a:buClr>
        <a:buChar char="–"/>
        <a:defRPr sz="2000">
          <a:solidFill>
            <a:schemeClr val="tx1"/>
          </a:solidFill>
          <a:latin typeface="+mn-lt"/>
        </a:defRPr>
      </a:lvl4pPr>
      <a:lvl5pPr marL="2057400" indent="-228600" algn="l" rtl="0" eaLnBrk="1" fontAlgn="base" hangingPunct="1">
        <a:spcBef>
          <a:spcPct val="20000"/>
        </a:spcBef>
        <a:spcAft>
          <a:spcPct val="0"/>
        </a:spcAft>
        <a:buClr>
          <a:srgbClr val="3333CC"/>
        </a:buClr>
        <a:buChar char="»"/>
        <a:defRPr sz="2000">
          <a:solidFill>
            <a:srgbClr val="0000CC"/>
          </a:solidFill>
          <a:latin typeface="+mn-lt"/>
        </a:defRPr>
      </a:lvl5pPr>
      <a:lvl6pPr marL="2514600" indent="-228600" algn="l" rtl="0" eaLnBrk="1" fontAlgn="base" hangingPunct="1">
        <a:spcBef>
          <a:spcPct val="20000"/>
        </a:spcBef>
        <a:spcAft>
          <a:spcPct val="0"/>
        </a:spcAft>
        <a:buClr>
          <a:srgbClr val="3333CC"/>
        </a:buClr>
        <a:buChar char="»"/>
        <a:defRPr sz="2000">
          <a:solidFill>
            <a:srgbClr val="0000CC"/>
          </a:solidFill>
          <a:latin typeface="+mn-lt"/>
        </a:defRPr>
      </a:lvl6pPr>
      <a:lvl7pPr marL="2971800" indent="-228600" algn="l" rtl="0" eaLnBrk="1" fontAlgn="base" hangingPunct="1">
        <a:spcBef>
          <a:spcPct val="20000"/>
        </a:spcBef>
        <a:spcAft>
          <a:spcPct val="0"/>
        </a:spcAft>
        <a:buClr>
          <a:srgbClr val="3333CC"/>
        </a:buClr>
        <a:buChar char="»"/>
        <a:defRPr sz="2000">
          <a:solidFill>
            <a:srgbClr val="0000CC"/>
          </a:solidFill>
          <a:latin typeface="+mn-lt"/>
        </a:defRPr>
      </a:lvl7pPr>
      <a:lvl8pPr marL="3429000" indent="-228600" algn="l" rtl="0" eaLnBrk="1" fontAlgn="base" hangingPunct="1">
        <a:spcBef>
          <a:spcPct val="20000"/>
        </a:spcBef>
        <a:spcAft>
          <a:spcPct val="0"/>
        </a:spcAft>
        <a:buClr>
          <a:srgbClr val="3333CC"/>
        </a:buClr>
        <a:buChar char="»"/>
        <a:defRPr sz="2000">
          <a:solidFill>
            <a:srgbClr val="0000CC"/>
          </a:solidFill>
          <a:latin typeface="+mn-lt"/>
        </a:defRPr>
      </a:lvl8pPr>
      <a:lvl9pPr marL="3886200" indent="-228600" algn="l" rtl="0" eaLnBrk="1" fontAlgn="base" hangingPunct="1">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notepad-plus-plus.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3161D25-2FEF-44EE-BEA9-BB9720732FC5}"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r>
              <a:rPr lang="en-US" dirty="0"/>
              <a:t>-</a:t>
            </a:r>
            <a:fld id="{9E8677B6-F4C6-4BB6-906A-6D519060FF92}" type="slidenum">
              <a:rPr lang="en-US" smtClean="0"/>
              <a:pPr>
                <a:defRPr/>
              </a:pPr>
              <a:t>1</a:t>
            </a:fld>
            <a:r>
              <a:rPr lang="en-US" dirty="0"/>
              <a:t>-</a:t>
            </a:r>
            <a:endParaRPr lang="en-US" dirty="0">
              <a:latin typeface="+mn-lt"/>
            </a:endParaRPr>
          </a:p>
        </p:txBody>
      </p:sp>
      <p:sp>
        <p:nvSpPr>
          <p:cNvPr id="6" name="Rectangle 2"/>
          <p:cNvSpPr txBox="1">
            <a:spLocks noChangeArrowheads="1"/>
          </p:cNvSpPr>
          <p:nvPr/>
        </p:nvSpPr>
        <p:spPr bwMode="auto">
          <a:xfrm>
            <a:off x="5452681" y="4854746"/>
            <a:ext cx="4498109" cy="7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pitchFamily="18" charset="0"/>
              </a:defRPr>
            </a:lvl2pPr>
            <a:lvl3pPr algn="ctr" rtl="0" eaLnBrk="1" fontAlgn="base" hangingPunct="1">
              <a:spcBef>
                <a:spcPct val="0"/>
              </a:spcBef>
              <a:spcAft>
                <a:spcPct val="0"/>
              </a:spcAft>
              <a:defRPr sz="3600">
                <a:solidFill>
                  <a:schemeClr val="tx2"/>
                </a:solidFill>
                <a:latin typeface="Times New Roman" pitchFamily="18" charset="0"/>
              </a:defRPr>
            </a:lvl3pPr>
            <a:lvl4pPr algn="ctr" rtl="0" eaLnBrk="1" fontAlgn="base" hangingPunct="1">
              <a:spcBef>
                <a:spcPct val="0"/>
              </a:spcBef>
              <a:spcAft>
                <a:spcPct val="0"/>
              </a:spcAft>
              <a:defRPr sz="3600">
                <a:solidFill>
                  <a:schemeClr val="tx2"/>
                </a:solidFill>
                <a:latin typeface="Times New Roman" pitchFamily="18" charset="0"/>
              </a:defRPr>
            </a:lvl4pPr>
            <a:lvl5pPr algn="ctr" rtl="0" eaLnBrk="1" fontAlgn="base" hangingPunct="1">
              <a:spcBef>
                <a:spcPct val="0"/>
              </a:spcBef>
              <a:spcAft>
                <a:spcPct val="0"/>
              </a:spcAft>
              <a:defRPr sz="3600">
                <a:solidFill>
                  <a:schemeClr val="tx2"/>
                </a:solidFill>
                <a:latin typeface="Times New Roman" pitchFamily="18" charset="0"/>
              </a:defRPr>
            </a:lvl5pPr>
            <a:lvl6pPr marL="457200" algn="ctr" rtl="0" eaLnBrk="1" fontAlgn="base" hangingPunct="1">
              <a:spcBef>
                <a:spcPct val="0"/>
              </a:spcBef>
              <a:spcAft>
                <a:spcPct val="0"/>
              </a:spcAft>
              <a:defRPr sz="3600">
                <a:solidFill>
                  <a:schemeClr val="tx2"/>
                </a:solidFill>
                <a:latin typeface="Times New Roman" pitchFamily="18" charset="0"/>
              </a:defRPr>
            </a:lvl6pPr>
            <a:lvl7pPr marL="914400" algn="ctr" rtl="0" eaLnBrk="1" fontAlgn="base" hangingPunct="1">
              <a:spcBef>
                <a:spcPct val="0"/>
              </a:spcBef>
              <a:spcAft>
                <a:spcPct val="0"/>
              </a:spcAft>
              <a:defRPr sz="3600">
                <a:solidFill>
                  <a:schemeClr val="tx2"/>
                </a:solidFill>
                <a:latin typeface="Times New Roman" pitchFamily="18" charset="0"/>
              </a:defRPr>
            </a:lvl7pPr>
            <a:lvl8pPr marL="1371600" algn="ctr" rtl="0" eaLnBrk="1" fontAlgn="base" hangingPunct="1">
              <a:spcBef>
                <a:spcPct val="0"/>
              </a:spcBef>
              <a:spcAft>
                <a:spcPct val="0"/>
              </a:spcAft>
              <a:defRPr sz="3600">
                <a:solidFill>
                  <a:schemeClr val="tx2"/>
                </a:solidFill>
                <a:latin typeface="Times New Roman" pitchFamily="18" charset="0"/>
              </a:defRPr>
            </a:lvl8pPr>
            <a:lvl9pPr marL="1828800" algn="ctr" rtl="0" eaLnBrk="1" fontAlgn="base" hangingPunct="1">
              <a:spcBef>
                <a:spcPct val="0"/>
              </a:spcBef>
              <a:spcAft>
                <a:spcPct val="0"/>
              </a:spcAft>
              <a:defRPr sz="3600">
                <a:solidFill>
                  <a:schemeClr val="tx2"/>
                </a:solidFill>
                <a:latin typeface="Times New Roman" pitchFamily="18" charset="0"/>
              </a:defRPr>
            </a:lvl9pPr>
          </a:lstStyle>
          <a:p>
            <a:r>
              <a:rPr lang="en-US" kern="0" dirty="0">
                <a:solidFill>
                  <a:schemeClr val="tx1"/>
                </a:solidFill>
              </a:rPr>
              <a:t>                              </a:t>
            </a:r>
            <a:r>
              <a:rPr lang="en-US" sz="1800" kern="0" dirty="0">
                <a:solidFill>
                  <a:srgbClr val="FF7C80"/>
                </a:solidFill>
              </a:rPr>
              <a:t>Presented by </a:t>
            </a:r>
            <a:endParaRPr lang="en-US" kern="0" dirty="0">
              <a:solidFill>
                <a:srgbClr val="FF7C80"/>
              </a:solidFill>
            </a:endParaRPr>
          </a:p>
          <a:p>
            <a:r>
              <a:rPr lang="en-US" sz="1600" kern="0" dirty="0">
                <a:solidFill>
                  <a:srgbClr val="FF7C80"/>
                </a:solidFill>
              </a:rPr>
              <a:t>Ahmed </a:t>
            </a:r>
            <a:r>
              <a:rPr lang="en-US" sz="1600" kern="0" dirty="0" smtClean="0">
                <a:solidFill>
                  <a:srgbClr val="FF7C80"/>
                </a:solidFill>
              </a:rPr>
              <a:t>M</a:t>
            </a:r>
            <a:endParaRPr lang="en-US" sz="1600" kern="0" dirty="0">
              <a:solidFill>
                <a:srgbClr val="FF7C80"/>
              </a:solidFill>
            </a:endParaRPr>
          </a:p>
        </p:txBody>
      </p:sp>
      <p:sp>
        <p:nvSpPr>
          <p:cNvPr id="7" name="Rectangle 2"/>
          <p:cNvSpPr txBox="1">
            <a:spLocks noChangeArrowheads="1"/>
          </p:cNvSpPr>
          <p:nvPr/>
        </p:nvSpPr>
        <p:spPr bwMode="auto">
          <a:xfrm>
            <a:off x="-101600" y="2316964"/>
            <a:ext cx="924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pitchFamily="18" charset="0"/>
              </a:defRPr>
            </a:lvl2pPr>
            <a:lvl3pPr algn="ctr" rtl="0" eaLnBrk="1" fontAlgn="base" hangingPunct="1">
              <a:spcBef>
                <a:spcPct val="0"/>
              </a:spcBef>
              <a:spcAft>
                <a:spcPct val="0"/>
              </a:spcAft>
              <a:defRPr sz="3600">
                <a:solidFill>
                  <a:schemeClr val="tx2"/>
                </a:solidFill>
                <a:latin typeface="Times New Roman" pitchFamily="18" charset="0"/>
              </a:defRPr>
            </a:lvl3pPr>
            <a:lvl4pPr algn="ctr" rtl="0" eaLnBrk="1" fontAlgn="base" hangingPunct="1">
              <a:spcBef>
                <a:spcPct val="0"/>
              </a:spcBef>
              <a:spcAft>
                <a:spcPct val="0"/>
              </a:spcAft>
              <a:defRPr sz="3600">
                <a:solidFill>
                  <a:schemeClr val="tx2"/>
                </a:solidFill>
                <a:latin typeface="Times New Roman" pitchFamily="18" charset="0"/>
              </a:defRPr>
            </a:lvl4pPr>
            <a:lvl5pPr algn="ctr" rtl="0" eaLnBrk="1" fontAlgn="base" hangingPunct="1">
              <a:spcBef>
                <a:spcPct val="0"/>
              </a:spcBef>
              <a:spcAft>
                <a:spcPct val="0"/>
              </a:spcAft>
              <a:defRPr sz="3600">
                <a:solidFill>
                  <a:schemeClr val="tx2"/>
                </a:solidFill>
                <a:latin typeface="Times New Roman" pitchFamily="18" charset="0"/>
              </a:defRPr>
            </a:lvl5pPr>
            <a:lvl6pPr marL="457200" algn="ctr" rtl="0" eaLnBrk="1" fontAlgn="base" hangingPunct="1">
              <a:spcBef>
                <a:spcPct val="0"/>
              </a:spcBef>
              <a:spcAft>
                <a:spcPct val="0"/>
              </a:spcAft>
              <a:defRPr sz="3600">
                <a:solidFill>
                  <a:schemeClr val="tx2"/>
                </a:solidFill>
                <a:latin typeface="Times New Roman" pitchFamily="18" charset="0"/>
              </a:defRPr>
            </a:lvl6pPr>
            <a:lvl7pPr marL="914400" algn="ctr" rtl="0" eaLnBrk="1" fontAlgn="base" hangingPunct="1">
              <a:spcBef>
                <a:spcPct val="0"/>
              </a:spcBef>
              <a:spcAft>
                <a:spcPct val="0"/>
              </a:spcAft>
              <a:defRPr sz="3600">
                <a:solidFill>
                  <a:schemeClr val="tx2"/>
                </a:solidFill>
                <a:latin typeface="Times New Roman" pitchFamily="18" charset="0"/>
              </a:defRPr>
            </a:lvl7pPr>
            <a:lvl8pPr marL="1371600" algn="ctr" rtl="0" eaLnBrk="1" fontAlgn="base" hangingPunct="1">
              <a:spcBef>
                <a:spcPct val="0"/>
              </a:spcBef>
              <a:spcAft>
                <a:spcPct val="0"/>
              </a:spcAft>
              <a:defRPr sz="3600">
                <a:solidFill>
                  <a:schemeClr val="tx2"/>
                </a:solidFill>
                <a:latin typeface="Times New Roman" pitchFamily="18" charset="0"/>
              </a:defRPr>
            </a:lvl8pPr>
            <a:lvl9pPr marL="1828800" algn="ctr" rtl="0" eaLnBrk="1" fontAlgn="base" hangingPunct="1">
              <a:spcBef>
                <a:spcPct val="0"/>
              </a:spcBef>
              <a:spcAft>
                <a:spcPct val="0"/>
              </a:spcAft>
              <a:defRPr sz="3600">
                <a:solidFill>
                  <a:schemeClr val="tx2"/>
                </a:solidFill>
                <a:latin typeface="Times New Roman" pitchFamily="18" charset="0"/>
              </a:defRPr>
            </a:lvl9pPr>
          </a:lstStyle>
          <a:p>
            <a:r>
              <a:rPr lang="en-PH" altLang="en-US" dirty="0"/>
              <a:t>Internet Programming</a:t>
            </a:r>
            <a:endParaRPr lang="en-US" altLang="en-US" kern="0" dirty="0"/>
          </a:p>
          <a:p>
            <a:r>
              <a:rPr lang="en-US" altLang="en-US" kern="0" dirty="0"/>
              <a:t>PHP</a:t>
            </a:r>
            <a:endParaRPr lang="en-PH" altLang="en-US" dirty="0"/>
          </a:p>
        </p:txBody>
      </p:sp>
      <p:sp>
        <p:nvSpPr>
          <p:cNvPr id="9" name="Footer Placeholder 8"/>
          <p:cNvSpPr>
            <a:spLocks noGrp="1"/>
          </p:cNvSpPr>
          <p:nvPr>
            <p:ph type="ftr" sz="quarter" idx="12"/>
          </p:nvPr>
        </p:nvSpPr>
        <p:spPr/>
        <p:txBody>
          <a:bodyPr/>
          <a:lstStyle/>
          <a:p>
            <a:pPr>
              <a:defRPr/>
            </a:pPr>
            <a:r>
              <a:rPr lang="it-IT" smtClean="0"/>
              <a:t>CoSc3034: Internet Programming II</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1430" y="206855"/>
            <a:ext cx="2247880" cy="17692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smtClean="0"/>
              <a:t>…</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15" y="1004552"/>
            <a:ext cx="8284686" cy="4586121"/>
          </a:xfrm>
        </p:spPr>
      </p:pic>
      <p:sp>
        <p:nvSpPr>
          <p:cNvPr id="4" name="Date Placeholder 3"/>
          <p:cNvSpPr>
            <a:spLocks noGrp="1"/>
          </p:cNvSpPr>
          <p:nvPr>
            <p:ph type="dt" sz="half" idx="10"/>
          </p:nvPr>
        </p:nvSpPr>
        <p:spPr/>
        <p:txBody>
          <a:bodyPr/>
          <a:lstStyle/>
          <a:p>
            <a:pPr>
              <a:defRPr/>
            </a:pPr>
            <a:fld id="{53F880F1-DB40-4893-ACB6-DB86D36853D1}"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10</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164797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for PHP</a:t>
            </a:r>
          </a:p>
        </p:txBody>
      </p:sp>
      <p:sp>
        <p:nvSpPr>
          <p:cNvPr id="3" name="Content Placeholder 2"/>
          <p:cNvSpPr>
            <a:spLocks noGrp="1"/>
          </p:cNvSpPr>
          <p:nvPr>
            <p:ph idx="1"/>
          </p:nvPr>
        </p:nvSpPr>
        <p:spPr>
          <a:xfrm>
            <a:off x="15658" y="939452"/>
            <a:ext cx="8442542" cy="5120036"/>
          </a:xfrm>
        </p:spPr>
        <p:txBody>
          <a:bodyPr/>
          <a:lstStyle/>
          <a:p>
            <a:r>
              <a:rPr lang="en-US" dirty="0"/>
              <a:t>You can work on local machine </a:t>
            </a:r>
            <a:endParaRPr lang="en-US" dirty="0" smtClean="0"/>
          </a:p>
          <a:p>
            <a:r>
              <a:rPr lang="en-US" dirty="0" smtClean="0"/>
              <a:t>Set </a:t>
            </a:r>
            <a:r>
              <a:rPr lang="en-US" dirty="0"/>
              <a:t>up development </a:t>
            </a:r>
            <a:r>
              <a:rPr lang="en-US" dirty="0" smtClean="0"/>
              <a:t>server</a:t>
            </a:r>
          </a:p>
          <a:p>
            <a:r>
              <a:rPr lang="en-US" dirty="0" smtClean="0"/>
              <a:t>Some </a:t>
            </a:r>
            <a:r>
              <a:rPr lang="en-US" dirty="0"/>
              <a:t>of them are: </a:t>
            </a:r>
            <a:endParaRPr lang="en-US" dirty="0" smtClean="0"/>
          </a:p>
          <a:p>
            <a:pPr lvl="2"/>
            <a:r>
              <a:rPr lang="en-US" dirty="0" smtClean="0">
                <a:solidFill>
                  <a:schemeClr val="tx2"/>
                </a:solidFill>
              </a:rPr>
              <a:t>WAMP</a:t>
            </a:r>
            <a:r>
              <a:rPr lang="en-US" dirty="0" smtClean="0"/>
              <a:t> </a:t>
            </a:r>
            <a:r>
              <a:rPr lang="en-US" dirty="0"/>
              <a:t>– Windows Apache MySQL and </a:t>
            </a:r>
            <a:r>
              <a:rPr lang="en-US" dirty="0" smtClean="0"/>
              <a:t>PHP</a:t>
            </a:r>
          </a:p>
          <a:p>
            <a:pPr lvl="2"/>
            <a:r>
              <a:rPr lang="en-US" dirty="0" smtClean="0"/>
              <a:t> </a:t>
            </a:r>
            <a:r>
              <a:rPr lang="en-US" dirty="0">
                <a:solidFill>
                  <a:schemeClr val="tx2"/>
                </a:solidFill>
              </a:rPr>
              <a:t>XAMP</a:t>
            </a:r>
            <a:r>
              <a:rPr lang="en-US" dirty="0"/>
              <a:t> is best for Windows </a:t>
            </a:r>
            <a:r>
              <a:rPr lang="en-US" dirty="0" smtClean="0"/>
              <a:t>flavor</a:t>
            </a:r>
          </a:p>
          <a:p>
            <a:pPr lvl="2"/>
            <a:r>
              <a:rPr lang="en-US" dirty="0" smtClean="0">
                <a:solidFill>
                  <a:schemeClr val="tx2"/>
                </a:solidFill>
              </a:rPr>
              <a:t>MAMP</a:t>
            </a:r>
            <a:r>
              <a:rPr lang="en-US" dirty="0" smtClean="0"/>
              <a:t> </a:t>
            </a:r>
            <a:r>
              <a:rPr lang="en-US" dirty="0"/>
              <a:t>– Mac Apache MySQL and </a:t>
            </a:r>
            <a:r>
              <a:rPr lang="en-US" dirty="0" smtClean="0"/>
              <a:t>PHP</a:t>
            </a:r>
          </a:p>
          <a:p>
            <a:pPr lvl="2"/>
            <a:r>
              <a:rPr lang="en-US" dirty="0" smtClean="0">
                <a:solidFill>
                  <a:schemeClr val="tx2"/>
                </a:solidFill>
              </a:rPr>
              <a:t>LAMP</a:t>
            </a:r>
            <a:r>
              <a:rPr lang="en-US" dirty="0" smtClean="0"/>
              <a:t> </a:t>
            </a:r>
            <a:r>
              <a:rPr lang="en-US" dirty="0"/>
              <a:t>– Linux Apache MySQL and PHP </a:t>
            </a:r>
            <a:endParaRPr lang="en-US" dirty="0" smtClean="0"/>
          </a:p>
          <a:p>
            <a:pPr lvl="2"/>
            <a:r>
              <a:rPr lang="en-US" dirty="0" smtClean="0"/>
              <a:t>They </a:t>
            </a:r>
            <a:r>
              <a:rPr lang="en-US" dirty="0"/>
              <a:t>come in the form of package </a:t>
            </a:r>
            <a:endParaRPr lang="en-US" dirty="0" smtClean="0"/>
          </a:p>
          <a:p>
            <a:pPr lvl="2"/>
            <a:r>
              <a:rPr lang="en-US" dirty="0" smtClean="0"/>
              <a:t>Install </a:t>
            </a:r>
            <a:r>
              <a:rPr lang="en-US" dirty="0"/>
              <a:t>and configure them – default is already done</a:t>
            </a:r>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11</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362432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658" y="939452"/>
            <a:ext cx="8442542" cy="5120036"/>
          </a:xfrm>
        </p:spPr>
        <p:txBody>
          <a:bodyPr/>
          <a:lstStyle/>
          <a:p>
            <a:r>
              <a:rPr lang="en-US" dirty="0"/>
              <a:t>Once XAMP is installed, open </a:t>
            </a:r>
            <a:r>
              <a:rPr lang="en-US" dirty="0" err="1"/>
              <a:t>xampp</a:t>
            </a:r>
            <a:r>
              <a:rPr lang="en-US" dirty="0"/>
              <a:t> control panel and start services </a:t>
            </a:r>
            <a:endParaRPr lang="en-US" dirty="0" smtClean="0"/>
          </a:p>
          <a:p>
            <a:r>
              <a:rPr lang="en-US" dirty="0" smtClean="0"/>
              <a:t>Write </a:t>
            </a:r>
            <a:r>
              <a:rPr lang="en-US" dirty="0"/>
              <a:t>your PHP code and store it in C:/xampp/htdocs folder </a:t>
            </a:r>
            <a:endParaRPr lang="en-US" dirty="0" smtClean="0"/>
          </a:p>
          <a:p>
            <a:r>
              <a:rPr lang="en-US" dirty="0" smtClean="0"/>
              <a:t>Open </a:t>
            </a:r>
            <a:r>
              <a:rPr lang="en-US" dirty="0"/>
              <a:t>a browser and type localhost/</a:t>
            </a:r>
            <a:r>
              <a:rPr lang="en-US" dirty="0" err="1"/>
              <a:t>foldername</a:t>
            </a:r>
            <a:r>
              <a:rPr lang="en-US" dirty="0"/>
              <a:t>/</a:t>
            </a:r>
            <a:r>
              <a:rPr lang="en-US" dirty="0" err="1"/>
              <a:t>file.php</a:t>
            </a:r>
            <a:r>
              <a:rPr lang="en-US" dirty="0"/>
              <a:t> to see result on browser.</a:t>
            </a:r>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12</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3952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658" y="939452"/>
            <a:ext cx="9128342" cy="5120036"/>
          </a:xfrm>
        </p:spPr>
        <p:txBody>
          <a:bodyPr/>
          <a:lstStyle/>
          <a:p>
            <a:pPr algn="just"/>
            <a:r>
              <a:rPr lang="en-US" dirty="0">
                <a:solidFill>
                  <a:schemeClr val="tx2"/>
                </a:solidFill>
              </a:rPr>
              <a:t>Working Remotely </a:t>
            </a:r>
            <a:endParaRPr lang="en-US" dirty="0" smtClean="0">
              <a:solidFill>
                <a:schemeClr val="tx2"/>
              </a:solidFill>
            </a:endParaRPr>
          </a:p>
          <a:p>
            <a:pPr algn="just"/>
            <a:r>
              <a:rPr lang="en-US" dirty="0" smtClean="0"/>
              <a:t>Web </a:t>
            </a:r>
            <a:r>
              <a:rPr lang="en-US" dirty="0"/>
              <a:t>server already configured with PHP and MySQL is needed </a:t>
            </a:r>
            <a:endParaRPr lang="en-US" dirty="0" smtClean="0"/>
          </a:p>
          <a:p>
            <a:pPr algn="just"/>
            <a:r>
              <a:rPr lang="en-US" dirty="0" smtClean="0"/>
              <a:t>High </a:t>
            </a:r>
            <a:r>
              <a:rPr lang="en-US" dirty="0"/>
              <a:t>speed connection is </a:t>
            </a:r>
            <a:r>
              <a:rPr lang="en-US" dirty="0" smtClean="0"/>
              <a:t>needed</a:t>
            </a:r>
          </a:p>
          <a:p>
            <a:pPr algn="just"/>
            <a:r>
              <a:rPr lang="en-US" dirty="0" smtClean="0"/>
              <a:t>Use </a:t>
            </a:r>
            <a:r>
              <a:rPr lang="en-US" dirty="0"/>
              <a:t>Telnet or SSH to create databases and set permissions from command </a:t>
            </a:r>
            <a:r>
              <a:rPr lang="en-US" dirty="0" smtClean="0"/>
              <a:t>line</a:t>
            </a:r>
          </a:p>
          <a:p>
            <a:pPr algn="just"/>
            <a:r>
              <a:rPr lang="en-US" dirty="0" smtClean="0"/>
              <a:t>Need </a:t>
            </a:r>
            <a:r>
              <a:rPr lang="en-US" dirty="0"/>
              <a:t>to have software like </a:t>
            </a:r>
            <a:r>
              <a:rPr lang="en-US" dirty="0" err="1"/>
              <a:t>PuTTY</a:t>
            </a:r>
            <a:r>
              <a:rPr lang="en-US" dirty="0"/>
              <a:t> for Telnet/SSH access on windows PC , Mac has already </a:t>
            </a:r>
            <a:r>
              <a:rPr lang="en-US" dirty="0" smtClean="0"/>
              <a:t>SSH</a:t>
            </a:r>
            <a:endParaRPr lang="en-US" dirty="0"/>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13</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7435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239282" y="939452"/>
            <a:ext cx="8218918" cy="5120036"/>
          </a:xfrm>
        </p:spPr>
        <p:txBody>
          <a:bodyPr/>
          <a:lstStyle/>
          <a:p>
            <a:r>
              <a:rPr lang="en-US" dirty="0">
                <a:solidFill>
                  <a:schemeClr val="tx2"/>
                </a:solidFill>
              </a:rPr>
              <a:t>Program </a:t>
            </a:r>
            <a:r>
              <a:rPr lang="en-US" dirty="0" smtClean="0">
                <a:solidFill>
                  <a:schemeClr val="tx2"/>
                </a:solidFill>
              </a:rPr>
              <a:t>Editors</a:t>
            </a:r>
          </a:p>
          <a:p>
            <a:pPr lvl="1"/>
            <a:r>
              <a:rPr lang="en-US" dirty="0" smtClean="0"/>
              <a:t>Plain-text editors</a:t>
            </a:r>
          </a:p>
          <a:p>
            <a:pPr lvl="1"/>
            <a:r>
              <a:rPr lang="en-US" dirty="0" smtClean="0"/>
              <a:t>Notepad </a:t>
            </a:r>
          </a:p>
          <a:p>
            <a:r>
              <a:rPr lang="en-US" dirty="0" smtClean="0">
                <a:solidFill>
                  <a:schemeClr val="tx2"/>
                </a:solidFill>
              </a:rPr>
              <a:t>For </a:t>
            </a:r>
            <a:r>
              <a:rPr lang="en-US" dirty="0">
                <a:solidFill>
                  <a:schemeClr val="tx2"/>
                </a:solidFill>
              </a:rPr>
              <a:t>Highlighted code </a:t>
            </a:r>
            <a:endParaRPr lang="en-US" dirty="0" smtClean="0">
              <a:solidFill>
                <a:schemeClr val="tx2"/>
              </a:solidFill>
            </a:endParaRPr>
          </a:p>
          <a:p>
            <a:pPr lvl="1"/>
            <a:r>
              <a:rPr lang="en-US" dirty="0" smtClean="0"/>
              <a:t>Notepad </a:t>
            </a:r>
            <a:r>
              <a:rPr lang="en-US" dirty="0"/>
              <a:t>++ </a:t>
            </a:r>
            <a:endParaRPr lang="en-US" dirty="0" smtClean="0"/>
          </a:p>
          <a:p>
            <a:pPr lvl="1"/>
            <a:r>
              <a:rPr lang="en-US" dirty="0" err="1" smtClean="0"/>
              <a:t>Editra</a:t>
            </a:r>
            <a:endParaRPr lang="en-US" dirty="0"/>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14</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420290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PHP?</a:t>
            </a:r>
          </a:p>
        </p:txBody>
      </p:sp>
      <p:sp>
        <p:nvSpPr>
          <p:cNvPr id="3" name="Content Placeholder 2"/>
          <p:cNvSpPr>
            <a:spLocks noGrp="1"/>
          </p:cNvSpPr>
          <p:nvPr>
            <p:ph idx="1"/>
          </p:nvPr>
        </p:nvSpPr>
        <p:spPr>
          <a:xfrm>
            <a:off x="15658" y="939452"/>
            <a:ext cx="9042884" cy="5120036"/>
          </a:xfrm>
        </p:spPr>
        <p:txBody>
          <a:bodyPr/>
          <a:lstStyle/>
          <a:p>
            <a:r>
              <a:rPr lang="en-US" dirty="0"/>
              <a:t>PHP stands for "</a:t>
            </a:r>
            <a:r>
              <a:rPr lang="en-US" dirty="0">
                <a:solidFill>
                  <a:srgbClr val="C00000"/>
                </a:solidFill>
              </a:rPr>
              <a:t>PHP</a:t>
            </a:r>
            <a:r>
              <a:rPr lang="en-US" dirty="0"/>
              <a:t>: </a:t>
            </a:r>
            <a:r>
              <a:rPr lang="en-US" dirty="0">
                <a:solidFill>
                  <a:schemeClr val="tx2"/>
                </a:solidFill>
              </a:rPr>
              <a:t>Hypertext Preprocessor</a:t>
            </a:r>
            <a:r>
              <a:rPr lang="en-US" dirty="0"/>
              <a:t>" </a:t>
            </a:r>
            <a:endParaRPr lang="en-US" dirty="0" smtClean="0"/>
          </a:p>
          <a:p>
            <a:r>
              <a:rPr lang="en-US" dirty="0" smtClean="0">
                <a:solidFill>
                  <a:schemeClr val="tx2"/>
                </a:solidFill>
              </a:rPr>
              <a:t>PHP</a:t>
            </a:r>
            <a:r>
              <a:rPr lang="en-US" dirty="0" smtClean="0"/>
              <a:t> </a:t>
            </a:r>
            <a:r>
              <a:rPr lang="en-US" dirty="0"/>
              <a:t>is a server-side scripting language, like </a:t>
            </a:r>
            <a:r>
              <a:rPr lang="en-US" dirty="0" smtClean="0"/>
              <a:t>ASP</a:t>
            </a:r>
          </a:p>
          <a:p>
            <a:r>
              <a:rPr lang="en-US" dirty="0" smtClean="0">
                <a:solidFill>
                  <a:schemeClr val="tx2"/>
                </a:solidFill>
              </a:rPr>
              <a:t>PHP</a:t>
            </a:r>
            <a:r>
              <a:rPr lang="en-US" dirty="0" smtClean="0"/>
              <a:t> </a:t>
            </a:r>
            <a:r>
              <a:rPr lang="en-US" dirty="0"/>
              <a:t>scripts are executed on the server </a:t>
            </a:r>
            <a:endParaRPr lang="en-US" dirty="0" smtClean="0"/>
          </a:p>
          <a:p>
            <a:r>
              <a:rPr lang="en-US" dirty="0" smtClean="0"/>
              <a:t>Used </a:t>
            </a:r>
            <a:r>
              <a:rPr lang="en-US" dirty="0"/>
              <a:t>to make web pages dynamic: </a:t>
            </a:r>
            <a:endParaRPr lang="en-US" dirty="0" smtClean="0"/>
          </a:p>
          <a:p>
            <a:r>
              <a:rPr lang="en-US" dirty="0" smtClean="0"/>
              <a:t>provide </a:t>
            </a:r>
            <a:r>
              <a:rPr lang="en-US" dirty="0"/>
              <a:t>different content depending on context </a:t>
            </a:r>
            <a:endParaRPr lang="en-US" dirty="0" smtClean="0"/>
          </a:p>
          <a:p>
            <a:r>
              <a:rPr lang="en-US" dirty="0" smtClean="0"/>
              <a:t>interface </a:t>
            </a:r>
            <a:r>
              <a:rPr lang="en-US" dirty="0"/>
              <a:t>with other services: database, e-mail, </a:t>
            </a:r>
            <a:r>
              <a:rPr lang="en-US" dirty="0" smtClean="0"/>
              <a:t>etc.</a:t>
            </a:r>
          </a:p>
          <a:p>
            <a:r>
              <a:rPr lang="en-US" dirty="0" smtClean="0"/>
              <a:t>authenticate users</a:t>
            </a:r>
          </a:p>
          <a:p>
            <a:r>
              <a:rPr lang="en-US" dirty="0" smtClean="0"/>
              <a:t>process </a:t>
            </a:r>
            <a:r>
              <a:rPr lang="en-US" dirty="0"/>
              <a:t>form information </a:t>
            </a:r>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15</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48789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658" y="939452"/>
            <a:ext cx="9222346" cy="5120036"/>
          </a:xfrm>
        </p:spPr>
        <p:txBody>
          <a:bodyPr/>
          <a:lstStyle/>
          <a:p>
            <a:r>
              <a:rPr lang="en-US" sz="2800" dirty="0"/>
              <a:t>Language used to generate dynamic content from the server every time client sends request </a:t>
            </a:r>
            <a:endParaRPr lang="en-US" sz="2800" dirty="0" smtClean="0"/>
          </a:p>
          <a:p>
            <a:r>
              <a:rPr lang="en-US" sz="2800" dirty="0" smtClean="0"/>
              <a:t>PHP </a:t>
            </a:r>
            <a:r>
              <a:rPr lang="en-US" sz="2800" dirty="0"/>
              <a:t>code can be embedded in XHTML </a:t>
            </a:r>
            <a:r>
              <a:rPr lang="en-US" sz="2800" dirty="0" smtClean="0"/>
              <a:t>code</a:t>
            </a:r>
          </a:p>
          <a:p>
            <a:r>
              <a:rPr lang="en-US" sz="2800" dirty="0"/>
              <a:t>PHP documents </a:t>
            </a:r>
            <a:r>
              <a:rPr lang="en-US" sz="2800" dirty="0">
                <a:solidFill>
                  <a:schemeClr val="tx2"/>
                </a:solidFill>
              </a:rPr>
              <a:t>end</a:t>
            </a:r>
            <a:r>
              <a:rPr lang="en-US" sz="2800" dirty="0"/>
              <a:t> with extension .</a:t>
            </a:r>
            <a:r>
              <a:rPr lang="en-US" sz="2800" dirty="0" err="1" smtClean="0">
                <a:solidFill>
                  <a:schemeClr val="tx2"/>
                </a:solidFill>
              </a:rPr>
              <a:t>php</a:t>
            </a:r>
            <a:endParaRPr lang="en-US" sz="2800" dirty="0" smtClean="0">
              <a:solidFill>
                <a:schemeClr val="tx2"/>
              </a:solidFill>
            </a:endParaRPr>
          </a:p>
          <a:p>
            <a:r>
              <a:rPr lang="en-US" sz="2800" dirty="0" smtClean="0"/>
              <a:t>Browser </a:t>
            </a:r>
            <a:r>
              <a:rPr lang="en-US" sz="2800" dirty="0"/>
              <a:t>sends PHP codes to PHP </a:t>
            </a:r>
            <a:r>
              <a:rPr lang="en-US" sz="2800" dirty="0" smtClean="0"/>
              <a:t>processor</a:t>
            </a:r>
          </a:p>
          <a:p>
            <a:r>
              <a:rPr lang="en-US" sz="2800" dirty="0" smtClean="0"/>
              <a:t>Some </a:t>
            </a:r>
            <a:r>
              <a:rPr lang="en-US" sz="2800" dirty="0"/>
              <a:t>webservers force </a:t>
            </a:r>
            <a:r>
              <a:rPr lang="en-US" sz="2800" dirty="0">
                <a:solidFill>
                  <a:schemeClr val="tx2"/>
                </a:solidFill>
              </a:rPr>
              <a:t>HTML</a:t>
            </a:r>
            <a:r>
              <a:rPr lang="en-US" sz="2800" dirty="0"/>
              <a:t> and </a:t>
            </a:r>
            <a:r>
              <a:rPr lang="en-US" sz="2800" dirty="0">
                <a:solidFill>
                  <a:schemeClr val="tx2"/>
                </a:solidFill>
              </a:rPr>
              <a:t>CSS</a:t>
            </a:r>
            <a:r>
              <a:rPr lang="en-US" sz="2800" dirty="0"/>
              <a:t> codes to be parsed by </a:t>
            </a:r>
            <a:r>
              <a:rPr lang="en-US" sz="2800" dirty="0" smtClean="0"/>
              <a:t>the </a:t>
            </a:r>
            <a:r>
              <a:rPr lang="en-US" sz="2800" dirty="0"/>
              <a:t>PHP processor to hide that they are using </a:t>
            </a:r>
            <a:r>
              <a:rPr lang="en-US" sz="2800" dirty="0" err="1" smtClean="0"/>
              <a:t>php</a:t>
            </a:r>
            <a:endParaRPr lang="en-US" sz="2800" dirty="0" smtClean="0"/>
          </a:p>
          <a:p>
            <a:endParaRPr lang="en-US" sz="2800" dirty="0" smtClean="0"/>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16</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84" y="4390481"/>
            <a:ext cx="4163006" cy="1409897"/>
          </a:xfrm>
          <a:prstGeom prst="rect">
            <a:avLst/>
          </a:prstGeom>
        </p:spPr>
      </p:pic>
    </p:spTree>
    <p:extLst>
      <p:ext uri="{BB962C8B-B14F-4D97-AF65-F5344CB8AC3E}">
        <p14:creationId xmlns:p14="http://schemas.microsoft.com/office/powerpoint/2010/main" val="267601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PHP web request</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59268"/>
            <a:ext cx="7772400" cy="4880751"/>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17</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78315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PHP?</a:t>
            </a:r>
          </a:p>
        </p:txBody>
      </p:sp>
      <p:sp>
        <p:nvSpPr>
          <p:cNvPr id="3" name="Content Placeholder 2"/>
          <p:cNvSpPr>
            <a:spLocks noGrp="1"/>
          </p:cNvSpPr>
          <p:nvPr>
            <p:ph idx="1"/>
          </p:nvPr>
        </p:nvSpPr>
        <p:spPr>
          <a:xfrm>
            <a:off x="101774" y="847204"/>
            <a:ext cx="9128342" cy="5120036"/>
          </a:xfrm>
        </p:spPr>
        <p:txBody>
          <a:bodyPr/>
          <a:lstStyle/>
          <a:p>
            <a:r>
              <a:rPr lang="en-US" dirty="0">
                <a:solidFill>
                  <a:schemeClr val="tx2"/>
                </a:solidFill>
              </a:rPr>
              <a:t>free and open source</a:t>
            </a:r>
            <a:r>
              <a:rPr lang="en-US" dirty="0"/>
              <a:t>: anyone can run a PHP-enabled server free of charge </a:t>
            </a:r>
            <a:endParaRPr lang="en-US" dirty="0" smtClean="0"/>
          </a:p>
          <a:p>
            <a:r>
              <a:rPr lang="en-US" dirty="0" smtClean="0">
                <a:solidFill>
                  <a:schemeClr val="tx2"/>
                </a:solidFill>
              </a:rPr>
              <a:t>compatible</a:t>
            </a:r>
            <a:r>
              <a:rPr lang="en-US" dirty="0"/>
              <a:t>: supported by most popular web </a:t>
            </a:r>
            <a:r>
              <a:rPr lang="en-US" dirty="0" smtClean="0"/>
              <a:t>servers</a:t>
            </a:r>
          </a:p>
          <a:p>
            <a:r>
              <a:rPr lang="en-US" b="1" dirty="0">
                <a:solidFill>
                  <a:schemeClr val="tx2"/>
                </a:solidFill>
              </a:rPr>
              <a:t>It’s easy to learn and use</a:t>
            </a:r>
            <a:r>
              <a:rPr lang="en-US" dirty="0" smtClean="0"/>
              <a:t>: </a:t>
            </a:r>
            <a:r>
              <a:rPr lang="en-US" dirty="0"/>
              <a:t>lots of built-in functionality; familiar syntax </a:t>
            </a:r>
            <a:endParaRPr lang="en-US" dirty="0" smtClean="0"/>
          </a:p>
          <a:p>
            <a:r>
              <a:rPr lang="en-US" dirty="0">
                <a:solidFill>
                  <a:schemeClr val="tx2"/>
                </a:solidFill>
              </a:rPr>
              <a:t>It’s </a:t>
            </a:r>
            <a:r>
              <a:rPr lang="en-US" dirty="0" smtClean="0">
                <a:solidFill>
                  <a:schemeClr val="tx2"/>
                </a:solidFill>
              </a:rPr>
              <a:t>versatile: </a:t>
            </a:r>
            <a:r>
              <a:rPr lang="en-US" dirty="0" smtClean="0"/>
              <a:t>platform independent</a:t>
            </a:r>
          </a:p>
          <a:p>
            <a:r>
              <a:rPr lang="en-US" dirty="0">
                <a:solidFill>
                  <a:schemeClr val="tx2"/>
                </a:solidFill>
              </a:rPr>
              <a:t>It is well connected with </a:t>
            </a:r>
            <a:r>
              <a:rPr lang="en-US" dirty="0" smtClean="0">
                <a:solidFill>
                  <a:schemeClr val="tx2"/>
                </a:solidFill>
              </a:rPr>
              <a:t>databases</a:t>
            </a:r>
          </a:p>
          <a:p>
            <a:r>
              <a:rPr lang="en-US" dirty="0">
                <a:solidFill>
                  <a:schemeClr val="tx2"/>
                </a:solidFill>
              </a:rPr>
              <a:t>It’s fast and </a:t>
            </a:r>
            <a:r>
              <a:rPr lang="en-US" dirty="0" smtClean="0">
                <a:solidFill>
                  <a:schemeClr val="tx2"/>
                </a:solidFill>
              </a:rPr>
              <a:t>secure</a:t>
            </a:r>
          </a:p>
          <a:p>
            <a:r>
              <a:rPr lang="en-US" dirty="0">
                <a:solidFill>
                  <a:schemeClr val="tx2"/>
                </a:solidFill>
              </a:rPr>
              <a:t>It is tried and </a:t>
            </a:r>
            <a:r>
              <a:rPr lang="en-US" dirty="0" smtClean="0">
                <a:solidFill>
                  <a:schemeClr val="tx2"/>
                </a:solidFill>
              </a:rPr>
              <a:t>tested</a:t>
            </a:r>
          </a:p>
          <a:p>
            <a:r>
              <a:rPr lang="en-US" dirty="0">
                <a:solidFill>
                  <a:schemeClr val="tx2"/>
                </a:solidFill>
              </a:rPr>
              <a:t>It enjoys strong community support</a:t>
            </a:r>
            <a:endParaRPr lang="en-US" dirty="0" smtClean="0">
              <a:solidFill>
                <a:schemeClr val="tx2"/>
              </a:solidFill>
            </a:endParaRPr>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18</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365480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PH</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036" y="1325950"/>
            <a:ext cx="3118590" cy="3048425"/>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19</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380550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7" name="Content Placeholder 6"/>
          <p:cNvGraphicFramePr>
            <a:graphicFrameLocks noGrp="1"/>
          </p:cNvGraphicFramePr>
          <p:nvPr>
            <p:ph idx="1"/>
            <p:extLst/>
          </p:nvPr>
        </p:nvGraphicFramePr>
        <p:xfrm>
          <a:off x="15658" y="889349"/>
          <a:ext cx="9128342" cy="5502146"/>
        </p:xfrm>
        <a:graphic>
          <a:graphicData uri="http://schemas.openxmlformats.org/drawingml/2006/table">
            <a:tbl>
              <a:tblPr firstRow="1" bandRow="1">
                <a:tableStyleId>{00A15C55-8517-42AA-B614-E9B94910E393}</a:tableStyleId>
              </a:tblPr>
              <a:tblGrid>
                <a:gridCol w="938880"/>
                <a:gridCol w="8189462"/>
              </a:tblGrid>
              <a:tr h="514446">
                <a:tc>
                  <a:txBody>
                    <a:bodyPr/>
                    <a:lstStyle/>
                    <a:p>
                      <a:pPr algn="just"/>
                      <a:r>
                        <a:rPr lang="en-US" sz="2800" dirty="0" smtClean="0"/>
                        <a:t>No</a:t>
                      </a:r>
                      <a:endParaRPr lang="en-US" sz="2800" dirty="0"/>
                    </a:p>
                  </a:txBody>
                  <a:tcPr/>
                </a:tc>
                <a:tc>
                  <a:txBody>
                    <a:bodyPr/>
                    <a:lstStyle/>
                    <a:p>
                      <a:pPr algn="just"/>
                      <a:endParaRPr lang="en-US" sz="2800" dirty="0"/>
                    </a:p>
                  </a:txBody>
                  <a:tcPr/>
                </a:tc>
              </a:tr>
              <a:tr h="838706">
                <a:tc>
                  <a:txBody>
                    <a:bodyPr/>
                    <a:lstStyle/>
                    <a:p>
                      <a:pPr algn="just"/>
                      <a:r>
                        <a:rPr lang="en-US" sz="2800" dirty="0" smtClean="0"/>
                        <a:t>1</a:t>
                      </a:r>
                      <a:endParaRPr lang="en-US" sz="2800" dirty="0"/>
                    </a:p>
                  </a:txBody>
                  <a:tcPr/>
                </a:tc>
                <a:tc>
                  <a:txBody>
                    <a:bodyPr/>
                    <a:lstStyle/>
                    <a:p>
                      <a:pPr algn="l"/>
                      <a:r>
                        <a:rPr lang="en-US" sz="2800" kern="1200" dirty="0" smtClean="0">
                          <a:effectLst/>
                        </a:rPr>
                        <a:t>Introduction to web development with PHP</a:t>
                      </a:r>
                      <a:endParaRPr lang="en-US" sz="2800" dirty="0"/>
                    </a:p>
                  </a:txBody>
                  <a:tcPr/>
                </a:tc>
              </a:tr>
              <a:tr h="514446">
                <a:tc>
                  <a:txBody>
                    <a:bodyPr/>
                    <a:lstStyle/>
                    <a:p>
                      <a:pPr algn="just"/>
                      <a:r>
                        <a:rPr lang="en-US" sz="2800" dirty="0" smtClean="0"/>
                        <a:t>2</a:t>
                      </a:r>
                    </a:p>
                  </a:txBody>
                  <a:tcPr/>
                </a:tc>
                <a:tc>
                  <a:txBody>
                    <a:bodyPr/>
                    <a:lstStyle/>
                    <a:p>
                      <a:pPr algn="just"/>
                      <a:r>
                        <a:rPr lang="en-US" sz="2800" kern="1200" dirty="0" smtClean="0">
                          <a:effectLst/>
                        </a:rPr>
                        <a:t>How to create and use arrays, strings</a:t>
                      </a:r>
                      <a:endParaRPr lang="en-US" sz="2800" dirty="0"/>
                    </a:p>
                  </a:txBody>
                  <a:tcPr/>
                </a:tc>
              </a:tr>
              <a:tr h="514446">
                <a:tc>
                  <a:txBody>
                    <a:bodyPr/>
                    <a:lstStyle/>
                    <a:p>
                      <a:pPr algn="just"/>
                      <a:r>
                        <a:rPr lang="en-US" sz="2800" dirty="0" smtClean="0"/>
                        <a:t>3</a:t>
                      </a:r>
                      <a:endParaRPr lang="en-US" sz="2800" dirty="0"/>
                    </a:p>
                  </a:txBody>
                  <a:tcPr/>
                </a:tc>
                <a:tc>
                  <a:txBody>
                    <a:bodyPr/>
                    <a:lstStyle/>
                    <a:p>
                      <a:pPr algn="just"/>
                      <a:r>
                        <a:rPr lang="en-US" sz="2800" kern="1200" dirty="0" smtClean="0">
                          <a:solidFill>
                            <a:schemeClr val="dk1"/>
                          </a:solidFill>
                          <a:effectLst/>
                          <a:latin typeface="+mn-lt"/>
                          <a:ea typeface="+mn-ea"/>
                          <a:cs typeface="+mn-cs"/>
                        </a:rPr>
                        <a:t>How to code control statements, loops </a:t>
                      </a:r>
                      <a:endParaRPr lang="en-US" sz="2800" dirty="0"/>
                    </a:p>
                  </a:txBody>
                  <a:tcPr/>
                </a:tc>
              </a:tr>
              <a:tr h="514446">
                <a:tc>
                  <a:txBody>
                    <a:bodyPr/>
                    <a:lstStyle/>
                    <a:p>
                      <a:pPr algn="just"/>
                      <a:r>
                        <a:rPr lang="en-US" sz="2800" dirty="0" smtClean="0"/>
                        <a:t>4</a:t>
                      </a:r>
                      <a:endParaRPr lang="en-US" sz="2800" dirty="0"/>
                    </a:p>
                  </a:txBody>
                  <a:tcPr/>
                </a:tc>
                <a:tc>
                  <a:txBody>
                    <a:bodyPr/>
                    <a:lstStyle/>
                    <a:p>
                      <a:pPr algn="just"/>
                      <a:r>
                        <a:rPr lang="en-US" sz="2800" kern="1200" dirty="0" smtClean="0">
                          <a:solidFill>
                            <a:schemeClr val="dk1"/>
                          </a:solidFill>
                          <a:effectLst/>
                          <a:latin typeface="+mn-lt"/>
                          <a:ea typeface="+mn-ea"/>
                          <a:cs typeface="+mn-cs"/>
                        </a:rPr>
                        <a:t>How to create and use functions</a:t>
                      </a:r>
                      <a:endParaRPr lang="en-US" sz="2800" dirty="0"/>
                    </a:p>
                  </a:txBody>
                  <a:tcPr/>
                </a:tc>
              </a:tr>
              <a:tr h="514446">
                <a:tc>
                  <a:txBody>
                    <a:bodyPr/>
                    <a:lstStyle/>
                    <a:p>
                      <a:pPr algn="just"/>
                      <a:r>
                        <a:rPr lang="en-US" sz="2800" dirty="0" smtClean="0"/>
                        <a:t>5</a:t>
                      </a:r>
                      <a:endParaRPr lang="en-US" sz="2800" dirty="0"/>
                    </a:p>
                  </a:txBody>
                  <a:tcPr/>
                </a:tc>
                <a:tc>
                  <a:txBody>
                    <a:bodyPr/>
                    <a:lstStyle/>
                    <a:p>
                      <a:pPr algn="just"/>
                      <a:r>
                        <a:rPr lang="en-US" sz="2800" kern="1200" dirty="0" smtClean="0">
                          <a:solidFill>
                            <a:schemeClr val="dk1"/>
                          </a:solidFill>
                          <a:effectLst/>
                          <a:latin typeface="+mn-lt"/>
                          <a:ea typeface="+mn-ea"/>
                          <a:cs typeface="+mn-cs"/>
                        </a:rPr>
                        <a:t>How to test and debug a PHP application</a:t>
                      </a:r>
                      <a:endParaRPr lang="en-US" sz="2800" dirty="0"/>
                    </a:p>
                  </a:txBody>
                  <a:tcPr/>
                </a:tc>
              </a:tr>
              <a:tr h="514446">
                <a:tc>
                  <a:txBody>
                    <a:bodyPr/>
                    <a:lstStyle/>
                    <a:p>
                      <a:pPr algn="just"/>
                      <a:r>
                        <a:rPr lang="en-US" sz="2800" dirty="0" smtClean="0"/>
                        <a:t>6</a:t>
                      </a:r>
                      <a:endParaRPr lang="en-US" sz="2800" dirty="0"/>
                    </a:p>
                  </a:txBody>
                  <a:tcPr/>
                </a:tc>
                <a:tc>
                  <a:txBody>
                    <a:bodyPr/>
                    <a:lstStyle/>
                    <a:p>
                      <a:pPr algn="just"/>
                      <a:r>
                        <a:rPr lang="en-US" sz="2800" kern="1200" dirty="0" smtClean="0">
                          <a:solidFill>
                            <a:schemeClr val="dk1"/>
                          </a:solidFill>
                          <a:effectLst/>
                          <a:latin typeface="+mn-lt"/>
                          <a:ea typeface="+mn-ea"/>
                          <a:cs typeface="+mn-cs"/>
                        </a:rPr>
                        <a:t>How to work with form data</a:t>
                      </a:r>
                      <a:endParaRPr lang="en-US" sz="2800" dirty="0"/>
                    </a:p>
                  </a:txBody>
                  <a:tcPr/>
                </a:tc>
              </a:tr>
              <a:tr h="514446">
                <a:tc>
                  <a:txBody>
                    <a:bodyPr/>
                    <a:lstStyle/>
                    <a:p>
                      <a:pPr algn="just"/>
                      <a:r>
                        <a:rPr lang="en-US" sz="2800" dirty="0" smtClean="0"/>
                        <a:t>7</a:t>
                      </a:r>
                      <a:endParaRPr lang="en-US" sz="2800" dirty="0"/>
                    </a:p>
                  </a:txBody>
                  <a:tcPr/>
                </a:tc>
                <a:tc>
                  <a:txBody>
                    <a:bodyPr/>
                    <a:lstStyle/>
                    <a:p>
                      <a:pPr algn="just"/>
                      <a:r>
                        <a:rPr lang="en-US" sz="2800" kern="1200" dirty="0" smtClean="0">
                          <a:solidFill>
                            <a:schemeClr val="dk1"/>
                          </a:solidFill>
                          <a:effectLst/>
                          <a:latin typeface="+mn-lt"/>
                          <a:ea typeface="+mn-ea"/>
                          <a:cs typeface="+mn-cs"/>
                        </a:rPr>
                        <a:t>How to work with files, uploads, and images</a:t>
                      </a:r>
                      <a:endParaRPr lang="en-US" sz="2800" dirty="0"/>
                    </a:p>
                  </a:txBody>
                  <a:tcPr/>
                </a:tc>
              </a:tr>
              <a:tr h="514446">
                <a:tc>
                  <a:txBody>
                    <a:bodyPr/>
                    <a:lstStyle/>
                    <a:p>
                      <a:pPr algn="just"/>
                      <a:r>
                        <a:rPr lang="en-US" sz="2800" dirty="0" smtClean="0"/>
                        <a:t>8</a:t>
                      </a:r>
                      <a:endParaRPr lang="en-US" sz="2800" dirty="0"/>
                    </a:p>
                  </a:txBody>
                  <a:tcPr/>
                </a:tc>
                <a:tc>
                  <a:txBody>
                    <a:bodyPr/>
                    <a:lstStyle/>
                    <a:p>
                      <a:pPr algn="just"/>
                      <a:r>
                        <a:rPr lang="en-US" sz="2800" kern="1200" dirty="0" smtClean="0">
                          <a:solidFill>
                            <a:schemeClr val="dk1"/>
                          </a:solidFill>
                          <a:effectLst/>
                          <a:latin typeface="+mn-lt"/>
                          <a:ea typeface="+mn-ea"/>
                          <a:cs typeface="+mn-cs"/>
                        </a:rPr>
                        <a:t>How to design a database</a:t>
                      </a:r>
                      <a:endParaRPr lang="en-US" sz="2800" dirty="0"/>
                    </a:p>
                  </a:txBody>
                  <a:tcPr/>
                </a:tc>
              </a:tr>
              <a:tr h="514446">
                <a:tc>
                  <a:txBody>
                    <a:bodyPr/>
                    <a:lstStyle/>
                    <a:p>
                      <a:pPr algn="just"/>
                      <a:r>
                        <a:rPr lang="en-US" sz="2800" dirty="0" smtClean="0"/>
                        <a:t>9</a:t>
                      </a:r>
                      <a:endParaRPr lang="en-US" sz="2800" dirty="0"/>
                    </a:p>
                  </a:txBody>
                  <a:tcPr/>
                </a:tc>
                <a:tc>
                  <a:txBody>
                    <a:bodyPr/>
                    <a:lstStyle/>
                    <a:p>
                      <a:pPr algn="just"/>
                      <a:r>
                        <a:rPr lang="en-US" sz="2800" kern="1200" dirty="0" smtClean="0">
                          <a:solidFill>
                            <a:schemeClr val="dk1"/>
                          </a:solidFill>
                          <a:effectLst/>
                          <a:latin typeface="+mn-lt"/>
                          <a:ea typeface="+mn-ea"/>
                          <a:cs typeface="+mn-cs"/>
                        </a:rPr>
                        <a:t>Introduction to databases and MySQL</a:t>
                      </a:r>
                      <a:endParaRPr lang="en-US" sz="2800" dirty="0"/>
                    </a:p>
                  </a:txBody>
                  <a:tcPr/>
                </a:tc>
              </a:tr>
            </a:tbl>
          </a:graphicData>
        </a:graphic>
      </p:graphicFrame>
      <p:sp>
        <p:nvSpPr>
          <p:cNvPr id="4" name="Date Placeholder 3"/>
          <p:cNvSpPr>
            <a:spLocks noGrp="1"/>
          </p:cNvSpPr>
          <p:nvPr>
            <p:ph type="dt" sz="half" idx="10"/>
          </p:nvPr>
        </p:nvSpPr>
        <p:spPr/>
        <p:txBody>
          <a:bodyPr/>
          <a:lstStyle/>
          <a:p>
            <a:pPr>
              <a:defRPr/>
            </a:pPr>
            <a:fld id="{51801B38-CC2A-4141-BED6-BB99885B24CE}"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1056292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syntax template</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57" y="1217937"/>
            <a:ext cx="3321831" cy="2905530"/>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20</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290486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659" y="939452"/>
            <a:ext cx="9017246" cy="5120036"/>
          </a:xfrm>
        </p:spPr>
        <p:txBody>
          <a:bodyPr/>
          <a:lstStyle/>
          <a:p>
            <a:r>
              <a:rPr lang="en-US" dirty="0" smtClean="0"/>
              <a:t>Contents </a:t>
            </a:r>
            <a:r>
              <a:rPr lang="en-US" dirty="0"/>
              <a:t>of a .</a:t>
            </a:r>
            <a:r>
              <a:rPr lang="en-US" dirty="0" err="1"/>
              <a:t>php</a:t>
            </a:r>
            <a:r>
              <a:rPr lang="en-US" dirty="0"/>
              <a:t> </a:t>
            </a:r>
            <a:endParaRPr lang="en-US" dirty="0" smtClean="0"/>
          </a:p>
          <a:p>
            <a:r>
              <a:rPr lang="en-US" dirty="0" smtClean="0"/>
              <a:t>file </a:t>
            </a:r>
            <a:r>
              <a:rPr lang="en-US" dirty="0"/>
              <a:t>between are executed as PHP code. </a:t>
            </a:r>
            <a:endParaRPr lang="en-US" dirty="0" smtClean="0"/>
          </a:p>
          <a:p>
            <a:r>
              <a:rPr lang="en-US" dirty="0" smtClean="0"/>
              <a:t>All </a:t>
            </a:r>
            <a:r>
              <a:rPr lang="en-US" dirty="0"/>
              <a:t>other contents are output as pure HTML</a:t>
            </a:r>
            <a:r>
              <a:rPr lang="en-US" dirty="0" smtClean="0"/>
              <a:t>.</a:t>
            </a:r>
          </a:p>
          <a:p>
            <a:r>
              <a:rPr lang="en-US" dirty="0" smtClean="0"/>
              <a:t>We </a:t>
            </a:r>
            <a:r>
              <a:rPr lang="en-US" dirty="0"/>
              <a:t>can switch back and forth between HTML and PHP “modes”</a:t>
            </a:r>
          </a:p>
        </p:txBody>
      </p:sp>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21</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86247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PHP program</a:t>
            </a:r>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5136"/>
            <a:ext cx="7772400" cy="3745641"/>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22</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111852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 Semicolons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73" y="1365746"/>
            <a:ext cx="7597163" cy="4267796"/>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23</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173772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 and PRINT statements in PHP</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70" y="1131773"/>
            <a:ext cx="8295830" cy="4735741"/>
          </a:xfrm>
        </p:spPr>
      </p:pic>
      <p:sp>
        <p:nvSpPr>
          <p:cNvPr id="4" name="Date Placeholder 3"/>
          <p:cNvSpPr>
            <a:spLocks noGrp="1"/>
          </p:cNvSpPr>
          <p:nvPr>
            <p:ph type="dt" sz="half" idx="10"/>
          </p:nvPr>
        </p:nvSpPr>
        <p:spPr/>
        <p:txBody>
          <a:bodyPr/>
          <a:lstStyle/>
          <a:p>
            <a:pPr>
              <a:defRPr/>
            </a:pPr>
            <a:fld id="{90D318D9-A9F4-4A67-9954-12ED793F0C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24</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414114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data type</a:t>
            </a:r>
          </a:p>
        </p:txBody>
      </p:sp>
      <p:sp>
        <p:nvSpPr>
          <p:cNvPr id="3" name="Content Placeholder 2"/>
          <p:cNvSpPr>
            <a:spLocks noGrp="1"/>
          </p:cNvSpPr>
          <p:nvPr>
            <p:ph idx="1"/>
          </p:nvPr>
        </p:nvSpPr>
        <p:spPr>
          <a:xfrm>
            <a:off x="15658" y="939452"/>
            <a:ext cx="9128342" cy="5493704"/>
          </a:xfrm>
        </p:spPr>
        <p:txBody>
          <a:bodyPr/>
          <a:lstStyle/>
          <a:p>
            <a:r>
              <a:rPr lang="en-US" dirty="0"/>
              <a:t>Always starts with </a:t>
            </a:r>
            <a:r>
              <a:rPr lang="en-US" b="1" dirty="0">
                <a:solidFill>
                  <a:schemeClr val="tx2"/>
                </a:solidFill>
              </a:rPr>
              <a:t>$</a:t>
            </a:r>
            <a:r>
              <a:rPr lang="en-US" dirty="0"/>
              <a:t> and </a:t>
            </a:r>
            <a:r>
              <a:rPr lang="en-US" b="1" i="1" dirty="0">
                <a:solidFill>
                  <a:schemeClr val="tx2"/>
                </a:solidFill>
              </a:rPr>
              <a:t>letter</a:t>
            </a:r>
            <a:r>
              <a:rPr lang="en-US" dirty="0"/>
              <a:t> or </a:t>
            </a:r>
            <a:r>
              <a:rPr lang="en-US" b="1" i="1" dirty="0">
                <a:solidFill>
                  <a:schemeClr val="tx2"/>
                </a:solidFill>
              </a:rPr>
              <a:t>underscore</a:t>
            </a:r>
            <a:r>
              <a:rPr lang="en-US" dirty="0"/>
              <a:t>. Can be composed of numbers, underscores, and letters. </a:t>
            </a:r>
          </a:p>
          <a:p>
            <a:pPr lvl="4"/>
            <a:r>
              <a:rPr lang="en-US" dirty="0"/>
              <a:t>$</a:t>
            </a:r>
            <a:r>
              <a:rPr lang="en-US" dirty="0" err="1"/>
              <a:t>my_var</a:t>
            </a:r>
            <a:r>
              <a:rPr lang="en-US" dirty="0"/>
              <a:t> = 10;</a:t>
            </a:r>
          </a:p>
          <a:p>
            <a:pPr lvl="4"/>
            <a:r>
              <a:rPr lang="en-US" dirty="0"/>
              <a:t>$a_2nd_var = "bison";</a:t>
            </a:r>
          </a:p>
          <a:p>
            <a:pPr algn="just"/>
            <a:r>
              <a:rPr lang="en-US" b="1" i="1" dirty="0">
                <a:solidFill>
                  <a:schemeClr val="tx2"/>
                </a:solidFill>
              </a:rPr>
              <a:t>Data types</a:t>
            </a:r>
            <a:r>
              <a:rPr lang="en-US" dirty="0"/>
              <a:t>: </a:t>
            </a:r>
            <a:r>
              <a:rPr lang="en-US" dirty="0">
                <a:solidFill>
                  <a:schemeClr val="tx2"/>
                </a:solidFill>
              </a:rPr>
              <a:t>integers</a:t>
            </a:r>
            <a:r>
              <a:rPr lang="en-US" dirty="0"/>
              <a:t>, </a:t>
            </a:r>
            <a:r>
              <a:rPr lang="en-US" dirty="0">
                <a:solidFill>
                  <a:schemeClr val="tx2"/>
                </a:solidFill>
              </a:rPr>
              <a:t>doubles</a:t>
            </a:r>
            <a:r>
              <a:rPr lang="en-US" dirty="0"/>
              <a:t> (numbers with a decimal point), </a:t>
            </a:r>
            <a:r>
              <a:rPr lang="en-US" dirty="0" err="1">
                <a:solidFill>
                  <a:schemeClr val="tx2"/>
                </a:solidFill>
              </a:rPr>
              <a:t>boolean</a:t>
            </a:r>
            <a:r>
              <a:rPr lang="en-US" dirty="0">
                <a:solidFill>
                  <a:schemeClr val="tx2"/>
                </a:solidFill>
              </a:rPr>
              <a:t> </a:t>
            </a:r>
            <a:r>
              <a:rPr lang="en-US" dirty="0"/>
              <a:t>(true or false), </a:t>
            </a:r>
            <a:r>
              <a:rPr lang="en-US" dirty="0">
                <a:solidFill>
                  <a:schemeClr val="tx2"/>
                </a:solidFill>
              </a:rPr>
              <a:t>NULL</a:t>
            </a:r>
            <a:r>
              <a:rPr lang="en-US" dirty="0"/>
              <a:t>, </a:t>
            </a:r>
            <a:r>
              <a:rPr lang="en-US" dirty="0">
                <a:solidFill>
                  <a:schemeClr val="tx2"/>
                </a:solidFill>
              </a:rPr>
              <a:t>strings</a:t>
            </a:r>
            <a:r>
              <a:rPr lang="en-US" dirty="0"/>
              <a:t>, </a:t>
            </a:r>
            <a:r>
              <a:rPr lang="en-US" dirty="0">
                <a:solidFill>
                  <a:schemeClr val="tx2"/>
                </a:solidFill>
              </a:rPr>
              <a:t>arrays</a:t>
            </a:r>
            <a:r>
              <a:rPr lang="en-US" dirty="0"/>
              <a:t>, </a:t>
            </a:r>
            <a:r>
              <a:rPr lang="en-US" dirty="0">
                <a:solidFill>
                  <a:schemeClr val="tx2"/>
                </a:solidFill>
              </a:rPr>
              <a:t>objects</a:t>
            </a:r>
            <a:r>
              <a:rPr lang="en-US" dirty="0"/>
              <a:t>, and </a:t>
            </a:r>
            <a:r>
              <a:rPr lang="en-US" dirty="0">
                <a:solidFill>
                  <a:schemeClr val="tx2"/>
                </a:solidFill>
              </a:rPr>
              <a:t>resources</a:t>
            </a:r>
            <a:r>
              <a:rPr lang="en-US" dirty="0"/>
              <a:t> (like database connections). </a:t>
            </a:r>
          </a:p>
        </p:txBody>
      </p:sp>
      <p:sp>
        <p:nvSpPr>
          <p:cNvPr id="4" name="Date Placeholder 3"/>
          <p:cNvSpPr>
            <a:spLocks noGrp="1"/>
          </p:cNvSpPr>
          <p:nvPr>
            <p:ph type="dt" sz="half" idx="10"/>
          </p:nvPr>
        </p:nvSpPr>
        <p:spPr/>
        <p:txBody>
          <a:bodyPr/>
          <a:lstStyle/>
          <a:p>
            <a:pPr>
              <a:defRPr/>
            </a:pPr>
            <a:fld id="{86325B5D-7C4C-4AE2-A62E-CDC422067C87}"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25</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23582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t>
            </a:r>
            <a:endParaRPr lang="en-US" dirty="0"/>
          </a:p>
        </p:txBody>
      </p:sp>
      <p:sp>
        <p:nvSpPr>
          <p:cNvPr id="3" name="Content Placeholder 2"/>
          <p:cNvSpPr>
            <a:spLocks noGrp="1"/>
          </p:cNvSpPr>
          <p:nvPr>
            <p:ph idx="1"/>
          </p:nvPr>
        </p:nvSpPr>
        <p:spPr>
          <a:xfrm>
            <a:off x="15658" y="939452"/>
            <a:ext cx="9128342" cy="5120036"/>
          </a:xfrm>
        </p:spPr>
        <p:txBody>
          <a:bodyPr/>
          <a:lstStyle/>
          <a:p>
            <a:pPr algn="just"/>
            <a:r>
              <a:rPr lang="en-US" dirty="0"/>
              <a:t>Virtually all programming languages categorize data into </a:t>
            </a:r>
            <a:r>
              <a:rPr lang="en-US" dirty="0" smtClean="0"/>
              <a:t>types</a:t>
            </a:r>
          </a:p>
          <a:p>
            <a:pPr algn="just"/>
            <a:r>
              <a:rPr lang="en-US" dirty="0" smtClean="0"/>
              <a:t>PHP </a:t>
            </a:r>
            <a:r>
              <a:rPr lang="en-US" dirty="0"/>
              <a:t>is known as a “</a:t>
            </a:r>
            <a:r>
              <a:rPr lang="en-US" dirty="0">
                <a:solidFill>
                  <a:srgbClr val="FF0000"/>
                </a:solidFill>
              </a:rPr>
              <a:t>loosely typed</a:t>
            </a:r>
            <a:r>
              <a:rPr lang="en-US" dirty="0"/>
              <a:t>” language. That means it decides the data type dynamically. This means variables storing data can change types. </a:t>
            </a:r>
            <a:endParaRPr lang="en-US" dirty="0" smtClean="0"/>
          </a:p>
          <a:p>
            <a:pPr algn="just"/>
            <a:r>
              <a:rPr lang="en-US" dirty="0" smtClean="0"/>
              <a:t>Strongly </a:t>
            </a:r>
            <a:r>
              <a:rPr lang="en-US" dirty="0"/>
              <a:t>type languages (e.g. C, C++, Java) require the programmer to declare variable types that remain the same </a:t>
            </a:r>
          </a:p>
        </p:txBody>
      </p:sp>
      <p:sp>
        <p:nvSpPr>
          <p:cNvPr id="4" name="Date Placeholder 3"/>
          <p:cNvSpPr>
            <a:spLocks noGrp="1"/>
          </p:cNvSpPr>
          <p:nvPr>
            <p:ph type="dt" sz="half" idx="10"/>
          </p:nvPr>
        </p:nvSpPr>
        <p:spPr/>
        <p:txBody>
          <a:bodyPr/>
          <a:lstStyle/>
          <a:p>
            <a:pPr>
              <a:defRPr/>
            </a:pPr>
            <a:fld id="{CFDFB975-7FD5-4029-8CB7-7C9647E53195}"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26</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62066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019" y="1151275"/>
            <a:ext cx="8756072" cy="4696738"/>
          </a:xfrm>
        </p:spPr>
      </p:pic>
      <p:sp>
        <p:nvSpPr>
          <p:cNvPr id="4" name="Date Placeholder 3"/>
          <p:cNvSpPr>
            <a:spLocks noGrp="1"/>
          </p:cNvSpPr>
          <p:nvPr>
            <p:ph type="dt" sz="half" idx="10"/>
          </p:nvPr>
        </p:nvSpPr>
        <p:spPr/>
        <p:txBody>
          <a:bodyPr/>
          <a:lstStyle/>
          <a:p>
            <a:pPr>
              <a:defRPr/>
            </a:pPr>
            <a:fld id="{75FA605A-5ECC-46AC-A697-FAA95F61BD23}"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27</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764046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15658" y="939452"/>
            <a:ext cx="9128342" cy="5120036"/>
          </a:xfrm>
        </p:spPr>
        <p:txBody>
          <a:bodyPr/>
          <a:lstStyle/>
          <a:p>
            <a:r>
              <a:rPr lang="en-US" dirty="0"/>
              <a:t>PHP variables must begin with a “$” sign</a:t>
            </a:r>
          </a:p>
          <a:p>
            <a:r>
              <a:rPr lang="en-US" dirty="0"/>
              <a:t>Case-sensitive ($Foo != $foo != $</a:t>
            </a:r>
            <a:r>
              <a:rPr lang="en-US" dirty="0" err="1"/>
              <a:t>fOo</a:t>
            </a:r>
            <a:r>
              <a:rPr lang="en-US" dirty="0"/>
              <a:t>)</a:t>
            </a:r>
          </a:p>
          <a:p>
            <a:r>
              <a:rPr lang="en-US" dirty="0"/>
              <a:t>Global and locally-scoped variables</a:t>
            </a:r>
          </a:p>
          <a:p>
            <a:pPr lvl="2"/>
            <a:r>
              <a:rPr lang="en-US" dirty="0"/>
              <a:t>Global variables can be used anywhere</a:t>
            </a:r>
          </a:p>
          <a:p>
            <a:pPr lvl="2"/>
            <a:r>
              <a:rPr lang="en-US" dirty="0"/>
              <a:t>Local variables restricted to a function or class</a:t>
            </a:r>
          </a:p>
          <a:p>
            <a:r>
              <a:rPr lang="en-US" dirty="0"/>
              <a:t>Certain variable names reserved by PHP</a:t>
            </a:r>
          </a:p>
          <a:p>
            <a:pPr lvl="2"/>
            <a:r>
              <a:rPr lang="en-US" dirty="0"/>
              <a:t>Form variables ($_POST, $_GET)</a:t>
            </a:r>
          </a:p>
          <a:p>
            <a:pPr lvl="2"/>
            <a:r>
              <a:rPr lang="en-US" dirty="0"/>
              <a:t>Server variables ($_SERVER)</a:t>
            </a:r>
          </a:p>
          <a:p>
            <a:pPr marL="0" indent="0">
              <a:buNone/>
            </a:pPr>
            <a:endParaRPr lang="en-US" dirty="0"/>
          </a:p>
        </p:txBody>
      </p:sp>
      <p:sp>
        <p:nvSpPr>
          <p:cNvPr id="4" name="Date Placeholder 3"/>
          <p:cNvSpPr>
            <a:spLocks noGrp="1"/>
          </p:cNvSpPr>
          <p:nvPr>
            <p:ph type="dt" sz="half" idx="10"/>
          </p:nvPr>
        </p:nvSpPr>
        <p:spPr/>
        <p:txBody>
          <a:bodyPr/>
          <a:lstStyle/>
          <a:p>
            <a:pPr>
              <a:defRPr/>
            </a:pPr>
            <a:fld id="{BD4C36B2-23CC-4F1A-A0DD-C4E2204E7FB9}"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28</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207491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658" y="939452"/>
            <a:ext cx="9128342" cy="5120036"/>
          </a:xfrm>
        </p:spPr>
        <p:txBody>
          <a:bodyPr/>
          <a:lstStyle/>
          <a:p>
            <a:r>
              <a:rPr lang="en-US" dirty="0"/>
              <a:t>PHP automatically assigns the type for a variable </a:t>
            </a:r>
            <a:endParaRPr lang="en-US" dirty="0" smtClean="0"/>
          </a:p>
          <a:p>
            <a:r>
              <a:rPr lang="en-US" dirty="0" smtClean="0"/>
              <a:t>PHP </a:t>
            </a:r>
            <a:r>
              <a:rPr lang="en-US" dirty="0"/>
              <a:t>will also change the type dynamically</a:t>
            </a:r>
          </a:p>
        </p:txBody>
      </p:sp>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29</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04" y="2619262"/>
            <a:ext cx="8535591" cy="1619476"/>
          </a:xfrm>
          <a:prstGeom prst="rect">
            <a:avLst/>
          </a:prstGeom>
        </p:spPr>
      </p:pic>
    </p:spTree>
    <p:extLst>
      <p:ext uri="{BB962C8B-B14F-4D97-AF65-F5344CB8AC3E}">
        <p14:creationId xmlns:p14="http://schemas.microsoft.com/office/powerpoint/2010/main" val="258700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nvPr>
        </p:nvGraphicFramePr>
        <p:xfrm>
          <a:off x="685800" y="939800"/>
          <a:ext cx="7772400" cy="2473960"/>
        </p:xfrm>
        <a:graphic>
          <a:graphicData uri="http://schemas.openxmlformats.org/drawingml/2006/table">
            <a:tbl>
              <a:tblPr firstRow="1" bandRow="1">
                <a:tableStyleId>{5C22544A-7EE6-4342-B048-85BDC9FD1C3A}</a:tableStyleId>
              </a:tblPr>
              <a:tblGrid>
                <a:gridCol w="692239"/>
                <a:gridCol w="7080161"/>
              </a:tblGrid>
              <a:tr h="370840">
                <a:tc>
                  <a:txBody>
                    <a:bodyPr/>
                    <a:lstStyle/>
                    <a:p>
                      <a:r>
                        <a:rPr lang="en-US" dirty="0" smtClean="0"/>
                        <a:t>No.</a:t>
                      </a:r>
                      <a:endParaRPr lang="en-US" dirty="0"/>
                    </a:p>
                  </a:txBody>
                  <a:tcPr/>
                </a:tc>
                <a:tc>
                  <a:txBody>
                    <a:bodyPr/>
                    <a:lstStyle/>
                    <a:p>
                      <a:r>
                        <a:rPr lang="en-US" dirty="0" smtClean="0"/>
                        <a:t>Learn Content</a:t>
                      </a:r>
                      <a:endParaRPr lang="en-US" dirty="0"/>
                    </a:p>
                  </a:txBody>
                  <a:tcPr/>
                </a:tc>
              </a:tr>
              <a:tr h="370840">
                <a:tc>
                  <a:txBody>
                    <a:bodyPr/>
                    <a:lstStyle/>
                    <a:p>
                      <a:endParaRPr lang="en-US" dirty="0"/>
                    </a:p>
                  </a:txBody>
                  <a:tcPr/>
                </a:tc>
                <a:tc>
                  <a:txBody>
                    <a:bodyPr/>
                    <a:lstStyle/>
                    <a:p>
                      <a:pPr algn="just"/>
                      <a:r>
                        <a:rPr lang="en-US" sz="2000" kern="1200" dirty="0" smtClean="0">
                          <a:solidFill>
                            <a:schemeClr val="dk1"/>
                          </a:solidFill>
                          <a:effectLst/>
                          <a:latin typeface="+mn-lt"/>
                          <a:ea typeface="+mn-ea"/>
                          <a:cs typeface="+mn-cs"/>
                        </a:rPr>
                        <a:t>How to use PHP with a MySQL database</a:t>
                      </a:r>
                      <a:endParaRPr lang="en-US" sz="2000" dirty="0"/>
                    </a:p>
                  </a:txBody>
                  <a:tcPr/>
                </a:tc>
              </a:tr>
              <a:tr h="370840">
                <a:tc>
                  <a:txBody>
                    <a:bodyPr/>
                    <a:lstStyle/>
                    <a:p>
                      <a:endParaRPr lang="en-US" dirty="0"/>
                    </a:p>
                  </a:txBody>
                  <a:tcPr/>
                </a:tc>
                <a:tc>
                  <a:txBody>
                    <a:bodyPr/>
                    <a:lstStyle/>
                    <a:p>
                      <a:pPr algn="just"/>
                      <a:r>
                        <a:rPr lang="en-US" sz="2000" kern="1200" dirty="0" smtClean="0">
                          <a:solidFill>
                            <a:schemeClr val="dk1"/>
                          </a:solidFill>
                          <a:effectLst/>
                          <a:latin typeface="+mn-lt"/>
                          <a:ea typeface="+mn-ea"/>
                          <a:cs typeface="+mn-cs"/>
                        </a:rPr>
                        <a:t>Professional PHP for working with MySQL</a:t>
                      </a:r>
                      <a:endParaRPr lang="en-US" sz="2000" dirty="0"/>
                    </a:p>
                  </a:txBody>
                  <a:tcPr/>
                </a:tc>
              </a:tr>
              <a:tr h="370840">
                <a:tc>
                  <a:txBody>
                    <a:bodyPr/>
                    <a:lstStyle/>
                    <a:p>
                      <a:endParaRPr lang="en-US" dirty="0"/>
                    </a:p>
                  </a:txBody>
                  <a:tcPr/>
                </a:tc>
                <a:tc>
                  <a:txBody>
                    <a:bodyPr/>
                    <a:lstStyle/>
                    <a:p>
                      <a:pPr algn="just"/>
                      <a:r>
                        <a:rPr lang="en-US" sz="2000" kern="1200" dirty="0" smtClean="0">
                          <a:solidFill>
                            <a:schemeClr val="dk1"/>
                          </a:solidFill>
                          <a:effectLst/>
                          <a:latin typeface="+mn-lt"/>
                          <a:ea typeface="+mn-ea"/>
                          <a:cs typeface="+mn-cs"/>
                        </a:rPr>
                        <a:t>How to work with sessions</a:t>
                      </a:r>
                      <a:endParaRPr lang="en-US" sz="2000" dirty="0"/>
                    </a:p>
                  </a:txBody>
                  <a:tcPr/>
                </a:tc>
              </a:tr>
              <a:tr h="370840">
                <a:tc>
                  <a:txBody>
                    <a:bodyPr/>
                    <a:lstStyle/>
                    <a:p>
                      <a:endParaRPr lang="en-US" dirty="0"/>
                    </a:p>
                  </a:txBody>
                  <a:tcPr/>
                </a:tc>
                <a:tc>
                  <a:txBody>
                    <a:bodyPr/>
                    <a:lstStyle/>
                    <a:p>
                      <a:r>
                        <a:rPr lang="en-US" sz="2400" kern="1200" dirty="0" smtClean="0">
                          <a:solidFill>
                            <a:schemeClr val="dk1"/>
                          </a:solidFill>
                          <a:effectLst/>
                          <a:latin typeface="+mn-lt"/>
                          <a:ea typeface="+mn-ea"/>
                          <a:cs typeface="+mn-cs"/>
                        </a:rPr>
                        <a:t>A database-driven web based application</a:t>
                      </a:r>
                      <a:endParaRPr lang="en-US" sz="2400" dirty="0"/>
                    </a:p>
                  </a:txBody>
                  <a:tcPr/>
                </a:tc>
              </a:tr>
              <a:tr h="370840">
                <a:tc>
                  <a:txBody>
                    <a:bodyPr/>
                    <a:lstStyle/>
                    <a:p>
                      <a:endParaRPr lang="en-US" dirty="0"/>
                    </a:p>
                  </a:txBody>
                  <a:tcPr/>
                </a:tc>
                <a:tc>
                  <a:txBody>
                    <a:bodyPr/>
                    <a:lstStyle/>
                    <a:p>
                      <a:r>
                        <a:rPr lang="en-US" sz="2400" kern="1200" dirty="0" smtClean="0">
                          <a:solidFill>
                            <a:schemeClr val="dk1"/>
                          </a:solidFill>
                          <a:effectLst/>
                          <a:latin typeface="+mn-lt"/>
                          <a:ea typeface="+mn-ea"/>
                          <a:cs typeface="+mn-cs"/>
                        </a:rPr>
                        <a:t>How to create secure websites</a:t>
                      </a:r>
                      <a:endParaRPr lang="en-US" sz="2400" dirty="0"/>
                    </a:p>
                  </a:txBody>
                  <a:tcPr/>
                </a:tc>
              </a:tr>
            </a:tbl>
          </a:graphicData>
        </a:graphic>
      </p:graphicFrame>
      <p:sp>
        <p:nvSpPr>
          <p:cNvPr id="4" name="Date Placeholder 3"/>
          <p:cNvSpPr>
            <a:spLocks noGrp="1"/>
          </p:cNvSpPr>
          <p:nvPr>
            <p:ph type="dt" sz="half" idx="10"/>
          </p:nvPr>
        </p:nvSpPr>
        <p:spPr/>
        <p:txBody>
          <a:bodyPr/>
          <a:lstStyle/>
          <a:p>
            <a:pPr>
              <a:defRPr/>
            </a:pPr>
            <a:fld id="{9CED94F9-1B88-4DB9-A954-00C628DF9B04}"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2272738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15658" y="939452"/>
            <a:ext cx="9128342" cy="5120036"/>
          </a:xfrm>
        </p:spPr>
        <p:txBody>
          <a:bodyPr/>
          <a:lstStyle/>
          <a:p>
            <a:pPr lvl="2"/>
            <a:r>
              <a:rPr lang="en-US" dirty="0"/>
              <a:t>&lt;?</a:t>
            </a:r>
            <a:r>
              <a:rPr lang="en-US" dirty="0" err="1"/>
              <a:t>php</a:t>
            </a:r>
            <a:endParaRPr lang="en-US" dirty="0"/>
          </a:p>
          <a:p>
            <a:pPr lvl="2"/>
            <a:r>
              <a:rPr lang="en-US" dirty="0"/>
              <a:t>$foo = 25; // Numerical variable</a:t>
            </a:r>
          </a:p>
          <a:p>
            <a:pPr lvl="2"/>
            <a:r>
              <a:rPr lang="en-US" dirty="0"/>
              <a:t>$bar = “Hello”; // String variable</a:t>
            </a:r>
          </a:p>
          <a:p>
            <a:pPr marL="914400" lvl="2" indent="0">
              <a:buNone/>
            </a:pPr>
            <a:endParaRPr lang="en-US" dirty="0"/>
          </a:p>
          <a:p>
            <a:pPr lvl="2"/>
            <a:r>
              <a:rPr lang="en-US" dirty="0"/>
              <a:t>$foo = ($foo * 7); // Multiplies foo by 7</a:t>
            </a:r>
          </a:p>
          <a:p>
            <a:pPr lvl="2"/>
            <a:r>
              <a:rPr lang="en-US" dirty="0"/>
              <a:t>$bar = ($bar * 7); // Invalid expression</a:t>
            </a:r>
          </a:p>
          <a:p>
            <a:pPr lvl="2"/>
            <a:r>
              <a:rPr lang="en-US" dirty="0"/>
              <a:t>?&gt;</a:t>
            </a:r>
          </a:p>
          <a:p>
            <a:pPr marL="914400" lvl="2" indent="0">
              <a:buNone/>
            </a:pPr>
            <a:r>
              <a:rPr lang="en-US" dirty="0"/>
              <a:t>Variables have a default value (0, empty string, false, or empty array) if they aren’t initialized before trying to use them</a:t>
            </a:r>
          </a:p>
        </p:txBody>
      </p:sp>
      <p:sp>
        <p:nvSpPr>
          <p:cNvPr id="4" name="Date Placeholder 3"/>
          <p:cNvSpPr>
            <a:spLocks noGrp="1"/>
          </p:cNvSpPr>
          <p:nvPr>
            <p:ph type="dt" sz="half" idx="10"/>
          </p:nvPr>
        </p:nvSpPr>
        <p:spPr/>
        <p:txBody>
          <a:bodyPr/>
          <a:lstStyle/>
          <a:p>
            <a:pPr>
              <a:defRPr/>
            </a:pPr>
            <a:fld id="{D2CC8FB0-97CC-44C3-8279-628132805718}"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30</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885583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658" y="939452"/>
            <a:ext cx="9128342" cy="5120036"/>
          </a:xfrm>
        </p:spPr>
        <p:txBody>
          <a:bodyPr/>
          <a:lstStyle/>
          <a:p>
            <a:pPr lvl="2" algn="just"/>
            <a:r>
              <a:rPr lang="en-US" dirty="0"/>
              <a:t>&lt;?</a:t>
            </a:r>
            <a:r>
              <a:rPr lang="en-US" dirty="0" err="1"/>
              <a:t>php</a:t>
            </a:r>
            <a:endParaRPr lang="en-US" dirty="0"/>
          </a:p>
          <a:p>
            <a:pPr lvl="2" algn="just"/>
            <a:r>
              <a:rPr lang="en-US" dirty="0"/>
              <a:t>$foo = 25; // Numerical variable</a:t>
            </a:r>
          </a:p>
          <a:p>
            <a:pPr lvl="2" algn="just"/>
            <a:r>
              <a:rPr lang="en-US" dirty="0"/>
              <a:t>$bar = “Hello”; // String variable</a:t>
            </a:r>
          </a:p>
          <a:p>
            <a:pPr lvl="2" algn="just"/>
            <a:r>
              <a:rPr lang="en-US" dirty="0"/>
              <a:t>echo $bar; // Outputs Hello</a:t>
            </a:r>
          </a:p>
          <a:p>
            <a:pPr lvl="2" algn="just"/>
            <a:r>
              <a:rPr lang="en-US" dirty="0"/>
              <a:t>echo $</a:t>
            </a:r>
            <a:r>
              <a:rPr lang="en-US" dirty="0" err="1"/>
              <a:t>foo,$bar</a:t>
            </a:r>
            <a:r>
              <a:rPr lang="en-US" dirty="0"/>
              <a:t>; // Outputs 25Hello</a:t>
            </a:r>
          </a:p>
          <a:p>
            <a:pPr lvl="2" algn="just"/>
            <a:r>
              <a:rPr lang="en-US" dirty="0"/>
              <a:t>echo “5x5=”,$foo; // Outputs 5x5=25</a:t>
            </a:r>
          </a:p>
          <a:p>
            <a:pPr lvl="2" algn="just"/>
            <a:r>
              <a:rPr lang="en-US" dirty="0"/>
              <a:t>echo “5x5=$foo”; // Outputs 5x5=25</a:t>
            </a:r>
          </a:p>
          <a:p>
            <a:pPr lvl="2" algn="just"/>
            <a:r>
              <a:rPr lang="en-US" dirty="0"/>
              <a:t>echo ‘5x5=$foo’; // Outputs 5x5=$foo</a:t>
            </a:r>
          </a:p>
          <a:p>
            <a:pPr lvl="2" algn="just"/>
            <a:r>
              <a:rPr lang="en-US" dirty="0"/>
              <a:t>?&gt;</a:t>
            </a:r>
          </a:p>
          <a:p>
            <a:pPr marL="914400" lvl="2" indent="0" algn="just">
              <a:buNone/>
            </a:pPr>
            <a:r>
              <a:rPr lang="en-US" dirty="0">
                <a:solidFill>
                  <a:schemeClr val="tx2"/>
                </a:solidFill>
              </a:rPr>
              <a:t>Notice</a:t>
            </a:r>
            <a:r>
              <a:rPr lang="en-US" dirty="0"/>
              <a:t> how echo ‘5x5=$foo’ outputs $foo rather than replacing it with 25</a:t>
            </a:r>
          </a:p>
          <a:p>
            <a:pPr marL="914400" lvl="2" indent="0" algn="just">
              <a:buNone/>
            </a:pPr>
            <a:r>
              <a:rPr lang="en-US" dirty="0"/>
              <a:t>Strings in single quotes (‘ ’) are not interpreted or evaluated by PHP  This is true for both variables and character escape-sequences (such as “\n” or “\\”)</a:t>
            </a:r>
          </a:p>
        </p:txBody>
      </p:sp>
      <p:sp>
        <p:nvSpPr>
          <p:cNvPr id="4" name="Date Placeholder 3"/>
          <p:cNvSpPr>
            <a:spLocks noGrp="1"/>
          </p:cNvSpPr>
          <p:nvPr>
            <p:ph type="dt" sz="half" idx="10"/>
          </p:nvPr>
        </p:nvSpPr>
        <p:spPr>
          <a:xfrm>
            <a:off x="15658" y="6858000"/>
            <a:ext cx="1905000" cy="424844"/>
          </a:xfrm>
        </p:spPr>
        <p:txBody>
          <a:bodyPr/>
          <a:lstStyle/>
          <a:p>
            <a:pPr>
              <a:defRPr/>
            </a:pPr>
            <a:fld id="{DCCA3495-CF04-42A6-9BE9-52A2D0F204B4}" type="datetime1">
              <a:rPr lang="en-US" smtClean="0"/>
              <a:t>3/23/2022</a:t>
            </a:fld>
            <a:endParaRPr lang="en-US" dirty="0"/>
          </a:p>
        </p:txBody>
      </p:sp>
      <p:sp>
        <p:nvSpPr>
          <p:cNvPr id="5" name="Slide Number Placeholder 4"/>
          <p:cNvSpPr>
            <a:spLocks noGrp="1"/>
          </p:cNvSpPr>
          <p:nvPr>
            <p:ph type="sldNum" sz="quarter" idx="11"/>
          </p:nvPr>
        </p:nvSpPr>
        <p:spPr>
          <a:xfrm>
            <a:off x="7394532" y="6858000"/>
            <a:ext cx="1778696" cy="424844"/>
          </a:xfrm>
        </p:spPr>
        <p:txBody>
          <a:bodyPr/>
          <a:lstStyle/>
          <a:p>
            <a:pPr>
              <a:defRPr/>
            </a:pPr>
            <a:fld id="{3C469CF1-65CE-46B2-AF0B-59DEFC703213}" type="slidenum">
              <a:rPr lang="en-US" smtClean="0"/>
              <a:pPr>
                <a:defRPr/>
              </a:pPr>
              <a:t>31</a:t>
            </a:fld>
            <a:endParaRPr lang="en-US" dirty="0">
              <a:latin typeface="+mn-lt"/>
            </a:endParaRPr>
          </a:p>
        </p:txBody>
      </p:sp>
      <p:sp>
        <p:nvSpPr>
          <p:cNvPr id="6" name="Footer Placeholder 5"/>
          <p:cNvSpPr>
            <a:spLocks noGrp="1"/>
          </p:cNvSpPr>
          <p:nvPr>
            <p:ph type="ftr" sz="quarter" idx="12"/>
          </p:nvPr>
        </p:nvSpPr>
        <p:spPr>
          <a:xfrm>
            <a:off x="1920658" y="6858000"/>
            <a:ext cx="5473874" cy="424844"/>
          </a:xfrm>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404248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variables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527" y="1173367"/>
            <a:ext cx="7772400" cy="2380410"/>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32</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
        <p:nvSpPr>
          <p:cNvPr id="8" name="Rectangle 7"/>
          <p:cNvSpPr/>
          <p:nvPr/>
        </p:nvSpPr>
        <p:spPr>
          <a:xfrm>
            <a:off x="15658" y="3893505"/>
            <a:ext cx="9128341" cy="954107"/>
          </a:xfrm>
          <a:prstGeom prst="rect">
            <a:avLst/>
          </a:prstGeom>
        </p:spPr>
        <p:txBody>
          <a:bodyPr wrap="square">
            <a:spAutoFit/>
          </a:bodyPr>
          <a:lstStyle/>
          <a:p>
            <a:r>
              <a:rPr lang="en-US" sz="2800" dirty="0"/>
              <a:t>You can use </a:t>
            </a:r>
            <a:r>
              <a:rPr lang="en-US" sz="2800" dirty="0">
                <a:solidFill>
                  <a:srgbClr val="FF0000"/>
                </a:solidFill>
              </a:rPr>
              <a:t>print</a:t>
            </a:r>
            <a:r>
              <a:rPr lang="en-US" sz="2800" dirty="0"/>
              <a:t> (or </a:t>
            </a:r>
            <a:r>
              <a:rPr lang="en-US" sz="2800" dirty="0">
                <a:solidFill>
                  <a:srgbClr val="FF0000"/>
                </a:solidFill>
              </a:rPr>
              <a:t>echo</a:t>
            </a:r>
            <a:r>
              <a:rPr lang="en-US" sz="2800" dirty="0"/>
              <a:t>) to output the value of the variable. </a:t>
            </a:r>
            <a:endParaRPr lang="en-US" sz="2800" dirty="0" smtClean="0"/>
          </a:p>
          <a:p>
            <a:r>
              <a:rPr lang="en-US" sz="2800" dirty="0" smtClean="0"/>
              <a:t>This </a:t>
            </a:r>
            <a:r>
              <a:rPr lang="en-US" sz="2800" dirty="0"/>
              <a:t>will be used very frequently in PHP.</a:t>
            </a:r>
          </a:p>
        </p:txBody>
      </p:sp>
    </p:spTree>
    <p:extLst>
      <p:ext uri="{BB962C8B-B14F-4D97-AF65-F5344CB8AC3E}">
        <p14:creationId xmlns:p14="http://schemas.microsoft.com/office/powerpoint/2010/main" val="1395820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type </a:t>
            </a:r>
          </a:p>
        </p:txBody>
      </p:sp>
      <p:sp>
        <p:nvSpPr>
          <p:cNvPr id="3" name="Content Placeholder 2"/>
          <p:cNvSpPr>
            <a:spLocks noGrp="1"/>
          </p:cNvSpPr>
          <p:nvPr>
            <p:ph idx="1"/>
          </p:nvPr>
        </p:nvSpPr>
        <p:spPr>
          <a:xfrm>
            <a:off x="15658" y="939452"/>
            <a:ext cx="9128342" cy="5120036"/>
          </a:xfrm>
        </p:spPr>
        <p:txBody>
          <a:bodyPr/>
          <a:lstStyle/>
          <a:p>
            <a:pPr algn="just"/>
            <a:r>
              <a:rPr lang="en-US" dirty="0"/>
              <a:t>This is “jumping ahead” a bit, but there are functions in PHP to help you determine the variable’s type</a:t>
            </a:r>
            <a:r>
              <a:rPr lang="en-US" dirty="0" smtClean="0"/>
              <a:t>.</a:t>
            </a:r>
          </a:p>
          <a:p>
            <a:pPr algn="just"/>
            <a:r>
              <a:rPr lang="en-US" dirty="0" smtClean="0"/>
              <a:t>We </a:t>
            </a:r>
            <a:r>
              <a:rPr lang="en-US" dirty="0"/>
              <a:t>often use these functions to help debug our code.</a:t>
            </a:r>
          </a:p>
        </p:txBody>
      </p:sp>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33</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519" y="3315383"/>
            <a:ext cx="6096851" cy="2610214"/>
          </a:xfrm>
          <a:prstGeom prst="rect">
            <a:avLst/>
          </a:prstGeom>
        </p:spPr>
      </p:pic>
      <p:sp>
        <p:nvSpPr>
          <p:cNvPr id="8" name="Left Arrow 7"/>
          <p:cNvSpPr/>
          <p:nvPr/>
        </p:nvSpPr>
        <p:spPr bwMode="auto">
          <a:xfrm rot="20719173">
            <a:off x="3442910" y="3608625"/>
            <a:ext cx="673895" cy="295440"/>
          </a:xfrm>
          <a:prstGeom prst="leftArrow">
            <a:avLst/>
          </a:prstGeom>
          <a:solidFill>
            <a:srgbClr val="FFCCFF"/>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
        <p:nvSpPr>
          <p:cNvPr id="9" name="Left Arrow 8"/>
          <p:cNvSpPr/>
          <p:nvPr/>
        </p:nvSpPr>
        <p:spPr bwMode="auto">
          <a:xfrm rot="10800000">
            <a:off x="4143242" y="3798479"/>
            <a:ext cx="673895" cy="295440"/>
          </a:xfrm>
          <a:prstGeom prst="leftArrow">
            <a:avLst/>
          </a:prstGeom>
          <a:solidFill>
            <a:srgbClr val="FFCCFF"/>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249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3744"/>
            <a:ext cx="7772400" cy="4251800"/>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34</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2362251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03" y="960877"/>
            <a:ext cx="4639322" cy="5077534"/>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35</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626" y="960877"/>
            <a:ext cx="3822519" cy="5077534"/>
          </a:xfrm>
          <a:prstGeom prst="rect">
            <a:avLst/>
          </a:prstGeom>
        </p:spPr>
      </p:pic>
    </p:spTree>
    <p:extLst>
      <p:ext uri="{BB962C8B-B14F-4D97-AF65-F5344CB8AC3E}">
        <p14:creationId xmlns:p14="http://schemas.microsoft.com/office/powerpoint/2010/main" val="2169176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sp>
        <p:nvSpPr>
          <p:cNvPr id="3" name="Content Placeholder 2"/>
          <p:cNvSpPr>
            <a:spLocks noGrp="1"/>
          </p:cNvSpPr>
          <p:nvPr>
            <p:ph idx="1"/>
          </p:nvPr>
        </p:nvSpPr>
        <p:spPr>
          <a:xfrm>
            <a:off x="0" y="703924"/>
            <a:ext cx="9144000" cy="5120036"/>
          </a:xfrm>
        </p:spPr>
        <p:txBody>
          <a:bodyPr/>
          <a:lstStyle/>
          <a:p>
            <a:pPr algn="just"/>
            <a:r>
              <a:rPr lang="en-US" sz="2800" b="1" dirty="0">
                <a:solidFill>
                  <a:schemeClr val="tx2"/>
                </a:solidFill>
              </a:rPr>
              <a:t>Assignment :(</a:t>
            </a:r>
            <a:r>
              <a:rPr lang="en-US" sz="2800" dirty="0"/>
              <a:t>=, +=,  -=,  /=,  *=,  %=,  ++, -- ). </a:t>
            </a:r>
            <a:r>
              <a:rPr lang="en-US" b="1" dirty="0">
                <a:solidFill>
                  <a:schemeClr val="tx2"/>
                </a:solidFill>
              </a:rPr>
              <a:t>.</a:t>
            </a:r>
            <a:r>
              <a:rPr lang="en-US" sz="2800" dirty="0"/>
              <a:t>= - string concatenation operator (see strings section). </a:t>
            </a:r>
          </a:p>
          <a:p>
            <a:pPr algn="just"/>
            <a:r>
              <a:rPr lang="en-US" sz="2800" b="1" dirty="0">
                <a:solidFill>
                  <a:schemeClr val="tx2"/>
                </a:solidFill>
              </a:rPr>
              <a:t>Arithmetic : ( </a:t>
            </a:r>
            <a:r>
              <a:rPr lang="en-US" sz="2800" dirty="0"/>
              <a:t>+, -, *, /, % )- like most programming languages. </a:t>
            </a:r>
            <a:endParaRPr lang="en-US" sz="2800" b="1" dirty="0">
              <a:solidFill>
                <a:schemeClr val="tx2"/>
              </a:solidFill>
            </a:endParaRPr>
          </a:p>
          <a:p>
            <a:pPr algn="just"/>
            <a:r>
              <a:rPr lang="en-US" sz="2800" b="1" dirty="0">
                <a:solidFill>
                  <a:schemeClr val="tx2"/>
                </a:solidFill>
              </a:rPr>
              <a:t>Comparison:</a:t>
            </a:r>
          </a:p>
          <a:p>
            <a:pPr algn="just"/>
            <a:r>
              <a:rPr lang="en-US" sz="2800" dirty="0"/>
              <a:t>1. == != &lt; &gt; &lt;= &gt;=  like most programming languages. Also &lt;&gt; is the same as !=. </a:t>
            </a:r>
          </a:p>
          <a:p>
            <a:pPr algn="just"/>
            <a:r>
              <a:rPr lang="en-US" sz="2800" dirty="0"/>
              <a:t>2. ===  true if arguments are equal and the same data type. </a:t>
            </a:r>
          </a:p>
          <a:p>
            <a:pPr algn="just"/>
            <a:r>
              <a:rPr lang="en-US" sz="2800" dirty="0"/>
              <a:t>3. !==  true if arguments are not equal or they are not of the same data type. </a:t>
            </a:r>
            <a:endParaRPr lang="en-US" sz="2800" b="1" dirty="0">
              <a:solidFill>
                <a:schemeClr val="tx2"/>
              </a:solidFill>
            </a:endParaRPr>
          </a:p>
        </p:txBody>
      </p:sp>
      <p:sp>
        <p:nvSpPr>
          <p:cNvPr id="4" name="Date Placeholder 3"/>
          <p:cNvSpPr>
            <a:spLocks noGrp="1"/>
          </p:cNvSpPr>
          <p:nvPr>
            <p:ph type="dt" sz="half" idx="10"/>
          </p:nvPr>
        </p:nvSpPr>
        <p:spPr/>
        <p:txBody>
          <a:bodyPr/>
          <a:lstStyle/>
          <a:p>
            <a:pPr>
              <a:defRPr/>
            </a:pPr>
            <a:fld id="{2D9736B7-834C-4EB2-90BC-510B7EC72E5C}" type="datetime1">
              <a:rPr lang="en-US" smtClean="0"/>
              <a:t>3/23/2022</a:t>
            </a:fld>
            <a:endParaRPr lang="en-US" dirty="0"/>
          </a:p>
        </p:txBody>
      </p:sp>
      <p:sp>
        <p:nvSpPr>
          <p:cNvPr id="5" name="Footer Placeholder 4"/>
          <p:cNvSpPr>
            <a:spLocks noGrp="1"/>
          </p:cNvSpPr>
          <p:nvPr>
            <p:ph type="ftr" sz="quarter" idx="12"/>
          </p:nvPr>
        </p:nvSpPr>
        <p:spPr/>
        <p:txBody>
          <a:bodyPr/>
          <a:lstStyle/>
          <a:p>
            <a:pPr>
              <a:defRPr/>
            </a:pPr>
            <a:r>
              <a:rPr lang="it-IT" smtClean="0"/>
              <a:t>CoSc3034: Internet Programming II</a:t>
            </a:r>
            <a:endParaRPr lang="en-US" dirty="0"/>
          </a:p>
        </p:txBody>
      </p:sp>
      <p:sp>
        <p:nvSpPr>
          <p:cNvPr id="6" name="Slide Number Placeholder 5"/>
          <p:cNvSpPr>
            <a:spLocks noGrp="1"/>
          </p:cNvSpPr>
          <p:nvPr>
            <p:ph type="sldNum" sz="quarter" idx="11"/>
          </p:nvPr>
        </p:nvSpPr>
        <p:spPr/>
        <p:txBody>
          <a:bodyPr/>
          <a:lstStyle/>
          <a:p>
            <a:pPr>
              <a:defRPr/>
            </a:pPr>
            <a:fld id="{3C469CF1-65CE-46B2-AF0B-59DEFC703213}" type="slidenum">
              <a:rPr lang="en-US" smtClean="0"/>
              <a:pPr>
                <a:defRPr/>
              </a:pPr>
              <a:t>36</a:t>
            </a:fld>
            <a:endParaRPr lang="en-US" dirty="0">
              <a:latin typeface="+mn-lt"/>
            </a:endParaRPr>
          </a:p>
        </p:txBody>
      </p:sp>
    </p:spTree>
    <p:extLst>
      <p:ext uri="{BB962C8B-B14F-4D97-AF65-F5344CB8AC3E}">
        <p14:creationId xmlns:p14="http://schemas.microsoft.com/office/powerpoint/2010/main" val="2894464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15658" y="939452"/>
            <a:ext cx="9128342" cy="5120036"/>
          </a:xfrm>
        </p:spPr>
        <p:txBody>
          <a:bodyPr/>
          <a:lstStyle/>
          <a:p>
            <a:pPr algn="just"/>
            <a:r>
              <a:rPr lang="en-US" b="1" dirty="0">
                <a:solidFill>
                  <a:schemeClr val="tx2"/>
                </a:solidFill>
              </a:rPr>
              <a:t>Logical</a:t>
            </a:r>
            <a:r>
              <a:rPr lang="en-US" dirty="0"/>
              <a:t>: </a:t>
            </a:r>
          </a:p>
          <a:p>
            <a:pPr algn="just"/>
            <a:r>
              <a:rPr lang="en-US" dirty="0"/>
              <a:t>1. &amp;&amp; || !  like most programming languages (&amp;&amp; and || short-circuit) </a:t>
            </a:r>
          </a:p>
          <a:p>
            <a:pPr algn="just"/>
            <a:r>
              <a:rPr lang="en-US" dirty="0"/>
              <a:t>2. and or  like &amp;&amp; and || but have lower precedence than &amp;&amp; and ||.</a:t>
            </a:r>
          </a:p>
          <a:p>
            <a:pPr algn="just"/>
            <a:r>
              <a:rPr lang="en-US" dirty="0"/>
              <a:t> 3. </a:t>
            </a:r>
            <a:r>
              <a:rPr lang="en-US" dirty="0" err="1"/>
              <a:t>xor</a:t>
            </a:r>
            <a:r>
              <a:rPr lang="en-US" dirty="0"/>
              <a:t>   true if either (but not both) of its arguments are true. </a:t>
            </a:r>
          </a:p>
        </p:txBody>
      </p:sp>
      <p:sp>
        <p:nvSpPr>
          <p:cNvPr id="4" name="Date Placeholder 3"/>
          <p:cNvSpPr>
            <a:spLocks noGrp="1"/>
          </p:cNvSpPr>
          <p:nvPr>
            <p:ph type="dt" sz="half" idx="10"/>
          </p:nvPr>
        </p:nvSpPr>
        <p:spPr/>
        <p:txBody>
          <a:bodyPr/>
          <a:lstStyle/>
          <a:p>
            <a:pPr>
              <a:defRPr/>
            </a:pPr>
            <a:fld id="{2EF11526-48B4-47A0-B23B-D344B9444625}"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37</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894935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$a=15;</a:t>
            </a:r>
          </a:p>
          <a:p>
            <a:r>
              <a:rPr lang="en-US" dirty="0"/>
              <a:t>$b=30;</a:t>
            </a:r>
          </a:p>
          <a:p>
            <a:r>
              <a:rPr lang="en-US" dirty="0"/>
              <a:t>$total=$a+$b;</a:t>
            </a:r>
          </a:p>
          <a:p>
            <a:r>
              <a:rPr lang="en-US" dirty="0"/>
              <a:t>Print $total;</a:t>
            </a:r>
          </a:p>
          <a:p>
            <a:r>
              <a:rPr lang="en-US" dirty="0"/>
              <a:t>Print “&lt;p&gt;&lt;h1&gt;$total&lt;/h1&gt;”;</a:t>
            </a:r>
          </a:p>
          <a:p>
            <a:r>
              <a:rPr lang="en-US" dirty="0"/>
              <a:t>// total is 45</a:t>
            </a:r>
          </a:p>
          <a:p>
            <a:r>
              <a:rPr lang="en-US" dirty="0"/>
              <a:t>?&gt;</a:t>
            </a:r>
          </a:p>
        </p:txBody>
      </p:sp>
      <p:sp>
        <p:nvSpPr>
          <p:cNvPr id="4" name="Date Placeholder 3"/>
          <p:cNvSpPr>
            <a:spLocks noGrp="1"/>
          </p:cNvSpPr>
          <p:nvPr>
            <p:ph type="dt" sz="half" idx="10"/>
          </p:nvPr>
        </p:nvSpPr>
        <p:spPr/>
        <p:txBody>
          <a:bodyPr/>
          <a:lstStyle/>
          <a:p>
            <a:pPr>
              <a:defRPr/>
            </a:pPr>
            <a:fld id="{10ABFA45-0743-4DD6-A326-CED4CF7D12B9}"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38</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5485137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 Operators </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95" y="1072711"/>
            <a:ext cx="5039428" cy="3191320"/>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39</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624" y="981313"/>
            <a:ext cx="3751776" cy="4846832"/>
          </a:xfrm>
          <a:prstGeom prst="rect">
            <a:avLst/>
          </a:prstGeom>
        </p:spPr>
      </p:pic>
    </p:spTree>
    <p:extLst>
      <p:ext uri="{BB962C8B-B14F-4D97-AF65-F5344CB8AC3E}">
        <p14:creationId xmlns:p14="http://schemas.microsoft.com/office/powerpoint/2010/main" val="962297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a:t>
            </a:r>
            <a:endParaRPr lang="en-US" dirty="0"/>
          </a:p>
        </p:txBody>
      </p:sp>
      <p:sp>
        <p:nvSpPr>
          <p:cNvPr id="3" name="Content Placeholder 2"/>
          <p:cNvSpPr>
            <a:spLocks noGrp="1"/>
          </p:cNvSpPr>
          <p:nvPr>
            <p:ph idx="1"/>
          </p:nvPr>
        </p:nvSpPr>
        <p:spPr>
          <a:xfrm>
            <a:off x="15658" y="877175"/>
            <a:ext cx="9128342" cy="5120036"/>
          </a:xfrm>
        </p:spPr>
        <p:txBody>
          <a:bodyPr/>
          <a:lstStyle/>
          <a:p>
            <a:pPr algn="just"/>
            <a:r>
              <a:rPr lang="en-US" sz="2800" dirty="0"/>
              <a:t>Students apply PHP and MySQL to create dynamic web </a:t>
            </a:r>
            <a:r>
              <a:rPr lang="en-US" sz="2800" dirty="0" smtClean="0"/>
              <a:t>sites.</a:t>
            </a:r>
          </a:p>
          <a:p>
            <a:pPr algn="just"/>
            <a:r>
              <a:rPr lang="en-US" sz="2800" dirty="0" smtClean="0"/>
              <a:t>Employing the </a:t>
            </a:r>
            <a:r>
              <a:rPr lang="en-US" sz="2800" dirty="0"/>
              <a:t>principles of usability engineering and information architecture</a:t>
            </a:r>
            <a:r>
              <a:rPr lang="en-US" sz="2800" dirty="0" smtClean="0"/>
              <a:t>.</a:t>
            </a:r>
          </a:p>
          <a:p>
            <a:pPr algn="just"/>
            <a:r>
              <a:rPr lang="en-US" sz="2800" dirty="0"/>
              <a:t>Topics </a:t>
            </a:r>
            <a:r>
              <a:rPr lang="en-US" sz="2800" dirty="0" smtClean="0"/>
              <a:t>include:</a:t>
            </a:r>
          </a:p>
          <a:p>
            <a:pPr lvl="1"/>
            <a:r>
              <a:rPr lang="en-US" sz="2400" b="1" dirty="0" smtClean="0"/>
              <a:t> </a:t>
            </a:r>
            <a:r>
              <a:rPr lang="en-US" sz="2400" b="1" dirty="0"/>
              <a:t>creation of PHP web page features, </a:t>
            </a:r>
            <a:endParaRPr lang="en-US" sz="2400" b="1" dirty="0" smtClean="0"/>
          </a:p>
          <a:p>
            <a:pPr lvl="1"/>
            <a:r>
              <a:rPr lang="en-US" sz="2400" b="1" dirty="0" smtClean="0"/>
              <a:t>FTP</a:t>
            </a:r>
          </a:p>
          <a:p>
            <a:pPr lvl="1"/>
            <a:r>
              <a:rPr lang="en-US" sz="2400" b="1" dirty="0" smtClean="0"/>
              <a:t>Accessibility and </a:t>
            </a:r>
            <a:r>
              <a:rPr lang="en-US" sz="2400" b="1" dirty="0"/>
              <a:t>usability</a:t>
            </a:r>
            <a:r>
              <a:rPr lang="en-US" sz="2400" b="1" dirty="0" smtClean="0"/>
              <a:t>,</a:t>
            </a:r>
          </a:p>
          <a:p>
            <a:pPr lvl="1"/>
            <a:r>
              <a:rPr lang="en-US" sz="2400" b="1" dirty="0" smtClean="0"/>
              <a:t> </a:t>
            </a:r>
            <a:r>
              <a:rPr lang="en-US" sz="2400" b="1" dirty="0"/>
              <a:t>information design, and the graphic design of web pages</a:t>
            </a:r>
            <a:r>
              <a:rPr lang="en-US" sz="2400" b="1" dirty="0" smtClean="0"/>
              <a:t>.</a:t>
            </a:r>
          </a:p>
          <a:p>
            <a:pPr lvl="1"/>
            <a:r>
              <a:rPr lang="en-US" sz="2400" b="1" dirty="0" smtClean="0"/>
              <a:t>A new framework  </a:t>
            </a:r>
          </a:p>
          <a:p>
            <a:pPr lvl="1"/>
            <a:r>
              <a:rPr lang="en-US" sz="2400" dirty="0"/>
              <a:t>The course also includes introduction to MySQL for accessing a back-end database.</a:t>
            </a:r>
          </a:p>
          <a:p>
            <a:pPr lvl="1"/>
            <a:endParaRPr lang="en-US" sz="2400" b="1" dirty="0"/>
          </a:p>
        </p:txBody>
      </p:sp>
      <p:sp>
        <p:nvSpPr>
          <p:cNvPr id="4" name="Date Placeholder 3"/>
          <p:cNvSpPr>
            <a:spLocks noGrp="1"/>
          </p:cNvSpPr>
          <p:nvPr>
            <p:ph type="dt" sz="half" idx="10"/>
          </p:nvPr>
        </p:nvSpPr>
        <p:spPr/>
        <p:txBody>
          <a:bodyPr/>
          <a:lstStyle/>
          <a:p>
            <a:pPr>
              <a:defRPr/>
            </a:pPr>
            <a:fld id="{DB70E315-C47E-4192-B0B0-0EF14177F567}"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2315499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 in PHP</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28" y="965269"/>
            <a:ext cx="4791744" cy="4182059"/>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40</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472" y="889348"/>
            <a:ext cx="3829584" cy="5268060"/>
          </a:xfrm>
          <a:prstGeom prst="rect">
            <a:avLst/>
          </a:prstGeom>
        </p:spPr>
      </p:pic>
    </p:spTree>
    <p:extLst>
      <p:ext uri="{BB962C8B-B14F-4D97-AF65-F5344CB8AC3E}">
        <p14:creationId xmlns:p14="http://schemas.microsoft.com/office/powerpoint/2010/main" val="3607602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 in PHP</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03" y="1065589"/>
            <a:ext cx="5191850" cy="1838582"/>
          </a:xfrm>
        </p:spPr>
      </p:pic>
      <p:sp>
        <p:nvSpPr>
          <p:cNvPr id="4" name="Date Placeholder 3"/>
          <p:cNvSpPr>
            <a:spLocks noGrp="1"/>
          </p:cNvSpPr>
          <p:nvPr>
            <p:ph type="dt" sz="half" idx="10"/>
          </p:nvPr>
        </p:nvSpPr>
        <p:spPr/>
        <p:txBody>
          <a:bodyPr/>
          <a:lstStyle/>
          <a:p>
            <a:pPr>
              <a:defRPr/>
            </a:pPr>
            <a:fld id="{97C6FC85-DAF7-479E-95D5-F376844688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41</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047" y="964043"/>
            <a:ext cx="3486389" cy="4172532"/>
          </a:xfrm>
          <a:prstGeom prst="rect">
            <a:avLst/>
          </a:prstGeom>
        </p:spPr>
      </p:pic>
    </p:spTree>
    <p:extLst>
      <p:ext uri="{BB962C8B-B14F-4D97-AF65-F5344CB8AC3E}">
        <p14:creationId xmlns:p14="http://schemas.microsoft.com/office/powerpoint/2010/main" val="1867620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a:t>
            </a:r>
          </a:p>
        </p:txBody>
      </p:sp>
      <p:sp>
        <p:nvSpPr>
          <p:cNvPr id="3" name="Content Placeholder 2"/>
          <p:cNvSpPr>
            <a:spLocks noGrp="1"/>
          </p:cNvSpPr>
          <p:nvPr>
            <p:ph idx="1"/>
          </p:nvPr>
        </p:nvSpPr>
        <p:spPr>
          <a:xfrm>
            <a:off x="15658" y="939452"/>
            <a:ext cx="9128342" cy="5120036"/>
          </a:xfrm>
        </p:spPr>
        <p:txBody>
          <a:bodyPr/>
          <a:lstStyle/>
          <a:p>
            <a:r>
              <a:rPr lang="en-US" dirty="0"/>
              <a:t>Use a period to join strings into one. </a:t>
            </a:r>
          </a:p>
          <a:p>
            <a:pPr lvl="4"/>
            <a:r>
              <a:rPr lang="en-US" sz="2800" dirty="0"/>
              <a:t>&lt;?</a:t>
            </a:r>
            <a:r>
              <a:rPr lang="en-US" sz="2800" dirty="0" err="1"/>
              <a:t>php</a:t>
            </a:r>
            <a:endParaRPr lang="en-US" sz="2800" dirty="0"/>
          </a:p>
          <a:p>
            <a:pPr lvl="4"/>
            <a:r>
              <a:rPr lang="en-US" sz="2800" dirty="0"/>
              <a:t>$string1=“Hello”;</a:t>
            </a:r>
          </a:p>
          <a:p>
            <a:pPr lvl="4"/>
            <a:r>
              <a:rPr lang="en-US" sz="2800" dirty="0"/>
              <a:t>$string2=“PHP”;</a:t>
            </a:r>
          </a:p>
          <a:p>
            <a:pPr lvl="4"/>
            <a:r>
              <a:rPr lang="en-US" sz="2800" dirty="0"/>
              <a:t>$string3=$string1 . “ ” .</a:t>
            </a:r>
          </a:p>
          <a:p>
            <a:pPr lvl="4"/>
            <a:r>
              <a:rPr lang="en-US" sz="2800" dirty="0"/>
              <a:t>$string2;</a:t>
            </a:r>
          </a:p>
          <a:p>
            <a:pPr lvl="4"/>
            <a:r>
              <a:rPr lang="en-US" sz="2800" dirty="0"/>
              <a:t>Print $string3;</a:t>
            </a:r>
          </a:p>
          <a:p>
            <a:pPr lvl="4"/>
            <a:r>
              <a:rPr lang="en-US" sz="2800" dirty="0"/>
              <a:t>?&gt;</a:t>
            </a:r>
          </a:p>
          <a:p>
            <a:pPr lvl="4"/>
            <a:r>
              <a:rPr lang="en-US" sz="2800" dirty="0"/>
              <a:t>Hello PHP</a:t>
            </a:r>
          </a:p>
        </p:txBody>
      </p:sp>
      <p:sp>
        <p:nvSpPr>
          <p:cNvPr id="4" name="Date Placeholder 3"/>
          <p:cNvSpPr>
            <a:spLocks noGrp="1"/>
          </p:cNvSpPr>
          <p:nvPr>
            <p:ph type="dt" sz="half" idx="10"/>
          </p:nvPr>
        </p:nvSpPr>
        <p:spPr/>
        <p:txBody>
          <a:bodyPr/>
          <a:lstStyle/>
          <a:p>
            <a:pPr>
              <a:defRPr/>
            </a:pPr>
            <a:fld id="{C64105D6-6BAC-4A00-9366-48D6FBC66134}"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42</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956286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Control Structures</a:t>
            </a:r>
          </a:p>
        </p:txBody>
      </p:sp>
      <p:sp>
        <p:nvSpPr>
          <p:cNvPr id="3" name="Content Placeholder 2"/>
          <p:cNvSpPr>
            <a:spLocks noGrp="1"/>
          </p:cNvSpPr>
          <p:nvPr>
            <p:ph idx="1"/>
          </p:nvPr>
        </p:nvSpPr>
        <p:spPr>
          <a:xfrm>
            <a:off x="15658" y="939452"/>
            <a:ext cx="9128342" cy="5364366"/>
          </a:xfrm>
        </p:spPr>
        <p:txBody>
          <a:bodyPr/>
          <a:lstStyle/>
          <a:p>
            <a:pPr algn="just"/>
            <a:r>
              <a:rPr lang="en-US" b="1" dirty="0">
                <a:solidFill>
                  <a:schemeClr val="tx2"/>
                </a:solidFill>
              </a:rPr>
              <a:t>Control Structures</a:t>
            </a:r>
            <a:r>
              <a:rPr lang="en-US" dirty="0"/>
              <a:t>: Are the structures within a language that allow us to control the flow of execution through a program or script.</a:t>
            </a:r>
          </a:p>
          <a:p>
            <a:pPr algn="just"/>
            <a:r>
              <a:rPr lang="en-US" b="1" dirty="0">
                <a:solidFill>
                  <a:schemeClr val="tx2"/>
                </a:solidFill>
              </a:rPr>
              <a:t>Grouped into conditional </a:t>
            </a:r>
            <a:r>
              <a:rPr lang="en-US" dirty="0"/>
              <a:t>(branching) structures (e.g. if/else) and repetition structures (e.g. while loops). </a:t>
            </a:r>
          </a:p>
          <a:p>
            <a:pPr algn="just"/>
            <a:r>
              <a:rPr lang="en-US" dirty="0"/>
              <a:t>Example if/else if/else statement:</a:t>
            </a:r>
          </a:p>
        </p:txBody>
      </p:sp>
      <p:sp>
        <p:nvSpPr>
          <p:cNvPr id="4" name="Date Placeholder 3"/>
          <p:cNvSpPr>
            <a:spLocks noGrp="1"/>
          </p:cNvSpPr>
          <p:nvPr>
            <p:ph type="dt" sz="half" idx="10"/>
          </p:nvPr>
        </p:nvSpPr>
        <p:spPr/>
        <p:txBody>
          <a:bodyPr/>
          <a:lstStyle/>
          <a:p>
            <a:pPr>
              <a:defRPr/>
            </a:pPr>
            <a:fld id="{696AC0E0-B505-4291-A741-D7A0F07005D7}"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43</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6895701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structures </a:t>
            </a:r>
          </a:p>
        </p:txBody>
      </p:sp>
      <p:sp>
        <p:nvSpPr>
          <p:cNvPr id="3" name="Content Placeholder 2"/>
          <p:cNvSpPr>
            <a:spLocks noGrp="1"/>
          </p:cNvSpPr>
          <p:nvPr>
            <p:ph sz="half" idx="1"/>
          </p:nvPr>
        </p:nvSpPr>
        <p:spPr/>
        <p:txBody>
          <a:bodyPr/>
          <a:lstStyle/>
          <a:p>
            <a:pPr marL="0" indent="0">
              <a:buNone/>
            </a:pPr>
            <a:r>
              <a:rPr lang="en-US" sz="3600" b="1" dirty="0"/>
              <a:t>1</a:t>
            </a:r>
            <a:r>
              <a:rPr lang="en-US" dirty="0"/>
              <a:t>. if ($x &gt; 0)</a:t>
            </a:r>
          </a:p>
          <a:p>
            <a:pPr marL="0" indent="0">
              <a:buNone/>
            </a:pPr>
            <a:r>
              <a:rPr lang="en-US" dirty="0"/>
              <a:t>$y = 5; </a:t>
            </a:r>
          </a:p>
          <a:p>
            <a:pPr marL="0" indent="0">
              <a:buNone/>
            </a:pPr>
            <a:r>
              <a:rPr lang="en-US" sz="3600" b="1" dirty="0"/>
              <a:t>2</a:t>
            </a:r>
            <a:r>
              <a:rPr lang="en-US" dirty="0"/>
              <a:t>. if ($a) { // </a:t>
            </a:r>
            <a:r>
              <a:rPr lang="en-US" sz="2000" dirty="0"/>
              <a:t>tests if $a is true or non-zero or a non-empty string </a:t>
            </a:r>
          </a:p>
          <a:p>
            <a:pPr marL="0" indent="0">
              <a:buNone/>
            </a:pPr>
            <a:r>
              <a:rPr lang="en-US" dirty="0"/>
              <a:t>print($b); </a:t>
            </a:r>
          </a:p>
          <a:p>
            <a:pPr marL="0" indent="0">
              <a:buNone/>
            </a:pPr>
            <a:r>
              <a:rPr lang="en-US" dirty="0"/>
              <a:t>$b++; </a:t>
            </a:r>
          </a:p>
          <a:p>
            <a:pPr marL="0" indent="0">
              <a:buNone/>
            </a:pPr>
            <a:r>
              <a:rPr lang="en-US" dirty="0"/>
              <a:t>} </a:t>
            </a:r>
          </a:p>
          <a:p>
            <a:pPr marL="0" indent="0">
              <a:buNone/>
            </a:pPr>
            <a:r>
              <a:rPr lang="en-US" dirty="0"/>
              <a:t>else print($c);</a:t>
            </a:r>
          </a:p>
        </p:txBody>
      </p:sp>
      <p:sp>
        <p:nvSpPr>
          <p:cNvPr id="7" name="Content Placeholder 6"/>
          <p:cNvSpPr>
            <a:spLocks noGrp="1"/>
          </p:cNvSpPr>
          <p:nvPr>
            <p:ph sz="half" idx="2"/>
          </p:nvPr>
        </p:nvSpPr>
        <p:spPr>
          <a:xfrm>
            <a:off x="4495800" y="1371600"/>
            <a:ext cx="4648200" cy="4687888"/>
          </a:xfrm>
        </p:spPr>
        <p:txBody>
          <a:bodyPr/>
          <a:lstStyle/>
          <a:p>
            <a:pPr lvl="4"/>
            <a:r>
              <a:rPr lang="en-US" dirty="0"/>
              <a:t>&lt;?</a:t>
            </a:r>
            <a:r>
              <a:rPr lang="en-US" dirty="0" err="1"/>
              <a:t>php</a:t>
            </a:r>
            <a:endParaRPr lang="en-US" dirty="0"/>
          </a:p>
          <a:p>
            <a:pPr lvl="4"/>
            <a:r>
              <a:rPr lang="en-US" dirty="0"/>
              <a:t>If($user==“John”)</a:t>
            </a:r>
          </a:p>
          <a:p>
            <a:pPr lvl="4"/>
            <a:r>
              <a:rPr lang="en-US" dirty="0"/>
              <a:t>{</a:t>
            </a:r>
          </a:p>
          <a:p>
            <a:pPr lvl="4"/>
            <a:r>
              <a:rPr lang="en-US" dirty="0"/>
              <a:t>Print “Hello John.”;</a:t>
            </a:r>
          </a:p>
          <a:p>
            <a:pPr lvl="4"/>
            <a:r>
              <a:rPr lang="en-US" dirty="0"/>
              <a:t>}</a:t>
            </a:r>
          </a:p>
          <a:p>
            <a:pPr lvl="4"/>
            <a:r>
              <a:rPr lang="en-US" dirty="0"/>
              <a:t>Else</a:t>
            </a:r>
          </a:p>
          <a:p>
            <a:pPr lvl="4"/>
            <a:r>
              <a:rPr lang="en-US" dirty="0"/>
              <a:t>{</a:t>
            </a:r>
          </a:p>
          <a:p>
            <a:pPr lvl="4"/>
            <a:r>
              <a:rPr lang="en-US" dirty="0"/>
              <a:t>Print “You are not John.”;</a:t>
            </a:r>
          </a:p>
          <a:p>
            <a:pPr lvl="4"/>
            <a:r>
              <a:rPr lang="en-US" sz="2400" dirty="0"/>
              <a:t>}</a:t>
            </a:r>
          </a:p>
          <a:p>
            <a:pPr lvl="4"/>
            <a:r>
              <a:rPr lang="en-US" sz="2400" dirty="0"/>
              <a:t>?&gt;</a:t>
            </a:r>
          </a:p>
        </p:txBody>
      </p:sp>
      <p:sp>
        <p:nvSpPr>
          <p:cNvPr id="4" name="Date Placeholder 3"/>
          <p:cNvSpPr>
            <a:spLocks noGrp="1"/>
          </p:cNvSpPr>
          <p:nvPr>
            <p:ph type="dt" sz="half" idx="10"/>
          </p:nvPr>
        </p:nvSpPr>
        <p:spPr/>
        <p:txBody>
          <a:bodyPr/>
          <a:lstStyle/>
          <a:p>
            <a:pPr>
              <a:defRPr/>
            </a:pPr>
            <a:fld id="{04FABCB4-9462-4103-B4C3-C7DEAB10E8B7}"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44</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466705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15658" y="939452"/>
            <a:ext cx="9128342" cy="5120036"/>
          </a:xfrm>
        </p:spPr>
        <p:txBody>
          <a:bodyPr/>
          <a:lstStyle/>
          <a:p>
            <a:pPr lvl="4"/>
            <a:r>
              <a:rPr lang="en-US" sz="3200" dirty="0"/>
              <a:t>if ($a &gt; $b)</a:t>
            </a:r>
          </a:p>
          <a:p>
            <a:pPr lvl="4"/>
            <a:r>
              <a:rPr lang="en-US" sz="3200" dirty="0"/>
              <a:t> print "a is bigger than b";</a:t>
            </a:r>
          </a:p>
          <a:p>
            <a:pPr lvl="4"/>
            <a:r>
              <a:rPr lang="en-US" sz="3200" dirty="0" err="1"/>
              <a:t>elseif</a:t>
            </a:r>
            <a:r>
              <a:rPr lang="en-US" sz="3200" dirty="0"/>
              <a:t> ($a == $b) // use "</a:t>
            </a:r>
            <a:r>
              <a:rPr lang="en-US" sz="3200" dirty="0" err="1"/>
              <a:t>elseif</a:t>
            </a:r>
            <a:r>
              <a:rPr lang="en-US" sz="3200" dirty="0"/>
              <a:t>" or "else if"</a:t>
            </a:r>
          </a:p>
          <a:p>
            <a:pPr lvl="4"/>
            <a:r>
              <a:rPr lang="en-US" sz="3200" dirty="0"/>
              <a:t> print "a is equal to b";</a:t>
            </a:r>
          </a:p>
          <a:p>
            <a:pPr lvl="4"/>
            <a:r>
              <a:rPr lang="en-US" sz="3200" dirty="0"/>
              <a:t>else</a:t>
            </a:r>
          </a:p>
          <a:p>
            <a:pPr lvl="4"/>
            <a:r>
              <a:rPr lang="en-US" sz="3200" dirty="0"/>
              <a:t> print "a is smaller than b"; </a:t>
            </a:r>
          </a:p>
        </p:txBody>
      </p:sp>
      <p:sp>
        <p:nvSpPr>
          <p:cNvPr id="4" name="Date Placeholder 3"/>
          <p:cNvSpPr>
            <a:spLocks noGrp="1"/>
          </p:cNvSpPr>
          <p:nvPr>
            <p:ph type="dt" sz="half" idx="10"/>
          </p:nvPr>
        </p:nvSpPr>
        <p:spPr/>
        <p:txBody>
          <a:bodyPr/>
          <a:lstStyle/>
          <a:p>
            <a:pPr>
              <a:defRPr/>
            </a:pPr>
            <a:fld id="{53EEE7A0-92FF-4150-B52D-3C3565AF626E}"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45</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252869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0" y="939452"/>
            <a:ext cx="9144000" cy="5120036"/>
          </a:xfrm>
        </p:spPr>
        <p:txBody>
          <a:bodyPr/>
          <a:lstStyle/>
          <a:p>
            <a:r>
              <a:rPr lang="en-US" dirty="0"/>
              <a:t>switch ($</a:t>
            </a:r>
            <a:r>
              <a:rPr lang="en-US" dirty="0" err="1"/>
              <a:t>vehicle_type</a:t>
            </a:r>
            <a:r>
              <a:rPr lang="en-US" dirty="0"/>
              <a:t>) { // </a:t>
            </a:r>
            <a:r>
              <a:rPr lang="en-US" sz="2000" dirty="0"/>
              <a:t>works for integers, floats, or strings</a:t>
            </a:r>
          </a:p>
          <a:p>
            <a:r>
              <a:rPr lang="en-US" dirty="0"/>
              <a:t> case "car": $car++; break;</a:t>
            </a:r>
          </a:p>
          <a:p>
            <a:r>
              <a:rPr lang="en-US" dirty="0"/>
              <a:t> case "truck": $truck++; break;</a:t>
            </a:r>
          </a:p>
          <a:p>
            <a:r>
              <a:rPr lang="en-US" dirty="0"/>
              <a:t> case "</a:t>
            </a:r>
            <a:r>
              <a:rPr lang="en-US" dirty="0" err="1"/>
              <a:t>suv</a:t>
            </a:r>
            <a:r>
              <a:rPr lang="en-US" dirty="0"/>
              <a:t>": $</a:t>
            </a:r>
            <a:r>
              <a:rPr lang="en-US" dirty="0" err="1"/>
              <a:t>suv</a:t>
            </a:r>
            <a:r>
              <a:rPr lang="en-US" dirty="0"/>
              <a:t>++; break;</a:t>
            </a:r>
          </a:p>
          <a:p>
            <a:r>
              <a:rPr lang="en-US" dirty="0"/>
              <a:t> default: $other++;</a:t>
            </a:r>
          </a:p>
          <a:p>
            <a:r>
              <a:rPr lang="en-US" dirty="0"/>
              <a:t>}</a:t>
            </a:r>
          </a:p>
          <a:p>
            <a:endParaRPr lang="en-US" dirty="0"/>
          </a:p>
        </p:txBody>
      </p:sp>
      <p:sp>
        <p:nvSpPr>
          <p:cNvPr id="4" name="Date Placeholder 3"/>
          <p:cNvSpPr>
            <a:spLocks noGrp="1"/>
          </p:cNvSpPr>
          <p:nvPr>
            <p:ph type="dt" sz="half" idx="10"/>
          </p:nvPr>
        </p:nvSpPr>
        <p:spPr/>
        <p:txBody>
          <a:bodyPr/>
          <a:lstStyle/>
          <a:p>
            <a:pPr>
              <a:defRPr/>
            </a:pPr>
            <a:fld id="{A0B0921F-904A-4D52-A32F-FD39FDD20081}"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46</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07463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Looping structures </a:t>
            </a:r>
          </a:p>
        </p:txBody>
      </p:sp>
      <p:sp>
        <p:nvSpPr>
          <p:cNvPr id="3" name="Content Placeholder 2"/>
          <p:cNvSpPr>
            <a:spLocks noGrp="1"/>
          </p:cNvSpPr>
          <p:nvPr>
            <p:ph sz="half" idx="1"/>
          </p:nvPr>
        </p:nvSpPr>
        <p:spPr>
          <a:xfrm>
            <a:off x="152400" y="889349"/>
            <a:ext cx="5153891" cy="5372906"/>
          </a:xfrm>
        </p:spPr>
        <p:txBody>
          <a:bodyPr/>
          <a:lstStyle/>
          <a:p>
            <a:r>
              <a:rPr lang="pt-BR" dirty="0"/>
              <a:t>while ($n &lt; 10) {</a:t>
            </a:r>
          </a:p>
          <a:p>
            <a:r>
              <a:rPr lang="pt-BR" dirty="0"/>
              <a:t> print("$n ");</a:t>
            </a:r>
          </a:p>
          <a:p>
            <a:r>
              <a:rPr lang="pt-BR" dirty="0"/>
              <a:t> $n++;} </a:t>
            </a:r>
          </a:p>
          <a:p>
            <a:pPr lvl="1"/>
            <a:r>
              <a:rPr lang="en-US" sz="2000" b="1" dirty="0"/>
              <a:t>&lt;?</a:t>
            </a:r>
            <a:r>
              <a:rPr lang="en-US" sz="2000" b="1" dirty="0" err="1"/>
              <a:t>php</a:t>
            </a:r>
            <a:endParaRPr lang="en-US" sz="2000" b="1" dirty="0"/>
          </a:p>
          <a:p>
            <a:pPr lvl="1"/>
            <a:r>
              <a:rPr lang="en-US" sz="2000" b="1" dirty="0"/>
              <a:t>$count=0;</a:t>
            </a:r>
          </a:p>
          <a:p>
            <a:pPr lvl="1"/>
            <a:r>
              <a:rPr lang="en-US" sz="2000" b="1" dirty="0"/>
              <a:t>While($count&lt;3){</a:t>
            </a:r>
          </a:p>
          <a:p>
            <a:pPr lvl="1"/>
            <a:r>
              <a:rPr lang="en-US" sz="2000" b="1" dirty="0"/>
              <a:t>Print “hello PHP. ”;</a:t>
            </a:r>
          </a:p>
          <a:p>
            <a:pPr lvl="1"/>
            <a:r>
              <a:rPr lang="en-US" sz="2000" b="1" dirty="0"/>
              <a:t>$count += 1;</a:t>
            </a:r>
          </a:p>
          <a:p>
            <a:pPr lvl="1"/>
            <a:r>
              <a:rPr lang="en-US" sz="2000" b="1" dirty="0"/>
              <a:t>// $count = $count + 1;</a:t>
            </a:r>
          </a:p>
          <a:p>
            <a:pPr lvl="1"/>
            <a:r>
              <a:rPr lang="en-US" sz="2000" b="1" dirty="0"/>
              <a:t>// or</a:t>
            </a:r>
          </a:p>
          <a:p>
            <a:pPr lvl="1"/>
            <a:r>
              <a:rPr lang="en-US" sz="2000" b="1" dirty="0"/>
              <a:t>// $count++;</a:t>
            </a:r>
          </a:p>
          <a:p>
            <a:pPr lvl="1"/>
            <a:r>
              <a:rPr lang="en-US" sz="2000" b="1" dirty="0"/>
              <a:t>?&gt;</a:t>
            </a:r>
          </a:p>
          <a:p>
            <a:pPr lvl="1"/>
            <a:r>
              <a:rPr lang="en-US" sz="2000" dirty="0"/>
              <a:t>hello PHP. hello PHP. hello PHP.</a:t>
            </a:r>
            <a:endParaRPr lang="en-US" sz="2000" b="1" dirty="0"/>
          </a:p>
        </p:txBody>
      </p:sp>
      <p:sp>
        <p:nvSpPr>
          <p:cNvPr id="7" name="Content Placeholder 6"/>
          <p:cNvSpPr>
            <a:spLocks noGrp="1"/>
          </p:cNvSpPr>
          <p:nvPr>
            <p:ph sz="half" idx="2"/>
          </p:nvPr>
        </p:nvSpPr>
        <p:spPr>
          <a:xfrm>
            <a:off x="4405745" y="1371600"/>
            <a:ext cx="4052455" cy="4687888"/>
          </a:xfrm>
        </p:spPr>
        <p:txBody>
          <a:bodyPr/>
          <a:lstStyle/>
          <a:p>
            <a:r>
              <a:rPr lang="pt-BR" dirty="0"/>
              <a:t>do {</a:t>
            </a:r>
          </a:p>
          <a:p>
            <a:r>
              <a:rPr lang="pt-BR" dirty="0"/>
              <a:t> print("$n ");</a:t>
            </a:r>
          </a:p>
          <a:p>
            <a:r>
              <a:rPr lang="pt-BR" dirty="0"/>
              <a:t> $n++;</a:t>
            </a:r>
          </a:p>
          <a:p>
            <a:r>
              <a:rPr lang="pt-BR" dirty="0"/>
              <a:t>} while ($n &lt; 10); </a:t>
            </a:r>
            <a:endParaRPr lang="en-US" dirty="0"/>
          </a:p>
        </p:txBody>
      </p:sp>
      <p:sp>
        <p:nvSpPr>
          <p:cNvPr id="4" name="Date Placeholder 3"/>
          <p:cNvSpPr>
            <a:spLocks noGrp="1"/>
          </p:cNvSpPr>
          <p:nvPr>
            <p:ph type="dt" sz="half" idx="10"/>
          </p:nvPr>
        </p:nvSpPr>
        <p:spPr>
          <a:xfrm>
            <a:off x="0" y="6589756"/>
            <a:ext cx="1905000" cy="424844"/>
          </a:xfrm>
        </p:spPr>
        <p:txBody>
          <a:bodyPr/>
          <a:lstStyle/>
          <a:p>
            <a:pPr>
              <a:defRPr/>
            </a:pPr>
            <a:fld id="{05A0C404-0387-48CE-A75A-253D29F93181}"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47</a:t>
            </a:fld>
            <a:endParaRPr lang="en-US" dirty="0">
              <a:latin typeface="+mn-lt"/>
            </a:endParaRPr>
          </a:p>
        </p:txBody>
      </p:sp>
      <p:sp>
        <p:nvSpPr>
          <p:cNvPr id="6" name="Footer Placeholder 5"/>
          <p:cNvSpPr>
            <a:spLocks noGrp="1"/>
          </p:cNvSpPr>
          <p:nvPr>
            <p:ph type="ftr" sz="quarter" idx="12"/>
          </p:nvPr>
        </p:nvSpPr>
        <p:spPr>
          <a:xfrm>
            <a:off x="1910219" y="6599411"/>
            <a:ext cx="5473874" cy="424844"/>
          </a:xfrm>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543614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sz="half" idx="1"/>
          </p:nvPr>
        </p:nvSpPr>
        <p:spPr/>
        <p:txBody>
          <a:bodyPr/>
          <a:lstStyle/>
          <a:p>
            <a:r>
              <a:rPr lang="pt-BR" dirty="0"/>
              <a:t>for ($n = 1; $n &lt; 10; $n++)</a:t>
            </a:r>
          </a:p>
          <a:p>
            <a:r>
              <a:rPr lang="pt-BR" dirty="0"/>
              <a:t> print("$n ");</a:t>
            </a:r>
          </a:p>
          <a:p>
            <a:endParaRPr lang="en-US" dirty="0"/>
          </a:p>
        </p:txBody>
      </p:sp>
      <p:sp>
        <p:nvSpPr>
          <p:cNvPr id="4" name="Content Placeholder 3"/>
          <p:cNvSpPr>
            <a:spLocks noGrp="1"/>
          </p:cNvSpPr>
          <p:nvPr>
            <p:ph sz="half" idx="2"/>
          </p:nvPr>
        </p:nvSpPr>
        <p:spPr/>
        <p:txBody>
          <a:bodyPr/>
          <a:lstStyle/>
          <a:p>
            <a:r>
              <a:rPr lang="en-US" dirty="0" err="1"/>
              <a:t>foreach</a:t>
            </a:r>
            <a:r>
              <a:rPr lang="en-US" dirty="0"/>
              <a:t> ($</a:t>
            </a:r>
            <a:r>
              <a:rPr lang="en-US" dirty="0" err="1"/>
              <a:t>myarray</a:t>
            </a:r>
            <a:r>
              <a:rPr lang="en-US" dirty="0"/>
              <a:t> as $item)</a:t>
            </a:r>
          </a:p>
          <a:p>
            <a:r>
              <a:rPr lang="en-US" dirty="0"/>
              <a:t> print("$item "); </a:t>
            </a:r>
          </a:p>
        </p:txBody>
      </p:sp>
      <p:sp>
        <p:nvSpPr>
          <p:cNvPr id="5" name="Date Placeholder 4"/>
          <p:cNvSpPr>
            <a:spLocks noGrp="1"/>
          </p:cNvSpPr>
          <p:nvPr>
            <p:ph type="dt" sz="half" idx="10"/>
          </p:nvPr>
        </p:nvSpPr>
        <p:spPr/>
        <p:txBody>
          <a:bodyPr/>
          <a:lstStyle/>
          <a:p>
            <a:pPr>
              <a:defRPr/>
            </a:pPr>
            <a:fld id="{F21D8747-6204-4EAA-BACB-430700AAF3F9}"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48</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969449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658" y="939452"/>
            <a:ext cx="9128342" cy="5120036"/>
          </a:xfrm>
        </p:spPr>
        <p:txBody>
          <a:bodyPr/>
          <a:lstStyle/>
          <a:p>
            <a:pPr lvl="4"/>
            <a:r>
              <a:rPr lang="en-US" sz="2800" dirty="0"/>
              <a:t>if ($foo == 0) {</a:t>
            </a:r>
          </a:p>
          <a:p>
            <a:pPr lvl="4"/>
            <a:r>
              <a:rPr lang="en-US" sz="2800" dirty="0"/>
              <a:t>echo ‘The variable foo is equal to 0’;</a:t>
            </a:r>
          </a:p>
          <a:p>
            <a:pPr lvl="4"/>
            <a:r>
              <a:rPr lang="en-US" sz="2800" dirty="0"/>
              <a:t>}</a:t>
            </a:r>
          </a:p>
          <a:p>
            <a:pPr lvl="4"/>
            <a:r>
              <a:rPr lang="en-US" sz="2800" dirty="0"/>
              <a:t>else if (($foo &gt; 0) &amp;&amp; ($foo &lt;= 5)) {</a:t>
            </a:r>
          </a:p>
          <a:p>
            <a:pPr lvl="4"/>
            <a:r>
              <a:rPr lang="en-US" sz="2800" dirty="0"/>
              <a:t>echo ‘The variable foo is between 1 and 5’;</a:t>
            </a:r>
          </a:p>
          <a:p>
            <a:pPr lvl="4"/>
            <a:r>
              <a:rPr lang="en-US" sz="2800" dirty="0"/>
              <a:t>}else {</a:t>
            </a:r>
          </a:p>
          <a:p>
            <a:pPr lvl="4"/>
            <a:r>
              <a:rPr lang="en-US" sz="2800" dirty="0"/>
              <a:t>echo ‘The variable foo is equal to ‘.$foo;</a:t>
            </a:r>
          </a:p>
          <a:p>
            <a:pPr lvl="4"/>
            <a:r>
              <a:rPr lang="en-US" sz="2800" dirty="0"/>
              <a:t>}</a:t>
            </a:r>
          </a:p>
        </p:txBody>
      </p:sp>
      <p:sp>
        <p:nvSpPr>
          <p:cNvPr id="4" name="Date Placeholder 3"/>
          <p:cNvSpPr>
            <a:spLocks noGrp="1"/>
          </p:cNvSpPr>
          <p:nvPr>
            <p:ph type="dt" sz="half" idx="10"/>
          </p:nvPr>
        </p:nvSpPr>
        <p:spPr/>
        <p:txBody>
          <a:bodyPr/>
          <a:lstStyle/>
          <a:p>
            <a:pPr>
              <a:defRPr/>
            </a:pPr>
            <a:fld id="{C8190A42-2730-44E4-8C90-A9C6E16F9F3B}"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49</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4676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710"/>
            <a:ext cx="9144000" cy="719144"/>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658" y="939452"/>
            <a:ext cx="9128342" cy="5120036"/>
          </a:xfrm>
        </p:spPr>
        <p:txBody>
          <a:bodyPr/>
          <a:lstStyle/>
          <a:p>
            <a:pPr algn="just"/>
            <a:r>
              <a:rPr lang="en-US" dirty="0"/>
              <a:t>Student BSC web site files can be accessed using public domain software. </a:t>
            </a:r>
            <a:endParaRPr lang="en-US" dirty="0" smtClean="0"/>
          </a:p>
          <a:p>
            <a:pPr algn="just"/>
            <a:r>
              <a:rPr lang="en-US" dirty="0"/>
              <a:t>The Windows software used includes a text editor (such as </a:t>
            </a:r>
            <a:r>
              <a:rPr lang="en-US" dirty="0" smtClean="0"/>
              <a:t>Notepad or </a:t>
            </a:r>
            <a:r>
              <a:rPr lang="en-US" u="sng" dirty="0" err="1" smtClean="0">
                <a:hlinkClick r:id="rId2"/>
              </a:rPr>
              <a:t>NotePad</a:t>
            </a:r>
            <a:r>
              <a:rPr lang="en-US" u="sng" dirty="0" smtClean="0">
                <a:hlinkClick r:id="rId2"/>
              </a:rPr>
              <a:t>++</a:t>
            </a:r>
            <a:r>
              <a:rPr lang="en-US" u="sng" dirty="0" smtClean="0"/>
              <a:t> </a:t>
            </a:r>
            <a:r>
              <a:rPr lang="en-US" dirty="0" smtClean="0"/>
              <a:t>), and </a:t>
            </a:r>
            <a:r>
              <a:rPr lang="en-US" dirty="0"/>
              <a:t>an HTML 5 compliant browser (IE 9, Chrome, or </a:t>
            </a:r>
            <a:r>
              <a:rPr lang="en-US" dirty="0" err="1" smtClean="0"/>
              <a:t>FireFox</a:t>
            </a:r>
            <a:r>
              <a:rPr lang="en-US" dirty="0" smtClean="0"/>
              <a:t> etc.).</a:t>
            </a:r>
          </a:p>
          <a:p>
            <a:pPr algn="just"/>
            <a:r>
              <a:rPr lang="en-US" dirty="0"/>
              <a:t>Students do not need to purchase software because all software can be downloaded either from the Internet</a:t>
            </a:r>
            <a:r>
              <a:rPr lang="en-US" dirty="0" smtClean="0"/>
              <a:t>.</a:t>
            </a:r>
            <a:endParaRPr lang="en-US" dirty="0"/>
          </a:p>
        </p:txBody>
      </p:sp>
      <p:sp>
        <p:nvSpPr>
          <p:cNvPr id="4" name="Date Placeholder 3"/>
          <p:cNvSpPr>
            <a:spLocks noGrp="1"/>
          </p:cNvSpPr>
          <p:nvPr>
            <p:ph type="dt" sz="half" idx="10"/>
          </p:nvPr>
        </p:nvSpPr>
        <p:spPr/>
        <p:txBody>
          <a:bodyPr/>
          <a:lstStyle/>
          <a:p>
            <a:pPr>
              <a:defRPr/>
            </a:pPr>
            <a:fld id="{E8E352A9-D2AB-497D-BB49-2039C7857645}"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264029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Display</a:t>
            </a:r>
          </a:p>
        </p:txBody>
      </p:sp>
      <p:sp>
        <p:nvSpPr>
          <p:cNvPr id="7" name="Content Placeholder 6"/>
          <p:cNvSpPr>
            <a:spLocks noGrp="1"/>
          </p:cNvSpPr>
          <p:nvPr>
            <p:ph sz="half" idx="1"/>
          </p:nvPr>
        </p:nvSpPr>
        <p:spPr>
          <a:xfrm>
            <a:off x="15658" y="889348"/>
            <a:ext cx="4805724" cy="5170140"/>
          </a:xfrm>
        </p:spPr>
        <p:txBody>
          <a:bodyPr/>
          <a:lstStyle/>
          <a:p>
            <a:r>
              <a:rPr lang="en-US" sz="2400" b="1" dirty="0"/>
              <a:t>$</a:t>
            </a:r>
            <a:r>
              <a:rPr lang="en-US" sz="2400" b="1" dirty="0" err="1"/>
              <a:t>datedisplay</a:t>
            </a:r>
            <a:r>
              <a:rPr lang="en-US" sz="2400" b="1" dirty="0"/>
              <a:t>=date(“</a:t>
            </a:r>
            <a:r>
              <a:rPr lang="en-US" sz="2400" b="1" dirty="0" err="1"/>
              <a:t>yyyy</a:t>
            </a:r>
            <a:r>
              <a:rPr lang="en-US" sz="2400" b="1" dirty="0"/>
              <a:t>/m/d”);</a:t>
            </a:r>
          </a:p>
          <a:p>
            <a:r>
              <a:rPr lang="en-US" sz="2400" b="1" dirty="0"/>
              <a:t>Print $</a:t>
            </a:r>
            <a:r>
              <a:rPr lang="en-US" sz="2400" b="1" dirty="0" err="1"/>
              <a:t>datedisplay</a:t>
            </a:r>
            <a:r>
              <a:rPr lang="en-US" sz="2400" b="1" dirty="0"/>
              <a:t>;</a:t>
            </a:r>
          </a:p>
          <a:p>
            <a:endParaRPr lang="en-US" sz="2400" b="1" dirty="0"/>
          </a:p>
          <a:p>
            <a:r>
              <a:rPr lang="en-US" sz="2400" b="1" dirty="0"/>
              <a:t># If the date is April 1st, 2009</a:t>
            </a:r>
          </a:p>
          <a:p>
            <a:r>
              <a:rPr lang="en-US" sz="2400" b="1" dirty="0"/>
              <a:t># It would display as 2009/4/1</a:t>
            </a:r>
          </a:p>
        </p:txBody>
      </p:sp>
      <p:sp>
        <p:nvSpPr>
          <p:cNvPr id="8" name="Content Placeholder 7"/>
          <p:cNvSpPr>
            <a:spLocks noGrp="1"/>
          </p:cNvSpPr>
          <p:nvPr>
            <p:ph sz="half" idx="2"/>
          </p:nvPr>
        </p:nvSpPr>
        <p:spPr>
          <a:xfrm>
            <a:off x="4855449" y="905860"/>
            <a:ext cx="4495800" cy="5170140"/>
          </a:xfrm>
        </p:spPr>
        <p:txBody>
          <a:bodyPr/>
          <a:lstStyle/>
          <a:p>
            <a:r>
              <a:rPr lang="en-US" sz="2000" b="1" dirty="0"/>
              <a:t>$</a:t>
            </a:r>
            <a:r>
              <a:rPr lang="en-US" sz="2000" b="1" dirty="0" err="1"/>
              <a:t>datedisplay</a:t>
            </a:r>
            <a:r>
              <a:rPr lang="en-US" sz="2000" b="1" dirty="0"/>
              <a:t>=date(“l, F m, Y”);</a:t>
            </a:r>
          </a:p>
          <a:p>
            <a:r>
              <a:rPr lang="en-US" sz="2000" b="1" dirty="0"/>
              <a:t>Print $</a:t>
            </a:r>
            <a:r>
              <a:rPr lang="en-US" sz="2000" b="1" dirty="0" err="1"/>
              <a:t>datedisplay</a:t>
            </a:r>
            <a:r>
              <a:rPr lang="en-US" sz="2000" b="1" dirty="0"/>
              <a:t>;</a:t>
            </a:r>
          </a:p>
          <a:p>
            <a:endParaRPr lang="en-US" sz="2000" b="1" dirty="0"/>
          </a:p>
          <a:p>
            <a:r>
              <a:rPr lang="en-US" sz="2000" b="1" dirty="0"/>
              <a:t># If the date is April 1st, 2009</a:t>
            </a:r>
          </a:p>
          <a:p>
            <a:r>
              <a:rPr lang="en-US" sz="2000" b="1" dirty="0"/>
              <a:t># Wednesday, April 1, 2009</a:t>
            </a:r>
          </a:p>
        </p:txBody>
      </p:sp>
      <p:sp>
        <p:nvSpPr>
          <p:cNvPr id="4" name="Date Placeholder 3"/>
          <p:cNvSpPr>
            <a:spLocks noGrp="1"/>
          </p:cNvSpPr>
          <p:nvPr>
            <p:ph type="dt" sz="half" idx="10"/>
          </p:nvPr>
        </p:nvSpPr>
        <p:spPr/>
        <p:txBody>
          <a:bodyPr/>
          <a:lstStyle/>
          <a:p>
            <a:pPr>
              <a:defRPr/>
            </a:pPr>
            <a:fld id="{6FD15976-CA36-4BF4-96F8-B2A4517BED5A}"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50</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4113997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Arrays</a:t>
            </a:r>
          </a:p>
        </p:txBody>
      </p:sp>
      <p:sp>
        <p:nvSpPr>
          <p:cNvPr id="8" name="Content Placeholder 7"/>
          <p:cNvSpPr>
            <a:spLocks noGrp="1"/>
          </p:cNvSpPr>
          <p:nvPr>
            <p:ph idx="1"/>
          </p:nvPr>
        </p:nvSpPr>
        <p:spPr>
          <a:xfrm>
            <a:off x="15658" y="939452"/>
            <a:ext cx="8442542" cy="5120036"/>
          </a:xfrm>
        </p:spPr>
        <p:txBody>
          <a:bodyPr/>
          <a:lstStyle/>
          <a:p>
            <a:pPr algn="just"/>
            <a:r>
              <a:rPr lang="en-US" dirty="0"/>
              <a:t>An array is a data structure that stores one or more similar type of values in a single value. </a:t>
            </a:r>
          </a:p>
          <a:p>
            <a:pPr algn="just"/>
            <a:r>
              <a:rPr lang="en-US" dirty="0"/>
              <a:t>There are three different kind of arrays and each array value is accessed using an ID c which is called array index.</a:t>
            </a:r>
          </a:p>
          <a:p>
            <a:pPr algn="just"/>
            <a:endParaRPr lang="en-US" dirty="0"/>
          </a:p>
        </p:txBody>
      </p:sp>
      <p:sp>
        <p:nvSpPr>
          <p:cNvPr id="5" name="Date Placeholder 4"/>
          <p:cNvSpPr>
            <a:spLocks noGrp="1"/>
          </p:cNvSpPr>
          <p:nvPr>
            <p:ph type="dt" sz="half" idx="10"/>
          </p:nvPr>
        </p:nvSpPr>
        <p:spPr/>
        <p:txBody>
          <a:bodyPr/>
          <a:lstStyle/>
          <a:p>
            <a:pPr>
              <a:defRPr/>
            </a:pPr>
            <a:fld id="{2136CE62-1696-4B14-ADA7-CD909124EEF1}"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51</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773020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658" y="939452"/>
            <a:ext cx="9128342" cy="5120036"/>
          </a:xfrm>
        </p:spPr>
        <p:txBody>
          <a:bodyPr/>
          <a:lstStyle/>
          <a:p>
            <a:pPr algn="just"/>
            <a:r>
              <a:rPr lang="en-US" b="1" dirty="0"/>
              <a:t>Numeric array </a:t>
            </a:r>
            <a:r>
              <a:rPr lang="en-US" dirty="0"/>
              <a:t>− An array with a numeric index. Values are stored and accessed in linear fashion.</a:t>
            </a:r>
          </a:p>
          <a:p>
            <a:pPr algn="just"/>
            <a:r>
              <a:rPr lang="en-US" b="1" dirty="0"/>
              <a:t>Associative array </a:t>
            </a:r>
            <a:r>
              <a:rPr lang="en-US" dirty="0"/>
              <a:t>− An array with strings as index. This stores element values in association with key values rather than in a strict linear index order.</a:t>
            </a:r>
          </a:p>
          <a:p>
            <a:pPr algn="just"/>
            <a:r>
              <a:rPr lang="en-US" b="1" dirty="0"/>
              <a:t>Multidimensional array </a:t>
            </a:r>
            <a:r>
              <a:rPr lang="en-US" dirty="0"/>
              <a:t>− An array containing one or more arrays and values are accessed using multiple indices.</a:t>
            </a:r>
          </a:p>
          <a:p>
            <a:pPr algn="just"/>
            <a:r>
              <a:rPr lang="en-US" b="1" dirty="0"/>
              <a:t>NOTE</a:t>
            </a:r>
            <a:r>
              <a:rPr lang="en-US" dirty="0"/>
              <a:t> − Built-in array functions is given in function reference PHP Array Function</a:t>
            </a:r>
          </a:p>
        </p:txBody>
      </p:sp>
      <p:sp>
        <p:nvSpPr>
          <p:cNvPr id="4" name="Date Placeholder 3"/>
          <p:cNvSpPr>
            <a:spLocks noGrp="1"/>
          </p:cNvSpPr>
          <p:nvPr>
            <p:ph type="dt" sz="half" idx="10"/>
          </p:nvPr>
        </p:nvSpPr>
        <p:spPr/>
        <p:txBody>
          <a:bodyPr/>
          <a:lstStyle/>
          <a:p>
            <a:pPr>
              <a:defRPr/>
            </a:pPr>
            <a:fld id="{01EEC7FB-5117-4526-BD7D-AF9FEB2E8E11}"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52</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669235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658" y="939452"/>
            <a:ext cx="9128342" cy="5120036"/>
          </a:xfrm>
        </p:spPr>
        <p:txBody>
          <a:bodyPr/>
          <a:lstStyle/>
          <a:p>
            <a:pPr algn="just"/>
            <a:r>
              <a:rPr lang="en-US" dirty="0"/>
              <a:t>These arrays can store numbers, strings and any object but their index will be represented by numbers. By default array index starts from zero.</a:t>
            </a:r>
          </a:p>
          <a:p>
            <a:pPr algn="just"/>
            <a:r>
              <a:rPr lang="en-US" dirty="0"/>
              <a:t>Example</a:t>
            </a:r>
          </a:p>
          <a:p>
            <a:pPr algn="just"/>
            <a:r>
              <a:rPr lang="en-US" dirty="0"/>
              <a:t>Following is the example showing how to create and access numeric arrays.</a:t>
            </a:r>
          </a:p>
          <a:p>
            <a:pPr algn="just"/>
            <a:r>
              <a:rPr lang="en-US" dirty="0"/>
              <a:t>Here we have used </a:t>
            </a:r>
            <a:r>
              <a:rPr lang="en-US" b="1" dirty="0"/>
              <a:t>array()</a:t>
            </a:r>
            <a:r>
              <a:rPr lang="en-US" dirty="0"/>
              <a:t> function to create array. This function is explained in function reference.</a:t>
            </a:r>
          </a:p>
          <a:p>
            <a:pPr algn="just"/>
            <a:endParaRPr lang="en-US" dirty="0"/>
          </a:p>
        </p:txBody>
      </p:sp>
      <p:sp>
        <p:nvSpPr>
          <p:cNvPr id="4" name="Date Placeholder 3"/>
          <p:cNvSpPr>
            <a:spLocks noGrp="1"/>
          </p:cNvSpPr>
          <p:nvPr>
            <p:ph type="dt" sz="half" idx="10"/>
          </p:nvPr>
        </p:nvSpPr>
        <p:spPr/>
        <p:txBody>
          <a:bodyPr/>
          <a:lstStyle/>
          <a:p>
            <a:pPr>
              <a:defRPr/>
            </a:pPr>
            <a:fld id="{D5BF3EB7-D165-4D3D-BD10-3C561E2A3AC4}"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53</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683040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sz="half" idx="1"/>
          </p:nvPr>
        </p:nvSpPr>
        <p:spPr>
          <a:xfrm>
            <a:off x="0" y="889348"/>
            <a:ext cx="4480142" cy="4687888"/>
          </a:xfrm>
        </p:spPr>
        <p:txBody>
          <a:bodyPr/>
          <a:lstStyle/>
          <a:p>
            <a:r>
              <a:rPr lang="en-US" sz="1800" dirty="0"/>
              <a:t>&lt;html&gt;</a:t>
            </a:r>
          </a:p>
          <a:p>
            <a:r>
              <a:rPr lang="en-US" sz="1800" dirty="0"/>
              <a:t>   &lt;body&gt;</a:t>
            </a:r>
          </a:p>
          <a:p>
            <a:r>
              <a:rPr lang="en-US" sz="1800" dirty="0"/>
              <a:t>         &lt;?</a:t>
            </a:r>
            <a:r>
              <a:rPr lang="en-US" sz="1800" dirty="0" err="1"/>
              <a:t>php</a:t>
            </a:r>
            <a:endParaRPr lang="en-US" sz="1800" dirty="0"/>
          </a:p>
          <a:p>
            <a:r>
              <a:rPr lang="en-US" sz="1800" dirty="0"/>
              <a:t>         /* First method to create array. */</a:t>
            </a:r>
          </a:p>
          <a:p>
            <a:r>
              <a:rPr lang="en-US" sz="1800" dirty="0"/>
              <a:t>         $numbers = array( 1, 2, 3, 4, 5);</a:t>
            </a:r>
          </a:p>
          <a:p>
            <a:r>
              <a:rPr lang="en-US" sz="1800" dirty="0"/>
              <a:t>                  </a:t>
            </a:r>
            <a:r>
              <a:rPr lang="en-US" sz="1800" dirty="0" err="1"/>
              <a:t>foreach</a:t>
            </a:r>
            <a:r>
              <a:rPr lang="en-US" sz="1800" dirty="0"/>
              <a:t>( $numbers as $value ) {</a:t>
            </a:r>
          </a:p>
          <a:p>
            <a:r>
              <a:rPr lang="en-US" sz="1800" dirty="0"/>
              <a:t>            echo "Value is $value &lt;</a:t>
            </a:r>
            <a:r>
              <a:rPr lang="en-US" sz="1800" dirty="0" err="1"/>
              <a:t>br</a:t>
            </a:r>
            <a:r>
              <a:rPr lang="en-US" sz="1800" dirty="0"/>
              <a:t> /&gt;";</a:t>
            </a:r>
          </a:p>
          <a:p>
            <a:r>
              <a:rPr lang="en-US" sz="1800" dirty="0"/>
              <a:t>         }              /* Second method to create array. */</a:t>
            </a:r>
          </a:p>
          <a:p>
            <a:r>
              <a:rPr lang="en-US" sz="1800" dirty="0"/>
              <a:t>         $numbers[0] = "one";</a:t>
            </a:r>
          </a:p>
          <a:p>
            <a:r>
              <a:rPr lang="en-US" sz="1800" dirty="0"/>
              <a:t>         $numbers[1] = "two";</a:t>
            </a:r>
          </a:p>
          <a:p>
            <a:r>
              <a:rPr lang="en-US" sz="1800" dirty="0"/>
              <a:t>         $numbers[2] = "three";</a:t>
            </a:r>
          </a:p>
          <a:p>
            <a:r>
              <a:rPr lang="en-US" sz="1800" dirty="0"/>
              <a:t>         $numbers[3] = "four";</a:t>
            </a:r>
          </a:p>
          <a:p>
            <a:r>
              <a:rPr lang="en-US" sz="1800" dirty="0"/>
              <a:t>         $numbers[4] = "five";</a:t>
            </a:r>
          </a:p>
        </p:txBody>
      </p:sp>
      <p:sp>
        <p:nvSpPr>
          <p:cNvPr id="8" name="Content Placeholder 7"/>
          <p:cNvSpPr>
            <a:spLocks noGrp="1"/>
          </p:cNvSpPr>
          <p:nvPr>
            <p:ph sz="half" idx="2"/>
          </p:nvPr>
        </p:nvSpPr>
        <p:spPr>
          <a:xfrm>
            <a:off x="4495800" y="1371600"/>
            <a:ext cx="3962400" cy="4687888"/>
          </a:xfrm>
        </p:spPr>
        <p:txBody>
          <a:bodyPr/>
          <a:lstStyle/>
          <a:p>
            <a:r>
              <a:rPr lang="en-US" dirty="0"/>
              <a:t> </a:t>
            </a:r>
            <a:r>
              <a:rPr lang="en-US" dirty="0" err="1"/>
              <a:t>foreach</a:t>
            </a:r>
            <a:r>
              <a:rPr lang="en-US" dirty="0"/>
              <a:t>( $numbers as $value ) {</a:t>
            </a:r>
          </a:p>
          <a:p>
            <a:r>
              <a:rPr lang="en-US" dirty="0"/>
              <a:t>            echo "Value is $value &lt;</a:t>
            </a:r>
            <a:r>
              <a:rPr lang="en-US" dirty="0" err="1"/>
              <a:t>br</a:t>
            </a:r>
            <a:r>
              <a:rPr lang="en-US" dirty="0"/>
              <a:t> /&gt;";</a:t>
            </a:r>
          </a:p>
          <a:p>
            <a:r>
              <a:rPr lang="en-US" dirty="0"/>
              <a:t>         }</a:t>
            </a:r>
          </a:p>
          <a:p>
            <a:r>
              <a:rPr lang="en-US" dirty="0"/>
              <a:t>      ?&gt;</a:t>
            </a:r>
          </a:p>
          <a:p>
            <a:r>
              <a:rPr lang="en-US" dirty="0"/>
              <a:t>         &lt;/body&gt;</a:t>
            </a:r>
          </a:p>
          <a:p>
            <a:r>
              <a:rPr lang="en-US" dirty="0"/>
              <a:t>&lt;/html&gt;</a:t>
            </a:r>
          </a:p>
        </p:txBody>
      </p:sp>
      <p:sp>
        <p:nvSpPr>
          <p:cNvPr id="4" name="Date Placeholder 3"/>
          <p:cNvSpPr>
            <a:spLocks noGrp="1"/>
          </p:cNvSpPr>
          <p:nvPr>
            <p:ph type="dt" sz="half" idx="10"/>
          </p:nvPr>
        </p:nvSpPr>
        <p:spPr/>
        <p:txBody>
          <a:bodyPr/>
          <a:lstStyle/>
          <a:p>
            <a:pPr>
              <a:defRPr/>
            </a:pPr>
            <a:fld id="{06719D62-686E-42F7-BBDB-16A77A361334}"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54</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312969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Arrays</a:t>
            </a:r>
          </a:p>
        </p:txBody>
      </p:sp>
      <p:sp>
        <p:nvSpPr>
          <p:cNvPr id="8" name="Content Placeholder 7"/>
          <p:cNvSpPr>
            <a:spLocks noGrp="1"/>
          </p:cNvSpPr>
          <p:nvPr>
            <p:ph idx="1"/>
          </p:nvPr>
        </p:nvSpPr>
        <p:spPr>
          <a:xfrm>
            <a:off x="15658" y="939452"/>
            <a:ext cx="9128342" cy="5120036"/>
          </a:xfrm>
        </p:spPr>
        <p:txBody>
          <a:bodyPr/>
          <a:lstStyle/>
          <a:p>
            <a:pPr algn="just"/>
            <a:r>
              <a:rPr lang="en-US" dirty="0"/>
              <a:t>The associative arrays are very similar to numeric arrays in term of functionality but they are different in terms of their index.</a:t>
            </a:r>
          </a:p>
          <a:p>
            <a:pPr algn="just"/>
            <a:r>
              <a:rPr lang="en-US" dirty="0"/>
              <a:t> Associative array will have their index as </a:t>
            </a:r>
            <a:r>
              <a:rPr lang="en-US" sz="2800" b="1" dirty="0">
                <a:solidFill>
                  <a:schemeClr val="tx2"/>
                </a:solidFill>
              </a:rPr>
              <a:t>string</a:t>
            </a:r>
            <a:r>
              <a:rPr lang="en-US" sz="2800" dirty="0">
                <a:solidFill>
                  <a:schemeClr val="tx2"/>
                </a:solidFill>
              </a:rPr>
              <a:t> </a:t>
            </a:r>
            <a:r>
              <a:rPr lang="en-US" dirty="0"/>
              <a:t>so that you can establish a strong association between key and values.</a:t>
            </a:r>
          </a:p>
          <a:p>
            <a:pPr algn="just"/>
            <a:r>
              <a:rPr lang="en-US" dirty="0"/>
              <a:t>To store the salaries of employees in an array, a numerically indexed array would not be the best choice. Instead, we could use the employees names as the keys in our associative array, and the value would be their respective salary.</a:t>
            </a:r>
          </a:p>
        </p:txBody>
      </p:sp>
      <p:sp>
        <p:nvSpPr>
          <p:cNvPr id="5" name="Date Placeholder 4"/>
          <p:cNvSpPr>
            <a:spLocks noGrp="1"/>
          </p:cNvSpPr>
          <p:nvPr>
            <p:ph type="dt" sz="half" idx="10"/>
          </p:nvPr>
        </p:nvSpPr>
        <p:spPr/>
        <p:txBody>
          <a:bodyPr/>
          <a:lstStyle/>
          <a:p>
            <a:pPr>
              <a:defRPr/>
            </a:pPr>
            <a:fld id="{CAA6A9BD-F001-4331-8C93-FBBED142C61F}"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55</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757445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half" idx="1"/>
          </p:nvPr>
        </p:nvSpPr>
        <p:spPr>
          <a:xfrm>
            <a:off x="15657" y="889348"/>
            <a:ext cx="4930415" cy="5170140"/>
          </a:xfrm>
        </p:spPr>
        <p:txBody>
          <a:bodyPr/>
          <a:lstStyle/>
          <a:p>
            <a:r>
              <a:rPr lang="en-US" sz="2000" dirty="0"/>
              <a:t>&lt;html&gt;</a:t>
            </a:r>
          </a:p>
          <a:p>
            <a:r>
              <a:rPr lang="en-US" sz="2000" dirty="0"/>
              <a:t>   &lt;body&gt;</a:t>
            </a:r>
          </a:p>
          <a:p>
            <a:r>
              <a:rPr lang="en-US" sz="2000" dirty="0"/>
              <a:t>            &lt;?</a:t>
            </a:r>
            <a:r>
              <a:rPr lang="en-US" sz="2000" dirty="0" err="1"/>
              <a:t>php</a:t>
            </a:r>
            <a:endParaRPr lang="en-US" sz="2000" dirty="0"/>
          </a:p>
          <a:p>
            <a:pPr marL="0" indent="0">
              <a:buNone/>
            </a:pPr>
            <a:r>
              <a:rPr lang="en-US" sz="2000" dirty="0"/>
              <a:t>/* First method to associate create array. */</a:t>
            </a:r>
          </a:p>
          <a:p>
            <a:pPr marL="0" indent="0">
              <a:buNone/>
            </a:pPr>
            <a:r>
              <a:rPr lang="en-US" sz="2000" dirty="0"/>
              <a:t>$salaries = </a:t>
            </a:r>
            <a:r>
              <a:rPr lang="en-US" sz="2000" dirty="0" err="1"/>
              <a:t>rray</a:t>
            </a:r>
            <a:r>
              <a:rPr lang="en-US" sz="2000" dirty="0"/>
              <a:t>("</a:t>
            </a:r>
            <a:r>
              <a:rPr lang="en-US" sz="2000" dirty="0" err="1"/>
              <a:t>mohammad</a:t>
            </a:r>
            <a:r>
              <a:rPr lang="en-US" sz="2000" dirty="0"/>
              <a:t>" =&gt; 2000, "</a:t>
            </a:r>
            <a:r>
              <a:rPr lang="en-US" sz="2000" dirty="0" err="1"/>
              <a:t>qadir</a:t>
            </a:r>
            <a:r>
              <a:rPr lang="en-US" sz="2000" dirty="0"/>
              <a:t>" =&gt; 1000, "</a:t>
            </a:r>
            <a:r>
              <a:rPr lang="en-US" sz="2000" dirty="0" err="1"/>
              <a:t>zara</a:t>
            </a:r>
            <a:r>
              <a:rPr lang="en-US" sz="2000" dirty="0"/>
              <a:t>" =&gt; 500);</a:t>
            </a:r>
          </a:p>
          <a:p>
            <a:pPr marL="0" indent="0">
              <a:buNone/>
            </a:pPr>
            <a:r>
              <a:rPr lang="en-US" sz="2000" dirty="0"/>
              <a:t> echo "Salary of </a:t>
            </a:r>
            <a:r>
              <a:rPr lang="en-US" sz="2000" dirty="0" err="1"/>
              <a:t>mohammad</a:t>
            </a:r>
            <a:r>
              <a:rPr lang="en-US" sz="2000" dirty="0"/>
              <a:t> is ". $salaries['</a:t>
            </a:r>
            <a:r>
              <a:rPr lang="en-US" sz="2000" dirty="0" err="1"/>
              <a:t>mohammad</a:t>
            </a:r>
            <a:r>
              <a:rPr lang="en-US" sz="2000" dirty="0"/>
              <a:t>'] . "&lt;</a:t>
            </a:r>
            <a:r>
              <a:rPr lang="en-US" sz="2000" dirty="0" err="1"/>
              <a:t>br</a:t>
            </a:r>
            <a:r>
              <a:rPr lang="en-US" sz="2000" dirty="0"/>
              <a:t> /&gt;";</a:t>
            </a:r>
          </a:p>
          <a:p>
            <a:pPr marL="0" indent="0">
              <a:buNone/>
            </a:pPr>
            <a:r>
              <a:rPr lang="en-US" sz="2000" dirty="0"/>
              <a:t> echo "Salary of </a:t>
            </a:r>
            <a:r>
              <a:rPr lang="en-US" sz="2000" dirty="0" err="1"/>
              <a:t>qadir</a:t>
            </a:r>
            <a:r>
              <a:rPr lang="en-US" sz="2000" dirty="0"/>
              <a:t> is ".  $salaries['</a:t>
            </a:r>
            <a:r>
              <a:rPr lang="en-US" sz="2000" dirty="0" err="1"/>
              <a:t>qadir</a:t>
            </a:r>
            <a:r>
              <a:rPr lang="en-US" sz="2000" dirty="0"/>
              <a:t>']. "&lt;</a:t>
            </a:r>
            <a:r>
              <a:rPr lang="en-US" sz="2000" dirty="0" err="1"/>
              <a:t>br</a:t>
            </a:r>
            <a:r>
              <a:rPr lang="en-US" sz="2000" dirty="0"/>
              <a:t> /&gt;";</a:t>
            </a:r>
          </a:p>
          <a:p>
            <a:pPr marL="0" indent="0">
              <a:buNone/>
            </a:pPr>
            <a:r>
              <a:rPr lang="en-US" sz="2000" dirty="0"/>
              <a:t>echo "Salary of </a:t>
            </a:r>
            <a:r>
              <a:rPr lang="en-US" sz="2000" dirty="0" err="1"/>
              <a:t>zara</a:t>
            </a:r>
            <a:r>
              <a:rPr lang="en-US" sz="2000" dirty="0"/>
              <a:t> is ".  $salaries['</a:t>
            </a:r>
            <a:r>
              <a:rPr lang="en-US" sz="2000" dirty="0" err="1"/>
              <a:t>zara</a:t>
            </a:r>
            <a:r>
              <a:rPr lang="en-US" sz="2000" dirty="0"/>
              <a:t>']. "&lt;</a:t>
            </a:r>
            <a:r>
              <a:rPr lang="en-US" sz="2000" dirty="0" err="1"/>
              <a:t>br</a:t>
            </a:r>
            <a:r>
              <a:rPr lang="en-US" sz="2000" dirty="0"/>
              <a:t> /&gt;";</a:t>
            </a:r>
          </a:p>
          <a:p>
            <a:pPr marL="0" indent="0">
              <a:buNone/>
            </a:pPr>
            <a:endParaRPr lang="en-US" sz="2000" dirty="0"/>
          </a:p>
        </p:txBody>
      </p:sp>
      <p:sp>
        <p:nvSpPr>
          <p:cNvPr id="9" name="Content Placeholder 8"/>
          <p:cNvSpPr>
            <a:spLocks noGrp="1"/>
          </p:cNvSpPr>
          <p:nvPr>
            <p:ph sz="half" idx="2"/>
          </p:nvPr>
        </p:nvSpPr>
        <p:spPr>
          <a:xfrm>
            <a:off x="5334000" y="889348"/>
            <a:ext cx="3810000" cy="4687888"/>
          </a:xfrm>
        </p:spPr>
        <p:txBody>
          <a:bodyPr/>
          <a:lstStyle/>
          <a:p>
            <a:r>
              <a:rPr lang="en-US" sz="1800" dirty="0"/>
              <a:t>/* Second method to create array. */</a:t>
            </a:r>
          </a:p>
          <a:p>
            <a:pPr marL="0" indent="0">
              <a:buNone/>
            </a:pPr>
            <a:r>
              <a:rPr lang="en-US" sz="1800" dirty="0"/>
              <a:t>$salaries['</a:t>
            </a:r>
            <a:r>
              <a:rPr lang="en-US" sz="1800" dirty="0" err="1"/>
              <a:t>mohammad</a:t>
            </a:r>
            <a:r>
              <a:rPr lang="en-US" sz="1800" dirty="0"/>
              <a:t>'] = "high";  $salaries['</a:t>
            </a:r>
            <a:r>
              <a:rPr lang="en-US" sz="1800" dirty="0" err="1"/>
              <a:t>qadir</a:t>
            </a:r>
            <a:r>
              <a:rPr lang="en-US" sz="1800" dirty="0"/>
              <a:t>'] = "medium";</a:t>
            </a:r>
          </a:p>
          <a:p>
            <a:pPr marL="0" indent="0">
              <a:buNone/>
            </a:pPr>
            <a:r>
              <a:rPr lang="en-US" sz="1800" dirty="0"/>
              <a:t>$salaries['</a:t>
            </a:r>
            <a:r>
              <a:rPr lang="en-US" sz="1800" dirty="0" err="1"/>
              <a:t>zara</a:t>
            </a:r>
            <a:r>
              <a:rPr lang="en-US" sz="1800" dirty="0"/>
              <a:t>'] = "low";     </a:t>
            </a:r>
          </a:p>
          <a:p>
            <a:pPr marL="0" indent="0">
              <a:buNone/>
            </a:pPr>
            <a:r>
              <a:rPr lang="en-US" sz="1800" dirty="0"/>
              <a:t> echo "Salary of </a:t>
            </a:r>
            <a:r>
              <a:rPr lang="en-US" sz="1800" dirty="0" err="1"/>
              <a:t>mohammad</a:t>
            </a:r>
            <a:r>
              <a:rPr lang="en-US" sz="1800" dirty="0"/>
              <a:t> is ". $salaries['</a:t>
            </a:r>
            <a:r>
              <a:rPr lang="en-US" sz="1800" dirty="0" err="1"/>
              <a:t>mohammad</a:t>
            </a:r>
            <a:r>
              <a:rPr lang="en-US" sz="1800" dirty="0"/>
              <a:t>'] . "&lt;</a:t>
            </a:r>
            <a:r>
              <a:rPr lang="en-US" sz="1800" dirty="0" err="1"/>
              <a:t>br</a:t>
            </a:r>
            <a:r>
              <a:rPr lang="en-US" sz="1800" dirty="0"/>
              <a:t> /&gt;";</a:t>
            </a:r>
          </a:p>
          <a:p>
            <a:r>
              <a:rPr lang="en-US" sz="1800" dirty="0"/>
              <a:t>echo "Salary of </a:t>
            </a:r>
            <a:r>
              <a:rPr lang="en-US" sz="1800" dirty="0" err="1"/>
              <a:t>qadir</a:t>
            </a:r>
            <a:r>
              <a:rPr lang="en-US" sz="1800" dirty="0"/>
              <a:t> is ".  $salaries['</a:t>
            </a:r>
            <a:r>
              <a:rPr lang="en-US" sz="1800" dirty="0" err="1"/>
              <a:t>qadir</a:t>
            </a:r>
            <a:r>
              <a:rPr lang="en-US" sz="1800" dirty="0"/>
              <a:t>']. "&lt;</a:t>
            </a:r>
            <a:r>
              <a:rPr lang="en-US" sz="1800" dirty="0" err="1"/>
              <a:t>br</a:t>
            </a:r>
            <a:r>
              <a:rPr lang="en-US" sz="1800" dirty="0"/>
              <a:t> /&gt;";</a:t>
            </a:r>
          </a:p>
          <a:p>
            <a:r>
              <a:rPr lang="en-US" sz="1800" dirty="0"/>
              <a:t>         echo "Salary of </a:t>
            </a:r>
            <a:r>
              <a:rPr lang="en-US" sz="1800" dirty="0" err="1"/>
              <a:t>zara</a:t>
            </a:r>
            <a:r>
              <a:rPr lang="en-US" sz="1800" dirty="0"/>
              <a:t> is ".  $salaries['</a:t>
            </a:r>
            <a:r>
              <a:rPr lang="en-US" sz="1800" dirty="0" err="1"/>
              <a:t>zara</a:t>
            </a:r>
            <a:r>
              <a:rPr lang="en-US" sz="1800" dirty="0"/>
              <a:t>']. "&lt;</a:t>
            </a:r>
            <a:r>
              <a:rPr lang="en-US" sz="1800" dirty="0" err="1"/>
              <a:t>br</a:t>
            </a:r>
            <a:r>
              <a:rPr lang="en-US" sz="1800" dirty="0"/>
              <a:t> /&gt;";</a:t>
            </a:r>
          </a:p>
          <a:p>
            <a:r>
              <a:rPr lang="en-US" sz="1800" dirty="0"/>
              <a:t>      ?&gt;</a:t>
            </a:r>
          </a:p>
          <a:p>
            <a:r>
              <a:rPr lang="en-US" sz="1800" dirty="0"/>
              <a:t>      &lt;/body&gt;</a:t>
            </a:r>
          </a:p>
          <a:p>
            <a:r>
              <a:rPr lang="en-US" sz="1800" dirty="0"/>
              <a:t>&lt;/html&gt;</a:t>
            </a:r>
          </a:p>
        </p:txBody>
      </p:sp>
      <p:sp>
        <p:nvSpPr>
          <p:cNvPr id="4" name="Date Placeholder 3"/>
          <p:cNvSpPr>
            <a:spLocks noGrp="1"/>
          </p:cNvSpPr>
          <p:nvPr>
            <p:ph type="dt" sz="half" idx="10"/>
          </p:nvPr>
        </p:nvSpPr>
        <p:spPr/>
        <p:txBody>
          <a:bodyPr/>
          <a:lstStyle/>
          <a:p>
            <a:pPr>
              <a:defRPr/>
            </a:pPr>
            <a:fld id="{D0EFDA36-42F5-4375-BE6C-248A32BC1F6C}"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56</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092886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sp>
        <p:nvSpPr>
          <p:cNvPr id="3" name="Content Placeholder 2"/>
          <p:cNvSpPr>
            <a:spLocks noGrp="1"/>
          </p:cNvSpPr>
          <p:nvPr>
            <p:ph sz="half" idx="1"/>
          </p:nvPr>
        </p:nvSpPr>
        <p:spPr>
          <a:xfrm>
            <a:off x="685799" y="1371600"/>
            <a:ext cx="7252855" cy="4687888"/>
          </a:xfrm>
        </p:spPr>
        <p:txBody>
          <a:bodyPr/>
          <a:lstStyle/>
          <a:p>
            <a:r>
              <a:rPr lang="en-US" dirty="0"/>
              <a:t>Salary of </a:t>
            </a:r>
            <a:r>
              <a:rPr lang="en-US" dirty="0" err="1"/>
              <a:t>mohammad</a:t>
            </a:r>
            <a:r>
              <a:rPr lang="en-US" dirty="0"/>
              <a:t> is 2000</a:t>
            </a:r>
          </a:p>
          <a:p>
            <a:r>
              <a:rPr lang="en-US" dirty="0"/>
              <a:t>Salary of </a:t>
            </a:r>
            <a:r>
              <a:rPr lang="en-US" dirty="0" err="1"/>
              <a:t>qadir</a:t>
            </a:r>
            <a:r>
              <a:rPr lang="en-US" dirty="0"/>
              <a:t> is 1000</a:t>
            </a:r>
          </a:p>
          <a:p>
            <a:r>
              <a:rPr lang="en-US" dirty="0"/>
              <a:t>Salary of </a:t>
            </a:r>
            <a:r>
              <a:rPr lang="en-US" dirty="0" err="1"/>
              <a:t>zara</a:t>
            </a:r>
            <a:r>
              <a:rPr lang="en-US" dirty="0"/>
              <a:t> is 500</a:t>
            </a:r>
          </a:p>
          <a:p>
            <a:r>
              <a:rPr lang="en-US" dirty="0"/>
              <a:t>Salary of </a:t>
            </a:r>
            <a:r>
              <a:rPr lang="en-US" dirty="0" err="1"/>
              <a:t>mohammad</a:t>
            </a:r>
            <a:r>
              <a:rPr lang="en-US" dirty="0"/>
              <a:t> is high</a:t>
            </a:r>
          </a:p>
          <a:p>
            <a:r>
              <a:rPr lang="en-US" dirty="0"/>
              <a:t>Salary of </a:t>
            </a:r>
            <a:r>
              <a:rPr lang="en-US" dirty="0" err="1"/>
              <a:t>qadir</a:t>
            </a:r>
            <a:r>
              <a:rPr lang="en-US" dirty="0"/>
              <a:t> is medium</a:t>
            </a:r>
          </a:p>
          <a:p>
            <a:r>
              <a:rPr lang="en-US" dirty="0"/>
              <a:t>Salary of </a:t>
            </a:r>
            <a:r>
              <a:rPr lang="en-US" dirty="0" err="1"/>
              <a:t>zara</a:t>
            </a:r>
            <a:r>
              <a:rPr lang="en-US" dirty="0"/>
              <a:t> is low</a:t>
            </a:r>
          </a:p>
        </p:txBody>
      </p:sp>
      <p:sp>
        <p:nvSpPr>
          <p:cNvPr id="5" name="Date Placeholder 4"/>
          <p:cNvSpPr>
            <a:spLocks noGrp="1"/>
          </p:cNvSpPr>
          <p:nvPr>
            <p:ph type="dt" sz="half" idx="10"/>
          </p:nvPr>
        </p:nvSpPr>
        <p:spPr/>
        <p:txBody>
          <a:bodyPr/>
          <a:lstStyle/>
          <a:p>
            <a:pPr>
              <a:defRPr/>
            </a:pPr>
            <a:fld id="{122993F6-9F9F-4DBE-BB33-1C6B263BE633}"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57</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557595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8" name="Content Placeholder 7"/>
          <p:cNvSpPr>
            <a:spLocks noGrp="1"/>
          </p:cNvSpPr>
          <p:nvPr>
            <p:ph idx="1"/>
          </p:nvPr>
        </p:nvSpPr>
        <p:spPr>
          <a:xfrm>
            <a:off x="15658" y="939452"/>
            <a:ext cx="9128342" cy="5120036"/>
          </a:xfrm>
        </p:spPr>
        <p:txBody>
          <a:bodyPr/>
          <a:lstStyle/>
          <a:p>
            <a:pPr algn="just"/>
            <a:r>
              <a:rPr lang="en-US" dirty="0"/>
              <a:t>A multi-dimensional array each element in the main array can also be an array. </a:t>
            </a:r>
          </a:p>
          <a:p>
            <a:pPr algn="just"/>
            <a:r>
              <a:rPr lang="en-US" dirty="0"/>
              <a:t>And each element in the sub-array can be an array, and so on. Values in the multi-dimensional array are accessed using multiple index.</a:t>
            </a:r>
          </a:p>
        </p:txBody>
      </p:sp>
      <p:sp>
        <p:nvSpPr>
          <p:cNvPr id="5" name="Date Placeholder 4"/>
          <p:cNvSpPr>
            <a:spLocks noGrp="1"/>
          </p:cNvSpPr>
          <p:nvPr>
            <p:ph type="dt" sz="half" idx="10"/>
          </p:nvPr>
        </p:nvSpPr>
        <p:spPr/>
        <p:txBody>
          <a:bodyPr/>
          <a:lstStyle/>
          <a:p>
            <a:pPr>
              <a:defRPr/>
            </a:pPr>
            <a:fld id="{94504FD3-0FF6-4F6A-A674-B153368B167D}"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58</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958935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half" idx="1"/>
          </p:nvPr>
        </p:nvSpPr>
        <p:spPr>
          <a:xfrm>
            <a:off x="15658" y="889348"/>
            <a:ext cx="4480142" cy="5170140"/>
          </a:xfrm>
        </p:spPr>
        <p:txBody>
          <a:bodyPr/>
          <a:lstStyle/>
          <a:p>
            <a:r>
              <a:rPr lang="en-US" sz="1600" dirty="0"/>
              <a:t>&lt;html&gt;</a:t>
            </a:r>
          </a:p>
          <a:p>
            <a:r>
              <a:rPr lang="en-US" sz="1600" dirty="0"/>
              <a:t>   &lt;body&gt;</a:t>
            </a:r>
          </a:p>
          <a:p>
            <a:r>
              <a:rPr lang="en-US" sz="1600" dirty="0"/>
              <a:t>            &lt;?</a:t>
            </a:r>
            <a:r>
              <a:rPr lang="en-US" sz="1600" dirty="0" err="1"/>
              <a:t>php</a:t>
            </a:r>
            <a:endParaRPr lang="en-US" sz="1600" dirty="0"/>
          </a:p>
          <a:p>
            <a:r>
              <a:rPr lang="en-US" sz="1600" dirty="0"/>
              <a:t>         $marks = array( </a:t>
            </a:r>
          </a:p>
          <a:p>
            <a:r>
              <a:rPr lang="en-US" sz="1600" dirty="0"/>
              <a:t>            "</a:t>
            </a:r>
            <a:r>
              <a:rPr lang="en-US" sz="1600" dirty="0" err="1"/>
              <a:t>mohammad</a:t>
            </a:r>
            <a:r>
              <a:rPr lang="en-US" sz="1600" dirty="0"/>
              <a:t>" =&gt; array (</a:t>
            </a:r>
          </a:p>
          <a:p>
            <a:r>
              <a:rPr lang="en-US" sz="1600" dirty="0"/>
              <a:t>               "physics" =&gt; 35,</a:t>
            </a:r>
          </a:p>
          <a:p>
            <a:r>
              <a:rPr lang="en-US" sz="1600" dirty="0"/>
              <a:t>               "</a:t>
            </a:r>
            <a:r>
              <a:rPr lang="en-US" sz="1600" dirty="0" err="1"/>
              <a:t>maths</a:t>
            </a:r>
            <a:r>
              <a:rPr lang="en-US" sz="1600" dirty="0"/>
              <a:t>" =&gt; 30,	</a:t>
            </a:r>
          </a:p>
          <a:p>
            <a:r>
              <a:rPr lang="en-US" sz="1600" dirty="0"/>
              <a:t>               "chemistry" =&gt; 39</a:t>
            </a:r>
          </a:p>
          <a:p>
            <a:r>
              <a:rPr lang="en-US" sz="1600" dirty="0"/>
              <a:t>            ),</a:t>
            </a:r>
          </a:p>
          <a:p>
            <a:r>
              <a:rPr lang="en-US" sz="1600" dirty="0"/>
              <a:t>              "</a:t>
            </a:r>
            <a:r>
              <a:rPr lang="en-US" sz="1600" dirty="0" err="1"/>
              <a:t>qadir</a:t>
            </a:r>
            <a:r>
              <a:rPr lang="en-US" sz="1600" dirty="0"/>
              <a:t>" =&gt; array (</a:t>
            </a:r>
          </a:p>
          <a:p>
            <a:r>
              <a:rPr lang="en-US" sz="1600" dirty="0"/>
              <a:t>               "physics" =&gt; 30,</a:t>
            </a:r>
          </a:p>
          <a:p>
            <a:r>
              <a:rPr lang="en-US" sz="1600" dirty="0"/>
              <a:t>               "</a:t>
            </a:r>
            <a:r>
              <a:rPr lang="en-US" sz="1600" dirty="0" err="1"/>
              <a:t>maths</a:t>
            </a:r>
            <a:r>
              <a:rPr lang="en-US" sz="1600" dirty="0"/>
              <a:t>" =&gt; 32,</a:t>
            </a:r>
          </a:p>
          <a:p>
            <a:r>
              <a:rPr lang="en-US" sz="1600" dirty="0"/>
              <a:t>               "chemistry" =&gt; 29</a:t>
            </a:r>
          </a:p>
          <a:p>
            <a:r>
              <a:rPr lang="en-US" sz="1600" dirty="0"/>
              <a:t>            ),</a:t>
            </a:r>
          </a:p>
        </p:txBody>
      </p:sp>
      <p:sp>
        <p:nvSpPr>
          <p:cNvPr id="9" name="Content Placeholder 8"/>
          <p:cNvSpPr>
            <a:spLocks noGrp="1"/>
          </p:cNvSpPr>
          <p:nvPr>
            <p:ph sz="half" idx="2"/>
          </p:nvPr>
        </p:nvSpPr>
        <p:spPr>
          <a:xfrm>
            <a:off x="3962400" y="889348"/>
            <a:ext cx="5181600" cy="5543808"/>
          </a:xfrm>
        </p:spPr>
        <p:txBody>
          <a:bodyPr/>
          <a:lstStyle/>
          <a:p>
            <a:r>
              <a:rPr lang="en-US" sz="1600" dirty="0"/>
              <a:t>"</a:t>
            </a:r>
            <a:r>
              <a:rPr lang="en-US" sz="1600" dirty="0" err="1"/>
              <a:t>zara</a:t>
            </a:r>
            <a:r>
              <a:rPr lang="en-US" sz="1600" dirty="0"/>
              <a:t>" =&gt; array (</a:t>
            </a:r>
          </a:p>
          <a:p>
            <a:r>
              <a:rPr lang="en-US" sz="1600" dirty="0"/>
              <a:t>               "physics" =&gt; 31,</a:t>
            </a:r>
          </a:p>
          <a:p>
            <a:r>
              <a:rPr lang="en-US" sz="1600" dirty="0"/>
              <a:t>               "</a:t>
            </a:r>
            <a:r>
              <a:rPr lang="en-US" sz="1600" dirty="0" err="1"/>
              <a:t>maths</a:t>
            </a:r>
            <a:r>
              <a:rPr lang="en-US" sz="1600" dirty="0"/>
              <a:t>" =&gt; 22,</a:t>
            </a:r>
          </a:p>
          <a:p>
            <a:r>
              <a:rPr lang="en-US" sz="1600" dirty="0"/>
              <a:t>               "chemistry" =&gt; 39</a:t>
            </a:r>
          </a:p>
          <a:p>
            <a:r>
              <a:rPr lang="en-US" sz="1600" dirty="0"/>
              <a:t>            )  );</a:t>
            </a:r>
          </a:p>
          <a:p>
            <a:r>
              <a:rPr lang="en-US" sz="1600" dirty="0"/>
              <a:t>  /* Accessing multi-dimensional array values */</a:t>
            </a:r>
          </a:p>
          <a:p>
            <a:r>
              <a:rPr lang="en-US" sz="1600" dirty="0"/>
              <a:t>         echo "Marks for </a:t>
            </a:r>
            <a:r>
              <a:rPr lang="en-US" sz="1600" dirty="0" err="1"/>
              <a:t>mohammad</a:t>
            </a:r>
            <a:r>
              <a:rPr lang="en-US" sz="1600" dirty="0"/>
              <a:t> in physics : " ;</a:t>
            </a:r>
          </a:p>
          <a:p>
            <a:r>
              <a:rPr lang="en-US" sz="1600" dirty="0"/>
              <a:t>         echo $marks['</a:t>
            </a:r>
            <a:r>
              <a:rPr lang="en-US" sz="1600" dirty="0" err="1"/>
              <a:t>mohammad</a:t>
            </a:r>
            <a:r>
              <a:rPr lang="en-US" sz="1600" dirty="0"/>
              <a:t>']['physics'] . "&lt;</a:t>
            </a:r>
            <a:r>
              <a:rPr lang="en-US" sz="1600" dirty="0" err="1"/>
              <a:t>br</a:t>
            </a:r>
            <a:r>
              <a:rPr lang="en-US" sz="1600" dirty="0"/>
              <a:t> /&gt;"; </a:t>
            </a:r>
          </a:p>
          <a:p>
            <a:r>
              <a:rPr lang="en-US" sz="1600" dirty="0"/>
              <a:t>          echo "Marks for </a:t>
            </a:r>
            <a:r>
              <a:rPr lang="en-US" sz="1600" dirty="0" err="1"/>
              <a:t>qadir</a:t>
            </a:r>
            <a:r>
              <a:rPr lang="en-US" sz="1600" dirty="0"/>
              <a:t> in </a:t>
            </a:r>
            <a:r>
              <a:rPr lang="en-US" sz="1600" dirty="0" err="1"/>
              <a:t>maths</a:t>
            </a:r>
            <a:r>
              <a:rPr lang="en-US" sz="1600" dirty="0"/>
              <a:t> : ";</a:t>
            </a:r>
          </a:p>
          <a:p>
            <a:r>
              <a:rPr lang="en-US" sz="1600" dirty="0"/>
              <a:t>         echo $marks['</a:t>
            </a:r>
            <a:r>
              <a:rPr lang="en-US" sz="1600" dirty="0" err="1"/>
              <a:t>qadir</a:t>
            </a:r>
            <a:r>
              <a:rPr lang="en-US" sz="1600" dirty="0"/>
              <a:t>']['</a:t>
            </a:r>
            <a:r>
              <a:rPr lang="en-US" sz="1600" dirty="0" err="1"/>
              <a:t>maths</a:t>
            </a:r>
            <a:r>
              <a:rPr lang="en-US" sz="1600" dirty="0"/>
              <a:t>'] . "&lt;</a:t>
            </a:r>
            <a:r>
              <a:rPr lang="en-US" sz="1600" dirty="0" err="1"/>
              <a:t>br</a:t>
            </a:r>
            <a:r>
              <a:rPr lang="en-US" sz="1600" dirty="0"/>
              <a:t> /&gt;"; </a:t>
            </a:r>
          </a:p>
          <a:p>
            <a:r>
              <a:rPr lang="en-US" sz="1600" dirty="0"/>
              <a:t>         echo "Marks for </a:t>
            </a:r>
            <a:r>
              <a:rPr lang="en-US" sz="1600" dirty="0" err="1"/>
              <a:t>zara</a:t>
            </a:r>
            <a:r>
              <a:rPr lang="en-US" sz="1600" dirty="0"/>
              <a:t> in chemistry : " ;</a:t>
            </a:r>
          </a:p>
          <a:p>
            <a:r>
              <a:rPr lang="en-US" sz="1600" dirty="0"/>
              <a:t>         echo $marks['</a:t>
            </a:r>
            <a:r>
              <a:rPr lang="en-US" sz="1600" dirty="0" err="1"/>
              <a:t>zara</a:t>
            </a:r>
            <a:r>
              <a:rPr lang="en-US" sz="1600" dirty="0"/>
              <a:t>']['chemistry'] . "&lt;</a:t>
            </a:r>
            <a:r>
              <a:rPr lang="en-US" sz="1600" dirty="0" err="1"/>
              <a:t>br</a:t>
            </a:r>
            <a:r>
              <a:rPr lang="en-US" sz="1600" dirty="0"/>
              <a:t> /&gt;"; </a:t>
            </a:r>
          </a:p>
          <a:p>
            <a:r>
              <a:rPr lang="en-US" sz="1600" dirty="0"/>
              <a:t>      ?&gt; </a:t>
            </a:r>
          </a:p>
          <a:p>
            <a:r>
              <a:rPr lang="en-US" sz="1600" dirty="0"/>
              <a:t>   &lt;/body&gt;</a:t>
            </a:r>
          </a:p>
          <a:p>
            <a:r>
              <a:rPr lang="en-US" sz="1600" dirty="0"/>
              <a:t>&lt;/html&gt;</a:t>
            </a:r>
          </a:p>
        </p:txBody>
      </p:sp>
      <p:sp>
        <p:nvSpPr>
          <p:cNvPr id="4" name="Date Placeholder 3"/>
          <p:cNvSpPr>
            <a:spLocks noGrp="1"/>
          </p:cNvSpPr>
          <p:nvPr>
            <p:ph type="dt" sz="half" idx="10"/>
          </p:nvPr>
        </p:nvSpPr>
        <p:spPr/>
        <p:txBody>
          <a:bodyPr/>
          <a:lstStyle/>
          <a:p>
            <a:pPr>
              <a:defRPr/>
            </a:pPr>
            <a:fld id="{77E3A41E-6024-4154-9987-78C475CC1CE2}"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59</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422602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5658" y="939452"/>
            <a:ext cx="9128342" cy="5120036"/>
          </a:xfrm>
        </p:spPr>
        <p:txBody>
          <a:bodyPr/>
          <a:lstStyle/>
          <a:p>
            <a:r>
              <a:rPr lang="en-US" dirty="0"/>
              <a:t>Upon successful completion of this course, students:</a:t>
            </a:r>
          </a:p>
          <a:p>
            <a:r>
              <a:rPr lang="en-US" dirty="0"/>
              <a:t>will have a basic understanding of PHP and MySQL programming concepts and back-end databases to create and maintain interactive web pages</a:t>
            </a:r>
            <a:r>
              <a:rPr lang="en-US" dirty="0" smtClean="0"/>
              <a:t>.</a:t>
            </a:r>
          </a:p>
          <a:p>
            <a:pPr lvl="0"/>
            <a:r>
              <a:rPr lang="en-US" dirty="0"/>
              <a:t>Knowledge of </a:t>
            </a:r>
            <a:r>
              <a:rPr lang="en-US" dirty="0" smtClean="0"/>
              <a:t>web based application.</a:t>
            </a:r>
            <a:endParaRPr lang="en-US" dirty="0"/>
          </a:p>
          <a:p>
            <a:endParaRPr lang="en-US" dirty="0"/>
          </a:p>
        </p:txBody>
      </p:sp>
      <p:sp>
        <p:nvSpPr>
          <p:cNvPr id="4" name="Date Placeholder 3"/>
          <p:cNvSpPr>
            <a:spLocks noGrp="1"/>
          </p:cNvSpPr>
          <p:nvPr>
            <p:ph type="dt" sz="half" idx="10"/>
          </p:nvPr>
        </p:nvSpPr>
        <p:spPr/>
        <p:txBody>
          <a:bodyPr/>
          <a:lstStyle/>
          <a:p>
            <a:pPr>
              <a:defRPr/>
            </a:pPr>
            <a:fld id="{34CC74C2-1B37-4798-A614-BDF3A4FF0389}"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6</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Tree>
    <p:extLst>
      <p:ext uri="{BB962C8B-B14F-4D97-AF65-F5344CB8AC3E}">
        <p14:creationId xmlns:p14="http://schemas.microsoft.com/office/powerpoint/2010/main" val="3562763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sp>
        <p:nvSpPr>
          <p:cNvPr id="3" name="Content Placeholder 2"/>
          <p:cNvSpPr>
            <a:spLocks noGrp="1"/>
          </p:cNvSpPr>
          <p:nvPr>
            <p:ph sz="half" idx="1"/>
          </p:nvPr>
        </p:nvSpPr>
        <p:spPr>
          <a:xfrm>
            <a:off x="685800" y="1371600"/>
            <a:ext cx="6892636" cy="4687888"/>
          </a:xfrm>
        </p:spPr>
        <p:txBody>
          <a:bodyPr/>
          <a:lstStyle/>
          <a:p>
            <a:r>
              <a:rPr lang="en-US" dirty="0"/>
              <a:t>Marks for </a:t>
            </a:r>
            <a:r>
              <a:rPr lang="en-US" dirty="0" err="1"/>
              <a:t>mohammad</a:t>
            </a:r>
            <a:r>
              <a:rPr lang="en-US" dirty="0"/>
              <a:t> in physics : 35</a:t>
            </a:r>
          </a:p>
          <a:p>
            <a:r>
              <a:rPr lang="en-US" dirty="0"/>
              <a:t>Marks for </a:t>
            </a:r>
            <a:r>
              <a:rPr lang="en-US" dirty="0" err="1"/>
              <a:t>qadir</a:t>
            </a:r>
            <a:r>
              <a:rPr lang="en-US" dirty="0"/>
              <a:t> in </a:t>
            </a:r>
            <a:r>
              <a:rPr lang="en-US" dirty="0" err="1"/>
              <a:t>maths</a:t>
            </a:r>
            <a:r>
              <a:rPr lang="en-US" dirty="0"/>
              <a:t> : 32</a:t>
            </a:r>
          </a:p>
          <a:p>
            <a:r>
              <a:rPr lang="en-US" dirty="0"/>
              <a:t>Marks for </a:t>
            </a:r>
            <a:r>
              <a:rPr lang="en-US" dirty="0" err="1"/>
              <a:t>zara</a:t>
            </a:r>
            <a:r>
              <a:rPr lang="en-US" dirty="0"/>
              <a:t> in chemistry : 39</a:t>
            </a:r>
          </a:p>
        </p:txBody>
      </p:sp>
      <p:sp>
        <p:nvSpPr>
          <p:cNvPr id="5" name="Date Placeholder 4"/>
          <p:cNvSpPr>
            <a:spLocks noGrp="1"/>
          </p:cNvSpPr>
          <p:nvPr>
            <p:ph type="dt" sz="half" idx="10"/>
          </p:nvPr>
        </p:nvSpPr>
        <p:spPr/>
        <p:txBody>
          <a:bodyPr/>
          <a:lstStyle/>
          <a:p>
            <a:pPr>
              <a:defRPr/>
            </a:pPr>
            <a:fld id="{1FD55492-C33C-42C9-8F43-C4FBA6715CA0}"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60</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335423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8" name="Content Placeholder 7"/>
          <p:cNvSpPr>
            <a:spLocks noGrp="1"/>
          </p:cNvSpPr>
          <p:nvPr>
            <p:ph idx="1"/>
          </p:nvPr>
        </p:nvSpPr>
        <p:spPr>
          <a:xfrm>
            <a:off x="235527" y="939452"/>
            <a:ext cx="8908473" cy="5120036"/>
          </a:xfrm>
        </p:spPr>
        <p:txBody>
          <a:bodyPr/>
          <a:lstStyle/>
          <a:p>
            <a:pPr marL="0" indent="0">
              <a:buNone/>
            </a:pPr>
            <a:r>
              <a:rPr lang="en-US" dirty="0"/>
              <a:t>1. PHP is...</a:t>
            </a:r>
          </a:p>
          <a:p>
            <a:pPr lvl="1"/>
            <a:r>
              <a:rPr lang="en-US" dirty="0"/>
              <a:t>A. A scripting language processed on the client side</a:t>
            </a:r>
          </a:p>
          <a:p>
            <a:pPr lvl="1"/>
            <a:r>
              <a:rPr lang="en-US" dirty="0"/>
              <a:t>B. A scripting language processed on the server side</a:t>
            </a:r>
          </a:p>
          <a:p>
            <a:pPr lvl="1"/>
            <a:r>
              <a:rPr lang="en-US" dirty="0"/>
              <a:t>C. A scripting language processed on both the client and server side</a:t>
            </a:r>
          </a:p>
          <a:p>
            <a:endParaRPr lang="en-US" dirty="0"/>
          </a:p>
        </p:txBody>
      </p:sp>
      <p:sp>
        <p:nvSpPr>
          <p:cNvPr id="5" name="Date Placeholder 4"/>
          <p:cNvSpPr>
            <a:spLocks noGrp="1"/>
          </p:cNvSpPr>
          <p:nvPr>
            <p:ph type="dt" sz="half" idx="10"/>
          </p:nvPr>
        </p:nvSpPr>
        <p:spPr/>
        <p:txBody>
          <a:bodyPr/>
          <a:lstStyle/>
          <a:p>
            <a:pPr>
              <a:defRPr/>
            </a:pPr>
            <a:fld id="{1C3ACC36-0EDA-4F3F-947C-6D9B499AC5AA}" type="datetime1">
              <a:rPr lang="en-US" smtClean="0"/>
              <a:t>3/23/2022</a:t>
            </a:fld>
            <a:endParaRPr lang="en-US" dirty="0"/>
          </a:p>
        </p:txBody>
      </p:sp>
      <p:sp>
        <p:nvSpPr>
          <p:cNvPr id="6" name="Slide Number Placeholder 5"/>
          <p:cNvSpPr>
            <a:spLocks noGrp="1"/>
          </p:cNvSpPr>
          <p:nvPr>
            <p:ph type="sldNum" sz="quarter" idx="11"/>
          </p:nvPr>
        </p:nvSpPr>
        <p:spPr/>
        <p:txBody>
          <a:bodyPr/>
          <a:lstStyle/>
          <a:p>
            <a:pPr>
              <a:defRPr/>
            </a:pPr>
            <a:fld id="{12D15DFB-D139-4555-9EB5-58DDABFBBF47}" type="slidenum">
              <a:rPr lang="en-US" smtClean="0"/>
              <a:pPr>
                <a:defRPr/>
              </a:pPr>
              <a:t>61</a:t>
            </a:fld>
            <a:endParaRPr lang="en-US" dirty="0">
              <a:latin typeface="+mn-lt"/>
            </a:endParaRPr>
          </a:p>
        </p:txBody>
      </p:sp>
      <p:sp>
        <p:nvSpPr>
          <p:cNvPr id="7" name="Footer Placeholder 6"/>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17915002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939452"/>
            <a:ext cx="8458200" cy="5120036"/>
          </a:xfrm>
        </p:spPr>
        <p:txBody>
          <a:bodyPr/>
          <a:lstStyle/>
          <a:p>
            <a:pPr algn="just"/>
            <a:r>
              <a:rPr lang="en-US" sz="2800" dirty="0"/>
              <a:t>Which of the following scripts are </a:t>
            </a:r>
            <a:r>
              <a:rPr lang="en-US" sz="2800" u="sng" dirty="0"/>
              <a:t>NOT </a:t>
            </a:r>
            <a:r>
              <a:rPr lang="en-US" sz="2800" dirty="0"/>
              <a:t>correct? </a:t>
            </a:r>
          </a:p>
          <a:p>
            <a:pPr lvl="1"/>
            <a:r>
              <a:rPr lang="en-US" sz="2400" dirty="0"/>
              <a:t>A. Echo "Hello I am Tom";</a:t>
            </a:r>
          </a:p>
          <a:p>
            <a:pPr lvl="1"/>
            <a:r>
              <a:rPr lang="en-US" sz="2400" dirty="0"/>
              <a:t>B. Echo Hello I am Tom;</a:t>
            </a:r>
          </a:p>
          <a:p>
            <a:pPr lvl="1"/>
            <a:r>
              <a:rPr lang="en-US" sz="2400" dirty="0"/>
              <a:t>C. Echo 'Hello I am Tom';</a:t>
            </a:r>
          </a:p>
          <a:p>
            <a:pPr lvl="1"/>
            <a:r>
              <a:rPr lang="en-US" sz="2400" dirty="0"/>
              <a:t>D. Echo "Hello </a:t>
            </a:r>
            <a:r>
              <a:rPr lang="en-US" sz="2400" dirty="0" err="1"/>
              <a:t>I'am</a:t>
            </a:r>
            <a:r>
              <a:rPr lang="en-US" sz="2400" dirty="0"/>
              <a:t> Tom";</a:t>
            </a:r>
          </a:p>
          <a:p>
            <a:pPr lvl="1" algn="just"/>
            <a:endParaRPr lang="en-US" sz="2400" dirty="0"/>
          </a:p>
        </p:txBody>
      </p:sp>
      <p:sp>
        <p:nvSpPr>
          <p:cNvPr id="4" name="Date Placeholder 3"/>
          <p:cNvSpPr>
            <a:spLocks noGrp="1"/>
          </p:cNvSpPr>
          <p:nvPr>
            <p:ph type="dt" sz="half" idx="10"/>
          </p:nvPr>
        </p:nvSpPr>
        <p:spPr/>
        <p:txBody>
          <a:bodyPr/>
          <a:lstStyle/>
          <a:p>
            <a:pPr>
              <a:defRPr/>
            </a:pPr>
            <a:fld id="{B6BF3FA1-2797-4102-A35B-7DF361627D02}"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62</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389917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658" y="939452"/>
            <a:ext cx="9128342" cy="5120036"/>
          </a:xfrm>
        </p:spPr>
        <p:txBody>
          <a:bodyPr/>
          <a:lstStyle/>
          <a:p>
            <a:r>
              <a:rPr lang="en-US" b="1" dirty="0"/>
              <a:t>PHP server scripts are surrounded by delimiters:</a:t>
            </a:r>
          </a:p>
          <a:p>
            <a:r>
              <a:rPr lang="en-US" b="1" dirty="0"/>
              <a:t>  A. &lt;</a:t>
            </a:r>
            <a:r>
              <a:rPr lang="en-US" b="1" dirty="0" err="1"/>
              <a:t>php</a:t>
            </a:r>
            <a:r>
              <a:rPr lang="en-US" b="1" dirty="0"/>
              <a:t> and &gt;</a:t>
            </a:r>
          </a:p>
          <a:p>
            <a:r>
              <a:rPr lang="en-US" b="1" dirty="0"/>
              <a:t>  B. &lt;/</a:t>
            </a:r>
            <a:r>
              <a:rPr lang="en-US" b="1" dirty="0" err="1"/>
              <a:t>php</a:t>
            </a:r>
            <a:r>
              <a:rPr lang="en-US" b="1" dirty="0"/>
              <a:t> and /&gt;</a:t>
            </a:r>
          </a:p>
          <a:p>
            <a:r>
              <a:rPr lang="en-US" b="1" dirty="0"/>
              <a:t>   C. &lt;?</a:t>
            </a:r>
            <a:r>
              <a:rPr lang="en-US" b="1" dirty="0" err="1"/>
              <a:t>php</a:t>
            </a:r>
            <a:r>
              <a:rPr lang="en-US" b="1" dirty="0"/>
              <a:t> and ?&gt;</a:t>
            </a:r>
          </a:p>
          <a:p>
            <a:r>
              <a:rPr lang="en-US" b="1" dirty="0"/>
              <a:t>    D. &lt;$</a:t>
            </a:r>
            <a:r>
              <a:rPr lang="en-US" b="1" dirty="0" err="1"/>
              <a:t>php</a:t>
            </a:r>
            <a:r>
              <a:rPr lang="en-US" b="1" dirty="0"/>
              <a:t> and $&gt;</a:t>
            </a:r>
          </a:p>
          <a:p>
            <a:endParaRPr lang="en-US" dirty="0"/>
          </a:p>
        </p:txBody>
      </p:sp>
      <p:sp>
        <p:nvSpPr>
          <p:cNvPr id="4" name="Date Placeholder 3"/>
          <p:cNvSpPr>
            <a:spLocks noGrp="1"/>
          </p:cNvSpPr>
          <p:nvPr>
            <p:ph type="dt" sz="half" idx="10"/>
          </p:nvPr>
        </p:nvSpPr>
        <p:spPr/>
        <p:txBody>
          <a:bodyPr/>
          <a:lstStyle/>
          <a:p>
            <a:pPr>
              <a:defRPr/>
            </a:pPr>
            <a:fld id="{6F4E4A57-A47B-48DD-9C42-C4D39F598FE0}"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63</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2130162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939452"/>
            <a:ext cx="9144000" cy="5120036"/>
          </a:xfrm>
        </p:spPr>
        <p:txBody>
          <a:bodyPr/>
          <a:lstStyle/>
          <a:p>
            <a:r>
              <a:rPr lang="en-US" b="1" dirty="0"/>
              <a:t>How do you write "Hello world " in PHP?</a:t>
            </a:r>
          </a:p>
          <a:p>
            <a:pPr marL="1771650" lvl="3" indent="-514350">
              <a:buFont typeface="+mj-lt"/>
              <a:buAutoNum type="alphaUcPeriod"/>
            </a:pPr>
            <a:r>
              <a:rPr lang="en-US" sz="2400" b="1" dirty="0"/>
              <a:t>Alert (Hello world);</a:t>
            </a:r>
          </a:p>
          <a:p>
            <a:pPr marL="1771650" lvl="3" indent="-514350">
              <a:buFont typeface="+mj-lt"/>
              <a:buAutoNum type="alphaUcPeriod"/>
            </a:pPr>
            <a:r>
              <a:rPr lang="en-US" sz="2400" b="1" dirty="0"/>
              <a:t>Show (Hello world);</a:t>
            </a:r>
          </a:p>
          <a:p>
            <a:pPr marL="1771650" lvl="3" indent="-514350">
              <a:buFont typeface="+mj-lt"/>
              <a:buAutoNum type="alphaUcPeriod"/>
            </a:pPr>
            <a:r>
              <a:rPr lang="en-US" sz="2400" b="1" dirty="0" err="1"/>
              <a:t>Cout</a:t>
            </a:r>
            <a:r>
              <a:rPr lang="en-US" sz="2400" b="1" dirty="0"/>
              <a:t> &lt;&lt;Hello world;</a:t>
            </a:r>
          </a:p>
          <a:p>
            <a:pPr marL="1771650" lvl="3" indent="-514350">
              <a:buFont typeface="+mj-lt"/>
              <a:buAutoNum type="alphaUcPeriod"/>
            </a:pPr>
            <a:r>
              <a:rPr lang="en-US" sz="2400" b="1" dirty="0"/>
              <a:t>Echo "Hello world";</a:t>
            </a:r>
          </a:p>
          <a:p>
            <a:r>
              <a:rPr lang="en-US" b="1" dirty="0"/>
              <a:t>All variables in PHP start with:</a:t>
            </a:r>
          </a:p>
          <a:p>
            <a:pPr marL="1771650" lvl="3" indent="-514350">
              <a:buFont typeface="+mj-lt"/>
              <a:buAutoNum type="alphaUcPeriod"/>
            </a:pPr>
            <a:r>
              <a:rPr lang="en-US" sz="2400" b="1" dirty="0"/>
              <a:t>#</a:t>
            </a:r>
          </a:p>
          <a:p>
            <a:pPr marL="1771650" lvl="3" indent="-514350">
              <a:buFont typeface="+mj-lt"/>
              <a:buAutoNum type="alphaUcPeriod"/>
            </a:pPr>
            <a:r>
              <a:rPr lang="en-US" sz="2400" b="1" dirty="0"/>
              <a:t>&amp;</a:t>
            </a:r>
          </a:p>
          <a:p>
            <a:pPr marL="1771650" lvl="3" indent="-514350">
              <a:buFont typeface="+mj-lt"/>
              <a:buAutoNum type="alphaUcPeriod"/>
            </a:pPr>
            <a:r>
              <a:rPr lang="en-US" sz="2400" b="1" dirty="0"/>
              <a:t>$</a:t>
            </a:r>
          </a:p>
          <a:p>
            <a:pPr marL="1771650" lvl="3" indent="-514350">
              <a:buFont typeface="+mj-lt"/>
              <a:buAutoNum type="alphaUcPeriod"/>
            </a:pPr>
            <a:r>
              <a:rPr lang="en-US" sz="2400" b="1" dirty="0"/>
              <a:t>Letters</a:t>
            </a:r>
          </a:p>
          <a:p>
            <a:endParaRPr lang="en-US" dirty="0"/>
          </a:p>
        </p:txBody>
      </p:sp>
      <p:sp>
        <p:nvSpPr>
          <p:cNvPr id="4" name="Date Placeholder 3"/>
          <p:cNvSpPr>
            <a:spLocks noGrp="1"/>
          </p:cNvSpPr>
          <p:nvPr>
            <p:ph type="dt" sz="half" idx="10"/>
          </p:nvPr>
        </p:nvSpPr>
        <p:spPr/>
        <p:txBody>
          <a:bodyPr/>
          <a:lstStyle/>
          <a:p>
            <a:pPr>
              <a:defRPr/>
            </a:pPr>
            <a:fld id="{DAE1A4B0-1C28-4DE2-B80E-262C4DA922BF}"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64</a:t>
            </a:fld>
            <a:endParaRPr lang="en-US" dirty="0">
              <a:latin typeface="+mn-lt"/>
            </a:endParaRPr>
          </a:p>
        </p:txBody>
      </p:sp>
      <p:sp>
        <p:nvSpPr>
          <p:cNvPr id="6" name="Footer Placeholder 5"/>
          <p:cNvSpPr>
            <a:spLocks noGrp="1"/>
          </p:cNvSpPr>
          <p:nvPr>
            <p:ph type="ftr" sz="quarter" idx="12"/>
          </p:nvPr>
        </p:nvSpPr>
        <p:spPr/>
        <p:txBody>
          <a:bodyPr/>
          <a:lstStyle/>
          <a:p>
            <a:pPr>
              <a:defRPr/>
            </a:pPr>
            <a:r>
              <a:rPr lang="it-IT" smtClean="0"/>
              <a:t>CoSc3034: Internet Programming II</a:t>
            </a:r>
            <a:endParaRPr lang="en-US" dirty="0"/>
          </a:p>
        </p:txBody>
      </p:sp>
    </p:spTree>
    <p:extLst>
      <p:ext uri="{BB962C8B-B14F-4D97-AF65-F5344CB8AC3E}">
        <p14:creationId xmlns:p14="http://schemas.microsoft.com/office/powerpoint/2010/main" val="203129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system</a:t>
            </a:r>
            <a:endParaRPr lang="en-US" dirty="0"/>
          </a:p>
        </p:txBody>
      </p:sp>
      <p:graphicFrame>
        <p:nvGraphicFramePr>
          <p:cNvPr id="7" name="Content Placeholder 6"/>
          <p:cNvGraphicFramePr>
            <a:graphicFrameLocks noGrp="1"/>
          </p:cNvGraphicFramePr>
          <p:nvPr>
            <p:ph idx="1"/>
            <p:extLst/>
          </p:nvPr>
        </p:nvGraphicFramePr>
        <p:xfrm>
          <a:off x="685800" y="939800"/>
          <a:ext cx="7772400" cy="1285240"/>
        </p:xfrm>
        <a:graphic>
          <a:graphicData uri="http://schemas.openxmlformats.org/drawingml/2006/table">
            <a:tbl>
              <a:tblPr firstRow="1" bandRow="1">
                <a:tableStyleId>{5C22544A-7EE6-4342-B048-85BDC9FD1C3A}</a:tableStyleId>
              </a:tblPr>
              <a:tblGrid>
                <a:gridCol w="692239"/>
                <a:gridCol w="7080161"/>
              </a:tblGrid>
              <a:tr h="370840">
                <a:tc>
                  <a:txBody>
                    <a:bodyPr/>
                    <a:lstStyle/>
                    <a:p>
                      <a:r>
                        <a:rPr lang="en-US" dirty="0" smtClean="0"/>
                        <a:t>No.</a:t>
                      </a:r>
                      <a:endParaRPr lang="en-US" dirty="0"/>
                    </a:p>
                  </a:txBody>
                  <a:tcPr/>
                </a:tc>
                <a:tc>
                  <a:txBody>
                    <a:bodyPr/>
                    <a:lstStyle/>
                    <a:p>
                      <a:r>
                        <a:rPr lang="en-US" dirty="0" smtClean="0"/>
                        <a:t>Learn Content</a:t>
                      </a:r>
                      <a:endParaRPr lang="en-US" dirty="0"/>
                    </a:p>
                  </a:txBody>
                  <a:tcPr/>
                </a:tc>
              </a:tr>
              <a:tr h="370840">
                <a:tc>
                  <a:txBody>
                    <a:bodyPr/>
                    <a:lstStyle/>
                    <a:p>
                      <a:endParaRPr lang="en-US" dirty="0"/>
                    </a:p>
                  </a:txBody>
                  <a:tcPr/>
                </a:tc>
                <a:tc>
                  <a:txBody>
                    <a:bodyPr/>
                    <a:lstStyle/>
                    <a:p>
                      <a:r>
                        <a:rPr lang="en-US" sz="2400" kern="1200" dirty="0" smtClean="0">
                          <a:solidFill>
                            <a:schemeClr val="dk1"/>
                          </a:solidFill>
                          <a:effectLst/>
                          <a:latin typeface="+mn-lt"/>
                          <a:ea typeface="+mn-ea"/>
                          <a:cs typeface="+mn-cs"/>
                        </a:rPr>
                        <a:t>A database-driven website</a:t>
                      </a:r>
                      <a:endParaRPr lang="en-US" sz="2400" dirty="0"/>
                    </a:p>
                  </a:txBody>
                  <a:tcPr/>
                </a:tc>
              </a:tr>
              <a:tr h="370840">
                <a:tc>
                  <a:txBody>
                    <a:bodyPr/>
                    <a:lstStyle/>
                    <a:p>
                      <a:endParaRPr lang="en-US" dirty="0"/>
                    </a:p>
                  </a:txBody>
                  <a:tcPr/>
                </a:tc>
                <a:tc>
                  <a:txBody>
                    <a:bodyPr/>
                    <a:lstStyle/>
                    <a:p>
                      <a:r>
                        <a:rPr lang="en-US" sz="2400" kern="1200" dirty="0" smtClean="0">
                          <a:solidFill>
                            <a:schemeClr val="dk1"/>
                          </a:solidFill>
                          <a:effectLst/>
                          <a:latin typeface="+mn-lt"/>
                          <a:ea typeface="+mn-ea"/>
                          <a:cs typeface="+mn-cs"/>
                        </a:rPr>
                        <a:t>How to create secure websites</a:t>
                      </a:r>
                      <a:endParaRPr lang="en-US" sz="2400" dirty="0"/>
                    </a:p>
                  </a:txBody>
                  <a:tcPr/>
                </a:tc>
              </a:tr>
            </a:tbl>
          </a:graphicData>
        </a:graphic>
      </p:graphicFrame>
      <p:sp>
        <p:nvSpPr>
          <p:cNvPr id="4" name="Date Placeholder 3"/>
          <p:cNvSpPr>
            <a:spLocks noGrp="1"/>
          </p:cNvSpPr>
          <p:nvPr>
            <p:ph type="dt" sz="half" idx="10"/>
          </p:nvPr>
        </p:nvSpPr>
        <p:spPr/>
        <p:txBody>
          <a:bodyPr/>
          <a:lstStyle/>
          <a:p>
            <a:pPr>
              <a:defRPr/>
            </a:pPr>
            <a:fld id="{9CED94F9-1B88-4DB9-A954-00C628DF9B04}"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7</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graphicFrame>
        <p:nvGraphicFramePr>
          <p:cNvPr id="8" name="Table 7"/>
          <p:cNvGraphicFramePr>
            <a:graphicFrameLocks noGrp="1"/>
          </p:cNvGraphicFramePr>
          <p:nvPr>
            <p:extLst/>
          </p:nvPr>
        </p:nvGraphicFramePr>
        <p:xfrm>
          <a:off x="339304" y="889348"/>
          <a:ext cx="8471410" cy="5058525"/>
        </p:xfrm>
        <a:graphic>
          <a:graphicData uri="http://schemas.openxmlformats.org/drawingml/2006/table">
            <a:tbl>
              <a:tblPr firstRow="1" firstCol="1" bandRow="1">
                <a:tableStyleId>{5C22544A-7EE6-4342-B048-85BDC9FD1C3A}</a:tableStyleId>
              </a:tblPr>
              <a:tblGrid>
                <a:gridCol w="1191292"/>
                <a:gridCol w="714775"/>
                <a:gridCol w="675066"/>
                <a:gridCol w="900087"/>
                <a:gridCol w="1733991"/>
                <a:gridCol w="1257475"/>
                <a:gridCol w="709596"/>
                <a:gridCol w="521790"/>
                <a:gridCol w="767338"/>
              </a:tblGrid>
              <a:tr h="1274650">
                <a:tc>
                  <a:txBody>
                    <a:bodyPr/>
                    <a:lstStyle/>
                    <a:p>
                      <a:pPr marL="0" marR="0" algn="ctr">
                        <a:lnSpc>
                          <a:spcPct val="107000"/>
                        </a:lnSpc>
                        <a:spcBef>
                          <a:spcPts val="0"/>
                        </a:spcBef>
                        <a:spcAft>
                          <a:spcPts val="0"/>
                        </a:spcAft>
                      </a:pPr>
                      <a:r>
                        <a:rPr lang="en-US" sz="3200" dirty="0">
                          <a:effectLst/>
                        </a:rPr>
                        <a:t>Grade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gridSpan="3">
                  <a:txBody>
                    <a:bodyPr/>
                    <a:lstStyle/>
                    <a:p>
                      <a:pPr marL="0" marR="0" algn="ctr">
                        <a:lnSpc>
                          <a:spcPct val="107000"/>
                        </a:lnSpc>
                        <a:spcBef>
                          <a:spcPts val="0"/>
                        </a:spcBef>
                        <a:spcAft>
                          <a:spcPts val="0"/>
                        </a:spcAft>
                      </a:pPr>
                      <a:r>
                        <a:rPr lang="en-US" sz="3200" dirty="0">
                          <a:effectLst/>
                        </a:rPr>
                        <a:t>Range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3200" dirty="0" smtClean="0">
                          <a:effectLst/>
                        </a:rPr>
                        <a:t>Grading</a:t>
                      </a:r>
                      <a:r>
                        <a:rPr lang="en-US" sz="32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a:effectLst/>
                        </a:rPr>
                        <a:t>Grade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gridSpan="3">
                  <a:txBody>
                    <a:bodyPr/>
                    <a:lstStyle/>
                    <a:p>
                      <a:pPr marL="0" marR="0" algn="ctr">
                        <a:lnSpc>
                          <a:spcPct val="107000"/>
                        </a:lnSpc>
                        <a:spcBef>
                          <a:spcPts val="0"/>
                        </a:spcBef>
                        <a:spcAft>
                          <a:spcPts val="0"/>
                        </a:spcAft>
                      </a:pPr>
                      <a:r>
                        <a:rPr lang="en-US" sz="3200">
                          <a:effectLst/>
                        </a:rPr>
                        <a:t>Range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c hMerge="1">
                  <a:txBody>
                    <a:bodyPr/>
                    <a:lstStyle/>
                    <a:p>
                      <a:endParaRPr lang="en-US"/>
                    </a:p>
                  </a:txBody>
                  <a:tcPr/>
                </a:tc>
              </a:tr>
              <a:tr h="756775">
                <a:tc>
                  <a:txBody>
                    <a:bodyPr/>
                    <a:lstStyle/>
                    <a:p>
                      <a:pPr marL="0" marR="0">
                        <a:lnSpc>
                          <a:spcPct val="107000"/>
                        </a:lnSpc>
                        <a:spcBef>
                          <a:spcPts val="0"/>
                        </a:spcBef>
                        <a:spcAft>
                          <a:spcPts val="0"/>
                        </a:spcAft>
                      </a:pPr>
                      <a:r>
                        <a:rPr lang="en-US" sz="3200">
                          <a:effectLst/>
                        </a:rPr>
                        <a:t>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dirty="0" smtClean="0">
                          <a:effectLst/>
                        </a:rPr>
                        <a:t>95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dirty="0" smtClean="0">
                          <a:effectLst/>
                        </a:rPr>
                        <a:t>100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US" sz="28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3200">
                          <a:effectLst/>
                        </a:rPr>
                        <a:t>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56775">
                <a:tc>
                  <a:txBody>
                    <a:bodyPr/>
                    <a:lstStyle/>
                    <a:p>
                      <a:pPr marL="0" marR="0">
                        <a:lnSpc>
                          <a:spcPct val="107000"/>
                        </a:lnSpc>
                        <a:spcBef>
                          <a:spcPts val="0"/>
                        </a:spcBef>
                        <a:spcAft>
                          <a:spcPts val="0"/>
                        </a:spcAft>
                      </a:pPr>
                      <a:r>
                        <a:rPr lang="en-US" sz="3200" dirty="0">
                          <a:effectLst/>
                        </a:rPr>
                        <a:t>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90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US" sz="28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3200" dirty="0">
                          <a:effectLst/>
                        </a:rPr>
                        <a:t>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56775">
                <a:tc>
                  <a:txBody>
                    <a:bodyPr/>
                    <a:lstStyle/>
                    <a:p>
                      <a:pPr marL="0" marR="0">
                        <a:lnSpc>
                          <a:spcPct val="107000"/>
                        </a:lnSpc>
                        <a:spcBef>
                          <a:spcPts val="0"/>
                        </a:spcBef>
                        <a:spcAft>
                          <a:spcPts val="0"/>
                        </a:spcAft>
                      </a:pPr>
                      <a:r>
                        <a:rPr lang="en-US" sz="3200" dirty="0">
                          <a:effectLst/>
                        </a:rPr>
                        <a:t>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87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89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US" sz="28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3200">
                          <a:effectLst/>
                        </a:rPr>
                        <a:t>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73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56775">
                <a:tc>
                  <a:txBody>
                    <a:bodyPr/>
                    <a:lstStyle/>
                    <a:p>
                      <a:pPr marL="0" marR="0">
                        <a:lnSpc>
                          <a:spcPct val="107000"/>
                        </a:lnSpc>
                        <a:spcBef>
                          <a:spcPts val="0"/>
                        </a:spcBef>
                        <a:spcAft>
                          <a:spcPts val="0"/>
                        </a:spcAft>
                      </a:pPr>
                      <a:r>
                        <a:rPr lang="en-US" sz="3200" dirty="0">
                          <a:effectLst/>
                        </a:rPr>
                        <a:t>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84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86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US" sz="28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3200" dirty="0">
                          <a:effectLst/>
                        </a:rPr>
                        <a:t>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60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latin typeface="+mn-lt"/>
                          <a:ea typeface="+mn-ea"/>
                          <a:cs typeface="+mn-cs"/>
                        </a:rPr>
                        <a:t>69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56775">
                <a:tc>
                  <a:txBody>
                    <a:bodyPr/>
                    <a:lstStyle/>
                    <a:p>
                      <a:pPr marL="0" marR="0">
                        <a:lnSpc>
                          <a:spcPct val="107000"/>
                        </a:lnSpc>
                        <a:spcBef>
                          <a:spcPts val="0"/>
                        </a:spcBef>
                        <a:spcAft>
                          <a:spcPts val="0"/>
                        </a:spcAft>
                      </a:pPr>
                      <a:r>
                        <a:rPr lang="en-US" sz="3200" dirty="0">
                          <a:effectLst/>
                        </a:rPr>
                        <a:t>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80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n-US" sz="28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3200" dirty="0">
                          <a:effectLst/>
                        </a:rPr>
                        <a:t>F</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3200" dirty="0" smtClean="0">
                          <a:effectLst/>
                        </a:rPr>
                        <a:t>59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61878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URLs and web servers</a:t>
            </a:r>
          </a:p>
        </p:txBody>
      </p:sp>
      <p:sp>
        <p:nvSpPr>
          <p:cNvPr id="8" name="Content Placeholder 7"/>
          <p:cNvSpPr>
            <a:spLocks noGrp="1"/>
          </p:cNvSpPr>
          <p:nvPr>
            <p:ph sz="half" idx="1"/>
          </p:nvPr>
        </p:nvSpPr>
        <p:spPr>
          <a:xfrm>
            <a:off x="-2823" y="766293"/>
            <a:ext cx="9144000" cy="4687888"/>
          </a:xfrm>
        </p:spPr>
        <p:txBody>
          <a:bodyPr/>
          <a:lstStyle/>
          <a:p>
            <a:pPr algn="just"/>
            <a:endParaRPr lang="en-US" sz="2400" dirty="0" smtClean="0"/>
          </a:p>
          <a:p>
            <a:pPr algn="just"/>
            <a:endParaRPr lang="en-US" sz="2400" dirty="0"/>
          </a:p>
          <a:p>
            <a:pPr algn="just"/>
            <a:endParaRPr lang="en-US" sz="2400" dirty="0" smtClean="0"/>
          </a:p>
          <a:p>
            <a:pPr algn="just"/>
            <a:r>
              <a:rPr lang="en-US" sz="2400" dirty="0" smtClean="0"/>
              <a:t>A set of servers that map written names to IP address</a:t>
            </a:r>
          </a:p>
          <a:p>
            <a:pPr algn="just"/>
            <a:r>
              <a:rPr lang="en-US" sz="2400" dirty="0" smtClean="0"/>
              <a:t>Example</a:t>
            </a:r>
            <a:r>
              <a:rPr lang="en-US" sz="2400" dirty="0"/>
              <a:t>’’ </a:t>
            </a:r>
            <a:endParaRPr lang="en-US" sz="2400" dirty="0" smtClean="0"/>
          </a:p>
          <a:p>
            <a:pPr algn="just"/>
            <a:endParaRPr lang="en-US" sz="2400" dirty="0"/>
          </a:p>
          <a:p>
            <a:pPr algn="just"/>
            <a:r>
              <a:rPr lang="en-US" sz="2400" dirty="0" smtClean="0"/>
              <a:t>Your </a:t>
            </a:r>
            <a:r>
              <a:rPr lang="en-US" sz="2400" dirty="0"/>
              <a:t>browser connects to that IP address and requests the given file </a:t>
            </a:r>
            <a:endParaRPr lang="en-US" sz="2400" dirty="0" smtClean="0"/>
          </a:p>
          <a:p>
            <a:pPr algn="just"/>
            <a:r>
              <a:rPr lang="en-US" sz="2400" dirty="0" smtClean="0"/>
              <a:t>The </a:t>
            </a:r>
            <a:r>
              <a:rPr lang="en-US" sz="2400" dirty="0"/>
              <a:t>web server software (e.g. Apache) grabs that file from the server's local file </a:t>
            </a:r>
            <a:r>
              <a:rPr lang="en-US" sz="2400" dirty="0" smtClean="0"/>
              <a:t>system.</a:t>
            </a:r>
          </a:p>
          <a:p>
            <a:pPr algn="just"/>
            <a:r>
              <a:rPr lang="en-US" sz="2400" dirty="0" smtClean="0"/>
              <a:t>The </a:t>
            </a:r>
            <a:r>
              <a:rPr lang="en-US" sz="2400" dirty="0"/>
              <a:t>server sends back its contents to you</a:t>
            </a:r>
          </a:p>
        </p:txBody>
      </p:sp>
      <p:sp>
        <p:nvSpPr>
          <p:cNvPr id="4" name="Date Placeholder 3"/>
          <p:cNvSpPr>
            <a:spLocks noGrp="1"/>
          </p:cNvSpPr>
          <p:nvPr>
            <p:ph type="dt" sz="half" idx="10"/>
          </p:nvPr>
        </p:nvSpPr>
        <p:spPr/>
        <p:txBody>
          <a:bodyPr/>
          <a:lstStyle/>
          <a:p>
            <a:pPr>
              <a:defRPr/>
            </a:pPr>
            <a:fld id="{F2983EB1-BB8C-4AC6-A7E7-F7EE571625EF}" type="datetime1">
              <a:rPr lang="en-US" smtClean="0"/>
              <a:t>3/23/2022</a:t>
            </a:fld>
            <a:endParaRPr lang="en-US" dirty="0"/>
          </a:p>
        </p:txBody>
      </p:sp>
      <p:sp>
        <p:nvSpPr>
          <p:cNvPr id="5" name="Slide Number Placeholder 4"/>
          <p:cNvSpPr>
            <a:spLocks noGrp="1"/>
          </p:cNvSpPr>
          <p:nvPr>
            <p:ph type="sldNum" sz="quarter" idx="11"/>
          </p:nvPr>
        </p:nvSpPr>
        <p:spPr/>
        <p:txBody>
          <a:bodyPr/>
          <a:lstStyle/>
          <a:p>
            <a:pPr>
              <a:defRPr/>
            </a:pPr>
            <a:fld id="{3C469CF1-65CE-46B2-AF0B-59DEFC703213}" type="slidenum">
              <a:rPr lang="en-US" smtClean="0"/>
              <a:pPr>
                <a:defRPr/>
              </a:pPr>
              <a:t>8</a:t>
            </a:fld>
            <a:endParaRPr lang="en-US" dirty="0">
              <a:latin typeface="+mn-lt"/>
            </a:endParaRPr>
          </a:p>
        </p:txBody>
      </p:sp>
      <p:sp>
        <p:nvSpPr>
          <p:cNvPr id="6" name="Footer Placeholder 5"/>
          <p:cNvSpPr>
            <a:spLocks noGrp="1"/>
          </p:cNvSpPr>
          <p:nvPr>
            <p:ph type="ftr" sz="quarter" idx="12"/>
          </p:nvPr>
        </p:nvSpPr>
        <p:spPr/>
        <p:txBody>
          <a:bodyPr/>
          <a:lstStyle/>
          <a:p>
            <a:pPr>
              <a:defRPr/>
            </a:pPr>
            <a:r>
              <a:rPr lang="en-US" smtClean="0"/>
              <a:t>IP-II</a:t>
            </a:r>
            <a:endParaRPr lang="en-US" dirty="0"/>
          </a:p>
        </p:txBody>
      </p:sp>
      <p:sp>
        <p:nvSpPr>
          <p:cNvPr id="2" name="Notched Right Arrow 1"/>
          <p:cNvSpPr/>
          <p:nvPr/>
        </p:nvSpPr>
        <p:spPr bwMode="auto">
          <a:xfrm>
            <a:off x="246941" y="1372615"/>
            <a:ext cx="989431" cy="484632"/>
          </a:xfrm>
          <a:prstGeom prst="notch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
        <p:nvSpPr>
          <p:cNvPr id="3" name="Rectangle 2"/>
          <p:cNvSpPr/>
          <p:nvPr/>
        </p:nvSpPr>
        <p:spPr bwMode="auto">
          <a:xfrm>
            <a:off x="4873418" y="1372615"/>
            <a:ext cx="4211707" cy="40229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t>http://ddu.edu.et/schools/chairs/CS.php</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1306412" y="1355198"/>
            <a:ext cx="3510954" cy="40229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http://servername/path/file.html</a:t>
            </a:r>
          </a:p>
        </p:txBody>
      </p:sp>
      <p:sp>
        <p:nvSpPr>
          <p:cNvPr id="10" name="Left-Right Arrow 9"/>
          <p:cNvSpPr/>
          <p:nvPr/>
        </p:nvSpPr>
        <p:spPr bwMode="auto">
          <a:xfrm>
            <a:off x="1920658" y="2678806"/>
            <a:ext cx="2249258" cy="799134"/>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www.ddu.edu.et</a:t>
            </a:r>
          </a:p>
        </p:txBody>
      </p:sp>
      <p:sp>
        <p:nvSpPr>
          <p:cNvPr id="11" name="Notched Right Arrow 10"/>
          <p:cNvSpPr/>
          <p:nvPr/>
        </p:nvSpPr>
        <p:spPr bwMode="auto">
          <a:xfrm>
            <a:off x="4074461" y="2836057"/>
            <a:ext cx="989431" cy="484632"/>
          </a:xfrm>
          <a:prstGeom prst="notch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
        <p:nvSpPr>
          <p:cNvPr id="12" name="Left-Right Arrow 11"/>
          <p:cNvSpPr/>
          <p:nvPr/>
        </p:nvSpPr>
        <p:spPr bwMode="auto">
          <a:xfrm>
            <a:off x="5063892" y="2664697"/>
            <a:ext cx="1915380" cy="799134"/>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10.235.10.11</a:t>
            </a:r>
          </a:p>
        </p:txBody>
      </p:sp>
    </p:spTree>
    <p:extLst>
      <p:ext uri="{BB962C8B-B14F-4D97-AF65-F5344CB8AC3E}">
        <p14:creationId xmlns:p14="http://schemas.microsoft.com/office/powerpoint/2010/main" val="2540036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Server-Side web programming</a:t>
            </a:r>
            <a:endParaRPr lang="en-US" dirty="0">
              <a:cs typeface="Arial" charset="0"/>
            </a:endParaRPr>
          </a:p>
        </p:txBody>
      </p:sp>
      <p:sp>
        <p:nvSpPr>
          <p:cNvPr id="5123" name="Rectangle 3"/>
          <p:cNvSpPr>
            <a:spLocks noGrp="1" noChangeArrowheads="1"/>
          </p:cNvSpPr>
          <p:nvPr>
            <p:ph idx="1"/>
          </p:nvPr>
        </p:nvSpPr>
        <p:spPr>
          <a:xfrm>
            <a:off x="15658" y="889348"/>
            <a:ext cx="9128342" cy="5588000"/>
          </a:xfrm>
        </p:spPr>
        <p:txBody>
          <a:bodyPr/>
          <a:lstStyle/>
          <a:p>
            <a:r>
              <a:rPr lang="en-US" dirty="0" smtClean="0"/>
              <a:t>Server-side </a:t>
            </a:r>
            <a:r>
              <a:rPr lang="en-US" dirty="0"/>
              <a:t>pages are programs written using one of many web programming languages/frameworks </a:t>
            </a:r>
            <a:endParaRPr lang="en-US" dirty="0" smtClean="0"/>
          </a:p>
          <a:p>
            <a:r>
              <a:rPr lang="en-US" dirty="0" smtClean="0"/>
              <a:t>Examples</a:t>
            </a:r>
            <a:r>
              <a:rPr lang="en-US" dirty="0"/>
              <a:t>: PHP, Java/JSP, Ruby on Rails, ASP.NET, Python, </a:t>
            </a:r>
            <a:r>
              <a:rPr lang="en-US" dirty="0" smtClean="0"/>
              <a:t>Perl</a:t>
            </a:r>
          </a:p>
          <a:p>
            <a:r>
              <a:rPr lang="en-US" dirty="0"/>
              <a:t>Also called </a:t>
            </a:r>
            <a:r>
              <a:rPr lang="en-US" dirty="0">
                <a:solidFill>
                  <a:schemeClr val="accent2"/>
                </a:solidFill>
              </a:rPr>
              <a:t>server side </a:t>
            </a:r>
            <a:r>
              <a:rPr lang="en-US" dirty="0" smtClean="0">
                <a:solidFill>
                  <a:schemeClr val="accent2"/>
                </a:solidFill>
              </a:rPr>
              <a:t>scripting</a:t>
            </a:r>
          </a:p>
          <a:p>
            <a:endParaRPr lang="en-US" dirty="0">
              <a:solidFill>
                <a:schemeClr val="accent2"/>
              </a:solidFill>
            </a:endParaRPr>
          </a:p>
        </p:txBody>
      </p:sp>
      <p:sp>
        <p:nvSpPr>
          <p:cNvPr id="4" name="Slide Number Placeholder 4"/>
          <p:cNvSpPr>
            <a:spLocks noGrp="1"/>
          </p:cNvSpPr>
          <p:nvPr>
            <p:ph type="sldNum" sz="quarter" idx="11"/>
          </p:nvPr>
        </p:nvSpPr>
        <p:spPr>
          <a:xfrm>
            <a:off x="7365304" y="6433156"/>
            <a:ext cx="1778696" cy="424844"/>
          </a:xfrm>
        </p:spPr>
        <p:txBody>
          <a:bodyPr/>
          <a:lstStyle/>
          <a:p>
            <a:pPr>
              <a:defRPr/>
            </a:pPr>
            <a:r>
              <a:rPr lang="en-US" dirty="0"/>
              <a:t>3</a:t>
            </a:r>
            <a:endParaRPr lang="en-US" dirty="0">
              <a:latin typeface="+mn-lt"/>
            </a:endParaRPr>
          </a:p>
        </p:txBody>
      </p:sp>
      <p:sp>
        <p:nvSpPr>
          <p:cNvPr id="5" name="Date Placeholder 3"/>
          <p:cNvSpPr>
            <a:spLocks noGrp="1"/>
          </p:cNvSpPr>
          <p:nvPr>
            <p:ph type="dt" sz="half" idx="10"/>
          </p:nvPr>
        </p:nvSpPr>
        <p:spPr>
          <a:xfrm>
            <a:off x="15658" y="6433156"/>
            <a:ext cx="1905000" cy="424844"/>
          </a:xfrm>
        </p:spPr>
        <p:txBody>
          <a:bodyPr/>
          <a:lstStyle/>
          <a:p>
            <a:pPr>
              <a:defRPr/>
            </a:pPr>
            <a:fld id="{78F6BEA3-F8A0-477C-A6D8-1B45E525B39A}" type="datetime1">
              <a:rPr lang="en-US" smtClean="0"/>
              <a:t>3/23/2022</a:t>
            </a:fld>
            <a:endParaRPr lang="en-US" dirty="0"/>
          </a:p>
        </p:txBody>
      </p:sp>
      <p:sp>
        <p:nvSpPr>
          <p:cNvPr id="2" name="Footer Placeholder 1"/>
          <p:cNvSpPr>
            <a:spLocks noGrp="1"/>
          </p:cNvSpPr>
          <p:nvPr>
            <p:ph type="ftr" sz="quarter" idx="12"/>
          </p:nvPr>
        </p:nvSpPr>
        <p:spPr/>
        <p:txBody>
          <a:bodyPr/>
          <a:lstStyle/>
          <a:p>
            <a:pPr>
              <a:defRPr/>
            </a:pPr>
            <a:r>
              <a:rPr lang="en-US" smtClean="0"/>
              <a:t>IP-II</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 y="3811225"/>
            <a:ext cx="1376314" cy="888962"/>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67" y="3580687"/>
            <a:ext cx="7075917" cy="1272441"/>
          </a:xfrm>
          <a:prstGeom prst="rect">
            <a:avLst/>
          </a:prstGeom>
        </p:spPr>
      </p:pic>
    </p:spTree>
    <p:extLst>
      <p:ext uri="{BB962C8B-B14F-4D97-AF65-F5344CB8AC3E}">
        <p14:creationId xmlns:p14="http://schemas.microsoft.com/office/powerpoint/2010/main" val="2510023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introduction">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Proposal1.ppt</Template>
  <TotalTime>14146</TotalTime>
  <Words>3253</Words>
  <Application>Microsoft Office PowerPoint</Application>
  <PresentationFormat>On-screen Show (4:3)</PresentationFormat>
  <Paragraphs>655</Paragraphs>
  <Slides>64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Helvetica</vt:lpstr>
      <vt:lpstr>Times New Roman</vt:lpstr>
      <vt:lpstr>01 introduction</vt:lpstr>
      <vt:lpstr>PowerPoint Presentation</vt:lpstr>
      <vt:lpstr>Contents</vt:lpstr>
      <vt:lpstr>PowerPoint Presentation</vt:lpstr>
      <vt:lpstr>Course Description</vt:lpstr>
      <vt:lpstr>Cont…</vt:lpstr>
      <vt:lpstr>Objectives</vt:lpstr>
      <vt:lpstr>Grading system</vt:lpstr>
      <vt:lpstr>URLs and web servers</vt:lpstr>
      <vt:lpstr>Server-Side web programming</vt:lpstr>
      <vt:lpstr>Cont…</vt:lpstr>
      <vt:lpstr>Prerequisites for PHP</vt:lpstr>
      <vt:lpstr>Cont…</vt:lpstr>
      <vt:lpstr>Cont…</vt:lpstr>
      <vt:lpstr>Cont…</vt:lpstr>
      <vt:lpstr>What is PHP?</vt:lpstr>
      <vt:lpstr>PowerPoint Presentation</vt:lpstr>
      <vt:lpstr>Lifecycle of a PHP web request</vt:lpstr>
      <vt:lpstr>Why PHP?</vt:lpstr>
      <vt:lpstr>Structure of PH</vt:lpstr>
      <vt:lpstr>PHP syntax template</vt:lpstr>
      <vt:lpstr>Cont…</vt:lpstr>
      <vt:lpstr>‘Hello, world!’ PHP program</vt:lpstr>
      <vt:lpstr>Comments , Semicolons</vt:lpstr>
      <vt:lpstr>ECHO and PRINT statements in PHP</vt:lpstr>
      <vt:lpstr>Variables and data type</vt:lpstr>
      <vt:lpstr>Data type </vt:lpstr>
      <vt:lpstr>Data Type</vt:lpstr>
      <vt:lpstr>Variables</vt:lpstr>
      <vt:lpstr>Cont…</vt:lpstr>
      <vt:lpstr>Cont…</vt:lpstr>
      <vt:lpstr>PowerPoint Presentation</vt:lpstr>
      <vt:lpstr>Printing variables</vt:lpstr>
      <vt:lpstr>Checking type </vt:lpstr>
      <vt:lpstr>Example</vt:lpstr>
      <vt:lpstr>Arithmetic Operators</vt:lpstr>
      <vt:lpstr>Arithmetic Operations</vt:lpstr>
      <vt:lpstr>Cont…</vt:lpstr>
      <vt:lpstr>Arithmetic Operations</vt:lpstr>
      <vt:lpstr>Increment and Decrement Operators </vt:lpstr>
      <vt:lpstr>Assignment Operators in PHP</vt:lpstr>
      <vt:lpstr>String Operators in PHP</vt:lpstr>
      <vt:lpstr>Concatenation</vt:lpstr>
      <vt:lpstr>PHP Control Structures</vt:lpstr>
      <vt:lpstr>Choice structures </vt:lpstr>
      <vt:lpstr>Cont…</vt:lpstr>
      <vt:lpstr>Cont…</vt:lpstr>
      <vt:lpstr>B. Looping structures </vt:lpstr>
      <vt:lpstr>Cont…</vt:lpstr>
      <vt:lpstr>PowerPoint Presentation</vt:lpstr>
      <vt:lpstr>Date Display</vt:lpstr>
      <vt:lpstr>PHP Arrays</vt:lpstr>
      <vt:lpstr>PowerPoint Presentation</vt:lpstr>
      <vt:lpstr>PowerPoint Presentation</vt:lpstr>
      <vt:lpstr>PowerPoint Presentation</vt:lpstr>
      <vt:lpstr>Associative Arrays</vt:lpstr>
      <vt:lpstr>PowerPoint Presentation</vt:lpstr>
      <vt:lpstr>Output </vt:lpstr>
      <vt:lpstr>Multidimensional Arrays</vt:lpstr>
      <vt:lpstr>PowerPoint Presentation</vt:lpstr>
      <vt:lpstr>Output </vt:lpstr>
      <vt:lpstr>Functions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Amharic Command and Control Speech Recognition for Mobile Devices</dc:title>
  <dc:creator>Administrator</dc:creator>
  <cp:lastModifiedBy>Microsoft account</cp:lastModifiedBy>
  <cp:revision>651</cp:revision>
  <cp:lastPrinted>1601-01-01T00:00:00Z</cp:lastPrinted>
  <dcterms:created xsi:type="dcterms:W3CDTF">2017-01-03T23:39:40Z</dcterms:created>
  <dcterms:modified xsi:type="dcterms:W3CDTF">2022-03-23T11:00:48Z</dcterms:modified>
</cp:coreProperties>
</file>