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9" r:id="rId2"/>
    <p:sldId id="258" r:id="rId3"/>
    <p:sldId id="257" r:id="rId4"/>
    <p:sldId id="278" r:id="rId5"/>
    <p:sldId id="267" r:id="rId6"/>
    <p:sldId id="261" r:id="rId7"/>
    <p:sldId id="275" r:id="rId8"/>
    <p:sldId id="277" r:id="rId9"/>
    <p:sldId id="276" r:id="rId10"/>
    <p:sldId id="269" r:id="rId11"/>
    <p:sldId id="279" r:id="rId12"/>
    <p:sldId id="281" r:id="rId13"/>
    <p:sldId id="266" r:id="rId14"/>
    <p:sldId id="283" r:id="rId15"/>
    <p:sldId id="284" r:id="rId16"/>
    <p:sldId id="286" r:id="rId17"/>
    <p:sldId id="272" r:id="rId18"/>
    <p:sldId id="287" r:id="rId1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hail Sirenko" initials="MS" lastIdx="2" clrIdx="0">
    <p:extLst>
      <p:ext uri="{19B8F6BF-5375-455C-9EA6-DF929625EA0E}">
        <p15:presenceInfo xmlns:p15="http://schemas.microsoft.com/office/powerpoint/2012/main" userId="S::mikhailsirenko@tudelft.nl::a735e1cb-ad82-4222-8d6c-aebb86da6b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7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C2343-47FC-44A7-AEC7-C942709C0812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9E59E-0830-4228-8C65-280359DF4E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37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9513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4973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6CD2-4E02-4A9B-B649-4FF48FCB2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64475-E536-4CA5-B746-C00EB8FA9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45C51-A45F-42CC-9FF2-6996BAB3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9465-E5D7-4253-BE8F-C03CC943DFA6}" type="datetime1">
              <a:rPr lang="LID4096" smtClean="0"/>
              <a:t>03/16/2021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183A5-04BE-4EB8-B909-B903AD98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76248-4616-4419-8CA6-B61A619F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055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1A8A-52D7-4518-A317-67D5CFE9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8E28F-AF0F-4875-9F33-6B559F68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0F27-8138-4773-8F02-C4B188FA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669-6170-4E50-9DF3-6CD18897BD2C}" type="datetime1">
              <a:rPr lang="LID4096" smtClean="0"/>
              <a:t>03/16/2021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CB00-C8FE-4755-9702-1337057D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D862D-139C-4241-A13C-291B565E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8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3D456-C88A-4B0A-BD05-783E6CF30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4954-E2EC-4F3C-9C15-104D6B630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79D38-CFD4-4532-9E2A-D259BB0A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1B44-1232-4104-BBD0-3CC4D4E3AD5A}" type="datetime1">
              <a:rPr lang="LID4096" smtClean="0"/>
              <a:t>03/16/2021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8B2B3-462D-48AD-8853-4DD4ABF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2EB43-2506-4C1B-82A9-E50D2415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05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370B-F6A8-4DF8-933A-2C3BE4BD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BC4C-D595-4888-8FE1-63B36F25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4FA1A-4574-458D-B75A-FF9B1F43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19CF-CF3E-469F-92A5-64924DD4244C}" type="datetime1">
              <a:rPr lang="LID4096" smtClean="0"/>
              <a:t>03/16/2021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F3E54-6223-4099-85D3-8C789DB8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951E-A8E4-4052-9ACD-2E2D4701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451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B2AC-EC5F-4C03-B986-9C2573AD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5B22-12E5-4C26-A85C-FBA7BE9CC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9DD6B-90CB-45B5-BC26-21BA18A5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D8B5-59BD-4CC1-86CF-121F203EE652}" type="datetime1">
              <a:rPr lang="LID4096" smtClean="0"/>
              <a:t>03/16/2021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9E37-7BE7-4FFF-8105-5807D2D0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503FD-5FA4-4767-BDA0-68883B68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953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1125-4938-4EBB-B7B2-FF3BF4A1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5C97-6718-465C-94E8-B05ACC2DB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925CB-6F48-487F-BFB7-BF7B397CE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9780C-0CBA-4D20-AF4D-8C9673C3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E929-0A8D-4F51-866E-7441729E96F6}" type="datetime1">
              <a:rPr lang="LID4096" smtClean="0"/>
              <a:t>03/16/2021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333F9-302E-42CB-970C-BE83CB16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D0652-8763-4643-8D6B-52082875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382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C092-4D64-4FD5-99EF-14C6CDBD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DBAE5-3FF5-4543-A46F-D63BFA2C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C6E99-32B7-4A65-962E-B0CF47E47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D1C9A-E6EE-4F77-B120-ACA56AE64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16EEF-AFAA-4DC0-8020-DECA1BC70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B1ADA-F472-4C22-B88A-8BC45786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9C05-7144-46BC-8697-4FEE9D444615}" type="datetime1">
              <a:rPr lang="LID4096" smtClean="0"/>
              <a:t>03/16/2021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ABD9E-28AB-48CE-A88D-111616A6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0B3DD-D019-439F-8276-27F1A609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11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9A7D-C72C-47CF-9941-0B1AA201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DE1E7-08B7-479F-BB55-BA03EC2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3D6E-F6F3-4F5D-B128-668CAA37AD2E}" type="datetime1">
              <a:rPr lang="LID4096" smtClean="0"/>
              <a:t>03/16/2021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4DA84-528F-4B2B-84F8-179E9556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8140A-FE66-44F0-AA96-1AFD8B2B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51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E9DC2-7100-47A6-88B5-6A6EF4F5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32BE-06F2-46D6-987E-1623C3049E06}" type="datetime1">
              <a:rPr lang="LID4096" smtClean="0"/>
              <a:t>03/16/2021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D3DBD-7FE3-43EB-8A09-81A2E423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19BCB-E066-4415-8902-76B45A08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648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4F9A-7E4C-4D17-AE1C-2D7DA9F8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3F75-F8B3-47F5-BE1E-15C8A58A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DEA51-1812-418E-999E-0844666BF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E786F-B81F-49AE-AC5F-1E1A351E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85A6-34EA-4C8E-A348-56A1E11D824D}" type="datetime1">
              <a:rPr lang="LID4096" smtClean="0"/>
              <a:t>03/16/2021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BA3E0-E7C7-4CF7-B37D-7CEEE72C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79398-E7F2-440B-9076-2B2687A1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633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5BF1-0614-4896-B7E4-B7D9B5C5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A1951-47B2-43D4-83CE-EC69E1A48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9F398-12DA-4958-9BB1-A38D62FBC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AFE84-8DEA-4827-889B-B3432AB0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7F80-CA46-4FBE-BAA5-1A14AB4D46D2}" type="datetime1">
              <a:rPr lang="LID4096" smtClean="0"/>
              <a:t>03/16/2021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4E2C4-100B-4B0F-BC3C-C5133540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B3779-F186-468A-8176-253A42FC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811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B8B62-9C0F-4E06-9A18-312B99B0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9C753-04A3-4D20-B6B7-FCD21B80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D203-DDD1-4457-9E48-FA89A032E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1CD36-DD4B-4F14-97F1-132F06C00BBC}" type="datetime1">
              <a:rPr lang="LID4096" smtClean="0"/>
              <a:t>03/16/2021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4782B-EF40-4530-ABF2-C6BBBCF93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FE19-7C1B-4EB2-A911-3FE195A61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3360-953D-4F88-9471-9284B6CFB5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087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" descr="Open Book on Google Android 11.0 December 2020 Feature Dro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1923" y="2840656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" descr="Hammer and Wrench on Google Android 11.0 December 2020 Feature Drop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0405" y="285750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1754020" y="540000"/>
            <a:ext cx="868396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Block 2: From Theory to Practice</a:t>
            </a:r>
            <a:endParaRPr sz="4400" b="0" i="0" u="none" strike="noStrike" cap="none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89" name="Google Shape;89;p2" descr="Arrow Right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0704" y="29718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0280CF-0020-4BFC-9AE6-CBE9D199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1</a:t>
            </a:fld>
            <a:endParaRPr lang="LID4096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7;p17">
            <a:extLst>
              <a:ext uri="{FF2B5EF4-FFF2-40B4-BE49-F238E27FC236}">
                <a16:creationId xmlns:a16="http://schemas.microsoft.com/office/drawing/2014/main" id="{60389F89-4267-44D6-A5F7-F11A41936AF5}"/>
              </a:ext>
            </a:extLst>
          </p:cNvPr>
          <p:cNvSpPr txBox="1"/>
          <p:nvPr/>
        </p:nvSpPr>
        <p:spPr>
          <a:xfrm>
            <a:off x="2573337" y="540000"/>
            <a:ext cx="734536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Mesa Agent-based modeling</a:t>
            </a:r>
            <a:endParaRPr sz="4400" b="0" i="0" u="none" strike="noStrike" cap="none" dirty="0">
              <a:solidFill>
                <a:schemeClr val="accen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A91E6-46D2-45C1-AA12-3AA91BF67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93" y="1585912"/>
            <a:ext cx="10306050" cy="36861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CC3DC-3641-4383-8540-C4F3E00D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759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7;p17">
            <a:extLst>
              <a:ext uri="{FF2B5EF4-FFF2-40B4-BE49-F238E27FC236}">
                <a16:creationId xmlns:a16="http://schemas.microsoft.com/office/drawing/2014/main" id="{60389F89-4267-44D6-A5F7-F11A41936AF5}"/>
              </a:ext>
            </a:extLst>
          </p:cNvPr>
          <p:cNvSpPr txBox="1"/>
          <p:nvPr/>
        </p:nvSpPr>
        <p:spPr>
          <a:xfrm>
            <a:off x="3223418" y="540000"/>
            <a:ext cx="574516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Mes</a:t>
            </a:r>
            <a:r>
              <a:rPr lang="en-US" sz="44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a: </a:t>
            </a:r>
            <a:r>
              <a:rPr lang="en-US" sz="4400" b="1" dirty="0">
                <a:solidFill>
                  <a:schemeClr val="accent6"/>
                </a:solidFill>
                <a:latin typeface="Ubuntu Light"/>
                <a:ea typeface="Ubuntu Light"/>
                <a:cs typeface="Ubuntu Light"/>
                <a:sym typeface="Ubuntu Light"/>
              </a:rPr>
              <a:t>software</a:t>
            </a:r>
            <a:r>
              <a:rPr lang="en-US" sz="44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blocks</a:t>
            </a:r>
            <a:endParaRPr sz="4400" b="0" i="0" u="none" strike="noStrike" cap="none" dirty="0">
              <a:solidFill>
                <a:schemeClr val="accen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C02F40-CECE-4176-B21D-D089CE490E14}"/>
              </a:ext>
            </a:extLst>
          </p:cNvPr>
          <p:cNvSpPr/>
          <p:nvPr/>
        </p:nvSpPr>
        <p:spPr>
          <a:xfrm>
            <a:off x="4631930" y="1742755"/>
            <a:ext cx="2928137" cy="1071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Mesa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FC4AE9-E678-415E-8404-B740FD3AE3B6}"/>
              </a:ext>
            </a:extLst>
          </p:cNvPr>
          <p:cNvSpPr/>
          <p:nvPr/>
        </p:nvSpPr>
        <p:spPr>
          <a:xfrm>
            <a:off x="5319441" y="3581828"/>
            <a:ext cx="1553114" cy="1071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</a:t>
            </a:r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6B50B-4EE2-49E4-BAAD-AEE9F270BF9A}"/>
              </a:ext>
            </a:extLst>
          </p:cNvPr>
          <p:cNvSpPr/>
          <p:nvPr/>
        </p:nvSpPr>
        <p:spPr>
          <a:xfrm>
            <a:off x="3078816" y="3581828"/>
            <a:ext cx="1553114" cy="1071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49578-E80F-40F9-90D2-49DFC2144791}"/>
              </a:ext>
            </a:extLst>
          </p:cNvPr>
          <p:cNvSpPr/>
          <p:nvPr/>
        </p:nvSpPr>
        <p:spPr>
          <a:xfrm>
            <a:off x="7560066" y="3581828"/>
            <a:ext cx="1553114" cy="1071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Space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B0441A-8AFB-45B8-9CCA-9FE2E98F33F6}"/>
              </a:ext>
            </a:extLst>
          </p:cNvPr>
          <p:cNvSpPr/>
          <p:nvPr/>
        </p:nvSpPr>
        <p:spPr>
          <a:xfrm>
            <a:off x="9800691" y="3581827"/>
            <a:ext cx="1553114" cy="1071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Visualization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EBF40-F8A9-4C76-8DF4-6309B1C4D364}"/>
              </a:ext>
            </a:extLst>
          </p:cNvPr>
          <p:cNvSpPr/>
          <p:nvPr/>
        </p:nvSpPr>
        <p:spPr>
          <a:xfrm>
            <a:off x="838191" y="3581827"/>
            <a:ext cx="1553114" cy="1071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Agent</a:t>
            </a:r>
            <a:endParaRPr lang="LID4096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218DDA0-8EDF-40DB-A8AC-A8E22F39625D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5400000">
            <a:off x="3471378" y="957205"/>
            <a:ext cx="767993" cy="4481251"/>
          </a:xfrm>
          <a:prstGeom prst="bentConnector3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F85C4F-2F60-4AE9-BC2C-36BE30C6ED39}"/>
              </a:ext>
            </a:extLst>
          </p:cNvPr>
          <p:cNvSpPr txBox="1"/>
          <p:nvPr/>
        </p:nvSpPr>
        <p:spPr>
          <a:xfrm>
            <a:off x="820157" y="4767761"/>
            <a:ext cx="157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Specify your </a:t>
            </a:r>
          </a:p>
          <a:p>
            <a:pPr algn="ctr"/>
            <a:r>
              <a:rPr lang="en-GB" dirty="0"/>
              <a:t>agents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8BB2B-FD81-4EDD-A10F-509FEB2C4C83}"/>
              </a:ext>
            </a:extLst>
          </p:cNvPr>
          <p:cNvSpPr txBox="1"/>
          <p:nvPr/>
        </p:nvSpPr>
        <p:spPr>
          <a:xfrm>
            <a:off x="3058208" y="4767761"/>
            <a:ext cx="1571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Connect them into a model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C7DF9-7EFB-47B4-B0FA-17CA335AA046}"/>
              </a:ext>
            </a:extLst>
          </p:cNvPr>
          <p:cNvSpPr txBox="1"/>
          <p:nvPr/>
        </p:nvSpPr>
        <p:spPr>
          <a:xfrm>
            <a:off x="5296259" y="4774570"/>
            <a:ext cx="1571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Scheduling of agent actions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216C56-4F49-4F47-920C-BB042EB7309A}"/>
              </a:ext>
            </a:extLst>
          </p:cNvPr>
          <p:cNvSpPr txBox="1"/>
          <p:nvPr/>
        </p:nvSpPr>
        <p:spPr>
          <a:xfrm>
            <a:off x="7534310" y="4774570"/>
            <a:ext cx="1571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Distribute agents over a grid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2699AB-6E15-45A6-8FB5-12A149B5AB34}"/>
              </a:ext>
            </a:extLst>
          </p:cNvPr>
          <p:cNvSpPr txBox="1"/>
          <p:nvPr/>
        </p:nvSpPr>
        <p:spPr>
          <a:xfrm>
            <a:off x="9772361" y="4767761"/>
            <a:ext cx="157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Sliders, grids, graphs…</a:t>
            </a:r>
            <a:endParaRPr lang="LID4096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2CB26F4-1A4A-405A-83E6-195EC0DC630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591689" y="2077518"/>
            <a:ext cx="767994" cy="2240626"/>
          </a:xfrm>
          <a:prstGeom prst="bentConnector3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51D9C7-3355-4696-8626-DE112C40C4A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712002" y="3197831"/>
            <a:ext cx="767994" cy="1"/>
          </a:xfrm>
          <a:prstGeom prst="bentConnector3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685AD1-4415-45A4-8510-EB1964AAA7A5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832314" y="2077519"/>
            <a:ext cx="767994" cy="2240624"/>
          </a:xfrm>
          <a:prstGeom prst="bentConnector3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A6CF8A8-F2D0-42E8-9083-DA12D9E6DFA8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7952627" y="957205"/>
            <a:ext cx="767993" cy="4481249"/>
          </a:xfrm>
          <a:prstGeom prst="bentConnector3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5D2A67-B617-4252-9B86-5B3EAE9D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665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7;p17">
            <a:extLst>
              <a:ext uri="{FF2B5EF4-FFF2-40B4-BE49-F238E27FC236}">
                <a16:creationId xmlns:a16="http://schemas.microsoft.com/office/drawing/2014/main" id="{60389F89-4267-44D6-A5F7-F11A41936AF5}"/>
              </a:ext>
            </a:extLst>
          </p:cNvPr>
          <p:cNvSpPr txBox="1"/>
          <p:nvPr/>
        </p:nvSpPr>
        <p:spPr>
          <a:xfrm>
            <a:off x="2837259" y="540000"/>
            <a:ext cx="651748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Mes</a:t>
            </a:r>
            <a:r>
              <a:rPr lang="en-US" sz="44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a: </a:t>
            </a:r>
            <a:r>
              <a:rPr lang="en-US" sz="4400" b="1" dirty="0">
                <a:solidFill>
                  <a:srgbClr val="7030A0"/>
                </a:solidFill>
                <a:latin typeface="Ubuntu Light"/>
                <a:ea typeface="Ubuntu Light"/>
                <a:cs typeface="Ubuntu Light"/>
                <a:sym typeface="Ubuntu Light"/>
              </a:rPr>
              <a:t>Virus on a Network</a:t>
            </a:r>
            <a:endParaRPr sz="4400" b="1" i="0" u="none" strike="noStrike" cap="none" dirty="0">
              <a:solidFill>
                <a:srgbClr val="7030A0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C49EE-8C15-4309-8728-DBD4EF57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464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2519850" y="639155"/>
            <a:ext cx="71523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Alternatives.to</a:t>
            </a:r>
            <a:endParaRPr sz="4400" b="0" i="0" u="none" strike="noStrike" cap="none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34102-9842-4FEF-B09F-C7D6B3369E48}"/>
              </a:ext>
            </a:extLst>
          </p:cNvPr>
          <p:cNvSpPr txBox="1"/>
          <p:nvPr/>
        </p:nvSpPr>
        <p:spPr>
          <a:xfrm>
            <a:off x="8250181" y="322183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Rodium</a:t>
            </a:r>
            <a:endParaRPr lang="LID4096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4903157-D673-4CC4-A26B-67F561ED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286" y="2154522"/>
            <a:ext cx="870371" cy="106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0D7087-84BF-422E-B6F9-FEFE043DE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118" y="2467514"/>
            <a:ext cx="2314575" cy="53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269847-FDC7-49D5-953C-0A51420B9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067" y="4059873"/>
            <a:ext cx="1750940" cy="533399"/>
          </a:xfrm>
          <a:prstGeom prst="rect">
            <a:avLst/>
          </a:prstGeom>
        </p:spPr>
      </p:pic>
      <p:pic>
        <p:nvPicPr>
          <p:cNvPr id="5124" name="Picture 4" descr="Logo">
            <a:extLst>
              <a:ext uri="{FF2B5EF4-FFF2-40B4-BE49-F238E27FC236}">
                <a16:creationId xmlns:a16="http://schemas.microsoft.com/office/drawing/2014/main" id="{3174A7DB-5CD6-4BA0-A62F-F7D5DF817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788" y="3722438"/>
            <a:ext cx="1198145" cy="11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Deepnote Embed Provider | Embedly">
            <a:extLst>
              <a:ext uri="{FF2B5EF4-FFF2-40B4-BE49-F238E27FC236}">
                <a16:creationId xmlns:a16="http://schemas.microsoft.com/office/drawing/2014/main" id="{4A6B73AA-C46F-4EC4-9630-8C7235549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19409" r="10666" b="12270"/>
          <a:stretch/>
        </p:blipFill>
        <p:spPr bwMode="auto">
          <a:xfrm>
            <a:off x="7966067" y="5061975"/>
            <a:ext cx="1539133" cy="134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Show notebooks in Drive">
            <a:extLst>
              <a:ext uri="{FF2B5EF4-FFF2-40B4-BE49-F238E27FC236}">
                <a16:creationId xmlns:a16="http://schemas.microsoft.com/office/drawing/2014/main" id="{61831BE8-992B-436F-80F2-C4586506D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53" y="5191930"/>
            <a:ext cx="1493520" cy="14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Transfer outline">
            <a:extLst>
              <a:ext uri="{FF2B5EF4-FFF2-40B4-BE49-F238E27FC236}">
                <a16:creationId xmlns:a16="http://schemas.microsoft.com/office/drawing/2014/main" id="{7B87261D-A468-466D-A823-DFB377C33C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3864310"/>
            <a:ext cx="914400" cy="914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F8001-4D66-470B-A134-08FF8B78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13</a:t>
            </a:fld>
            <a:endParaRPr lang="LID4096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88;p2">
            <a:extLst>
              <a:ext uri="{FF2B5EF4-FFF2-40B4-BE49-F238E27FC236}">
                <a16:creationId xmlns:a16="http://schemas.microsoft.com/office/drawing/2014/main" id="{88ACACF2-1D5A-4B75-AE2B-B1DEB051E832}"/>
              </a:ext>
            </a:extLst>
          </p:cNvPr>
          <p:cNvSpPr txBox="1"/>
          <p:nvPr/>
        </p:nvSpPr>
        <p:spPr>
          <a:xfrm>
            <a:off x="3515677" y="540000"/>
            <a:ext cx="516064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What are we doing?</a:t>
            </a:r>
            <a:endParaRPr sz="4400" b="0" i="0" u="none" strike="noStrike" cap="none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8" name="Picture 2" descr="Mouse | Pixel Art Maker">
            <a:extLst>
              <a:ext uri="{FF2B5EF4-FFF2-40B4-BE49-F238E27FC236}">
                <a16:creationId xmlns:a16="http://schemas.microsoft.com/office/drawing/2014/main" id="{52251FEB-9E70-42B2-9BB3-C66FC063D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131" y="5634002"/>
            <a:ext cx="835124" cy="57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ixel Tiger | Pixel Art Maker">
            <a:extLst>
              <a:ext uri="{FF2B5EF4-FFF2-40B4-BE49-F238E27FC236}">
                <a16:creationId xmlns:a16="http://schemas.microsoft.com/office/drawing/2014/main" id="{E36DD558-47AB-4CB7-926D-F97572FBA9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5" t="16760" r="21525" b="10979"/>
          <a:stretch/>
        </p:blipFill>
        <p:spPr bwMode="auto">
          <a:xfrm>
            <a:off x="2914259" y="5430983"/>
            <a:ext cx="609382" cy="77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agnifying Glass Tilted Right on Twitter Twemoji 13.0.2">
            <a:extLst>
              <a:ext uri="{FF2B5EF4-FFF2-40B4-BE49-F238E27FC236}">
                <a16:creationId xmlns:a16="http://schemas.microsoft.com/office/drawing/2014/main" id="{41F542F9-F66E-4040-BACB-879E8DCC3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48" y="524732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85693B-BB48-47CF-9621-8701DC3343A3}"/>
              </a:ext>
            </a:extLst>
          </p:cNvPr>
          <p:cNvSpPr txBox="1"/>
          <p:nvPr/>
        </p:nvSpPr>
        <p:spPr>
          <a:xfrm>
            <a:off x="1029172" y="2044005"/>
            <a:ext cx="4354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/>
              <a:t>Conceptually</a:t>
            </a:r>
          </a:p>
          <a:p>
            <a:endParaRPr lang="en-GB" sz="3600" i="1" dirty="0"/>
          </a:p>
          <a:p>
            <a:r>
              <a:rPr lang="en-GB" sz="3600" dirty="0"/>
              <a:t>Find mice and tigers  in your model</a:t>
            </a:r>
            <a:endParaRPr lang="LID4096" sz="3600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E57839BF-95BC-4950-94CB-7FA83DAAFA72}"/>
              </a:ext>
            </a:extLst>
          </p:cNvPr>
          <p:cNvSpPr/>
          <p:nvPr/>
        </p:nvSpPr>
        <p:spPr>
          <a:xfrm>
            <a:off x="3666193" y="4792935"/>
            <a:ext cx="1143000" cy="6380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not again…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04B967-7345-466E-9F16-73266FDA711A}"/>
              </a:ext>
            </a:extLst>
          </p:cNvPr>
          <p:cNvSpPr txBox="1"/>
          <p:nvPr/>
        </p:nvSpPr>
        <p:spPr>
          <a:xfrm>
            <a:off x="6095999" y="2044005"/>
            <a:ext cx="435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/>
              <a:t>“Technically”</a:t>
            </a:r>
          </a:p>
          <a:p>
            <a:endParaRPr lang="en-GB" sz="3600" i="1" dirty="0"/>
          </a:p>
        </p:txBody>
      </p:sp>
      <p:pic>
        <p:nvPicPr>
          <p:cNvPr id="15" name="Picture 4" descr="Logo">
            <a:extLst>
              <a:ext uri="{FF2B5EF4-FFF2-40B4-BE49-F238E27FC236}">
                <a16:creationId xmlns:a16="http://schemas.microsoft.com/office/drawing/2014/main" id="{12619A02-B517-49F2-AAE1-6199E6F84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02" y="3244334"/>
            <a:ext cx="1198145" cy="11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FF77C3-7636-46A3-9CD5-D9909B8BD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975" y="3574513"/>
            <a:ext cx="2314575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1B267C-FC9F-4EC1-A068-2E81F0074A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4462" y="5285520"/>
            <a:ext cx="1371600" cy="4667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41B0C4-FDA5-47C8-8C6C-C93AD0B1821D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7536747" y="3841213"/>
            <a:ext cx="1166228" cy="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CDA595-87C7-40C3-880F-A481CB05B382}"/>
              </a:ext>
            </a:extLst>
          </p:cNvPr>
          <p:cNvCxnSpPr>
            <a:stCxn id="16" idx="2"/>
            <a:endCxn id="12" idx="0"/>
          </p:cNvCxnSpPr>
          <p:nvPr/>
        </p:nvCxnSpPr>
        <p:spPr>
          <a:xfrm flipH="1">
            <a:off x="9860262" y="4107913"/>
            <a:ext cx="1" cy="117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7C85F7-24E2-4BE3-987D-C92F40997191}"/>
              </a:ext>
            </a:extLst>
          </p:cNvPr>
          <p:cNvSpPr txBox="1"/>
          <p:nvPr/>
        </p:nvSpPr>
        <p:spPr>
          <a:xfrm>
            <a:off x="6001958" y="282258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the model</a:t>
            </a:r>
            <a:endParaRPr lang="LID4096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3D0C71-5D7A-4817-8ABE-82F53F260953}"/>
              </a:ext>
            </a:extLst>
          </p:cNvPr>
          <p:cNvSpPr txBox="1"/>
          <p:nvPr/>
        </p:nvSpPr>
        <p:spPr>
          <a:xfrm>
            <a:off x="8438384" y="2822589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and run experiments</a:t>
            </a:r>
            <a:endParaRPr lang="LID4096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EB68E-F39B-49A5-AD08-3C6A47DEE204}"/>
              </a:ext>
            </a:extLst>
          </p:cNvPr>
          <p:cNvSpPr txBox="1"/>
          <p:nvPr/>
        </p:nvSpPr>
        <p:spPr>
          <a:xfrm>
            <a:off x="8842996" y="5837326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 </a:t>
            </a:r>
            <a:r>
              <a:rPr lang="en-US" dirty="0" err="1"/>
              <a:t>Sobol</a:t>
            </a:r>
            <a:r>
              <a:rPr lang="en-US" dirty="0"/>
              <a:t> SA</a:t>
            </a:r>
            <a:endParaRPr lang="LID4096" dirty="0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1A7965CA-B8EB-4248-836B-6CB19B48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928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2">
            <a:extLst>
              <a:ext uri="{FF2B5EF4-FFF2-40B4-BE49-F238E27FC236}">
                <a16:creationId xmlns:a16="http://schemas.microsoft.com/office/drawing/2014/main" id="{8864C144-E982-43F4-83A7-50A4C6707F52}"/>
              </a:ext>
            </a:extLst>
          </p:cNvPr>
          <p:cNvSpPr txBox="1"/>
          <p:nvPr/>
        </p:nvSpPr>
        <p:spPr>
          <a:xfrm>
            <a:off x="5139767" y="540000"/>
            <a:ext cx="191246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Setup I</a:t>
            </a:r>
            <a:endParaRPr sz="4400" b="0" i="0" u="none" strike="noStrike" cap="none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FAAA4-7F5E-4F86-B18B-3A2AEA49E8B1}"/>
              </a:ext>
            </a:extLst>
          </p:cNvPr>
          <p:cNvSpPr txBox="1"/>
          <p:nvPr/>
        </p:nvSpPr>
        <p:spPr>
          <a:xfrm>
            <a:off x="3047999" y="2875002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600" dirty="0"/>
              <a:t>kutt.it/</a:t>
            </a:r>
            <a:r>
              <a:rPr lang="en-GB" sz="6600" dirty="0" err="1"/>
              <a:t>sa</a:t>
            </a:r>
            <a:r>
              <a:rPr lang="en-GB" sz="6600" dirty="0"/>
              <a:t>-easy</a:t>
            </a:r>
            <a:endParaRPr lang="LID4096" sz="66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CB886BB-1A40-457A-B52F-433AC644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365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2">
            <a:extLst>
              <a:ext uri="{FF2B5EF4-FFF2-40B4-BE49-F238E27FC236}">
                <a16:creationId xmlns:a16="http://schemas.microsoft.com/office/drawing/2014/main" id="{8864C144-E982-43F4-83A7-50A4C6707F52}"/>
              </a:ext>
            </a:extLst>
          </p:cNvPr>
          <p:cNvSpPr txBox="1"/>
          <p:nvPr/>
        </p:nvSpPr>
        <p:spPr>
          <a:xfrm>
            <a:off x="5022849" y="540000"/>
            <a:ext cx="21463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Setup II </a:t>
            </a:r>
            <a:endParaRPr sz="4400" b="0" i="0" u="none" strike="noStrike" cap="none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96C90-4BA3-475F-89F5-F9475B0EC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290"/>
          <a:stretch/>
        </p:blipFill>
        <p:spPr>
          <a:xfrm>
            <a:off x="342900" y="2830447"/>
            <a:ext cx="11506200" cy="215082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4DA888-F018-4659-BAE7-E12785DF5F53}"/>
              </a:ext>
            </a:extLst>
          </p:cNvPr>
          <p:cNvCxnSpPr/>
          <p:nvPr/>
        </p:nvCxnSpPr>
        <p:spPr>
          <a:xfrm>
            <a:off x="508001" y="3262898"/>
            <a:ext cx="1007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A53239-9711-4B3F-9DD5-5DA7C6127CCE}"/>
              </a:ext>
            </a:extLst>
          </p:cNvPr>
          <p:cNvSpPr txBox="1"/>
          <p:nvPr/>
        </p:nvSpPr>
        <p:spPr>
          <a:xfrm>
            <a:off x="10579101" y="3326018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15-20 min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5B1C8-95CA-4063-8E6F-89BE8D386F9F}"/>
              </a:ext>
            </a:extLst>
          </p:cNvPr>
          <p:cNvSpPr txBox="1"/>
          <p:nvPr/>
        </p:nvSpPr>
        <p:spPr>
          <a:xfrm>
            <a:off x="10579101" y="363106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20-30 min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F01DC1-BEB4-4F0A-8E82-3E8B8D0AE0DD}"/>
              </a:ext>
            </a:extLst>
          </p:cNvPr>
          <p:cNvSpPr txBox="1"/>
          <p:nvPr/>
        </p:nvSpPr>
        <p:spPr>
          <a:xfrm>
            <a:off x="10579101" y="4305446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Bonus…</a:t>
            </a:r>
            <a:endParaRPr lang="LID4096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D716E9D-C30D-4B95-8695-B6C1812E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716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y Job Here Is Done | Know Your Meme">
            <a:extLst>
              <a:ext uri="{FF2B5EF4-FFF2-40B4-BE49-F238E27FC236}">
                <a16:creationId xmlns:a16="http://schemas.microsoft.com/office/drawing/2014/main" id="{781213DB-545E-47B8-BB6B-4E2AD800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587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4C8626-52E9-42A5-A28C-DD9A9ACC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566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C56F2-73EC-4D6A-BEC3-B3DC8CBFC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275"/>
            <a:ext cx="12192000" cy="55054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929B3-5370-4DDD-B7BF-ADD74917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24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2">
            <a:extLst>
              <a:ext uri="{FF2B5EF4-FFF2-40B4-BE49-F238E27FC236}">
                <a16:creationId xmlns:a16="http://schemas.microsoft.com/office/drawing/2014/main" id="{13F2F294-32D1-46E9-AAB9-4C5B37F00719}"/>
              </a:ext>
            </a:extLst>
          </p:cNvPr>
          <p:cNvSpPr txBox="1"/>
          <p:nvPr/>
        </p:nvSpPr>
        <p:spPr>
          <a:xfrm>
            <a:off x="3586872" y="540000"/>
            <a:ext cx="501825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What it’s all about?</a:t>
            </a:r>
            <a:endParaRPr sz="4400" b="0" i="0" u="none" strike="noStrike" cap="none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8CF38-D5FB-4B5A-A6AD-216F41B28E05}"/>
              </a:ext>
            </a:extLst>
          </p:cNvPr>
          <p:cNvSpPr txBox="1"/>
          <p:nvPr/>
        </p:nvSpPr>
        <p:spPr>
          <a:xfrm>
            <a:off x="3860800" y="34290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	</a:t>
            </a:r>
            <a:endParaRPr lang="LID4096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923B4-324C-4D61-941A-CA96CD707F18}"/>
              </a:ext>
            </a:extLst>
          </p:cNvPr>
          <p:cNvSpPr txBox="1"/>
          <p:nvPr/>
        </p:nvSpPr>
        <p:spPr>
          <a:xfrm>
            <a:off x="1029172" y="2044005"/>
            <a:ext cx="4354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/>
              <a:t>Conceptually</a:t>
            </a:r>
          </a:p>
          <a:p>
            <a:endParaRPr lang="en-GB" sz="3600" i="1" dirty="0"/>
          </a:p>
          <a:p>
            <a:r>
              <a:rPr lang="en-GB" sz="3600" dirty="0"/>
              <a:t>Find mice and tigers  in your model</a:t>
            </a:r>
            <a:endParaRPr lang="LID4096" sz="3600" dirty="0"/>
          </a:p>
        </p:txBody>
      </p:sp>
      <p:pic>
        <p:nvPicPr>
          <p:cNvPr id="4098" name="Picture 2" descr="Mouse | Pixel Art Maker">
            <a:extLst>
              <a:ext uri="{FF2B5EF4-FFF2-40B4-BE49-F238E27FC236}">
                <a16:creationId xmlns:a16="http://schemas.microsoft.com/office/drawing/2014/main" id="{BEA98817-C46F-4D65-9A35-DC6441F81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31" y="5908157"/>
            <a:ext cx="835124" cy="57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xel Tiger | Pixel Art Maker">
            <a:extLst>
              <a:ext uri="{FF2B5EF4-FFF2-40B4-BE49-F238E27FC236}">
                <a16:creationId xmlns:a16="http://schemas.microsoft.com/office/drawing/2014/main" id="{51D1A9E5-AF5C-4A2F-800D-D0B63AC0D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5" t="16760" r="21525" b="10979"/>
          <a:stretch/>
        </p:blipFill>
        <p:spPr bwMode="auto">
          <a:xfrm>
            <a:off x="1029172" y="5711705"/>
            <a:ext cx="609382" cy="77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47F58E-30F0-4E4E-BF0A-FC55D0C834D3}"/>
              </a:ext>
            </a:extLst>
          </p:cNvPr>
          <p:cNvSpPr txBox="1"/>
          <p:nvPr/>
        </p:nvSpPr>
        <p:spPr>
          <a:xfrm>
            <a:off x="7136500" y="2044005"/>
            <a:ext cx="50182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/>
              <a:t>“Technically”</a:t>
            </a:r>
          </a:p>
          <a:p>
            <a:endParaRPr lang="en-GB" sz="3600" i="1" dirty="0"/>
          </a:p>
          <a:p>
            <a:r>
              <a:rPr lang="en-GB" sz="3600" dirty="0"/>
              <a:t>Load the model -&gt; Design experiments -&gt; Analyse results -&gt;</a:t>
            </a:r>
          </a:p>
          <a:p>
            <a:r>
              <a:rPr lang="en-GB" sz="3600" dirty="0"/>
              <a:t>Interpretation</a:t>
            </a:r>
            <a:endParaRPr lang="LID4096" sz="36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C9A0ADB-EA28-4864-93FE-7A094D62E7E7}"/>
              </a:ext>
            </a:extLst>
          </p:cNvPr>
          <p:cNvSpPr/>
          <p:nvPr/>
        </p:nvSpPr>
        <p:spPr>
          <a:xfrm>
            <a:off x="4068232" y="5035939"/>
            <a:ext cx="1417775" cy="80575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what’s up </a:t>
            </a:r>
            <a:r>
              <a:rPr lang="en-GB" sz="1600" dirty="0" err="1">
                <a:solidFill>
                  <a:schemeClr val="tx1"/>
                </a:solidFill>
              </a:rPr>
              <a:t>boi</a:t>
            </a:r>
            <a:r>
              <a:rPr lang="en-GB" sz="1600" dirty="0">
                <a:solidFill>
                  <a:schemeClr val="tx1"/>
                </a:solidFill>
              </a:rPr>
              <a:t>?</a:t>
            </a:r>
            <a:endParaRPr lang="LID4096" sz="1600" dirty="0">
              <a:solidFill>
                <a:schemeClr val="tx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39CC656-C35C-45B2-904F-201826E884FA}"/>
              </a:ext>
            </a:extLst>
          </p:cNvPr>
          <p:cNvSpPr/>
          <p:nvPr/>
        </p:nvSpPr>
        <p:spPr>
          <a:xfrm>
            <a:off x="1480990" y="4597411"/>
            <a:ext cx="1710821" cy="979043"/>
          </a:xfrm>
          <a:prstGeom prst="wedge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stop starring at me… they’re going to find us</a:t>
            </a:r>
            <a:endParaRPr lang="LID4096" sz="16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CE1A580-7E75-4BC2-AFEE-BFE1E68B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072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88;p2">
            <a:extLst>
              <a:ext uri="{FF2B5EF4-FFF2-40B4-BE49-F238E27FC236}">
                <a16:creationId xmlns:a16="http://schemas.microsoft.com/office/drawing/2014/main" id="{88ACACF2-1D5A-4B75-AE2B-B1DEB051E832}"/>
              </a:ext>
            </a:extLst>
          </p:cNvPr>
          <p:cNvSpPr txBox="1"/>
          <p:nvPr/>
        </p:nvSpPr>
        <p:spPr>
          <a:xfrm>
            <a:off x="3586872" y="540000"/>
            <a:ext cx="506944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GB" sz="4400" b="0" i="0" u="none" strike="noStrike" cap="none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What are the tools?</a:t>
            </a:r>
            <a:endParaRPr sz="4400" b="0" i="0" u="none" strike="noStrike" cap="none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86D1E3B-1759-4FC0-A9AD-3CD24986A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32" y="1374525"/>
            <a:ext cx="8277225" cy="49434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21F89E-F153-4F84-BF62-DDAAB339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020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7;p17">
            <a:extLst>
              <a:ext uri="{FF2B5EF4-FFF2-40B4-BE49-F238E27FC236}">
                <a16:creationId xmlns:a16="http://schemas.microsoft.com/office/drawing/2014/main" id="{EE684C6D-EEE5-4D02-9CAB-D9ACA204DD64}"/>
              </a:ext>
            </a:extLst>
          </p:cNvPr>
          <p:cNvSpPr txBox="1"/>
          <p:nvPr/>
        </p:nvSpPr>
        <p:spPr>
          <a:xfrm>
            <a:off x="4281487" y="540000"/>
            <a:ext cx="432911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Google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Colab</a:t>
            </a:r>
            <a:endParaRPr sz="4400" b="0" i="0" u="none" strike="noStrike" cap="none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E6474-8712-4A5B-A567-BC7C72742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16913"/>
            <a:ext cx="12192000" cy="362417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168B6-EA91-42BD-9993-934045B6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53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9863" y="1047750"/>
            <a:ext cx="6772275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0B9D97-AD90-46C5-92A5-C616C9BD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5</a:t>
            </a:fld>
            <a:endParaRPr lang="LID409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1565275" y="540000"/>
            <a:ext cx="906145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EMA Workbench: </a:t>
            </a:r>
            <a:r>
              <a:rPr lang="en-US" sz="4400" b="1" i="0" u="none" strike="noStrike" cap="none" dirty="0">
                <a:solidFill>
                  <a:schemeClr val="accent1"/>
                </a:solidFill>
                <a:latin typeface="Ubuntu Light"/>
                <a:ea typeface="Ubuntu Light"/>
                <a:cs typeface="Ubuntu Light"/>
                <a:sym typeface="Ubuntu Light"/>
              </a:rPr>
              <a:t>conceptual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blocks</a:t>
            </a:r>
            <a:endParaRPr sz="4400" b="0" i="0" u="none" strike="noStrike" cap="none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1B1AAA-2078-4ED0-AC85-504B240C3FA9}"/>
              </a:ext>
            </a:extLst>
          </p:cNvPr>
          <p:cNvSpPr/>
          <p:nvPr/>
        </p:nvSpPr>
        <p:spPr>
          <a:xfrm>
            <a:off x="4631931" y="2893460"/>
            <a:ext cx="2928137" cy="1071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Exploratory modelling framework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14F6AD-03B7-46E0-A060-21952A2F78A8}"/>
              </a:ext>
            </a:extLst>
          </p:cNvPr>
          <p:cNvSpPr txBox="1"/>
          <p:nvPr/>
        </p:nvSpPr>
        <p:spPr>
          <a:xfrm>
            <a:off x="4631931" y="4202129"/>
            <a:ext cx="292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Define model parameters,</a:t>
            </a:r>
          </a:p>
          <a:p>
            <a:r>
              <a:rPr lang="en-GB" dirty="0"/>
              <a:t>outcomes, sampling, run experiments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20D41-F5A2-4DD2-8A95-EF5FF85CFE21}"/>
              </a:ext>
            </a:extLst>
          </p:cNvPr>
          <p:cNvSpPr/>
          <p:nvPr/>
        </p:nvSpPr>
        <p:spPr>
          <a:xfrm>
            <a:off x="780833" y="2893460"/>
            <a:ext cx="2928137" cy="1071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Connectors</a:t>
            </a:r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FEE545-3F3B-4F1E-B8B6-15A3CB1B77D9}"/>
              </a:ext>
            </a:extLst>
          </p:cNvPr>
          <p:cNvSpPr/>
          <p:nvPr/>
        </p:nvSpPr>
        <p:spPr>
          <a:xfrm>
            <a:off x="8483028" y="2893459"/>
            <a:ext cx="2928137" cy="1071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Analysis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F3B29-EC37-4DF0-8BC6-64BF0DB6F219}"/>
              </a:ext>
            </a:extLst>
          </p:cNvPr>
          <p:cNvSpPr txBox="1"/>
          <p:nvPr/>
        </p:nvSpPr>
        <p:spPr>
          <a:xfrm>
            <a:off x="780832" y="4284995"/>
            <a:ext cx="292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connect </a:t>
            </a:r>
            <a:r>
              <a:rPr lang="en-GB" dirty="0" err="1"/>
              <a:t>NetLogo</a:t>
            </a:r>
            <a:r>
              <a:rPr lang="en-GB" dirty="0"/>
              <a:t>, </a:t>
            </a:r>
            <a:r>
              <a:rPr lang="en-GB" dirty="0" err="1"/>
              <a:t>Vensim</a:t>
            </a:r>
            <a:r>
              <a:rPr lang="en-GB" dirty="0"/>
              <a:t>, Excel models to Python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1CBD62-861A-4590-BBBB-54F01E71CEDB}"/>
              </a:ext>
            </a:extLst>
          </p:cNvPr>
          <p:cNvSpPr txBox="1"/>
          <p:nvPr/>
        </p:nvSpPr>
        <p:spPr>
          <a:xfrm>
            <a:off x="8483027" y="4202129"/>
            <a:ext cx="292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run Patient Rule Induction method, Classification Tree, …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372064-0F1F-4847-BE7E-28B446EFEA25}"/>
              </a:ext>
            </a:extLst>
          </p:cNvPr>
          <p:cNvCxnSpPr>
            <a:stCxn id="11" idx="3"/>
            <a:endCxn id="2" idx="1"/>
          </p:cNvCxnSpPr>
          <p:nvPr/>
        </p:nvCxnSpPr>
        <p:spPr>
          <a:xfrm>
            <a:off x="3708970" y="3429000"/>
            <a:ext cx="922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A5330E-1776-45CA-9D07-807C76F8DF6A}"/>
              </a:ext>
            </a:extLst>
          </p:cNvPr>
          <p:cNvCxnSpPr>
            <a:stCxn id="2" idx="3"/>
          </p:cNvCxnSpPr>
          <p:nvPr/>
        </p:nvCxnSpPr>
        <p:spPr>
          <a:xfrm flipV="1">
            <a:off x="7560068" y="3428998"/>
            <a:ext cx="111132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E1A18AA-DC51-4064-AD86-FA156F00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6</a:t>
            </a:fld>
            <a:endParaRPr lang="LID409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1862137" y="540000"/>
            <a:ext cx="846772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EMA Workbench: </a:t>
            </a:r>
            <a:r>
              <a:rPr lang="en-US" sz="4400" b="1" i="0" u="none" strike="noStrike" cap="none" dirty="0">
                <a:solidFill>
                  <a:schemeClr val="accent6"/>
                </a:solidFill>
                <a:latin typeface="Ubuntu Light"/>
                <a:ea typeface="Ubuntu Light"/>
                <a:cs typeface="Ubuntu Light"/>
                <a:sym typeface="Ubuntu Light"/>
              </a:rPr>
              <a:t>software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blocks</a:t>
            </a:r>
            <a:endParaRPr sz="4400" b="0" i="0" u="none" strike="noStrike" cap="none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DF63D-E604-4D04-BA7A-D237860017D7}"/>
              </a:ext>
            </a:extLst>
          </p:cNvPr>
          <p:cNvSpPr/>
          <p:nvPr/>
        </p:nvSpPr>
        <p:spPr>
          <a:xfrm>
            <a:off x="4631930" y="1742755"/>
            <a:ext cx="2928137" cy="1071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Exploratory modelling framework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1D0BA-4EE5-4750-AAE5-5CBFCE939243}"/>
              </a:ext>
            </a:extLst>
          </p:cNvPr>
          <p:cNvSpPr/>
          <p:nvPr/>
        </p:nvSpPr>
        <p:spPr>
          <a:xfrm>
            <a:off x="5319441" y="3581828"/>
            <a:ext cx="1553114" cy="1071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outcomes</a:t>
            </a:r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DCC84B-8A51-40FC-8A97-2A26815CBFD7}"/>
              </a:ext>
            </a:extLst>
          </p:cNvPr>
          <p:cNvSpPr/>
          <p:nvPr/>
        </p:nvSpPr>
        <p:spPr>
          <a:xfrm>
            <a:off x="3078816" y="3581828"/>
            <a:ext cx="1553114" cy="1071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parameters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0E3E36-741E-48FB-A4FF-C84FA09283D9}"/>
              </a:ext>
            </a:extLst>
          </p:cNvPr>
          <p:cNvSpPr/>
          <p:nvPr/>
        </p:nvSpPr>
        <p:spPr>
          <a:xfrm>
            <a:off x="7560066" y="3581828"/>
            <a:ext cx="1553114" cy="1071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samplers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0D006B-1F8C-4A6A-BF28-AF6D7705A6FF}"/>
              </a:ext>
            </a:extLst>
          </p:cNvPr>
          <p:cNvSpPr/>
          <p:nvPr/>
        </p:nvSpPr>
        <p:spPr>
          <a:xfrm>
            <a:off x="9800691" y="3581827"/>
            <a:ext cx="1553114" cy="1071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evaluators</a:t>
            </a:r>
            <a:endParaRPr lang="LID4096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DD24B6-959D-4F14-A99D-2151B2571721}"/>
              </a:ext>
            </a:extLst>
          </p:cNvPr>
          <p:cNvSpPr/>
          <p:nvPr/>
        </p:nvSpPr>
        <p:spPr>
          <a:xfrm>
            <a:off x="838191" y="3581827"/>
            <a:ext cx="1553114" cy="1071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  <a:endParaRPr lang="LID4096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E9E4B41-0E9F-4C37-8C13-3266C22C55A4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5400000">
            <a:off x="3471378" y="957205"/>
            <a:ext cx="767993" cy="4481251"/>
          </a:xfrm>
          <a:prstGeom prst="bentConnector3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FCD45E-336A-4EE2-9E5B-71E7962474F5}"/>
              </a:ext>
            </a:extLst>
          </p:cNvPr>
          <p:cNvSpPr txBox="1"/>
          <p:nvPr/>
        </p:nvSpPr>
        <p:spPr>
          <a:xfrm>
            <a:off x="820157" y="4767761"/>
            <a:ext cx="157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Specify your </a:t>
            </a:r>
          </a:p>
          <a:p>
            <a:pPr algn="ctr"/>
            <a:r>
              <a:rPr lang="en-GB" dirty="0"/>
              <a:t>model</a:t>
            </a:r>
            <a:endParaRPr lang="LID4096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03265-9837-4360-AECF-848795FA68C2}"/>
              </a:ext>
            </a:extLst>
          </p:cNvPr>
          <p:cNvSpPr txBox="1"/>
          <p:nvPr/>
        </p:nvSpPr>
        <p:spPr>
          <a:xfrm>
            <a:off x="3058208" y="4767761"/>
            <a:ext cx="157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Define its parameters</a:t>
            </a:r>
            <a:endParaRPr lang="LID4096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46FE7A-1F6C-4B3E-9CBB-0D2BB360ED9A}"/>
              </a:ext>
            </a:extLst>
          </p:cNvPr>
          <p:cNvSpPr txBox="1"/>
          <p:nvPr/>
        </p:nvSpPr>
        <p:spPr>
          <a:xfrm>
            <a:off x="5296259" y="4774570"/>
            <a:ext cx="157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Define the outcomes</a:t>
            </a:r>
            <a:endParaRPr lang="LID4096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9FADA8-EBEC-4B9F-BE49-985576FEF7AF}"/>
              </a:ext>
            </a:extLst>
          </p:cNvPr>
          <p:cNvSpPr txBox="1"/>
          <p:nvPr/>
        </p:nvSpPr>
        <p:spPr>
          <a:xfrm>
            <a:off x="7534310" y="4774570"/>
            <a:ext cx="157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 the parameters</a:t>
            </a:r>
            <a:endParaRPr lang="LID409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2D7ACA-F0F1-49B1-A1DE-5877407ED87C}"/>
              </a:ext>
            </a:extLst>
          </p:cNvPr>
          <p:cNvSpPr txBox="1"/>
          <p:nvPr/>
        </p:nvSpPr>
        <p:spPr>
          <a:xfrm>
            <a:off x="9772361" y="4767761"/>
            <a:ext cx="157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Perform experiments</a:t>
            </a:r>
            <a:endParaRPr lang="LID4096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8057734-5393-432E-818C-C43C96EF4302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5400000">
            <a:off x="4591689" y="2077518"/>
            <a:ext cx="767994" cy="2240626"/>
          </a:xfrm>
          <a:prstGeom prst="bentConnector3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F09F656-3C94-4EDD-9E8E-010EB2693D85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5400000">
            <a:off x="5712002" y="3197831"/>
            <a:ext cx="767994" cy="1"/>
          </a:xfrm>
          <a:prstGeom prst="bentConnector3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43126B9-5006-47BB-8BBC-61DDD623FCAA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16200000" flipH="1">
            <a:off x="6832314" y="2077519"/>
            <a:ext cx="767994" cy="2240624"/>
          </a:xfrm>
          <a:prstGeom prst="bentConnector3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95B5FEB-731B-4DBC-849A-05D072FDAB34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 rot="16200000" flipH="1">
            <a:off x="7952627" y="957205"/>
            <a:ext cx="767993" cy="4481249"/>
          </a:xfrm>
          <a:prstGeom prst="bentConnector3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A90544B-4233-4312-8619-C02976FF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031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hy dog at door - Caption | Meme Generator">
            <a:extLst>
              <a:ext uri="{FF2B5EF4-FFF2-40B4-BE49-F238E27FC236}">
                <a16:creationId xmlns:a16="http://schemas.microsoft.com/office/drawing/2014/main" id="{BA19820B-E3C9-4FB1-AE93-8E0BBDDF6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095" y="550095"/>
            <a:ext cx="5757809" cy="575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65E01-6A77-4C93-A80F-9825B4898D54}"/>
              </a:ext>
            </a:extLst>
          </p:cNvPr>
          <p:cNvSpPr txBox="1"/>
          <p:nvPr/>
        </p:nvSpPr>
        <p:spPr>
          <a:xfrm>
            <a:off x="4400738" y="5548045"/>
            <a:ext cx="3687228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Impact" panose="020B0806030902050204" pitchFamily="34" charset="0"/>
              </a:rPr>
              <a:t>TIME TO PRACTICE?</a:t>
            </a:r>
            <a:endParaRPr lang="LID4096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4C569-7F0A-4C09-9E8E-C7A428EE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820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22AF73-08AC-4D9C-BD5D-33AD971C7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9" y="15555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Google Shape;107;p17"/>
          <p:cNvSpPr txBox="1"/>
          <p:nvPr/>
        </p:nvSpPr>
        <p:spPr>
          <a:xfrm>
            <a:off x="2001837" y="540000"/>
            <a:ext cx="818832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EMA Workbench: </a:t>
            </a:r>
            <a:r>
              <a:rPr lang="en-US" sz="4400" b="1" i="0" u="none" strike="noStrike" cap="none" dirty="0">
                <a:solidFill>
                  <a:schemeClr val="accent2"/>
                </a:solidFill>
                <a:latin typeface="Ubuntu Light"/>
                <a:ea typeface="Ubuntu Light"/>
                <a:cs typeface="Ubuntu Light"/>
                <a:sym typeface="Ubuntu Light"/>
              </a:rPr>
              <a:t>which models</a:t>
            </a:r>
            <a:r>
              <a:rPr lang="en-US" sz="4400" b="0" i="0" u="none" strike="noStrike" cap="none" dirty="0">
                <a:solidFill>
                  <a:schemeClr val="accent2"/>
                </a:solidFill>
                <a:latin typeface="Ubuntu Light"/>
                <a:ea typeface="Ubuntu Light"/>
                <a:cs typeface="Ubuntu Light"/>
                <a:sym typeface="Ubuntu Light"/>
              </a:rPr>
              <a:t>?</a:t>
            </a:r>
            <a:endParaRPr sz="4400" b="0" i="0" u="none" strike="noStrike" cap="none" dirty="0">
              <a:solidFill>
                <a:schemeClr val="accen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3076" name="Picture 4" descr="NetLogo Home Page">
            <a:extLst>
              <a:ext uri="{FF2B5EF4-FFF2-40B4-BE49-F238E27FC236}">
                <a16:creationId xmlns:a16="http://schemas.microsoft.com/office/drawing/2014/main" id="{CCDDCF0E-63BB-4CF8-BC1D-65EA39A0F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541" y="1925941"/>
            <a:ext cx="836059" cy="83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ownload Microsoft Excel Logo in SVG Vector or PNG File Format - Logo.wine">
            <a:extLst>
              <a:ext uri="{FF2B5EF4-FFF2-40B4-BE49-F238E27FC236}">
                <a16:creationId xmlns:a16="http://schemas.microsoft.com/office/drawing/2014/main" id="{4F17DE20-329B-4ECC-8D63-CBE5AB245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79" y="2826551"/>
            <a:ext cx="1241496" cy="8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9FA7A3-E5E9-4B48-90AC-72D7E5D1F92D}"/>
              </a:ext>
            </a:extLst>
          </p:cNvPr>
          <p:cNvSpPr/>
          <p:nvPr/>
        </p:nvSpPr>
        <p:spPr>
          <a:xfrm>
            <a:off x="5611112" y="2511175"/>
            <a:ext cx="836059" cy="49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078" name="Picture 6" descr="Vensim">
            <a:extLst>
              <a:ext uri="{FF2B5EF4-FFF2-40B4-BE49-F238E27FC236}">
                <a16:creationId xmlns:a16="http://schemas.microsoft.com/office/drawing/2014/main" id="{EF86EC99-CDBC-4DC6-90DD-83B929554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12" y="2612019"/>
            <a:ext cx="836059" cy="39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56B6E-073C-4E9C-BBBD-0C532328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3360-953D-4F88-9471-9284B6CFB591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73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Ubuntu Light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242</Words>
  <Application>Microsoft Office PowerPoint</Application>
  <PresentationFormat>Widescreen</PresentationFormat>
  <Paragraphs>87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Impact</vt:lpstr>
      <vt:lpstr>Ubuntu</vt:lpstr>
      <vt:lpstr>Ubuntu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Sirenko</dc:creator>
  <cp:lastModifiedBy>Mikhail Sirenko</cp:lastModifiedBy>
  <cp:revision>36</cp:revision>
  <dcterms:created xsi:type="dcterms:W3CDTF">2021-03-14T11:28:05Z</dcterms:created>
  <dcterms:modified xsi:type="dcterms:W3CDTF">2021-03-16T10:05:41Z</dcterms:modified>
</cp:coreProperties>
</file>