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3"/>
  </p:notesMasterIdLst>
  <p:sldIdLst>
    <p:sldId id="266" r:id="rId2"/>
    <p:sldId id="267" r:id="rId3"/>
    <p:sldId id="269" r:id="rId4"/>
    <p:sldId id="276" r:id="rId5"/>
    <p:sldId id="275" r:id="rId6"/>
    <p:sldId id="277" r:id="rId7"/>
    <p:sldId id="273" r:id="rId8"/>
    <p:sldId id="278" r:id="rId9"/>
    <p:sldId id="279" r:id="rId10"/>
    <p:sldId id="280" r:id="rId11"/>
    <p:sldId id="282" r:id="rId12"/>
  </p:sldIdLst>
  <p:sldSz cx="12192000" cy="6858000"/>
  <p:notesSz cx="6858000" cy="9144000"/>
  <p:embeddedFontLst>
    <p:embeddedFont>
      <p:font typeface="Montserrat SemiBold" panose="00000700000000000000" pitchFamily="2" charset="-52"/>
      <p:bold r:id="rId14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5263169-4573-4F2C-AF7B-72B3FD971EEC}">
          <p14:sldIdLst>
            <p14:sldId id="266"/>
            <p14:sldId id="267"/>
            <p14:sldId id="269"/>
          </p14:sldIdLst>
        </p14:section>
        <p14:section name="Приложение" id="{29AB27AA-CD6F-4291-B740-B5EA7A88FF8C}">
          <p14:sldIdLst>
            <p14:sldId id="276"/>
            <p14:sldId id="275"/>
            <p14:sldId id="277"/>
            <p14:sldId id="273"/>
            <p14:sldId id="278"/>
            <p14:sldId id="279"/>
            <p14:sldId id="280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4F4"/>
    <a:srgbClr val="000000"/>
    <a:srgbClr val="A5A5A5"/>
    <a:srgbClr val="FF5050"/>
    <a:srgbClr val="A43A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498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 SemiBold" panose="000007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 SemiBold" panose="00000700000000000000" pitchFamily="2" charset="-52"/>
              </a:defRPr>
            </a:lvl1pPr>
          </a:lstStyle>
          <a:p>
            <a:fld id="{9BABC5B2-6517-4983-97DA-B8F6E02B1D14}" type="datetimeFigureOut">
              <a:rPr lang="ru-RU" smtClean="0"/>
              <a:pPr/>
              <a:t>24.06.2022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 SemiBold" panose="000007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 SemiBold" panose="00000700000000000000" pitchFamily="2" charset="-52"/>
              </a:defRPr>
            </a:lvl1pPr>
          </a:lstStyle>
          <a:p>
            <a:fld id="{585ADE8E-D539-4258-AF39-E947E515F16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1089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ontserrat SemiBold" panose="00000700000000000000" pitchFamily="2" charset="-5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ontserrat SemiBold" panose="00000700000000000000" pitchFamily="2" charset="-5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ontserrat SemiBold" panose="00000700000000000000" pitchFamily="2" charset="-5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ontserrat SemiBold" panose="00000700000000000000" pitchFamily="2" charset="-5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ontserrat SemiBold" panose="00000700000000000000" pitchFamily="2" charset="-5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4089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2C0261-64B8-4661-91DB-978FB0120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EE6D1F-445E-462D-8364-F88D4EA09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3D14AE-3B56-43E1-AC9B-2087CD4F3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7A4F-6CD9-4959-BF6C-014E716C8777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C184CA-AA3B-4970-99CC-2A3D7557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BCF832-60A5-427C-B06A-F39137362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B12A-193F-45A8-A2F4-81B272C4D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26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21FB73-4373-463F-A1C9-749571C58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65B88A7-9BEB-45CD-BFD1-E70C2255B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637F76-5BAB-43BA-A5F2-458375CD6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7A4F-6CD9-4959-BF6C-014E716C8777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CC3807-22B3-4056-9543-7913E735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BE1968-10F6-4378-BA9B-C351E1DF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B12A-193F-45A8-A2F4-81B272C4D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95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457C9E2-E617-4FC9-B29D-9A38770CE6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030FF43-6A11-4034-BE3C-E9FDD6B8C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4B95E6-24A0-46BF-AB60-CD240288F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7A4F-6CD9-4959-BF6C-014E716C8777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8963C2-7D2C-4FDE-B029-039924C4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E7057C-43CB-4336-A59E-04AAA36EF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B12A-193F-45A8-A2F4-81B272C4D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763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t page (grey bg)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xfrm>
            <a:off x="11285328" y="5901630"/>
            <a:ext cx="432039" cy="235962"/>
          </a:xfrm>
          <a:prstGeom prst="rect">
            <a:avLst/>
          </a:prstGeom>
        </p:spPr>
        <p:txBody>
          <a:bodyPr wrap="square"/>
          <a:lstStyle>
            <a:lvl1pPr>
              <a:defRPr sz="1800" b="1" cap="all" spc="231" baseline="54545">
                <a:solidFill>
                  <a:srgbClr val="86939E"/>
                </a:solidFill>
                <a:latin typeface="Montserrat SemiBold" panose="00000700000000000000" pitchFamily="2" charset="-52"/>
                <a:ea typeface="+mn-ea"/>
                <a:cs typeface="+mn-cs"/>
                <a:sym typeface="Noto Sans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764436" y="1459468"/>
            <a:ext cx="865982" cy="865981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803674" y="1459468"/>
            <a:ext cx="865982" cy="865981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854078" y="1459468"/>
            <a:ext cx="865982" cy="865981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93316" y="1459468"/>
            <a:ext cx="865982" cy="865981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932555" y="1459468"/>
            <a:ext cx="865982" cy="865981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774163" y="2527889"/>
            <a:ext cx="865982" cy="865981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813402" y="2527889"/>
            <a:ext cx="865982" cy="865981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863805" y="2527889"/>
            <a:ext cx="865982" cy="865981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903044" y="2527889"/>
            <a:ext cx="865982" cy="865981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942282" y="2527889"/>
            <a:ext cx="865982" cy="86598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4084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tanda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11285328" y="5901630"/>
            <a:ext cx="432039" cy="235962"/>
          </a:xfrm>
          <a:prstGeom prst="rect">
            <a:avLst/>
          </a:prstGeom>
        </p:spPr>
        <p:txBody>
          <a:bodyPr wrap="square"/>
          <a:lstStyle>
            <a:lvl1pPr>
              <a:defRPr sz="1800" b="1" cap="all" spc="231" baseline="54545">
                <a:solidFill>
                  <a:srgbClr val="86939E"/>
                </a:solidFill>
                <a:latin typeface="Montserrat SemiBold" panose="00000700000000000000" pitchFamily="2" charset="-52"/>
                <a:ea typeface="+mn-ea"/>
                <a:cs typeface="+mn-cs"/>
                <a:sym typeface="Noto Sans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4885394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EBA3B3-9393-4C2D-BEBB-C99FE4477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BE60D4-3FD2-474A-8E76-DBEDAC7A6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C17808-F867-43B5-9FA4-D319282E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7A4F-6CD9-4959-BF6C-014E716C8777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37173-EF2B-4465-920B-CFCA1FFD0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EEBA86-280E-40B4-A83B-9213880C1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B12A-193F-45A8-A2F4-81B272C4D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04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B5951-4F7D-4469-8660-8FF89DBFB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0E72D5-C7DA-41C7-B127-080C48713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CD70EC-C951-4662-9D4F-160FA132B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7A4F-6CD9-4959-BF6C-014E716C8777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8FDCF0-EF53-418B-99F4-284025998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702A51-5ADA-483E-811F-11C81810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B12A-193F-45A8-A2F4-81B272C4D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21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194CF2-2A8C-4C84-8092-4F576D959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74628D-94FC-45F1-997A-73417A4B9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DBEBB6B-D06C-496C-BF71-19C782CB0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2EA481-0B74-4CFF-8767-BE3686897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7A4F-6CD9-4959-BF6C-014E716C8777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0E1F42-BB8C-4E25-8CC8-671AA5251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0D31AF-85A9-4217-9986-E87555961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B12A-193F-45A8-A2F4-81B272C4D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365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80CBD-B226-4AF3-9F1C-083CD2EF3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C5487D-6061-497F-BB0D-C5EFFA897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C01FFA-D9FB-4280-946B-DA0A5DB7B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A6B9DBA-54BF-45C4-A11A-562200988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607A79E-2A34-4ADA-B8E3-D9841E2FE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F75BE5D-92D6-4403-AC36-79B528784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7A4F-6CD9-4959-BF6C-014E716C8777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E8AFB7D-226D-4E20-9C0E-6F8E6B777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A3ACD17-1CB1-4109-B4F5-B6162887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B12A-193F-45A8-A2F4-81B272C4D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36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BA2146-4D76-4520-A991-D1875BFA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FAC4639-E2C3-4D8D-824C-11BE1F6C9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7A4F-6CD9-4959-BF6C-014E716C8777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F1A4476-1A33-4069-A532-D9EA607F0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4AA5C10-A787-4FF8-881B-EB2E10780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B12A-193F-45A8-A2F4-81B272C4D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519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A990E66-388B-4762-9CDE-6B4B4B8E3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7A4F-6CD9-4959-BF6C-014E716C8777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5BEF749-78EB-41B1-B471-08EFBE4E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417693-4FFA-4F04-8009-6C0AF4AC7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B12A-193F-45A8-A2F4-81B272C4D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18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4366F5-60B5-452E-80DE-123DE9B88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29C40A-1349-43D8-820E-B80972D3A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8808A4-8EE4-4DDF-9169-271B1BE54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F3B5AA-260D-410A-B8D1-BBB830029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7A4F-6CD9-4959-BF6C-014E716C8777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74C8AA-2B10-4736-9204-BE8CF52C6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0377C5-3A28-460B-8288-1E29E294F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B12A-193F-45A8-A2F4-81B272C4D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694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74007-19E0-4DAD-96B7-10827220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1EBF61F-DF0F-4BB9-A9BE-546203D43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81E4B43-1535-458B-9E6D-54B56D252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FA8007-4FB4-4A40-AAAA-69F1C8A98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7A4F-6CD9-4959-BF6C-014E716C8777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543153-7A40-495F-9C21-D0AB0F80C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E484A2-0C92-47EC-9A9B-0405C5F4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B12A-193F-45A8-A2F4-81B272C4D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362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EC9B02-8BE5-4240-84E3-249208C59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A8758A-3842-4CF8-BBE8-88B7BE161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D5BD45-DB4B-41D7-AC9A-F311C3A57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ontserrat SemiBold" panose="00000700000000000000" pitchFamily="2" charset="-52"/>
              </a:defRPr>
            </a:lvl1pPr>
          </a:lstStyle>
          <a:p>
            <a:fld id="{92ED7A4F-6CD9-4959-BF6C-014E716C8777}" type="datetimeFigureOut">
              <a:rPr lang="ru-RU" smtClean="0"/>
              <a:pPr/>
              <a:t>24.06.2022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ED2C23-B91F-4F63-89CD-8E682602C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ontserrat SemiBold" panose="000007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0C54A3-EBE1-4905-A125-5D99F771C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ontserrat SemiBold" panose="00000700000000000000" pitchFamily="2" charset="-52"/>
              </a:defRPr>
            </a:lvl1pPr>
          </a:lstStyle>
          <a:p>
            <a:fld id="{BFE3B12A-193F-45A8-A2F4-81B272C4DA5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758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ontserrat SemiBold" panose="00000700000000000000" pitchFamily="2" charset="-5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ntserrat SemiBold" panose="00000700000000000000" pitchFamily="2" charset="-5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 SemiBold" panose="00000700000000000000" pitchFamily="2" charset="-5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 SemiBold" panose="00000700000000000000" pitchFamily="2" charset="-5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 SemiBold" panose="00000700000000000000" pitchFamily="2" charset="-5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 SemiBold" panose="00000700000000000000" pitchFamily="2" charset="-5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png"/><Relationship Id="rId18" Type="http://schemas.openxmlformats.org/officeDocument/2006/relationships/image" Target="../media/image39.svg"/><Relationship Id="rId26" Type="http://schemas.openxmlformats.org/officeDocument/2006/relationships/image" Target="../media/image47.svg"/><Relationship Id="rId39" Type="http://schemas.openxmlformats.org/officeDocument/2006/relationships/image" Target="../media/image17.png"/><Relationship Id="rId21" Type="http://schemas.openxmlformats.org/officeDocument/2006/relationships/image" Target="../media/image42.png"/><Relationship Id="rId34" Type="http://schemas.openxmlformats.org/officeDocument/2006/relationships/image" Target="../media/image55.svg"/><Relationship Id="rId42" Type="http://schemas.openxmlformats.org/officeDocument/2006/relationships/image" Target="../media/image24.svg"/><Relationship Id="rId47" Type="http://schemas.openxmlformats.org/officeDocument/2006/relationships/image" Target="../media/image70.png"/><Relationship Id="rId7" Type="http://schemas.openxmlformats.org/officeDocument/2006/relationships/image" Target="../media/image30.png"/><Relationship Id="rId2" Type="http://schemas.openxmlformats.org/officeDocument/2006/relationships/image" Target="../media/image66.png"/><Relationship Id="rId16" Type="http://schemas.openxmlformats.org/officeDocument/2006/relationships/image" Target="../media/image37.svg"/><Relationship Id="rId29" Type="http://schemas.openxmlformats.org/officeDocument/2006/relationships/image" Target="../media/image50.png"/><Relationship Id="rId11" Type="http://schemas.openxmlformats.org/officeDocument/2006/relationships/image" Target="../media/image19.png"/><Relationship Id="rId24" Type="http://schemas.openxmlformats.org/officeDocument/2006/relationships/image" Target="../media/image45.svg"/><Relationship Id="rId32" Type="http://schemas.openxmlformats.org/officeDocument/2006/relationships/image" Target="../media/image53.svg"/><Relationship Id="rId37" Type="http://schemas.openxmlformats.org/officeDocument/2006/relationships/image" Target="../media/image15.png"/><Relationship Id="rId40" Type="http://schemas.openxmlformats.org/officeDocument/2006/relationships/image" Target="../media/image18.svg"/><Relationship Id="rId45" Type="http://schemas.openxmlformats.org/officeDocument/2006/relationships/image" Target="../media/image68.png"/><Relationship Id="rId5" Type="http://schemas.openxmlformats.org/officeDocument/2006/relationships/image" Target="../media/image28.sv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28" Type="http://schemas.openxmlformats.org/officeDocument/2006/relationships/image" Target="../media/image49.svg"/><Relationship Id="rId36" Type="http://schemas.openxmlformats.org/officeDocument/2006/relationships/image" Target="../media/image57.svg"/><Relationship Id="rId49" Type="http://schemas.openxmlformats.org/officeDocument/2006/relationships/image" Target="../media/image14.png"/><Relationship Id="rId10" Type="http://schemas.openxmlformats.org/officeDocument/2006/relationships/image" Target="../media/image33.svg"/><Relationship Id="rId19" Type="http://schemas.openxmlformats.org/officeDocument/2006/relationships/image" Target="../media/image40.png"/><Relationship Id="rId31" Type="http://schemas.openxmlformats.org/officeDocument/2006/relationships/image" Target="../media/image52.png"/><Relationship Id="rId44" Type="http://schemas.openxmlformats.org/officeDocument/2006/relationships/image" Target="../media/image26.sv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5.svg"/><Relationship Id="rId22" Type="http://schemas.openxmlformats.org/officeDocument/2006/relationships/image" Target="../media/image43.svg"/><Relationship Id="rId27" Type="http://schemas.openxmlformats.org/officeDocument/2006/relationships/image" Target="../media/image48.png"/><Relationship Id="rId30" Type="http://schemas.openxmlformats.org/officeDocument/2006/relationships/image" Target="../media/image51.svg"/><Relationship Id="rId35" Type="http://schemas.openxmlformats.org/officeDocument/2006/relationships/image" Target="../media/image56.png"/><Relationship Id="rId43" Type="http://schemas.openxmlformats.org/officeDocument/2006/relationships/image" Target="../media/image25.png"/><Relationship Id="rId48" Type="http://schemas.openxmlformats.org/officeDocument/2006/relationships/image" Target="../media/image72.png"/><Relationship Id="rId8" Type="http://schemas.openxmlformats.org/officeDocument/2006/relationships/image" Target="../media/image31.svg"/><Relationship Id="rId3" Type="http://schemas.openxmlformats.org/officeDocument/2006/relationships/image" Target="../media/image67.svg"/><Relationship Id="rId12" Type="http://schemas.openxmlformats.org/officeDocument/2006/relationships/image" Target="../media/image20.sv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33" Type="http://schemas.openxmlformats.org/officeDocument/2006/relationships/image" Target="../media/image54.png"/><Relationship Id="rId38" Type="http://schemas.openxmlformats.org/officeDocument/2006/relationships/image" Target="../media/image16.svg"/><Relationship Id="rId46" Type="http://schemas.openxmlformats.org/officeDocument/2006/relationships/image" Target="../media/image69.svg"/><Relationship Id="rId20" Type="http://schemas.openxmlformats.org/officeDocument/2006/relationships/image" Target="../media/image41.svg"/><Relationship Id="rId41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png"/><Relationship Id="rId18" Type="http://schemas.openxmlformats.org/officeDocument/2006/relationships/image" Target="../media/image39.svg"/><Relationship Id="rId26" Type="http://schemas.openxmlformats.org/officeDocument/2006/relationships/image" Target="../media/image47.svg"/><Relationship Id="rId39" Type="http://schemas.openxmlformats.org/officeDocument/2006/relationships/image" Target="../media/image17.png"/><Relationship Id="rId21" Type="http://schemas.openxmlformats.org/officeDocument/2006/relationships/image" Target="../media/image42.png"/><Relationship Id="rId34" Type="http://schemas.openxmlformats.org/officeDocument/2006/relationships/image" Target="../media/image55.svg"/><Relationship Id="rId42" Type="http://schemas.openxmlformats.org/officeDocument/2006/relationships/image" Target="../media/image24.svg"/><Relationship Id="rId47" Type="http://schemas.openxmlformats.org/officeDocument/2006/relationships/image" Target="../media/image70.png"/><Relationship Id="rId7" Type="http://schemas.openxmlformats.org/officeDocument/2006/relationships/image" Target="../media/image30.png"/><Relationship Id="rId2" Type="http://schemas.openxmlformats.org/officeDocument/2006/relationships/image" Target="../media/image66.png"/><Relationship Id="rId16" Type="http://schemas.openxmlformats.org/officeDocument/2006/relationships/image" Target="../media/image37.svg"/><Relationship Id="rId29" Type="http://schemas.openxmlformats.org/officeDocument/2006/relationships/image" Target="../media/image50.png"/><Relationship Id="rId11" Type="http://schemas.openxmlformats.org/officeDocument/2006/relationships/image" Target="../media/image19.png"/><Relationship Id="rId24" Type="http://schemas.openxmlformats.org/officeDocument/2006/relationships/image" Target="../media/image45.svg"/><Relationship Id="rId32" Type="http://schemas.openxmlformats.org/officeDocument/2006/relationships/image" Target="../media/image53.svg"/><Relationship Id="rId37" Type="http://schemas.openxmlformats.org/officeDocument/2006/relationships/image" Target="../media/image15.png"/><Relationship Id="rId40" Type="http://schemas.openxmlformats.org/officeDocument/2006/relationships/image" Target="../media/image18.svg"/><Relationship Id="rId45" Type="http://schemas.openxmlformats.org/officeDocument/2006/relationships/image" Target="../media/image68.png"/><Relationship Id="rId5" Type="http://schemas.openxmlformats.org/officeDocument/2006/relationships/image" Target="../media/image28.sv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28" Type="http://schemas.openxmlformats.org/officeDocument/2006/relationships/image" Target="../media/image49.svg"/><Relationship Id="rId36" Type="http://schemas.openxmlformats.org/officeDocument/2006/relationships/image" Target="../media/image57.svg"/><Relationship Id="rId49" Type="http://schemas.openxmlformats.org/officeDocument/2006/relationships/image" Target="../media/image73.png"/><Relationship Id="rId10" Type="http://schemas.openxmlformats.org/officeDocument/2006/relationships/image" Target="../media/image33.svg"/><Relationship Id="rId19" Type="http://schemas.openxmlformats.org/officeDocument/2006/relationships/image" Target="../media/image40.png"/><Relationship Id="rId31" Type="http://schemas.openxmlformats.org/officeDocument/2006/relationships/image" Target="../media/image52.png"/><Relationship Id="rId44" Type="http://schemas.openxmlformats.org/officeDocument/2006/relationships/image" Target="../media/image26.sv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5.svg"/><Relationship Id="rId22" Type="http://schemas.openxmlformats.org/officeDocument/2006/relationships/image" Target="../media/image43.svg"/><Relationship Id="rId27" Type="http://schemas.openxmlformats.org/officeDocument/2006/relationships/image" Target="../media/image48.png"/><Relationship Id="rId30" Type="http://schemas.openxmlformats.org/officeDocument/2006/relationships/image" Target="../media/image51.svg"/><Relationship Id="rId35" Type="http://schemas.openxmlformats.org/officeDocument/2006/relationships/image" Target="../media/image56.png"/><Relationship Id="rId43" Type="http://schemas.openxmlformats.org/officeDocument/2006/relationships/image" Target="../media/image25.png"/><Relationship Id="rId48" Type="http://schemas.openxmlformats.org/officeDocument/2006/relationships/image" Target="../media/image14.png"/><Relationship Id="rId8" Type="http://schemas.openxmlformats.org/officeDocument/2006/relationships/image" Target="../media/image31.svg"/><Relationship Id="rId3" Type="http://schemas.openxmlformats.org/officeDocument/2006/relationships/image" Target="../media/image67.svg"/><Relationship Id="rId12" Type="http://schemas.openxmlformats.org/officeDocument/2006/relationships/image" Target="../media/image20.sv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33" Type="http://schemas.openxmlformats.org/officeDocument/2006/relationships/image" Target="../media/image54.png"/><Relationship Id="rId38" Type="http://schemas.openxmlformats.org/officeDocument/2006/relationships/image" Target="../media/image16.svg"/><Relationship Id="rId46" Type="http://schemas.openxmlformats.org/officeDocument/2006/relationships/image" Target="../media/image69.svg"/><Relationship Id="rId20" Type="http://schemas.openxmlformats.org/officeDocument/2006/relationships/image" Target="../media/image41.svg"/><Relationship Id="rId41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18" Type="http://schemas.openxmlformats.org/officeDocument/2006/relationships/image" Target="../media/image41.svg"/><Relationship Id="rId26" Type="http://schemas.openxmlformats.org/officeDocument/2006/relationships/image" Target="../media/image49.svg"/><Relationship Id="rId3" Type="http://schemas.openxmlformats.org/officeDocument/2006/relationships/image" Target="../media/image28.svg"/><Relationship Id="rId21" Type="http://schemas.openxmlformats.org/officeDocument/2006/relationships/image" Target="../media/image44.png"/><Relationship Id="rId34" Type="http://schemas.openxmlformats.org/officeDocument/2006/relationships/image" Target="../media/image57.svg"/><Relationship Id="rId7" Type="http://schemas.openxmlformats.org/officeDocument/2006/relationships/image" Target="../media/image32.png"/><Relationship Id="rId12" Type="http://schemas.openxmlformats.org/officeDocument/2006/relationships/image" Target="../media/image35.sv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33" Type="http://schemas.openxmlformats.org/officeDocument/2006/relationships/image" Target="../media/image56.png"/><Relationship Id="rId2" Type="http://schemas.openxmlformats.org/officeDocument/2006/relationships/image" Target="../media/image27.png"/><Relationship Id="rId16" Type="http://schemas.openxmlformats.org/officeDocument/2006/relationships/image" Target="../media/image39.svg"/><Relationship Id="rId20" Type="http://schemas.openxmlformats.org/officeDocument/2006/relationships/image" Target="../media/image43.svg"/><Relationship Id="rId29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11" Type="http://schemas.openxmlformats.org/officeDocument/2006/relationships/image" Target="../media/image34.png"/><Relationship Id="rId24" Type="http://schemas.openxmlformats.org/officeDocument/2006/relationships/image" Target="../media/image47.svg"/><Relationship Id="rId32" Type="http://schemas.openxmlformats.org/officeDocument/2006/relationships/image" Target="../media/image55.svg"/><Relationship Id="rId5" Type="http://schemas.openxmlformats.org/officeDocument/2006/relationships/image" Target="../media/image30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28" Type="http://schemas.openxmlformats.org/officeDocument/2006/relationships/image" Target="../media/image51.svg"/><Relationship Id="rId10" Type="http://schemas.openxmlformats.org/officeDocument/2006/relationships/image" Target="../media/image20.svg"/><Relationship Id="rId19" Type="http://schemas.openxmlformats.org/officeDocument/2006/relationships/image" Target="../media/image42.png"/><Relationship Id="rId31" Type="http://schemas.openxmlformats.org/officeDocument/2006/relationships/image" Target="../media/image54.png"/><Relationship Id="rId4" Type="http://schemas.openxmlformats.org/officeDocument/2006/relationships/image" Target="../media/image29.png"/><Relationship Id="rId9" Type="http://schemas.openxmlformats.org/officeDocument/2006/relationships/image" Target="../media/image19.png"/><Relationship Id="rId14" Type="http://schemas.openxmlformats.org/officeDocument/2006/relationships/image" Target="../media/image37.svg"/><Relationship Id="rId22" Type="http://schemas.openxmlformats.org/officeDocument/2006/relationships/image" Target="../media/image45.svg"/><Relationship Id="rId27" Type="http://schemas.openxmlformats.org/officeDocument/2006/relationships/image" Target="../media/image50.png"/><Relationship Id="rId30" Type="http://schemas.openxmlformats.org/officeDocument/2006/relationships/image" Target="../media/image53.svg"/><Relationship Id="rId8" Type="http://schemas.openxmlformats.org/officeDocument/2006/relationships/image" Target="../media/image33.sv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svg"/><Relationship Id="rId18" Type="http://schemas.openxmlformats.org/officeDocument/2006/relationships/image" Target="../media/image42.png"/><Relationship Id="rId26" Type="http://schemas.openxmlformats.org/officeDocument/2006/relationships/image" Target="../media/image50.png"/><Relationship Id="rId3" Type="http://schemas.openxmlformats.org/officeDocument/2006/relationships/image" Target="../media/image58.png"/><Relationship Id="rId21" Type="http://schemas.openxmlformats.org/officeDocument/2006/relationships/image" Target="../media/image45.svg"/><Relationship Id="rId34" Type="http://schemas.openxmlformats.org/officeDocument/2006/relationships/image" Target="../media/image27.png"/><Relationship Id="rId7" Type="http://schemas.openxmlformats.org/officeDocument/2006/relationships/image" Target="../media/image33.svg"/><Relationship Id="rId12" Type="http://schemas.openxmlformats.org/officeDocument/2006/relationships/image" Target="../media/image36.png"/><Relationship Id="rId17" Type="http://schemas.openxmlformats.org/officeDocument/2006/relationships/image" Target="../media/image41.svg"/><Relationship Id="rId25" Type="http://schemas.openxmlformats.org/officeDocument/2006/relationships/image" Target="../media/image49.svg"/><Relationship Id="rId33" Type="http://schemas.openxmlformats.org/officeDocument/2006/relationships/image" Target="../media/image57.svg"/><Relationship Id="rId2" Type="http://schemas.openxmlformats.org/officeDocument/2006/relationships/image" Target="../media/image29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29" Type="http://schemas.openxmlformats.org/officeDocument/2006/relationships/image" Target="../media/image5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5.svg"/><Relationship Id="rId24" Type="http://schemas.openxmlformats.org/officeDocument/2006/relationships/image" Target="../media/image48.png"/><Relationship Id="rId32" Type="http://schemas.openxmlformats.org/officeDocument/2006/relationships/image" Target="../media/image56.png"/><Relationship Id="rId5" Type="http://schemas.openxmlformats.org/officeDocument/2006/relationships/image" Target="../media/image31.svg"/><Relationship Id="rId15" Type="http://schemas.openxmlformats.org/officeDocument/2006/relationships/image" Target="../media/image39.svg"/><Relationship Id="rId23" Type="http://schemas.openxmlformats.org/officeDocument/2006/relationships/image" Target="../media/image47.svg"/><Relationship Id="rId28" Type="http://schemas.openxmlformats.org/officeDocument/2006/relationships/image" Target="../media/image52.png"/><Relationship Id="rId36" Type="http://schemas.openxmlformats.org/officeDocument/2006/relationships/image" Target="../media/image59.png"/><Relationship Id="rId10" Type="http://schemas.openxmlformats.org/officeDocument/2006/relationships/image" Target="../media/image34.png"/><Relationship Id="rId19" Type="http://schemas.openxmlformats.org/officeDocument/2006/relationships/image" Target="../media/image43.svg"/><Relationship Id="rId31" Type="http://schemas.openxmlformats.org/officeDocument/2006/relationships/image" Target="../media/image55.svg"/><Relationship Id="rId4" Type="http://schemas.openxmlformats.org/officeDocument/2006/relationships/image" Target="../media/image30.png"/><Relationship Id="rId9" Type="http://schemas.openxmlformats.org/officeDocument/2006/relationships/image" Target="../media/image20.svg"/><Relationship Id="rId14" Type="http://schemas.openxmlformats.org/officeDocument/2006/relationships/image" Target="../media/image38.png"/><Relationship Id="rId22" Type="http://schemas.openxmlformats.org/officeDocument/2006/relationships/image" Target="../media/image46.png"/><Relationship Id="rId27" Type="http://schemas.openxmlformats.org/officeDocument/2006/relationships/image" Target="../media/image51.svg"/><Relationship Id="rId30" Type="http://schemas.openxmlformats.org/officeDocument/2006/relationships/image" Target="../media/image54.png"/><Relationship Id="rId35" Type="http://schemas.openxmlformats.org/officeDocument/2006/relationships/image" Target="../media/image28.svg"/><Relationship Id="rId8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18" Type="http://schemas.openxmlformats.org/officeDocument/2006/relationships/image" Target="../media/image41.svg"/><Relationship Id="rId26" Type="http://schemas.openxmlformats.org/officeDocument/2006/relationships/image" Target="../media/image49.svg"/><Relationship Id="rId3" Type="http://schemas.openxmlformats.org/officeDocument/2006/relationships/image" Target="../media/image28.svg"/><Relationship Id="rId21" Type="http://schemas.openxmlformats.org/officeDocument/2006/relationships/image" Target="../media/image44.png"/><Relationship Id="rId34" Type="http://schemas.openxmlformats.org/officeDocument/2006/relationships/image" Target="../media/image57.svg"/><Relationship Id="rId7" Type="http://schemas.openxmlformats.org/officeDocument/2006/relationships/image" Target="../media/image32.png"/><Relationship Id="rId12" Type="http://schemas.openxmlformats.org/officeDocument/2006/relationships/image" Target="../media/image35.sv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33" Type="http://schemas.openxmlformats.org/officeDocument/2006/relationships/image" Target="../media/image56.png"/><Relationship Id="rId2" Type="http://schemas.openxmlformats.org/officeDocument/2006/relationships/image" Target="../media/image27.png"/><Relationship Id="rId16" Type="http://schemas.openxmlformats.org/officeDocument/2006/relationships/image" Target="../media/image39.svg"/><Relationship Id="rId20" Type="http://schemas.openxmlformats.org/officeDocument/2006/relationships/image" Target="../media/image43.svg"/><Relationship Id="rId29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11" Type="http://schemas.openxmlformats.org/officeDocument/2006/relationships/image" Target="../media/image34.png"/><Relationship Id="rId24" Type="http://schemas.openxmlformats.org/officeDocument/2006/relationships/image" Target="../media/image47.svg"/><Relationship Id="rId32" Type="http://schemas.openxmlformats.org/officeDocument/2006/relationships/image" Target="../media/image55.svg"/><Relationship Id="rId5" Type="http://schemas.openxmlformats.org/officeDocument/2006/relationships/image" Target="../media/image30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28" Type="http://schemas.openxmlformats.org/officeDocument/2006/relationships/image" Target="../media/image51.svg"/><Relationship Id="rId10" Type="http://schemas.openxmlformats.org/officeDocument/2006/relationships/image" Target="../media/image20.svg"/><Relationship Id="rId19" Type="http://schemas.openxmlformats.org/officeDocument/2006/relationships/image" Target="../media/image42.png"/><Relationship Id="rId31" Type="http://schemas.openxmlformats.org/officeDocument/2006/relationships/image" Target="../media/image54.png"/><Relationship Id="rId4" Type="http://schemas.openxmlformats.org/officeDocument/2006/relationships/image" Target="../media/image29.png"/><Relationship Id="rId9" Type="http://schemas.openxmlformats.org/officeDocument/2006/relationships/image" Target="../media/image19.png"/><Relationship Id="rId14" Type="http://schemas.openxmlformats.org/officeDocument/2006/relationships/image" Target="../media/image37.svg"/><Relationship Id="rId22" Type="http://schemas.openxmlformats.org/officeDocument/2006/relationships/image" Target="../media/image45.svg"/><Relationship Id="rId27" Type="http://schemas.openxmlformats.org/officeDocument/2006/relationships/image" Target="../media/image50.png"/><Relationship Id="rId30" Type="http://schemas.openxmlformats.org/officeDocument/2006/relationships/image" Target="../media/image53.svg"/><Relationship Id="rId8" Type="http://schemas.openxmlformats.org/officeDocument/2006/relationships/image" Target="../media/image33.sv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18" Type="http://schemas.openxmlformats.org/officeDocument/2006/relationships/image" Target="../media/image41.svg"/><Relationship Id="rId26" Type="http://schemas.openxmlformats.org/officeDocument/2006/relationships/image" Target="../media/image49.svg"/><Relationship Id="rId39" Type="http://schemas.openxmlformats.org/officeDocument/2006/relationships/image" Target="../media/image64.png"/><Relationship Id="rId21" Type="http://schemas.openxmlformats.org/officeDocument/2006/relationships/image" Target="../media/image44.png"/><Relationship Id="rId34" Type="http://schemas.openxmlformats.org/officeDocument/2006/relationships/image" Target="../media/image57.svg"/><Relationship Id="rId42" Type="http://schemas.openxmlformats.org/officeDocument/2006/relationships/image" Target="../media/image16.sv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6" Type="http://schemas.openxmlformats.org/officeDocument/2006/relationships/image" Target="../media/image39.svg"/><Relationship Id="rId20" Type="http://schemas.openxmlformats.org/officeDocument/2006/relationships/image" Target="../media/image43.svg"/><Relationship Id="rId29" Type="http://schemas.openxmlformats.org/officeDocument/2006/relationships/image" Target="../media/image52.png"/><Relationship Id="rId41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11" Type="http://schemas.openxmlformats.org/officeDocument/2006/relationships/image" Target="../media/image34.png"/><Relationship Id="rId24" Type="http://schemas.openxmlformats.org/officeDocument/2006/relationships/image" Target="../media/image47.svg"/><Relationship Id="rId32" Type="http://schemas.openxmlformats.org/officeDocument/2006/relationships/image" Target="../media/image55.svg"/><Relationship Id="rId37" Type="http://schemas.openxmlformats.org/officeDocument/2006/relationships/image" Target="../media/image62.png"/><Relationship Id="rId40" Type="http://schemas.openxmlformats.org/officeDocument/2006/relationships/image" Target="../media/image65.svg"/><Relationship Id="rId5" Type="http://schemas.openxmlformats.org/officeDocument/2006/relationships/image" Target="../media/image30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28" Type="http://schemas.openxmlformats.org/officeDocument/2006/relationships/image" Target="../media/image51.svg"/><Relationship Id="rId36" Type="http://schemas.openxmlformats.org/officeDocument/2006/relationships/image" Target="../media/image61.png"/><Relationship Id="rId10" Type="http://schemas.openxmlformats.org/officeDocument/2006/relationships/image" Target="../media/image20.svg"/><Relationship Id="rId19" Type="http://schemas.openxmlformats.org/officeDocument/2006/relationships/image" Target="../media/image42.png"/><Relationship Id="rId31" Type="http://schemas.openxmlformats.org/officeDocument/2006/relationships/image" Target="../media/image54.png"/><Relationship Id="rId4" Type="http://schemas.openxmlformats.org/officeDocument/2006/relationships/image" Target="../media/image29.png"/><Relationship Id="rId9" Type="http://schemas.openxmlformats.org/officeDocument/2006/relationships/image" Target="../media/image19.png"/><Relationship Id="rId14" Type="http://schemas.openxmlformats.org/officeDocument/2006/relationships/image" Target="../media/image37.svg"/><Relationship Id="rId22" Type="http://schemas.openxmlformats.org/officeDocument/2006/relationships/image" Target="../media/image45.svg"/><Relationship Id="rId27" Type="http://schemas.openxmlformats.org/officeDocument/2006/relationships/image" Target="../media/image50.png"/><Relationship Id="rId30" Type="http://schemas.openxmlformats.org/officeDocument/2006/relationships/image" Target="../media/image53.svg"/><Relationship Id="rId35" Type="http://schemas.openxmlformats.org/officeDocument/2006/relationships/image" Target="../media/image60.png"/><Relationship Id="rId8" Type="http://schemas.openxmlformats.org/officeDocument/2006/relationships/image" Target="../media/image33.svg"/><Relationship Id="rId3" Type="http://schemas.openxmlformats.org/officeDocument/2006/relationships/image" Target="../media/image28.svg"/><Relationship Id="rId12" Type="http://schemas.openxmlformats.org/officeDocument/2006/relationships/image" Target="../media/image35.sv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33" Type="http://schemas.openxmlformats.org/officeDocument/2006/relationships/image" Target="../media/image56.png"/><Relationship Id="rId38" Type="http://schemas.openxmlformats.org/officeDocument/2006/relationships/image" Target="../media/image63.sv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png"/><Relationship Id="rId18" Type="http://schemas.openxmlformats.org/officeDocument/2006/relationships/image" Target="../media/image39.svg"/><Relationship Id="rId26" Type="http://schemas.openxmlformats.org/officeDocument/2006/relationships/image" Target="../media/image47.svg"/><Relationship Id="rId39" Type="http://schemas.openxmlformats.org/officeDocument/2006/relationships/image" Target="../media/image17.png"/><Relationship Id="rId21" Type="http://schemas.openxmlformats.org/officeDocument/2006/relationships/image" Target="../media/image42.png"/><Relationship Id="rId34" Type="http://schemas.openxmlformats.org/officeDocument/2006/relationships/image" Target="../media/image55.svg"/><Relationship Id="rId42" Type="http://schemas.openxmlformats.org/officeDocument/2006/relationships/image" Target="../media/image24.svg"/><Relationship Id="rId47" Type="http://schemas.openxmlformats.org/officeDocument/2006/relationships/image" Target="../media/image70.png"/><Relationship Id="rId7" Type="http://schemas.openxmlformats.org/officeDocument/2006/relationships/image" Target="../media/image30.png"/><Relationship Id="rId2" Type="http://schemas.openxmlformats.org/officeDocument/2006/relationships/image" Target="../media/image66.png"/><Relationship Id="rId16" Type="http://schemas.openxmlformats.org/officeDocument/2006/relationships/image" Target="../media/image37.sv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19.png"/><Relationship Id="rId24" Type="http://schemas.openxmlformats.org/officeDocument/2006/relationships/image" Target="../media/image45.svg"/><Relationship Id="rId32" Type="http://schemas.openxmlformats.org/officeDocument/2006/relationships/image" Target="../media/image53.svg"/><Relationship Id="rId37" Type="http://schemas.openxmlformats.org/officeDocument/2006/relationships/image" Target="../media/image15.png"/><Relationship Id="rId40" Type="http://schemas.openxmlformats.org/officeDocument/2006/relationships/image" Target="../media/image18.svg"/><Relationship Id="rId45" Type="http://schemas.openxmlformats.org/officeDocument/2006/relationships/image" Target="../media/image68.png"/><Relationship Id="rId5" Type="http://schemas.openxmlformats.org/officeDocument/2006/relationships/image" Target="../media/image28.sv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28" Type="http://schemas.openxmlformats.org/officeDocument/2006/relationships/image" Target="../media/image49.svg"/><Relationship Id="rId36" Type="http://schemas.openxmlformats.org/officeDocument/2006/relationships/image" Target="../media/image57.svg"/><Relationship Id="rId10" Type="http://schemas.openxmlformats.org/officeDocument/2006/relationships/image" Target="../media/image33.svg"/><Relationship Id="rId19" Type="http://schemas.openxmlformats.org/officeDocument/2006/relationships/image" Target="../media/image40.png"/><Relationship Id="rId31" Type="http://schemas.openxmlformats.org/officeDocument/2006/relationships/image" Target="../media/image52.png"/><Relationship Id="rId44" Type="http://schemas.openxmlformats.org/officeDocument/2006/relationships/image" Target="../media/image26.sv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5.svg"/><Relationship Id="rId22" Type="http://schemas.openxmlformats.org/officeDocument/2006/relationships/image" Target="../media/image43.svg"/><Relationship Id="rId27" Type="http://schemas.openxmlformats.org/officeDocument/2006/relationships/image" Target="../media/image48.png"/><Relationship Id="rId30" Type="http://schemas.openxmlformats.org/officeDocument/2006/relationships/image" Target="../media/image51.svg"/><Relationship Id="rId35" Type="http://schemas.openxmlformats.org/officeDocument/2006/relationships/image" Target="../media/image56.png"/><Relationship Id="rId43" Type="http://schemas.openxmlformats.org/officeDocument/2006/relationships/image" Target="../media/image25.png"/><Relationship Id="rId48" Type="http://schemas.openxmlformats.org/officeDocument/2006/relationships/image" Target="../media/image14.png"/><Relationship Id="rId8" Type="http://schemas.openxmlformats.org/officeDocument/2006/relationships/image" Target="../media/image31.svg"/><Relationship Id="rId3" Type="http://schemas.openxmlformats.org/officeDocument/2006/relationships/image" Target="../media/image67.svg"/><Relationship Id="rId12" Type="http://schemas.openxmlformats.org/officeDocument/2006/relationships/image" Target="../media/image20.sv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33" Type="http://schemas.openxmlformats.org/officeDocument/2006/relationships/image" Target="../media/image54.png"/><Relationship Id="rId38" Type="http://schemas.openxmlformats.org/officeDocument/2006/relationships/image" Target="../media/image16.svg"/><Relationship Id="rId46" Type="http://schemas.openxmlformats.org/officeDocument/2006/relationships/image" Target="../media/image69.svg"/><Relationship Id="rId20" Type="http://schemas.openxmlformats.org/officeDocument/2006/relationships/image" Target="../media/image41.svg"/><Relationship Id="rId41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png"/><Relationship Id="rId18" Type="http://schemas.openxmlformats.org/officeDocument/2006/relationships/image" Target="../media/image39.svg"/><Relationship Id="rId26" Type="http://schemas.openxmlformats.org/officeDocument/2006/relationships/image" Target="../media/image47.svg"/><Relationship Id="rId39" Type="http://schemas.openxmlformats.org/officeDocument/2006/relationships/image" Target="../media/image17.png"/><Relationship Id="rId21" Type="http://schemas.openxmlformats.org/officeDocument/2006/relationships/image" Target="../media/image42.png"/><Relationship Id="rId34" Type="http://schemas.openxmlformats.org/officeDocument/2006/relationships/image" Target="../media/image55.svg"/><Relationship Id="rId42" Type="http://schemas.openxmlformats.org/officeDocument/2006/relationships/image" Target="../media/image24.svg"/><Relationship Id="rId47" Type="http://schemas.openxmlformats.org/officeDocument/2006/relationships/image" Target="../media/image70.png"/><Relationship Id="rId7" Type="http://schemas.openxmlformats.org/officeDocument/2006/relationships/image" Target="../media/image30.png"/><Relationship Id="rId2" Type="http://schemas.openxmlformats.org/officeDocument/2006/relationships/image" Target="../media/image66.png"/><Relationship Id="rId16" Type="http://schemas.openxmlformats.org/officeDocument/2006/relationships/image" Target="../media/image37.svg"/><Relationship Id="rId29" Type="http://schemas.openxmlformats.org/officeDocument/2006/relationships/image" Target="../media/image50.png"/><Relationship Id="rId11" Type="http://schemas.openxmlformats.org/officeDocument/2006/relationships/image" Target="../media/image19.png"/><Relationship Id="rId24" Type="http://schemas.openxmlformats.org/officeDocument/2006/relationships/image" Target="../media/image45.svg"/><Relationship Id="rId32" Type="http://schemas.openxmlformats.org/officeDocument/2006/relationships/image" Target="../media/image53.svg"/><Relationship Id="rId37" Type="http://schemas.openxmlformats.org/officeDocument/2006/relationships/image" Target="../media/image15.png"/><Relationship Id="rId40" Type="http://schemas.openxmlformats.org/officeDocument/2006/relationships/image" Target="../media/image18.svg"/><Relationship Id="rId45" Type="http://schemas.openxmlformats.org/officeDocument/2006/relationships/image" Target="../media/image68.png"/><Relationship Id="rId5" Type="http://schemas.openxmlformats.org/officeDocument/2006/relationships/image" Target="../media/image28.sv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28" Type="http://schemas.openxmlformats.org/officeDocument/2006/relationships/image" Target="../media/image49.svg"/><Relationship Id="rId36" Type="http://schemas.openxmlformats.org/officeDocument/2006/relationships/image" Target="../media/image57.svg"/><Relationship Id="rId49" Type="http://schemas.openxmlformats.org/officeDocument/2006/relationships/image" Target="../media/image14.png"/><Relationship Id="rId10" Type="http://schemas.openxmlformats.org/officeDocument/2006/relationships/image" Target="../media/image33.svg"/><Relationship Id="rId19" Type="http://schemas.openxmlformats.org/officeDocument/2006/relationships/image" Target="../media/image40.png"/><Relationship Id="rId31" Type="http://schemas.openxmlformats.org/officeDocument/2006/relationships/image" Target="../media/image52.png"/><Relationship Id="rId44" Type="http://schemas.openxmlformats.org/officeDocument/2006/relationships/image" Target="../media/image26.sv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5.svg"/><Relationship Id="rId22" Type="http://schemas.openxmlformats.org/officeDocument/2006/relationships/image" Target="../media/image43.svg"/><Relationship Id="rId27" Type="http://schemas.openxmlformats.org/officeDocument/2006/relationships/image" Target="../media/image48.png"/><Relationship Id="rId30" Type="http://schemas.openxmlformats.org/officeDocument/2006/relationships/image" Target="../media/image51.svg"/><Relationship Id="rId35" Type="http://schemas.openxmlformats.org/officeDocument/2006/relationships/image" Target="../media/image56.png"/><Relationship Id="rId43" Type="http://schemas.openxmlformats.org/officeDocument/2006/relationships/image" Target="../media/image25.png"/><Relationship Id="rId48" Type="http://schemas.openxmlformats.org/officeDocument/2006/relationships/image" Target="../media/image71.png"/><Relationship Id="rId8" Type="http://schemas.openxmlformats.org/officeDocument/2006/relationships/image" Target="../media/image31.svg"/><Relationship Id="rId3" Type="http://schemas.openxmlformats.org/officeDocument/2006/relationships/image" Target="../media/image67.svg"/><Relationship Id="rId12" Type="http://schemas.openxmlformats.org/officeDocument/2006/relationships/image" Target="../media/image20.sv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33" Type="http://schemas.openxmlformats.org/officeDocument/2006/relationships/image" Target="../media/image54.png"/><Relationship Id="rId38" Type="http://schemas.openxmlformats.org/officeDocument/2006/relationships/image" Target="../media/image16.svg"/><Relationship Id="rId46" Type="http://schemas.openxmlformats.org/officeDocument/2006/relationships/image" Target="../media/image69.svg"/><Relationship Id="rId20" Type="http://schemas.openxmlformats.org/officeDocument/2006/relationships/image" Target="../media/image41.svg"/><Relationship Id="rId41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31"/>
          <p:cNvSpPr/>
          <p:nvPr/>
        </p:nvSpPr>
        <p:spPr>
          <a:xfrm>
            <a:off x="539999" y="1183103"/>
            <a:ext cx="10489699" cy="1657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/>
          <a:p>
            <a:pPr algn="just">
              <a:lnSpc>
                <a:spcPct val="80000"/>
              </a:lnSpc>
            </a:pPr>
            <a:r>
              <a:rPr lang="ru-RU" sz="2400" dirty="0">
                <a:solidFill>
                  <a:srgbClr val="282B2F"/>
                </a:solidFill>
                <a:latin typeface="Montserrat SemiBold" panose="00000700000000000000" pitchFamily="2" charset="-52"/>
              </a:rPr>
              <a:t>Микросервисная архитектура — подход, при котором единое приложение строится из множества слабосвязанных компонентов меньшего размера, поддерживающих независимое развертывание. </a:t>
            </a:r>
          </a:p>
        </p:txBody>
      </p:sp>
      <p:pic>
        <p:nvPicPr>
          <p:cNvPr id="1030" name="Picture 6" descr="Netflix architecture: simplified and actual scheme (source)">
            <a:extLst>
              <a:ext uri="{FF2B5EF4-FFF2-40B4-BE49-F238E27FC236}">
                <a16:creationId xmlns:a16="http://schemas.microsoft.com/office/drawing/2014/main" id="{A9699379-6958-4DFD-826F-20F0E6FE61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162301" y="3006764"/>
            <a:ext cx="4231404" cy="355922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130">
            <a:extLst>
              <a:ext uri="{FF2B5EF4-FFF2-40B4-BE49-F238E27FC236}">
                <a16:creationId xmlns:a16="http://schemas.microsoft.com/office/drawing/2014/main" id="{F5C0A159-0F19-40A8-9363-C6B9CD555005}"/>
              </a:ext>
            </a:extLst>
          </p:cNvPr>
          <p:cNvSpPr/>
          <p:nvPr/>
        </p:nvSpPr>
        <p:spPr>
          <a:xfrm>
            <a:off x="540000" y="389976"/>
            <a:ext cx="8629589" cy="597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lnSpc>
                <a:spcPct val="80000"/>
              </a:lnSpc>
              <a:defRPr sz="10000" baseline="0">
                <a:solidFill>
                  <a:srgbClr val="282B2F"/>
                </a:solidFill>
              </a:defRPr>
            </a:lvl1pPr>
          </a:lstStyle>
          <a:p>
            <a:r>
              <a:rPr lang="ru-RU" sz="4400" dirty="0">
                <a:latin typeface="Montserrat SemiBold" panose="00000700000000000000" pitchFamily="2" charset="-52"/>
              </a:rPr>
              <a:t>Что такое микросервисы?</a:t>
            </a:r>
            <a:endParaRPr sz="5400" dirty="0">
              <a:latin typeface="Montserrat SemiBold" panose="00000700000000000000" pitchFamily="2" charset="-52"/>
            </a:endParaRPr>
          </a:p>
        </p:txBody>
      </p:sp>
      <p:pic>
        <p:nvPicPr>
          <p:cNvPr id="8" name="Picture 6" descr="Netflix architecture: simplified and actual scheme (source)">
            <a:extLst>
              <a:ext uri="{FF2B5EF4-FFF2-40B4-BE49-F238E27FC236}">
                <a16:creationId xmlns:a16="http://schemas.microsoft.com/office/drawing/2014/main" id="{555E8353-3920-46E1-B7D9-91EC5E0B18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798295" y="3006764"/>
            <a:ext cx="4231404" cy="355922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Прямоугольник: скругленные углы 156">
            <a:extLst>
              <a:ext uri="{FF2B5EF4-FFF2-40B4-BE49-F238E27FC236}">
                <a16:creationId xmlns:a16="http://schemas.microsoft.com/office/drawing/2014/main" id="{00D33734-958C-40BB-B7B1-337451178DAA}"/>
              </a:ext>
            </a:extLst>
          </p:cNvPr>
          <p:cNvSpPr/>
          <p:nvPr/>
        </p:nvSpPr>
        <p:spPr>
          <a:xfrm>
            <a:off x="5007791" y="7967646"/>
            <a:ext cx="4917427" cy="94134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sp>
        <p:nvSpPr>
          <p:cNvPr id="101" name="Овал 100">
            <a:extLst>
              <a:ext uri="{FF2B5EF4-FFF2-40B4-BE49-F238E27FC236}">
                <a16:creationId xmlns:a16="http://schemas.microsoft.com/office/drawing/2014/main" id="{906666F4-0D92-4C1F-9A43-0EAFCB461407}"/>
              </a:ext>
            </a:extLst>
          </p:cNvPr>
          <p:cNvSpPr/>
          <p:nvPr/>
        </p:nvSpPr>
        <p:spPr>
          <a:xfrm>
            <a:off x="7629218" y="8311088"/>
            <a:ext cx="514350" cy="51435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pic>
        <p:nvPicPr>
          <p:cNvPr id="38" name="Рисунок 37" descr="Облако">
            <a:extLst>
              <a:ext uri="{FF2B5EF4-FFF2-40B4-BE49-F238E27FC236}">
                <a16:creationId xmlns:a16="http://schemas.microsoft.com/office/drawing/2014/main" id="{70E34896-CF48-438D-9229-35B72B063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5176" y="8289474"/>
            <a:ext cx="518392" cy="518392"/>
          </a:xfrm>
          <a:prstGeom prst="rect">
            <a:avLst/>
          </a:prstGeom>
        </p:spPr>
      </p:pic>
      <p:sp>
        <p:nvSpPr>
          <p:cNvPr id="39" name="Овал 38">
            <a:extLst>
              <a:ext uri="{FF2B5EF4-FFF2-40B4-BE49-F238E27FC236}">
                <a16:creationId xmlns:a16="http://schemas.microsoft.com/office/drawing/2014/main" id="{9F2A3B4E-94BA-4636-A6CF-79DB426F9C1A}"/>
              </a:ext>
            </a:extLst>
          </p:cNvPr>
          <p:cNvSpPr/>
          <p:nvPr/>
        </p:nvSpPr>
        <p:spPr>
          <a:xfrm>
            <a:off x="7008795" y="8302510"/>
            <a:ext cx="514350" cy="51435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pic>
        <p:nvPicPr>
          <p:cNvPr id="330" name="Рисунок 329">
            <a:extLst>
              <a:ext uri="{FF2B5EF4-FFF2-40B4-BE49-F238E27FC236}">
                <a16:creationId xmlns:a16="http://schemas.microsoft.com/office/drawing/2014/main" id="{47522A62-5F9D-4F3C-A37D-0750FC7DB7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203238" y="3370142"/>
            <a:ext cx="2109600" cy="140640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EA63C6F1-D4F3-419D-9FC9-EC157661DBCD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44" r="75678" b="6667"/>
          <a:stretch/>
        </p:blipFill>
        <p:spPr>
          <a:xfrm>
            <a:off x="-4448990" y="1680957"/>
            <a:ext cx="569854" cy="1094150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FB46CB8B-DF5C-4C53-981A-818DC034E8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4589681" y="1642636"/>
            <a:ext cx="851235" cy="1238765"/>
          </a:xfrm>
          <a:prstGeom prst="rect">
            <a:avLst/>
          </a:prstGeom>
        </p:spPr>
      </p:pic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50066C85-4BE8-4B22-9BB8-33DEC5FFFA95}"/>
              </a:ext>
            </a:extLst>
          </p:cNvPr>
          <p:cNvSpPr/>
          <p:nvPr/>
        </p:nvSpPr>
        <p:spPr>
          <a:xfrm>
            <a:off x="3166855" y="3129901"/>
            <a:ext cx="1417320" cy="129921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cxnSp>
        <p:nvCxnSpPr>
          <p:cNvPr id="75" name="Соединитель: уступ 74">
            <a:extLst>
              <a:ext uri="{FF2B5EF4-FFF2-40B4-BE49-F238E27FC236}">
                <a16:creationId xmlns:a16="http://schemas.microsoft.com/office/drawing/2014/main" id="{2289551B-8882-4949-99E3-667098181E0C}"/>
              </a:ext>
            </a:extLst>
          </p:cNvPr>
          <p:cNvCxnSpPr>
            <a:cxnSpLocks/>
            <a:stCxn id="62" idx="3"/>
            <a:endCxn id="27" idx="0"/>
          </p:cNvCxnSpPr>
          <p:nvPr/>
        </p:nvCxnSpPr>
        <p:spPr>
          <a:xfrm>
            <a:off x="-3738446" y="2262019"/>
            <a:ext cx="7613960" cy="158854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98576-125B-4FEB-A951-E6915AA4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0659" y="159822"/>
            <a:ext cx="6241988" cy="774099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Приложение «</a:t>
            </a:r>
            <a:r>
              <a:rPr lang="en-US" sz="2800" dirty="0" err="1"/>
              <a:t>FurtherEducation</a:t>
            </a:r>
            <a:r>
              <a:rPr lang="ru-RU" sz="2800" dirty="0"/>
              <a:t>»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95A5152-91DD-4D7B-B94F-2EA47063B340}"/>
              </a:ext>
            </a:extLst>
          </p:cNvPr>
          <p:cNvSpPr/>
          <p:nvPr/>
        </p:nvSpPr>
        <p:spPr>
          <a:xfrm>
            <a:off x="-5658604" y="933810"/>
            <a:ext cx="2989083" cy="5694667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9104DD7-9354-499F-B332-40A5F2304718}"/>
              </a:ext>
            </a:extLst>
          </p:cNvPr>
          <p:cNvSpPr/>
          <p:nvPr/>
        </p:nvSpPr>
        <p:spPr>
          <a:xfrm>
            <a:off x="640613" y="933810"/>
            <a:ext cx="10910774" cy="5694667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sp>
        <p:nvSpPr>
          <p:cNvPr id="12" name="!!TextBox 11">
            <a:extLst>
              <a:ext uri="{FF2B5EF4-FFF2-40B4-BE49-F238E27FC236}">
                <a16:creationId xmlns:a16="http://schemas.microsoft.com/office/drawing/2014/main" id="{A0B2B82D-7685-4BD7-8A7C-BFB7DF3D0B7E}"/>
              </a:ext>
            </a:extLst>
          </p:cNvPr>
          <p:cNvSpPr txBox="1"/>
          <p:nvPr/>
        </p:nvSpPr>
        <p:spPr>
          <a:xfrm>
            <a:off x="-5144064" y="3006668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 SemiBold" panose="00000700000000000000" pitchFamily="2" charset="-52"/>
              </a:rPr>
              <a:t>web application</a:t>
            </a:r>
            <a:endParaRPr lang="ru-RU" dirty="0">
              <a:latin typeface="Montserrat SemiBold" panose="00000700000000000000" pitchFamily="2" charset="-5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E50BA9-693B-480D-B244-57FCD47F6778}"/>
              </a:ext>
            </a:extLst>
          </p:cNvPr>
          <p:cNvSpPr txBox="1"/>
          <p:nvPr/>
        </p:nvSpPr>
        <p:spPr>
          <a:xfrm>
            <a:off x="-5658604" y="938425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Montserrat SemiBold" panose="00000700000000000000" pitchFamily="2" charset="-52"/>
              </a:rPr>
              <a:t>client apps</a:t>
            </a:r>
            <a:endParaRPr lang="ru-RU" dirty="0">
              <a:solidFill>
                <a:srgbClr val="00B0F0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D8E4C1-1205-453D-8EC9-82D405FEC36E}"/>
              </a:ext>
            </a:extLst>
          </p:cNvPr>
          <p:cNvSpPr txBox="1"/>
          <p:nvPr/>
        </p:nvSpPr>
        <p:spPr>
          <a:xfrm>
            <a:off x="9951269" y="928898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Montserrat SemiBold" panose="00000700000000000000" pitchFamily="2" charset="-52"/>
              </a:rPr>
              <a:t>Docker Host</a:t>
            </a:r>
            <a:endParaRPr lang="ru-RU" dirty="0">
              <a:solidFill>
                <a:srgbClr val="00B0F0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971AA48E-B789-4B91-AE85-1B478341C453}"/>
              </a:ext>
            </a:extLst>
          </p:cNvPr>
          <p:cNvSpPr/>
          <p:nvPr/>
        </p:nvSpPr>
        <p:spPr>
          <a:xfrm>
            <a:off x="1604342" y="3133175"/>
            <a:ext cx="1417320" cy="129921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E8FBE754-4498-4C63-B07A-8CD13282B7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01501" y="3848782"/>
            <a:ext cx="835541" cy="4637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E08DC66-58CD-4023-A1E4-BD0E849977C4}"/>
              </a:ext>
            </a:extLst>
          </p:cNvPr>
          <p:cNvSpPr txBox="1"/>
          <p:nvPr/>
        </p:nvSpPr>
        <p:spPr>
          <a:xfrm>
            <a:off x="1607010" y="3133175"/>
            <a:ext cx="1414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Montserrat SemiBold" panose="00000700000000000000" pitchFamily="2" charset="-52"/>
              </a:rPr>
              <a:t>BFF </a:t>
            </a:r>
          </a:p>
          <a:p>
            <a:pPr algn="ctr"/>
            <a:r>
              <a:rPr lang="en-US" sz="1200" dirty="0">
                <a:latin typeface="Montserrat SemiBold" panose="00000700000000000000" pitchFamily="2" charset="-52"/>
              </a:rPr>
              <a:t>Token Handler</a:t>
            </a:r>
          </a:p>
          <a:p>
            <a:pPr algn="ctr"/>
            <a:r>
              <a:rPr lang="en-US" sz="1200" dirty="0">
                <a:latin typeface="Montserrat SemiBold" panose="00000700000000000000" pitchFamily="2" charset="-52"/>
              </a:rPr>
              <a:t>For Web APP</a:t>
            </a:r>
            <a:endParaRPr lang="ru-RU" sz="1200" dirty="0">
              <a:latin typeface="Montserrat SemiBold" panose="00000700000000000000" pitchFamily="2" charset="-52"/>
            </a:endParaRP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9529918-CE9F-4A4D-ABEE-4424849630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57743" y="3850566"/>
            <a:ext cx="835541" cy="46372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E36C955-4B28-4F24-8A6C-CA44904FF66A}"/>
              </a:ext>
            </a:extLst>
          </p:cNvPr>
          <p:cNvSpPr txBox="1"/>
          <p:nvPr/>
        </p:nvSpPr>
        <p:spPr>
          <a:xfrm>
            <a:off x="3175976" y="3232684"/>
            <a:ext cx="141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Montserrat SemiBold" panose="00000700000000000000" pitchFamily="2" charset="-52"/>
              </a:rPr>
              <a:t>API</a:t>
            </a:r>
          </a:p>
          <a:p>
            <a:pPr algn="ctr"/>
            <a:r>
              <a:rPr lang="en-US" sz="1200" dirty="0">
                <a:latin typeface="Montserrat SemiBold" panose="00000700000000000000" pitchFamily="2" charset="-52"/>
              </a:rPr>
              <a:t>Gateway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642A3EB1-273B-4187-B469-E06B32D80B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16535" y="947843"/>
            <a:ext cx="790563" cy="899606"/>
          </a:xfrm>
          <a:prstGeom prst="rect">
            <a:avLst/>
          </a:prstGeom>
        </p:spPr>
      </p:pic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76FEAE0C-B156-4C32-A8CA-774746774267}"/>
              </a:ext>
            </a:extLst>
          </p:cNvPr>
          <p:cNvCxnSpPr>
            <a:cxnSpLocks/>
            <a:stCxn id="330" idx="3"/>
            <a:endCxn id="24" idx="1"/>
          </p:cNvCxnSpPr>
          <p:nvPr/>
        </p:nvCxnSpPr>
        <p:spPr>
          <a:xfrm>
            <a:off x="-3093638" y="4073343"/>
            <a:ext cx="4995139" cy="7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6107C89C-A9D9-4DEC-A883-8992DDB7DDBA}"/>
              </a:ext>
            </a:extLst>
          </p:cNvPr>
          <p:cNvCxnSpPr>
            <a:cxnSpLocks/>
          </p:cNvCxnSpPr>
          <p:nvPr/>
        </p:nvCxnSpPr>
        <p:spPr>
          <a:xfrm>
            <a:off x="2737042" y="4080643"/>
            <a:ext cx="720701" cy="26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D5DF1B5-63CD-4A1C-9A70-42CAED54D297}"/>
              </a:ext>
            </a:extLst>
          </p:cNvPr>
          <p:cNvSpPr txBox="1"/>
          <p:nvPr/>
        </p:nvSpPr>
        <p:spPr>
          <a:xfrm>
            <a:off x="-5295548" y="1280042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 SemiBold" panose="00000700000000000000" pitchFamily="2" charset="-52"/>
              </a:rPr>
              <a:t>mobile application</a:t>
            </a:r>
            <a:endParaRPr lang="ru-RU" dirty="0">
              <a:latin typeface="Montserrat SemiBold" panose="00000700000000000000" pitchFamily="2" charset="-52"/>
            </a:endParaRPr>
          </a:p>
        </p:txBody>
      </p:sp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A117E33E-A9BA-4D4A-AB71-384F6702021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4700710" y="5357352"/>
            <a:ext cx="1070376" cy="1070376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F1EEDC65-FDB2-4198-9731-720708C189B7}"/>
              </a:ext>
            </a:extLst>
          </p:cNvPr>
          <p:cNvSpPr txBox="1"/>
          <p:nvPr/>
        </p:nvSpPr>
        <p:spPr>
          <a:xfrm>
            <a:off x="-5106228" y="5024375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 SemiBold" panose="00000700000000000000" pitchFamily="2" charset="-52"/>
              </a:rPr>
              <a:t>other applications</a:t>
            </a:r>
            <a:endParaRPr lang="ru-RU" dirty="0">
              <a:latin typeface="Montserrat SemiBold" panose="00000700000000000000" pitchFamily="2" charset="-52"/>
            </a:endParaRPr>
          </a:p>
        </p:txBody>
      </p:sp>
      <p:cxnSp>
        <p:nvCxnSpPr>
          <p:cNvPr id="127" name="Соединитель: уступ 126">
            <a:extLst>
              <a:ext uri="{FF2B5EF4-FFF2-40B4-BE49-F238E27FC236}">
                <a16:creationId xmlns:a16="http://schemas.microsoft.com/office/drawing/2014/main" id="{1E7FE804-1940-4FB6-A99B-8F835B778122}"/>
              </a:ext>
            </a:extLst>
          </p:cNvPr>
          <p:cNvCxnSpPr>
            <a:cxnSpLocks/>
            <a:stCxn id="77" idx="3"/>
            <a:endCxn id="27" idx="2"/>
          </p:cNvCxnSpPr>
          <p:nvPr/>
        </p:nvCxnSpPr>
        <p:spPr>
          <a:xfrm flipV="1">
            <a:off x="-3630334" y="4314291"/>
            <a:ext cx="7505848" cy="157824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7" name="Прямоугольник: скругленные углы 136">
            <a:extLst>
              <a:ext uri="{FF2B5EF4-FFF2-40B4-BE49-F238E27FC236}">
                <a16:creationId xmlns:a16="http://schemas.microsoft.com/office/drawing/2014/main" id="{9FBB544A-49F5-45AE-900F-AEDF9EC7FFD7}"/>
              </a:ext>
            </a:extLst>
          </p:cNvPr>
          <p:cNvSpPr/>
          <p:nvPr/>
        </p:nvSpPr>
        <p:spPr>
          <a:xfrm>
            <a:off x="5007792" y="-2012961"/>
            <a:ext cx="4917437" cy="94134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4DFC9FB4-0798-4CC1-8B79-9A0EBF58207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5160364" y="-1625442"/>
            <a:ext cx="835541" cy="463725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41475F7C-3829-4A37-8C1C-E792D5C0DB01}"/>
              </a:ext>
            </a:extLst>
          </p:cNvPr>
          <p:cNvSpPr txBox="1"/>
          <p:nvPr/>
        </p:nvSpPr>
        <p:spPr>
          <a:xfrm>
            <a:off x="5007792" y="-2003954"/>
            <a:ext cx="1976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Montserrat SemiBold" panose="00000700000000000000" pitchFamily="2" charset="-52"/>
              </a:rPr>
              <a:t>Identity Microservice</a:t>
            </a:r>
          </a:p>
        </p:txBody>
      </p:sp>
      <p:sp>
        <p:nvSpPr>
          <p:cNvPr id="148" name="Прямоугольник: скругленные углы 147">
            <a:extLst>
              <a:ext uri="{FF2B5EF4-FFF2-40B4-BE49-F238E27FC236}">
                <a16:creationId xmlns:a16="http://schemas.microsoft.com/office/drawing/2014/main" id="{7B9C5B85-3BF9-45E2-B58E-4B655596E514}"/>
              </a:ext>
            </a:extLst>
          </p:cNvPr>
          <p:cNvSpPr/>
          <p:nvPr/>
        </p:nvSpPr>
        <p:spPr>
          <a:xfrm>
            <a:off x="5007791" y="-985872"/>
            <a:ext cx="4917439" cy="94134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pic>
        <p:nvPicPr>
          <p:cNvPr id="149" name="Рисунок 148">
            <a:extLst>
              <a:ext uri="{FF2B5EF4-FFF2-40B4-BE49-F238E27FC236}">
                <a16:creationId xmlns:a16="http://schemas.microsoft.com/office/drawing/2014/main" id="{E7EE76C7-3FDF-42E9-8000-00B2C27BEDE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5160364" y="-598353"/>
            <a:ext cx="835541" cy="463725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433BA700-A2E8-4F54-9EB8-FCF9EC74F768}"/>
              </a:ext>
            </a:extLst>
          </p:cNvPr>
          <p:cNvSpPr txBox="1"/>
          <p:nvPr/>
        </p:nvSpPr>
        <p:spPr>
          <a:xfrm>
            <a:off x="5007791" y="-976865"/>
            <a:ext cx="1976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Montserrat SemiBold" panose="00000700000000000000" pitchFamily="2" charset="-52"/>
              </a:rPr>
              <a:t>User.API</a:t>
            </a:r>
            <a:endParaRPr lang="en-US" sz="1200" dirty="0">
              <a:latin typeface="Montserrat SemiBold" panose="00000700000000000000" pitchFamily="2" charset="-52"/>
            </a:endParaRPr>
          </a:p>
        </p:txBody>
      </p:sp>
      <p:sp>
        <p:nvSpPr>
          <p:cNvPr id="151" name="Прямоугольник: скругленные углы 150">
            <a:extLst>
              <a:ext uri="{FF2B5EF4-FFF2-40B4-BE49-F238E27FC236}">
                <a16:creationId xmlns:a16="http://schemas.microsoft.com/office/drawing/2014/main" id="{890F2367-C407-491D-8291-D19E493083F1}"/>
              </a:ext>
            </a:extLst>
          </p:cNvPr>
          <p:cNvSpPr/>
          <p:nvPr/>
        </p:nvSpPr>
        <p:spPr>
          <a:xfrm>
            <a:off x="5007791" y="1251080"/>
            <a:ext cx="4917438" cy="524823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pic>
        <p:nvPicPr>
          <p:cNvPr id="152" name="Рисунок 151">
            <a:extLst>
              <a:ext uri="{FF2B5EF4-FFF2-40B4-BE49-F238E27FC236}">
                <a16:creationId xmlns:a16="http://schemas.microsoft.com/office/drawing/2014/main" id="{40AB4CDB-8A94-41B6-802F-D6A3EEB4485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5160364" y="1638600"/>
            <a:ext cx="835541" cy="463725"/>
          </a:xfrm>
          <a:prstGeom prst="rect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4E82C8B2-E054-4CD1-8B94-4B261908BE56}"/>
              </a:ext>
            </a:extLst>
          </p:cNvPr>
          <p:cNvSpPr txBox="1"/>
          <p:nvPr/>
        </p:nvSpPr>
        <p:spPr>
          <a:xfrm>
            <a:off x="5007790" y="1260088"/>
            <a:ext cx="1976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Montserrat SemiBold" panose="00000700000000000000" pitchFamily="2" charset="-52"/>
              </a:rPr>
              <a:t>Profile.API</a:t>
            </a:r>
            <a:endParaRPr lang="en-US" sz="1200" dirty="0">
              <a:latin typeface="Montserrat SemiBold" panose="00000700000000000000" pitchFamily="2" charset="-52"/>
            </a:endParaRPr>
          </a:p>
        </p:txBody>
      </p:sp>
      <p:sp>
        <p:nvSpPr>
          <p:cNvPr id="154" name="Прямоугольник: скругленные углы 153">
            <a:extLst>
              <a:ext uri="{FF2B5EF4-FFF2-40B4-BE49-F238E27FC236}">
                <a16:creationId xmlns:a16="http://schemas.microsoft.com/office/drawing/2014/main" id="{BBFD290B-CCF6-427A-98C3-7C31EA5F4A1C}"/>
              </a:ext>
            </a:extLst>
          </p:cNvPr>
          <p:cNvSpPr/>
          <p:nvPr/>
        </p:nvSpPr>
        <p:spPr>
          <a:xfrm>
            <a:off x="5007789" y="6940557"/>
            <a:ext cx="4917435" cy="94134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pic>
        <p:nvPicPr>
          <p:cNvPr id="155" name="Рисунок 154">
            <a:extLst>
              <a:ext uri="{FF2B5EF4-FFF2-40B4-BE49-F238E27FC236}">
                <a16:creationId xmlns:a16="http://schemas.microsoft.com/office/drawing/2014/main" id="{6A8F6979-7299-4B29-928F-5F79BC1726D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5160364" y="7328076"/>
            <a:ext cx="835541" cy="463725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27F74FF1-FDD1-4991-873F-1C3939E190C3}"/>
              </a:ext>
            </a:extLst>
          </p:cNvPr>
          <p:cNvSpPr txBox="1"/>
          <p:nvPr/>
        </p:nvSpPr>
        <p:spPr>
          <a:xfrm>
            <a:off x="5007789" y="6949564"/>
            <a:ext cx="1976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Montserrat SemiBold" panose="00000700000000000000" pitchFamily="2" charset="-52"/>
              </a:rPr>
              <a:t>Education.API</a:t>
            </a:r>
            <a:endParaRPr lang="en-US" sz="1200" dirty="0">
              <a:latin typeface="Montserrat SemiBold" panose="00000700000000000000" pitchFamily="2" charset="-52"/>
            </a:endParaRPr>
          </a:p>
        </p:txBody>
      </p:sp>
      <p:pic>
        <p:nvPicPr>
          <p:cNvPr id="158" name="Рисунок 157">
            <a:extLst>
              <a:ext uri="{FF2B5EF4-FFF2-40B4-BE49-F238E27FC236}">
                <a16:creationId xmlns:a16="http://schemas.microsoft.com/office/drawing/2014/main" id="{FBAE44B5-768C-4B3D-A9A5-982938163CC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5160364" y="8355165"/>
            <a:ext cx="835541" cy="463725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6062132D-DAB0-42BE-B774-7BDEC5C424ED}"/>
              </a:ext>
            </a:extLst>
          </p:cNvPr>
          <p:cNvSpPr txBox="1"/>
          <p:nvPr/>
        </p:nvSpPr>
        <p:spPr>
          <a:xfrm>
            <a:off x="5007788" y="7976653"/>
            <a:ext cx="1976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Montserrat SemiBold" panose="00000700000000000000" pitchFamily="2" charset="-52"/>
              </a:rPr>
              <a:t>Storage.API</a:t>
            </a:r>
            <a:endParaRPr lang="en-US" sz="1200" dirty="0">
              <a:latin typeface="Montserrat SemiBold" panose="00000700000000000000" pitchFamily="2" charset="-52"/>
            </a:endParaRPr>
          </a:p>
        </p:txBody>
      </p:sp>
      <p:cxnSp>
        <p:nvCxnSpPr>
          <p:cNvPr id="176" name="Прямая соединительная линия 175">
            <a:extLst>
              <a:ext uri="{FF2B5EF4-FFF2-40B4-BE49-F238E27FC236}">
                <a16:creationId xmlns:a16="http://schemas.microsoft.com/office/drawing/2014/main" id="{B9180C4D-2AA4-4F58-8DC8-04A687C4C73D}"/>
              </a:ext>
            </a:extLst>
          </p:cNvPr>
          <p:cNvCxnSpPr>
            <a:cxnSpLocks/>
          </p:cNvCxnSpPr>
          <p:nvPr/>
        </p:nvCxnSpPr>
        <p:spPr>
          <a:xfrm>
            <a:off x="4795448" y="1680957"/>
            <a:ext cx="0" cy="714448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8" name="Прямая со стрелкой 177">
            <a:extLst>
              <a:ext uri="{FF2B5EF4-FFF2-40B4-BE49-F238E27FC236}">
                <a16:creationId xmlns:a16="http://schemas.microsoft.com/office/drawing/2014/main" id="{61D6F6B7-996C-41AF-A0EF-991388AF29D7}"/>
              </a:ext>
            </a:extLst>
          </p:cNvPr>
          <p:cNvCxnSpPr>
            <a:stCxn id="27" idx="3"/>
          </p:cNvCxnSpPr>
          <p:nvPr/>
        </p:nvCxnSpPr>
        <p:spPr>
          <a:xfrm>
            <a:off x="4293284" y="4082429"/>
            <a:ext cx="500265" cy="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9" name="Прямая со стрелкой 188">
            <a:extLst>
              <a:ext uri="{FF2B5EF4-FFF2-40B4-BE49-F238E27FC236}">
                <a16:creationId xmlns:a16="http://schemas.microsoft.com/office/drawing/2014/main" id="{96907B97-1212-4F82-B62C-018B49919C5A}"/>
              </a:ext>
            </a:extLst>
          </p:cNvPr>
          <p:cNvCxnSpPr>
            <a:cxnSpLocks/>
            <a:endCxn id="140" idx="1"/>
          </p:cNvCxnSpPr>
          <p:nvPr/>
        </p:nvCxnSpPr>
        <p:spPr>
          <a:xfrm>
            <a:off x="1211817" y="-1393579"/>
            <a:ext cx="3948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2" name="Прямая со стрелкой 191">
            <a:extLst>
              <a:ext uri="{FF2B5EF4-FFF2-40B4-BE49-F238E27FC236}">
                <a16:creationId xmlns:a16="http://schemas.microsoft.com/office/drawing/2014/main" id="{728567CA-629F-4367-B47C-33B6A1FCB2AB}"/>
              </a:ext>
            </a:extLst>
          </p:cNvPr>
          <p:cNvCxnSpPr>
            <a:cxnSpLocks/>
            <a:endCxn id="149" idx="1"/>
          </p:cNvCxnSpPr>
          <p:nvPr/>
        </p:nvCxnSpPr>
        <p:spPr>
          <a:xfrm flipV="1">
            <a:off x="4802764" y="-366490"/>
            <a:ext cx="357600" cy="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5" name="Прямая со стрелкой 194">
            <a:extLst>
              <a:ext uri="{FF2B5EF4-FFF2-40B4-BE49-F238E27FC236}">
                <a16:creationId xmlns:a16="http://schemas.microsoft.com/office/drawing/2014/main" id="{4A3794AC-3130-4F02-8B67-01BA1F6E5261}"/>
              </a:ext>
            </a:extLst>
          </p:cNvPr>
          <p:cNvCxnSpPr>
            <a:endCxn id="152" idx="1"/>
          </p:cNvCxnSpPr>
          <p:nvPr/>
        </p:nvCxnSpPr>
        <p:spPr>
          <a:xfrm flipV="1">
            <a:off x="4802764" y="1870463"/>
            <a:ext cx="357600" cy="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7" name="Прямая со стрелкой 196">
            <a:extLst>
              <a:ext uri="{FF2B5EF4-FFF2-40B4-BE49-F238E27FC236}">
                <a16:creationId xmlns:a16="http://schemas.microsoft.com/office/drawing/2014/main" id="{7128FFD2-ED1A-4C91-9942-93A655FB567A}"/>
              </a:ext>
            </a:extLst>
          </p:cNvPr>
          <p:cNvCxnSpPr>
            <a:cxnSpLocks/>
            <a:endCxn id="155" idx="1"/>
          </p:cNvCxnSpPr>
          <p:nvPr/>
        </p:nvCxnSpPr>
        <p:spPr>
          <a:xfrm>
            <a:off x="4802764" y="7559939"/>
            <a:ext cx="357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0" name="Прямая со стрелкой 199">
            <a:extLst>
              <a:ext uri="{FF2B5EF4-FFF2-40B4-BE49-F238E27FC236}">
                <a16:creationId xmlns:a16="http://schemas.microsoft.com/office/drawing/2014/main" id="{0B232FB0-2FD6-4083-ADE1-1858C9EEA3E3}"/>
              </a:ext>
            </a:extLst>
          </p:cNvPr>
          <p:cNvCxnSpPr>
            <a:cxnSpLocks/>
            <a:endCxn id="158" idx="1"/>
          </p:cNvCxnSpPr>
          <p:nvPr/>
        </p:nvCxnSpPr>
        <p:spPr>
          <a:xfrm>
            <a:off x="4802764" y="8587028"/>
            <a:ext cx="357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3" name="Рисунок 202">
            <a:extLst>
              <a:ext uri="{FF2B5EF4-FFF2-40B4-BE49-F238E27FC236}">
                <a16:creationId xmlns:a16="http://schemas.microsoft.com/office/drawing/2014/main" id="{26AC9F32-432B-47E7-AC4E-A08EDFA3B73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297658" y="-1650198"/>
            <a:ext cx="514350" cy="514350"/>
          </a:xfrm>
          <a:prstGeom prst="rect">
            <a:avLst/>
          </a:prstGeom>
        </p:spPr>
      </p:pic>
      <p:pic>
        <p:nvPicPr>
          <p:cNvPr id="208" name="Рисунок 207">
            <a:extLst>
              <a:ext uri="{FF2B5EF4-FFF2-40B4-BE49-F238E27FC236}">
                <a16:creationId xmlns:a16="http://schemas.microsoft.com/office/drawing/2014/main" id="{04D6BD51-CE21-4261-840D-E157B109B16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298131" y="-621904"/>
            <a:ext cx="514350" cy="514350"/>
          </a:xfrm>
          <a:prstGeom prst="rect">
            <a:avLst/>
          </a:prstGeom>
        </p:spPr>
      </p:pic>
      <p:pic>
        <p:nvPicPr>
          <p:cNvPr id="209" name="Рисунок 208">
            <a:extLst>
              <a:ext uri="{FF2B5EF4-FFF2-40B4-BE49-F238E27FC236}">
                <a16:creationId xmlns:a16="http://schemas.microsoft.com/office/drawing/2014/main" id="{6CB90A6E-F2B3-4A70-AD47-39E636A7F00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>
          <a:xfrm>
            <a:off x="6298466" y="1613287"/>
            <a:ext cx="514350" cy="514350"/>
          </a:xfrm>
          <a:prstGeom prst="rect">
            <a:avLst/>
          </a:prstGeom>
        </p:spPr>
      </p:pic>
      <p:pic>
        <p:nvPicPr>
          <p:cNvPr id="210" name="Рисунок 209">
            <a:extLst>
              <a:ext uri="{FF2B5EF4-FFF2-40B4-BE49-F238E27FC236}">
                <a16:creationId xmlns:a16="http://schemas.microsoft.com/office/drawing/2014/main" id="{F1795D0F-E30B-4E02-BB0F-1A83FC9D1F4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rcRect/>
          <a:stretch/>
        </p:blipFill>
        <p:spPr>
          <a:xfrm>
            <a:off x="6297993" y="7302763"/>
            <a:ext cx="514350" cy="514350"/>
          </a:xfrm>
          <a:prstGeom prst="rect">
            <a:avLst/>
          </a:prstGeom>
        </p:spPr>
      </p:pic>
      <p:pic>
        <p:nvPicPr>
          <p:cNvPr id="216" name="Рисунок 215">
            <a:extLst>
              <a:ext uri="{FF2B5EF4-FFF2-40B4-BE49-F238E27FC236}">
                <a16:creationId xmlns:a16="http://schemas.microsoft.com/office/drawing/2014/main" id="{F5A7D560-862A-4511-B41B-FFA94036516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603957" y="-1381370"/>
            <a:ext cx="208524" cy="208524"/>
          </a:xfrm>
          <a:prstGeom prst="rect">
            <a:avLst/>
          </a:prstGeom>
        </p:spPr>
      </p:pic>
      <p:pic>
        <p:nvPicPr>
          <p:cNvPr id="217" name="Рисунок 216">
            <a:extLst>
              <a:ext uri="{FF2B5EF4-FFF2-40B4-BE49-F238E27FC236}">
                <a16:creationId xmlns:a16="http://schemas.microsoft.com/office/drawing/2014/main" id="{3667F145-8A2B-47C7-883D-448EA18D4F05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603484" y="-354281"/>
            <a:ext cx="208524" cy="208524"/>
          </a:xfrm>
          <a:prstGeom prst="rect">
            <a:avLst/>
          </a:prstGeom>
        </p:spPr>
      </p:pic>
      <p:cxnSp>
        <p:nvCxnSpPr>
          <p:cNvPr id="219" name="Прямая со стрелкой 218">
            <a:extLst>
              <a:ext uri="{FF2B5EF4-FFF2-40B4-BE49-F238E27FC236}">
                <a16:creationId xmlns:a16="http://schemas.microsoft.com/office/drawing/2014/main" id="{095D01C2-87D8-4E97-8357-CCB7E0CD2789}"/>
              </a:ext>
            </a:extLst>
          </p:cNvPr>
          <p:cNvCxnSpPr>
            <a:cxnSpLocks/>
            <a:endCxn id="203" idx="1"/>
          </p:cNvCxnSpPr>
          <p:nvPr/>
        </p:nvCxnSpPr>
        <p:spPr>
          <a:xfrm>
            <a:off x="5995903" y="-1393023"/>
            <a:ext cx="3017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 стрелкой 228">
            <a:extLst>
              <a:ext uri="{FF2B5EF4-FFF2-40B4-BE49-F238E27FC236}">
                <a16:creationId xmlns:a16="http://schemas.microsoft.com/office/drawing/2014/main" id="{C9BF4D90-C403-4668-8836-D330219C858B}"/>
              </a:ext>
            </a:extLst>
          </p:cNvPr>
          <p:cNvCxnSpPr>
            <a:cxnSpLocks/>
            <a:stCxn id="149" idx="3"/>
            <a:endCxn id="208" idx="1"/>
          </p:cNvCxnSpPr>
          <p:nvPr/>
        </p:nvCxnSpPr>
        <p:spPr>
          <a:xfrm>
            <a:off x="5995905" y="-366490"/>
            <a:ext cx="302226" cy="1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 стрелкой 234">
            <a:extLst>
              <a:ext uri="{FF2B5EF4-FFF2-40B4-BE49-F238E27FC236}">
                <a16:creationId xmlns:a16="http://schemas.microsoft.com/office/drawing/2014/main" id="{6933996A-AEFF-4719-9F38-E84EE1FBFE14}"/>
              </a:ext>
            </a:extLst>
          </p:cNvPr>
          <p:cNvCxnSpPr>
            <a:cxnSpLocks/>
            <a:stCxn id="152" idx="3"/>
            <a:endCxn id="209" idx="1"/>
          </p:cNvCxnSpPr>
          <p:nvPr/>
        </p:nvCxnSpPr>
        <p:spPr>
          <a:xfrm flipV="1">
            <a:off x="5995905" y="1870462"/>
            <a:ext cx="30256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Прямая со стрелкой 239">
            <a:extLst>
              <a:ext uri="{FF2B5EF4-FFF2-40B4-BE49-F238E27FC236}">
                <a16:creationId xmlns:a16="http://schemas.microsoft.com/office/drawing/2014/main" id="{B4BAFC9A-0B73-4003-A9B7-3792BB745AA5}"/>
              </a:ext>
            </a:extLst>
          </p:cNvPr>
          <p:cNvCxnSpPr>
            <a:cxnSpLocks/>
            <a:stCxn id="155" idx="3"/>
            <a:endCxn id="210" idx="1"/>
          </p:cNvCxnSpPr>
          <p:nvPr/>
        </p:nvCxnSpPr>
        <p:spPr>
          <a:xfrm flipV="1">
            <a:off x="5995905" y="7559938"/>
            <a:ext cx="30208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5" name="Рисунок 254">
            <a:extLst>
              <a:ext uri="{FF2B5EF4-FFF2-40B4-BE49-F238E27FC236}">
                <a16:creationId xmlns:a16="http://schemas.microsoft.com/office/drawing/2014/main" id="{82391AC1-69D4-4DCF-88F7-934EC8A2EE9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631949" y="1302891"/>
            <a:ext cx="748176" cy="4224994"/>
          </a:xfrm>
          <a:prstGeom prst="rect">
            <a:avLst/>
          </a:prstGeom>
        </p:spPr>
      </p:pic>
      <p:cxnSp>
        <p:nvCxnSpPr>
          <p:cNvPr id="259" name="Соединитель: уступ 258">
            <a:extLst>
              <a:ext uri="{FF2B5EF4-FFF2-40B4-BE49-F238E27FC236}">
                <a16:creationId xmlns:a16="http://schemas.microsoft.com/office/drawing/2014/main" id="{1C0AAF3D-A220-4F64-86EB-A3C3B2936AC9}"/>
              </a:ext>
            </a:extLst>
          </p:cNvPr>
          <p:cNvCxnSpPr>
            <a:cxnSpLocks/>
            <a:stCxn id="149" idx="0"/>
          </p:cNvCxnSpPr>
          <p:nvPr/>
        </p:nvCxnSpPr>
        <p:spPr>
          <a:xfrm rot="5400000" flipH="1" flipV="1">
            <a:off x="8054286" y="-3176016"/>
            <a:ext cx="101513" cy="505381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1" name="Соединитель: уступ 260">
            <a:extLst>
              <a:ext uri="{FF2B5EF4-FFF2-40B4-BE49-F238E27FC236}">
                <a16:creationId xmlns:a16="http://schemas.microsoft.com/office/drawing/2014/main" id="{71D5776E-9F06-4A4F-80F2-343455E9BD97}"/>
              </a:ext>
            </a:extLst>
          </p:cNvPr>
          <p:cNvCxnSpPr>
            <a:cxnSpLocks/>
            <a:stCxn id="140" idx="0"/>
          </p:cNvCxnSpPr>
          <p:nvPr/>
        </p:nvCxnSpPr>
        <p:spPr>
          <a:xfrm rot="5400000" flipH="1" flipV="1">
            <a:off x="8053615" y="-4203778"/>
            <a:ext cx="102856" cy="505381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3" name="Соединитель: уступ 262">
            <a:extLst>
              <a:ext uri="{FF2B5EF4-FFF2-40B4-BE49-F238E27FC236}">
                <a16:creationId xmlns:a16="http://schemas.microsoft.com/office/drawing/2014/main" id="{E45F659A-9233-4361-A193-47100D2ACBCF}"/>
              </a:ext>
            </a:extLst>
          </p:cNvPr>
          <p:cNvCxnSpPr>
            <a:cxnSpLocks/>
            <a:stCxn id="152" idx="0"/>
          </p:cNvCxnSpPr>
          <p:nvPr/>
        </p:nvCxnSpPr>
        <p:spPr>
          <a:xfrm rot="5400000" flipH="1" flipV="1">
            <a:off x="8054286" y="-939063"/>
            <a:ext cx="101513" cy="505381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5" name="Соединитель: уступ 264">
            <a:extLst>
              <a:ext uri="{FF2B5EF4-FFF2-40B4-BE49-F238E27FC236}">
                <a16:creationId xmlns:a16="http://schemas.microsoft.com/office/drawing/2014/main" id="{148AB243-A6B2-4E0B-9DF7-70142AC29485}"/>
              </a:ext>
            </a:extLst>
          </p:cNvPr>
          <p:cNvCxnSpPr>
            <a:cxnSpLocks/>
            <a:stCxn id="155" idx="0"/>
          </p:cNvCxnSpPr>
          <p:nvPr/>
        </p:nvCxnSpPr>
        <p:spPr>
          <a:xfrm rot="5400000" flipH="1" flipV="1">
            <a:off x="8054286" y="4750413"/>
            <a:ext cx="101513" cy="505381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69" name="Рисунок 268" descr="Конверт">
            <a:extLst>
              <a:ext uri="{FF2B5EF4-FFF2-40B4-BE49-F238E27FC236}">
                <a16:creationId xmlns:a16="http://schemas.microsoft.com/office/drawing/2014/main" id="{C9340256-3058-4087-8A84-805C9535D3C2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066878" y="-2035516"/>
            <a:ext cx="356186" cy="356186"/>
          </a:xfrm>
          <a:prstGeom prst="rect">
            <a:avLst/>
          </a:prstGeom>
        </p:spPr>
      </p:pic>
      <p:pic>
        <p:nvPicPr>
          <p:cNvPr id="282" name="Рисунок 281" descr="Конверт">
            <a:extLst>
              <a:ext uri="{FF2B5EF4-FFF2-40B4-BE49-F238E27FC236}">
                <a16:creationId xmlns:a16="http://schemas.microsoft.com/office/drawing/2014/main" id="{32DB5AE2-CC94-4D1E-8776-6D477421EACF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066878" y="-1007132"/>
            <a:ext cx="356186" cy="356186"/>
          </a:xfrm>
          <a:prstGeom prst="rect">
            <a:avLst/>
          </a:prstGeom>
        </p:spPr>
      </p:pic>
      <p:pic>
        <p:nvPicPr>
          <p:cNvPr id="283" name="Рисунок 282" descr="Конверт">
            <a:extLst>
              <a:ext uri="{FF2B5EF4-FFF2-40B4-BE49-F238E27FC236}">
                <a16:creationId xmlns:a16="http://schemas.microsoft.com/office/drawing/2014/main" id="{B13402E0-9912-480A-ACFF-0248363C3D39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064489" y="1231116"/>
            <a:ext cx="356186" cy="356186"/>
          </a:xfrm>
          <a:prstGeom prst="rect">
            <a:avLst/>
          </a:prstGeom>
        </p:spPr>
      </p:pic>
      <p:pic>
        <p:nvPicPr>
          <p:cNvPr id="284" name="Рисунок 283" descr="Конверт">
            <a:extLst>
              <a:ext uri="{FF2B5EF4-FFF2-40B4-BE49-F238E27FC236}">
                <a16:creationId xmlns:a16="http://schemas.microsoft.com/office/drawing/2014/main" id="{169940C5-4093-47BF-AE50-1820CF6A053E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064489" y="6921887"/>
            <a:ext cx="356186" cy="356186"/>
          </a:xfrm>
          <a:prstGeom prst="rect">
            <a:avLst/>
          </a:prstGeom>
        </p:spPr>
      </p:pic>
      <p:sp>
        <p:nvSpPr>
          <p:cNvPr id="288" name="TextBox 287">
            <a:extLst>
              <a:ext uri="{FF2B5EF4-FFF2-40B4-BE49-F238E27FC236}">
                <a16:creationId xmlns:a16="http://schemas.microsoft.com/office/drawing/2014/main" id="{98B89CA0-390B-4C9D-AF87-02D614EFBC05}"/>
              </a:ext>
            </a:extLst>
          </p:cNvPr>
          <p:cNvSpPr txBox="1"/>
          <p:nvPr/>
        </p:nvSpPr>
        <p:spPr>
          <a:xfrm rot="5400000">
            <a:off x="9669774" y="3167390"/>
            <a:ext cx="2672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ontserrat SemiBold" panose="00000700000000000000" pitchFamily="2" charset="-52"/>
              </a:rPr>
              <a:t>SERVICE BUS</a:t>
            </a:r>
            <a:endParaRPr lang="ru-RU" sz="2800" dirty="0">
              <a:latin typeface="Montserrat SemiBold" panose="00000700000000000000" pitchFamily="2" charset="-52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2FCA400-5658-4786-A313-C2681960ABBE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25"/>
          <a:stretch/>
        </p:blipFill>
        <p:spPr>
          <a:xfrm>
            <a:off x="-5192906" y="3594975"/>
            <a:ext cx="2088936" cy="1140130"/>
          </a:xfrm>
          <a:prstGeom prst="rect">
            <a:avLst/>
          </a:prstGeom>
        </p:spPr>
      </p:pic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9164BBCA-46BB-4FFD-B137-99940E77F40E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211817" y="1847449"/>
            <a:ext cx="0" cy="4510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86F9D6AB-260D-49D1-90FF-040D559FB6E9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7006330" y="-602384"/>
            <a:ext cx="514350" cy="5143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25FFACF2-40E7-4289-806D-E0AD0013EFAC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7012220" y="1618361"/>
            <a:ext cx="514350" cy="5143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9D1E3210-29B7-4B2C-97D6-2E0AC07EB968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7018110" y="7291629"/>
            <a:ext cx="514350" cy="5143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48836503-6FD1-4474-ABA0-E9ACC63338AC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6295421" y="8302510"/>
            <a:ext cx="514350" cy="5143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988694F0-7045-4A4A-A8E1-5D9B2B7B61BF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7006330" y="-1634646"/>
            <a:ext cx="514350" cy="5143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D22BBDB7-798B-4691-83DE-243CDE41DDE4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7623206" y="-1636838"/>
            <a:ext cx="514350" cy="5143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0F0B8A6A-632C-400B-AFF4-2C220EEF4291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7623206" y="-616576"/>
            <a:ext cx="514350" cy="5143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61E127E7-6732-459E-86CE-88B128754802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7623206" y="1613550"/>
            <a:ext cx="514350" cy="5143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DB0735BF-5BD7-4080-9F74-A55F232CC4F0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rcRect/>
          <a:stretch/>
        </p:blipFill>
        <p:spPr>
          <a:xfrm>
            <a:off x="7623206" y="7296199"/>
            <a:ext cx="514350" cy="5143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6" name="Рисунок 35" descr="Открытая папка">
            <a:extLst>
              <a:ext uri="{FF2B5EF4-FFF2-40B4-BE49-F238E27FC236}">
                <a16:creationId xmlns:a16="http://schemas.microsoft.com/office/drawing/2014/main" id="{FF2CFB3D-0E17-48FD-A5C5-5639DDA2B2FD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7054718" y="8327822"/>
            <a:ext cx="463725" cy="4637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A36C0C-95EE-47D3-A3F9-3D3B2D464D57}"/>
              </a:ext>
            </a:extLst>
          </p:cNvPr>
          <p:cNvPicPr>
            <a:picLocks noChangeAspect="1"/>
          </p:cNvPicPr>
          <p:nvPr/>
        </p:nvPicPr>
        <p:blipFill rotWithShape="1">
          <a:blip r:embed="rId47"/>
          <a:srcRect l="7750" t="74957" r="31480" b="10898"/>
          <a:stretch/>
        </p:blipFill>
        <p:spPr>
          <a:xfrm>
            <a:off x="8327293" y="-661724"/>
            <a:ext cx="1439898" cy="590465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FBBB5490-356A-4E42-B738-FD71957E24F8}"/>
              </a:ext>
            </a:extLst>
          </p:cNvPr>
          <p:cNvPicPr>
            <a:picLocks noChangeAspect="1"/>
          </p:cNvPicPr>
          <p:nvPr/>
        </p:nvPicPr>
        <p:blipFill rotWithShape="1">
          <a:blip r:embed="rId47"/>
          <a:srcRect l="8268" t="28862" r="30961" b="56671"/>
          <a:stretch/>
        </p:blipFill>
        <p:spPr>
          <a:xfrm>
            <a:off x="8327293" y="7258339"/>
            <a:ext cx="1439898" cy="603828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6D53A190-4EB0-4217-88D0-B7CF8D8B299E}"/>
              </a:ext>
            </a:extLst>
          </p:cNvPr>
          <p:cNvPicPr>
            <a:picLocks noChangeAspect="1"/>
          </p:cNvPicPr>
          <p:nvPr/>
        </p:nvPicPr>
        <p:blipFill rotWithShape="1">
          <a:blip r:embed="rId47"/>
          <a:srcRect l="7745" t="57247" r="31530" b="28380"/>
          <a:stretch/>
        </p:blipFill>
        <p:spPr>
          <a:xfrm>
            <a:off x="8328349" y="1574784"/>
            <a:ext cx="1438842" cy="599924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123E8F4B-C3C1-43BC-8B10-A066783FEBCC}"/>
              </a:ext>
            </a:extLst>
          </p:cNvPr>
          <p:cNvPicPr>
            <a:picLocks noChangeAspect="1"/>
          </p:cNvPicPr>
          <p:nvPr/>
        </p:nvPicPr>
        <p:blipFill rotWithShape="1">
          <a:blip r:embed="rId47"/>
          <a:srcRect l="2465" t="92888" r="36765" b="3549"/>
          <a:stretch/>
        </p:blipFill>
        <p:spPr>
          <a:xfrm>
            <a:off x="8327293" y="8487512"/>
            <a:ext cx="1439898" cy="14864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021C07-DB69-4EF1-9DF4-7854AAD03DE3}"/>
              </a:ext>
            </a:extLst>
          </p:cNvPr>
          <p:cNvPicPr>
            <a:picLocks noChangeAspect="1"/>
          </p:cNvPicPr>
          <p:nvPr/>
        </p:nvPicPr>
        <p:blipFill rotWithShape="1">
          <a:blip r:embed="rId48"/>
          <a:srcRect/>
          <a:stretch/>
        </p:blipFill>
        <p:spPr>
          <a:xfrm>
            <a:off x="5500269" y="2203837"/>
            <a:ext cx="4075127" cy="4211637"/>
          </a:xfrm>
          <a:prstGeom prst="rect">
            <a:avLst/>
          </a:prstGeom>
        </p:spPr>
      </p:pic>
      <p:sp>
        <p:nvSpPr>
          <p:cNvPr id="92" name="Овал 91">
            <a:extLst>
              <a:ext uri="{FF2B5EF4-FFF2-40B4-BE49-F238E27FC236}">
                <a16:creationId xmlns:a16="http://schemas.microsoft.com/office/drawing/2014/main" id="{4DBCCAB5-FAFF-43B3-86D2-0349D8C20CB5}"/>
              </a:ext>
            </a:extLst>
          </p:cNvPr>
          <p:cNvSpPr/>
          <p:nvPr/>
        </p:nvSpPr>
        <p:spPr>
          <a:xfrm>
            <a:off x="10719696" y="4735105"/>
            <a:ext cx="546879" cy="546879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pic>
        <p:nvPicPr>
          <p:cNvPr id="98" name="Picture 2" descr="RabbitMQ Logo PNG">
            <a:extLst>
              <a:ext uri="{FF2B5EF4-FFF2-40B4-BE49-F238E27FC236}">
                <a16:creationId xmlns:a16="http://schemas.microsoft.com/office/drawing/2014/main" id="{7D9A0F09-BFFA-4490-B6AA-1C0D59F72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2647" y="4849822"/>
            <a:ext cx="299586" cy="31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465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9104DD7-9354-499F-B332-40A5F2304718}"/>
              </a:ext>
            </a:extLst>
          </p:cNvPr>
          <p:cNvSpPr/>
          <p:nvPr/>
        </p:nvSpPr>
        <p:spPr>
          <a:xfrm>
            <a:off x="640613" y="933810"/>
            <a:ext cx="10910774" cy="5694667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sp>
        <p:nvSpPr>
          <p:cNvPr id="157" name="Прямоугольник: скругленные углы 156">
            <a:extLst>
              <a:ext uri="{FF2B5EF4-FFF2-40B4-BE49-F238E27FC236}">
                <a16:creationId xmlns:a16="http://schemas.microsoft.com/office/drawing/2014/main" id="{00D33734-958C-40BB-B7B1-337451178DAA}"/>
              </a:ext>
            </a:extLst>
          </p:cNvPr>
          <p:cNvSpPr/>
          <p:nvPr/>
        </p:nvSpPr>
        <p:spPr>
          <a:xfrm>
            <a:off x="5007791" y="6933877"/>
            <a:ext cx="4917427" cy="94134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sp>
        <p:nvSpPr>
          <p:cNvPr id="101" name="Овал 100">
            <a:extLst>
              <a:ext uri="{FF2B5EF4-FFF2-40B4-BE49-F238E27FC236}">
                <a16:creationId xmlns:a16="http://schemas.microsoft.com/office/drawing/2014/main" id="{906666F4-0D92-4C1F-9A43-0EAFCB461407}"/>
              </a:ext>
            </a:extLst>
          </p:cNvPr>
          <p:cNvSpPr/>
          <p:nvPr/>
        </p:nvSpPr>
        <p:spPr>
          <a:xfrm>
            <a:off x="7629218" y="7277319"/>
            <a:ext cx="514350" cy="51435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pic>
        <p:nvPicPr>
          <p:cNvPr id="38" name="Рисунок 37" descr="Облако">
            <a:extLst>
              <a:ext uri="{FF2B5EF4-FFF2-40B4-BE49-F238E27FC236}">
                <a16:creationId xmlns:a16="http://schemas.microsoft.com/office/drawing/2014/main" id="{70E34896-CF48-438D-9229-35B72B063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5176" y="7255705"/>
            <a:ext cx="518392" cy="518392"/>
          </a:xfrm>
          <a:prstGeom prst="rect">
            <a:avLst/>
          </a:prstGeom>
        </p:spPr>
      </p:pic>
      <p:sp>
        <p:nvSpPr>
          <p:cNvPr id="39" name="Овал 38">
            <a:extLst>
              <a:ext uri="{FF2B5EF4-FFF2-40B4-BE49-F238E27FC236}">
                <a16:creationId xmlns:a16="http://schemas.microsoft.com/office/drawing/2014/main" id="{9F2A3B4E-94BA-4636-A6CF-79DB426F9C1A}"/>
              </a:ext>
            </a:extLst>
          </p:cNvPr>
          <p:cNvSpPr/>
          <p:nvPr/>
        </p:nvSpPr>
        <p:spPr>
          <a:xfrm>
            <a:off x="7008795" y="7268741"/>
            <a:ext cx="514350" cy="51435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pic>
        <p:nvPicPr>
          <p:cNvPr id="330" name="Рисунок 329">
            <a:extLst>
              <a:ext uri="{FF2B5EF4-FFF2-40B4-BE49-F238E27FC236}">
                <a16:creationId xmlns:a16="http://schemas.microsoft.com/office/drawing/2014/main" id="{47522A62-5F9D-4F3C-A37D-0750FC7DB7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203238" y="3370142"/>
            <a:ext cx="2109600" cy="140640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EA63C6F1-D4F3-419D-9FC9-EC157661DBCD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44" r="75678" b="6667"/>
          <a:stretch/>
        </p:blipFill>
        <p:spPr>
          <a:xfrm>
            <a:off x="-4448990" y="1680957"/>
            <a:ext cx="569854" cy="1094150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FB46CB8B-DF5C-4C53-981A-818DC034E8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4589681" y="1642636"/>
            <a:ext cx="851235" cy="1238765"/>
          </a:xfrm>
          <a:prstGeom prst="rect">
            <a:avLst/>
          </a:prstGeom>
        </p:spPr>
      </p:pic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50066C85-4BE8-4B22-9BB8-33DEC5FFFA95}"/>
              </a:ext>
            </a:extLst>
          </p:cNvPr>
          <p:cNvSpPr/>
          <p:nvPr/>
        </p:nvSpPr>
        <p:spPr>
          <a:xfrm>
            <a:off x="3166855" y="3129901"/>
            <a:ext cx="1417320" cy="129921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cxnSp>
        <p:nvCxnSpPr>
          <p:cNvPr id="75" name="Соединитель: уступ 74">
            <a:extLst>
              <a:ext uri="{FF2B5EF4-FFF2-40B4-BE49-F238E27FC236}">
                <a16:creationId xmlns:a16="http://schemas.microsoft.com/office/drawing/2014/main" id="{2289551B-8882-4949-99E3-667098181E0C}"/>
              </a:ext>
            </a:extLst>
          </p:cNvPr>
          <p:cNvCxnSpPr>
            <a:cxnSpLocks/>
            <a:stCxn id="62" idx="3"/>
            <a:endCxn id="27" idx="0"/>
          </p:cNvCxnSpPr>
          <p:nvPr/>
        </p:nvCxnSpPr>
        <p:spPr>
          <a:xfrm>
            <a:off x="-3738446" y="2262019"/>
            <a:ext cx="7613960" cy="158854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98576-125B-4FEB-A951-E6915AA4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0659" y="159822"/>
            <a:ext cx="6241988" cy="774099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Приложение «</a:t>
            </a:r>
            <a:r>
              <a:rPr lang="en-US" sz="2800" dirty="0" err="1"/>
              <a:t>FurtherEducation</a:t>
            </a:r>
            <a:r>
              <a:rPr lang="ru-RU" sz="2800" dirty="0"/>
              <a:t>»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95A5152-91DD-4D7B-B94F-2EA47063B340}"/>
              </a:ext>
            </a:extLst>
          </p:cNvPr>
          <p:cNvSpPr/>
          <p:nvPr/>
        </p:nvSpPr>
        <p:spPr>
          <a:xfrm>
            <a:off x="-5658604" y="933810"/>
            <a:ext cx="2989083" cy="5694667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sp>
        <p:nvSpPr>
          <p:cNvPr id="12" name="!!TextBox 11">
            <a:extLst>
              <a:ext uri="{FF2B5EF4-FFF2-40B4-BE49-F238E27FC236}">
                <a16:creationId xmlns:a16="http://schemas.microsoft.com/office/drawing/2014/main" id="{A0B2B82D-7685-4BD7-8A7C-BFB7DF3D0B7E}"/>
              </a:ext>
            </a:extLst>
          </p:cNvPr>
          <p:cNvSpPr txBox="1"/>
          <p:nvPr/>
        </p:nvSpPr>
        <p:spPr>
          <a:xfrm>
            <a:off x="-5144064" y="3006668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 SemiBold" panose="00000700000000000000" pitchFamily="2" charset="-52"/>
              </a:rPr>
              <a:t>web application</a:t>
            </a:r>
            <a:endParaRPr lang="ru-RU" dirty="0">
              <a:latin typeface="Montserrat SemiBold" panose="00000700000000000000" pitchFamily="2" charset="-5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E50BA9-693B-480D-B244-57FCD47F6778}"/>
              </a:ext>
            </a:extLst>
          </p:cNvPr>
          <p:cNvSpPr txBox="1"/>
          <p:nvPr/>
        </p:nvSpPr>
        <p:spPr>
          <a:xfrm>
            <a:off x="-5658604" y="938425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Montserrat SemiBold" panose="00000700000000000000" pitchFamily="2" charset="-52"/>
              </a:rPr>
              <a:t>client apps</a:t>
            </a:r>
            <a:endParaRPr lang="ru-RU" dirty="0">
              <a:solidFill>
                <a:srgbClr val="00B0F0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D8E4C1-1205-453D-8EC9-82D405FEC36E}"/>
              </a:ext>
            </a:extLst>
          </p:cNvPr>
          <p:cNvSpPr txBox="1"/>
          <p:nvPr/>
        </p:nvSpPr>
        <p:spPr>
          <a:xfrm>
            <a:off x="9951269" y="928898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Montserrat SemiBold" panose="00000700000000000000" pitchFamily="2" charset="-52"/>
              </a:rPr>
              <a:t>Docker Host</a:t>
            </a:r>
            <a:endParaRPr lang="ru-RU" dirty="0">
              <a:solidFill>
                <a:srgbClr val="00B0F0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971AA48E-B789-4B91-AE85-1B478341C453}"/>
              </a:ext>
            </a:extLst>
          </p:cNvPr>
          <p:cNvSpPr/>
          <p:nvPr/>
        </p:nvSpPr>
        <p:spPr>
          <a:xfrm>
            <a:off x="1604342" y="3133175"/>
            <a:ext cx="1417320" cy="129921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E8FBE754-4498-4C63-B07A-8CD13282B7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01501" y="3848782"/>
            <a:ext cx="835541" cy="4637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E08DC66-58CD-4023-A1E4-BD0E849977C4}"/>
              </a:ext>
            </a:extLst>
          </p:cNvPr>
          <p:cNvSpPr txBox="1"/>
          <p:nvPr/>
        </p:nvSpPr>
        <p:spPr>
          <a:xfrm>
            <a:off x="1607010" y="3133175"/>
            <a:ext cx="1414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Montserrat SemiBold" panose="00000700000000000000" pitchFamily="2" charset="-52"/>
              </a:rPr>
              <a:t>BFF </a:t>
            </a:r>
          </a:p>
          <a:p>
            <a:pPr algn="ctr"/>
            <a:r>
              <a:rPr lang="en-US" sz="1200" dirty="0">
                <a:latin typeface="Montserrat SemiBold" panose="00000700000000000000" pitchFamily="2" charset="-52"/>
              </a:rPr>
              <a:t>Token Handler</a:t>
            </a:r>
          </a:p>
          <a:p>
            <a:pPr algn="ctr"/>
            <a:r>
              <a:rPr lang="en-US" sz="1200" dirty="0">
                <a:latin typeface="Montserrat SemiBold" panose="00000700000000000000" pitchFamily="2" charset="-52"/>
              </a:rPr>
              <a:t>For Web APP</a:t>
            </a:r>
            <a:endParaRPr lang="ru-RU" sz="1200" dirty="0">
              <a:latin typeface="Montserrat SemiBold" panose="00000700000000000000" pitchFamily="2" charset="-52"/>
            </a:endParaRP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9529918-CE9F-4A4D-ABEE-4424849630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57743" y="3850566"/>
            <a:ext cx="835541" cy="46372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E36C955-4B28-4F24-8A6C-CA44904FF66A}"/>
              </a:ext>
            </a:extLst>
          </p:cNvPr>
          <p:cNvSpPr txBox="1"/>
          <p:nvPr/>
        </p:nvSpPr>
        <p:spPr>
          <a:xfrm>
            <a:off x="3175976" y="3232684"/>
            <a:ext cx="141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Montserrat SemiBold" panose="00000700000000000000" pitchFamily="2" charset="-52"/>
              </a:rPr>
              <a:t>API</a:t>
            </a:r>
          </a:p>
          <a:p>
            <a:pPr algn="ctr"/>
            <a:r>
              <a:rPr lang="en-US" sz="1200" dirty="0">
                <a:latin typeface="Montserrat SemiBold" panose="00000700000000000000" pitchFamily="2" charset="-52"/>
              </a:rPr>
              <a:t>Gateway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642A3EB1-273B-4187-B469-E06B32D80B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16535" y="947843"/>
            <a:ext cx="790563" cy="899606"/>
          </a:xfrm>
          <a:prstGeom prst="rect">
            <a:avLst/>
          </a:prstGeom>
        </p:spPr>
      </p:pic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76FEAE0C-B156-4C32-A8CA-774746774267}"/>
              </a:ext>
            </a:extLst>
          </p:cNvPr>
          <p:cNvCxnSpPr>
            <a:cxnSpLocks/>
            <a:stCxn id="330" idx="3"/>
            <a:endCxn id="24" idx="1"/>
          </p:cNvCxnSpPr>
          <p:nvPr/>
        </p:nvCxnSpPr>
        <p:spPr>
          <a:xfrm>
            <a:off x="-3093638" y="4073343"/>
            <a:ext cx="4995139" cy="7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6107C89C-A9D9-4DEC-A883-8992DDB7DDBA}"/>
              </a:ext>
            </a:extLst>
          </p:cNvPr>
          <p:cNvCxnSpPr>
            <a:cxnSpLocks/>
          </p:cNvCxnSpPr>
          <p:nvPr/>
        </p:nvCxnSpPr>
        <p:spPr>
          <a:xfrm>
            <a:off x="2737042" y="4080643"/>
            <a:ext cx="720701" cy="26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D5DF1B5-63CD-4A1C-9A70-42CAED54D297}"/>
              </a:ext>
            </a:extLst>
          </p:cNvPr>
          <p:cNvSpPr txBox="1"/>
          <p:nvPr/>
        </p:nvSpPr>
        <p:spPr>
          <a:xfrm>
            <a:off x="-5295548" y="1280042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 SemiBold" panose="00000700000000000000" pitchFamily="2" charset="-52"/>
              </a:rPr>
              <a:t>mobile application</a:t>
            </a:r>
            <a:endParaRPr lang="ru-RU" dirty="0">
              <a:latin typeface="Montserrat SemiBold" panose="00000700000000000000" pitchFamily="2" charset="-52"/>
            </a:endParaRPr>
          </a:p>
        </p:txBody>
      </p:sp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A117E33E-A9BA-4D4A-AB71-384F6702021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4700710" y="5357352"/>
            <a:ext cx="1070376" cy="1070376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F1EEDC65-FDB2-4198-9731-720708C189B7}"/>
              </a:ext>
            </a:extLst>
          </p:cNvPr>
          <p:cNvSpPr txBox="1"/>
          <p:nvPr/>
        </p:nvSpPr>
        <p:spPr>
          <a:xfrm>
            <a:off x="-5106228" y="5024375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 SemiBold" panose="00000700000000000000" pitchFamily="2" charset="-52"/>
              </a:rPr>
              <a:t>other applications</a:t>
            </a:r>
            <a:endParaRPr lang="ru-RU" dirty="0">
              <a:latin typeface="Montserrat SemiBold" panose="00000700000000000000" pitchFamily="2" charset="-52"/>
            </a:endParaRPr>
          </a:p>
        </p:txBody>
      </p:sp>
      <p:cxnSp>
        <p:nvCxnSpPr>
          <p:cNvPr id="127" name="Соединитель: уступ 126">
            <a:extLst>
              <a:ext uri="{FF2B5EF4-FFF2-40B4-BE49-F238E27FC236}">
                <a16:creationId xmlns:a16="http://schemas.microsoft.com/office/drawing/2014/main" id="{1E7FE804-1940-4FB6-A99B-8F835B778122}"/>
              </a:ext>
            </a:extLst>
          </p:cNvPr>
          <p:cNvCxnSpPr>
            <a:cxnSpLocks/>
            <a:stCxn id="77" idx="3"/>
            <a:endCxn id="27" idx="2"/>
          </p:cNvCxnSpPr>
          <p:nvPr/>
        </p:nvCxnSpPr>
        <p:spPr>
          <a:xfrm flipV="1">
            <a:off x="-3630334" y="4314291"/>
            <a:ext cx="7505848" cy="157824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7" name="Прямоугольник: скругленные углы 136">
            <a:extLst>
              <a:ext uri="{FF2B5EF4-FFF2-40B4-BE49-F238E27FC236}">
                <a16:creationId xmlns:a16="http://schemas.microsoft.com/office/drawing/2014/main" id="{9FBB544A-49F5-45AE-900F-AEDF9EC7FFD7}"/>
              </a:ext>
            </a:extLst>
          </p:cNvPr>
          <p:cNvSpPr/>
          <p:nvPr/>
        </p:nvSpPr>
        <p:spPr>
          <a:xfrm>
            <a:off x="5007792" y="-3026993"/>
            <a:ext cx="4917437" cy="94134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4DFC9FB4-0798-4CC1-8B79-9A0EBF58207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5160364" y="-2639474"/>
            <a:ext cx="835541" cy="463725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41475F7C-3829-4A37-8C1C-E792D5C0DB01}"/>
              </a:ext>
            </a:extLst>
          </p:cNvPr>
          <p:cNvSpPr txBox="1"/>
          <p:nvPr/>
        </p:nvSpPr>
        <p:spPr>
          <a:xfrm>
            <a:off x="5007792" y="-3017986"/>
            <a:ext cx="1976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Montserrat SemiBold" panose="00000700000000000000" pitchFamily="2" charset="-52"/>
              </a:rPr>
              <a:t>Identity Microservice</a:t>
            </a:r>
          </a:p>
        </p:txBody>
      </p:sp>
      <p:sp>
        <p:nvSpPr>
          <p:cNvPr id="148" name="Прямоугольник: скругленные углы 147">
            <a:extLst>
              <a:ext uri="{FF2B5EF4-FFF2-40B4-BE49-F238E27FC236}">
                <a16:creationId xmlns:a16="http://schemas.microsoft.com/office/drawing/2014/main" id="{7B9C5B85-3BF9-45E2-B58E-4B655596E514}"/>
              </a:ext>
            </a:extLst>
          </p:cNvPr>
          <p:cNvSpPr/>
          <p:nvPr/>
        </p:nvSpPr>
        <p:spPr>
          <a:xfrm>
            <a:off x="5007791" y="-1999904"/>
            <a:ext cx="4917439" cy="94134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pic>
        <p:nvPicPr>
          <p:cNvPr id="149" name="Рисунок 148">
            <a:extLst>
              <a:ext uri="{FF2B5EF4-FFF2-40B4-BE49-F238E27FC236}">
                <a16:creationId xmlns:a16="http://schemas.microsoft.com/office/drawing/2014/main" id="{E7EE76C7-3FDF-42E9-8000-00B2C27BEDE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5160364" y="-1612385"/>
            <a:ext cx="835541" cy="463725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433BA700-A2E8-4F54-9EB8-FCF9EC74F768}"/>
              </a:ext>
            </a:extLst>
          </p:cNvPr>
          <p:cNvSpPr txBox="1"/>
          <p:nvPr/>
        </p:nvSpPr>
        <p:spPr>
          <a:xfrm>
            <a:off x="5007791" y="-1990897"/>
            <a:ext cx="1976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Montserrat SemiBold" panose="00000700000000000000" pitchFamily="2" charset="-52"/>
              </a:rPr>
              <a:t>User.API</a:t>
            </a:r>
            <a:endParaRPr lang="en-US" sz="1200" dirty="0">
              <a:latin typeface="Montserrat SemiBold" panose="00000700000000000000" pitchFamily="2" charset="-52"/>
            </a:endParaRPr>
          </a:p>
        </p:txBody>
      </p:sp>
      <p:sp>
        <p:nvSpPr>
          <p:cNvPr id="151" name="Прямоугольник: скругленные углы 150">
            <a:extLst>
              <a:ext uri="{FF2B5EF4-FFF2-40B4-BE49-F238E27FC236}">
                <a16:creationId xmlns:a16="http://schemas.microsoft.com/office/drawing/2014/main" id="{890F2367-C407-491D-8291-D19E493083F1}"/>
              </a:ext>
            </a:extLst>
          </p:cNvPr>
          <p:cNvSpPr/>
          <p:nvPr/>
        </p:nvSpPr>
        <p:spPr>
          <a:xfrm>
            <a:off x="5007791" y="-972815"/>
            <a:ext cx="4917438" cy="94134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pic>
        <p:nvPicPr>
          <p:cNvPr id="152" name="Рисунок 151">
            <a:extLst>
              <a:ext uri="{FF2B5EF4-FFF2-40B4-BE49-F238E27FC236}">
                <a16:creationId xmlns:a16="http://schemas.microsoft.com/office/drawing/2014/main" id="{40AB4CDB-8A94-41B6-802F-D6A3EEB4485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5160364" y="-585296"/>
            <a:ext cx="835541" cy="463725"/>
          </a:xfrm>
          <a:prstGeom prst="rect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4E82C8B2-E054-4CD1-8B94-4B261908BE56}"/>
              </a:ext>
            </a:extLst>
          </p:cNvPr>
          <p:cNvSpPr txBox="1"/>
          <p:nvPr/>
        </p:nvSpPr>
        <p:spPr>
          <a:xfrm>
            <a:off x="5007790" y="-963808"/>
            <a:ext cx="1976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Montserrat SemiBold" panose="00000700000000000000" pitchFamily="2" charset="-52"/>
              </a:rPr>
              <a:t>Profile.API</a:t>
            </a:r>
            <a:endParaRPr lang="en-US" sz="1200" dirty="0">
              <a:latin typeface="Montserrat SemiBold" panose="00000700000000000000" pitchFamily="2" charset="-52"/>
            </a:endParaRPr>
          </a:p>
        </p:txBody>
      </p:sp>
      <p:sp>
        <p:nvSpPr>
          <p:cNvPr id="154" name="Прямоугольник: скругленные углы 153">
            <a:extLst>
              <a:ext uri="{FF2B5EF4-FFF2-40B4-BE49-F238E27FC236}">
                <a16:creationId xmlns:a16="http://schemas.microsoft.com/office/drawing/2014/main" id="{BBFD290B-CCF6-427A-98C3-7C31EA5F4A1C}"/>
              </a:ext>
            </a:extLst>
          </p:cNvPr>
          <p:cNvSpPr/>
          <p:nvPr/>
        </p:nvSpPr>
        <p:spPr>
          <a:xfrm>
            <a:off x="5007789" y="1267297"/>
            <a:ext cx="4917435" cy="482869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pic>
        <p:nvPicPr>
          <p:cNvPr id="155" name="Рисунок 154">
            <a:extLst>
              <a:ext uri="{FF2B5EF4-FFF2-40B4-BE49-F238E27FC236}">
                <a16:creationId xmlns:a16="http://schemas.microsoft.com/office/drawing/2014/main" id="{6A8F6979-7299-4B29-928F-5F79BC1726D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5160364" y="1747259"/>
            <a:ext cx="835541" cy="463725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27F74FF1-FDD1-4991-873F-1C3939E190C3}"/>
              </a:ext>
            </a:extLst>
          </p:cNvPr>
          <p:cNvSpPr txBox="1"/>
          <p:nvPr/>
        </p:nvSpPr>
        <p:spPr>
          <a:xfrm>
            <a:off x="5007789" y="1368747"/>
            <a:ext cx="1976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Montserrat SemiBold" panose="00000700000000000000" pitchFamily="2" charset="-52"/>
              </a:rPr>
              <a:t>Education.API</a:t>
            </a:r>
            <a:endParaRPr lang="en-US" sz="1200" dirty="0">
              <a:latin typeface="Montserrat SemiBold" panose="00000700000000000000" pitchFamily="2" charset="-52"/>
            </a:endParaRPr>
          </a:p>
        </p:txBody>
      </p:sp>
      <p:pic>
        <p:nvPicPr>
          <p:cNvPr id="158" name="Рисунок 157">
            <a:extLst>
              <a:ext uri="{FF2B5EF4-FFF2-40B4-BE49-F238E27FC236}">
                <a16:creationId xmlns:a16="http://schemas.microsoft.com/office/drawing/2014/main" id="{FBAE44B5-768C-4B3D-A9A5-982938163CC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5160364" y="7321396"/>
            <a:ext cx="835541" cy="463725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6062132D-DAB0-42BE-B774-7BDEC5C424ED}"/>
              </a:ext>
            </a:extLst>
          </p:cNvPr>
          <p:cNvSpPr txBox="1"/>
          <p:nvPr/>
        </p:nvSpPr>
        <p:spPr>
          <a:xfrm>
            <a:off x="5007788" y="6942884"/>
            <a:ext cx="1976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Montserrat SemiBold" panose="00000700000000000000" pitchFamily="2" charset="-52"/>
              </a:rPr>
              <a:t>Storage.API</a:t>
            </a:r>
            <a:endParaRPr lang="en-US" sz="1200" dirty="0">
              <a:latin typeface="Montserrat SemiBold" panose="00000700000000000000" pitchFamily="2" charset="-52"/>
            </a:endParaRPr>
          </a:p>
        </p:txBody>
      </p:sp>
      <p:cxnSp>
        <p:nvCxnSpPr>
          <p:cNvPr id="176" name="Прямая соединительная линия 175">
            <a:extLst>
              <a:ext uri="{FF2B5EF4-FFF2-40B4-BE49-F238E27FC236}">
                <a16:creationId xmlns:a16="http://schemas.microsoft.com/office/drawing/2014/main" id="{B9180C4D-2AA4-4F58-8DC8-04A687C4C73D}"/>
              </a:ext>
            </a:extLst>
          </p:cNvPr>
          <p:cNvCxnSpPr>
            <a:cxnSpLocks/>
          </p:cNvCxnSpPr>
          <p:nvPr/>
        </p:nvCxnSpPr>
        <p:spPr>
          <a:xfrm>
            <a:off x="4795448" y="-1924050"/>
            <a:ext cx="0" cy="968182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8" name="Прямая со стрелкой 177">
            <a:extLst>
              <a:ext uri="{FF2B5EF4-FFF2-40B4-BE49-F238E27FC236}">
                <a16:creationId xmlns:a16="http://schemas.microsoft.com/office/drawing/2014/main" id="{61D6F6B7-996C-41AF-A0EF-991388AF29D7}"/>
              </a:ext>
            </a:extLst>
          </p:cNvPr>
          <p:cNvCxnSpPr>
            <a:stCxn id="27" idx="3"/>
          </p:cNvCxnSpPr>
          <p:nvPr/>
        </p:nvCxnSpPr>
        <p:spPr>
          <a:xfrm>
            <a:off x="4293284" y="4082429"/>
            <a:ext cx="500265" cy="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9" name="Прямая со стрелкой 188">
            <a:extLst>
              <a:ext uri="{FF2B5EF4-FFF2-40B4-BE49-F238E27FC236}">
                <a16:creationId xmlns:a16="http://schemas.microsoft.com/office/drawing/2014/main" id="{96907B97-1212-4F82-B62C-018B49919C5A}"/>
              </a:ext>
            </a:extLst>
          </p:cNvPr>
          <p:cNvCxnSpPr>
            <a:cxnSpLocks/>
            <a:endCxn id="140" idx="1"/>
          </p:cNvCxnSpPr>
          <p:nvPr/>
        </p:nvCxnSpPr>
        <p:spPr>
          <a:xfrm>
            <a:off x="1211817" y="-2407611"/>
            <a:ext cx="3948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2" name="Прямая со стрелкой 191">
            <a:extLst>
              <a:ext uri="{FF2B5EF4-FFF2-40B4-BE49-F238E27FC236}">
                <a16:creationId xmlns:a16="http://schemas.microsoft.com/office/drawing/2014/main" id="{728567CA-629F-4367-B47C-33B6A1FCB2AB}"/>
              </a:ext>
            </a:extLst>
          </p:cNvPr>
          <p:cNvCxnSpPr>
            <a:cxnSpLocks/>
            <a:endCxn id="149" idx="1"/>
          </p:cNvCxnSpPr>
          <p:nvPr/>
        </p:nvCxnSpPr>
        <p:spPr>
          <a:xfrm flipV="1">
            <a:off x="4802764" y="-1380522"/>
            <a:ext cx="357600" cy="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5" name="Прямая со стрелкой 194">
            <a:extLst>
              <a:ext uri="{FF2B5EF4-FFF2-40B4-BE49-F238E27FC236}">
                <a16:creationId xmlns:a16="http://schemas.microsoft.com/office/drawing/2014/main" id="{4A3794AC-3130-4F02-8B67-01BA1F6E5261}"/>
              </a:ext>
            </a:extLst>
          </p:cNvPr>
          <p:cNvCxnSpPr>
            <a:endCxn id="152" idx="1"/>
          </p:cNvCxnSpPr>
          <p:nvPr/>
        </p:nvCxnSpPr>
        <p:spPr>
          <a:xfrm flipV="1">
            <a:off x="4802764" y="-353433"/>
            <a:ext cx="357600" cy="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7" name="Прямая со стрелкой 196">
            <a:extLst>
              <a:ext uri="{FF2B5EF4-FFF2-40B4-BE49-F238E27FC236}">
                <a16:creationId xmlns:a16="http://schemas.microsoft.com/office/drawing/2014/main" id="{7128FFD2-ED1A-4C91-9942-93A655FB567A}"/>
              </a:ext>
            </a:extLst>
          </p:cNvPr>
          <p:cNvCxnSpPr>
            <a:cxnSpLocks/>
            <a:endCxn id="155" idx="1"/>
          </p:cNvCxnSpPr>
          <p:nvPr/>
        </p:nvCxnSpPr>
        <p:spPr>
          <a:xfrm>
            <a:off x="4802764" y="1979122"/>
            <a:ext cx="357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0" name="Прямая со стрелкой 199">
            <a:extLst>
              <a:ext uri="{FF2B5EF4-FFF2-40B4-BE49-F238E27FC236}">
                <a16:creationId xmlns:a16="http://schemas.microsoft.com/office/drawing/2014/main" id="{0B232FB0-2FD6-4083-ADE1-1858C9EEA3E3}"/>
              </a:ext>
            </a:extLst>
          </p:cNvPr>
          <p:cNvCxnSpPr>
            <a:cxnSpLocks/>
            <a:endCxn id="158" idx="1"/>
          </p:cNvCxnSpPr>
          <p:nvPr/>
        </p:nvCxnSpPr>
        <p:spPr>
          <a:xfrm>
            <a:off x="4802764" y="7553259"/>
            <a:ext cx="357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3" name="Рисунок 202">
            <a:extLst>
              <a:ext uri="{FF2B5EF4-FFF2-40B4-BE49-F238E27FC236}">
                <a16:creationId xmlns:a16="http://schemas.microsoft.com/office/drawing/2014/main" id="{26AC9F32-432B-47E7-AC4E-A08EDFA3B73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297658" y="-2664230"/>
            <a:ext cx="514350" cy="514350"/>
          </a:xfrm>
          <a:prstGeom prst="rect">
            <a:avLst/>
          </a:prstGeom>
        </p:spPr>
      </p:pic>
      <p:pic>
        <p:nvPicPr>
          <p:cNvPr id="208" name="Рисунок 207">
            <a:extLst>
              <a:ext uri="{FF2B5EF4-FFF2-40B4-BE49-F238E27FC236}">
                <a16:creationId xmlns:a16="http://schemas.microsoft.com/office/drawing/2014/main" id="{04D6BD51-CE21-4261-840D-E157B109B16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298131" y="-1635936"/>
            <a:ext cx="514350" cy="514350"/>
          </a:xfrm>
          <a:prstGeom prst="rect">
            <a:avLst/>
          </a:prstGeom>
        </p:spPr>
      </p:pic>
      <p:pic>
        <p:nvPicPr>
          <p:cNvPr id="209" name="Рисунок 208">
            <a:extLst>
              <a:ext uri="{FF2B5EF4-FFF2-40B4-BE49-F238E27FC236}">
                <a16:creationId xmlns:a16="http://schemas.microsoft.com/office/drawing/2014/main" id="{6CB90A6E-F2B3-4A70-AD47-39E636A7F00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>
          <a:xfrm>
            <a:off x="6298466" y="-610609"/>
            <a:ext cx="514350" cy="514350"/>
          </a:xfrm>
          <a:prstGeom prst="rect">
            <a:avLst/>
          </a:prstGeom>
        </p:spPr>
      </p:pic>
      <p:pic>
        <p:nvPicPr>
          <p:cNvPr id="210" name="Рисунок 209">
            <a:extLst>
              <a:ext uri="{FF2B5EF4-FFF2-40B4-BE49-F238E27FC236}">
                <a16:creationId xmlns:a16="http://schemas.microsoft.com/office/drawing/2014/main" id="{F1795D0F-E30B-4E02-BB0F-1A83FC9D1F4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rcRect/>
          <a:stretch/>
        </p:blipFill>
        <p:spPr>
          <a:xfrm>
            <a:off x="6297993" y="1721946"/>
            <a:ext cx="514350" cy="514350"/>
          </a:xfrm>
          <a:prstGeom prst="rect">
            <a:avLst/>
          </a:prstGeom>
        </p:spPr>
      </p:pic>
      <p:pic>
        <p:nvPicPr>
          <p:cNvPr id="216" name="Рисунок 215">
            <a:extLst>
              <a:ext uri="{FF2B5EF4-FFF2-40B4-BE49-F238E27FC236}">
                <a16:creationId xmlns:a16="http://schemas.microsoft.com/office/drawing/2014/main" id="{F5A7D560-862A-4511-B41B-FFA94036516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603957" y="-2395402"/>
            <a:ext cx="208524" cy="208524"/>
          </a:xfrm>
          <a:prstGeom prst="rect">
            <a:avLst/>
          </a:prstGeom>
        </p:spPr>
      </p:pic>
      <p:pic>
        <p:nvPicPr>
          <p:cNvPr id="217" name="Рисунок 216">
            <a:extLst>
              <a:ext uri="{FF2B5EF4-FFF2-40B4-BE49-F238E27FC236}">
                <a16:creationId xmlns:a16="http://schemas.microsoft.com/office/drawing/2014/main" id="{3667F145-8A2B-47C7-883D-448EA18D4F05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603484" y="-1368313"/>
            <a:ext cx="208524" cy="208524"/>
          </a:xfrm>
          <a:prstGeom prst="rect">
            <a:avLst/>
          </a:prstGeom>
        </p:spPr>
      </p:pic>
      <p:cxnSp>
        <p:nvCxnSpPr>
          <p:cNvPr id="219" name="Прямая со стрелкой 218">
            <a:extLst>
              <a:ext uri="{FF2B5EF4-FFF2-40B4-BE49-F238E27FC236}">
                <a16:creationId xmlns:a16="http://schemas.microsoft.com/office/drawing/2014/main" id="{095D01C2-87D8-4E97-8357-CCB7E0CD2789}"/>
              </a:ext>
            </a:extLst>
          </p:cNvPr>
          <p:cNvCxnSpPr>
            <a:cxnSpLocks/>
            <a:endCxn id="203" idx="1"/>
          </p:cNvCxnSpPr>
          <p:nvPr/>
        </p:nvCxnSpPr>
        <p:spPr>
          <a:xfrm>
            <a:off x="5995903" y="-2407055"/>
            <a:ext cx="3017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 стрелкой 228">
            <a:extLst>
              <a:ext uri="{FF2B5EF4-FFF2-40B4-BE49-F238E27FC236}">
                <a16:creationId xmlns:a16="http://schemas.microsoft.com/office/drawing/2014/main" id="{C9BF4D90-C403-4668-8836-D330219C858B}"/>
              </a:ext>
            </a:extLst>
          </p:cNvPr>
          <p:cNvCxnSpPr>
            <a:cxnSpLocks/>
            <a:stCxn id="149" idx="3"/>
            <a:endCxn id="208" idx="1"/>
          </p:cNvCxnSpPr>
          <p:nvPr/>
        </p:nvCxnSpPr>
        <p:spPr>
          <a:xfrm>
            <a:off x="5995905" y="-1380522"/>
            <a:ext cx="302226" cy="1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 стрелкой 234">
            <a:extLst>
              <a:ext uri="{FF2B5EF4-FFF2-40B4-BE49-F238E27FC236}">
                <a16:creationId xmlns:a16="http://schemas.microsoft.com/office/drawing/2014/main" id="{6933996A-AEFF-4719-9F38-E84EE1FBFE14}"/>
              </a:ext>
            </a:extLst>
          </p:cNvPr>
          <p:cNvCxnSpPr>
            <a:cxnSpLocks/>
            <a:stCxn id="152" idx="3"/>
            <a:endCxn id="209" idx="1"/>
          </p:cNvCxnSpPr>
          <p:nvPr/>
        </p:nvCxnSpPr>
        <p:spPr>
          <a:xfrm flipV="1">
            <a:off x="5995905" y="-353434"/>
            <a:ext cx="30256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Прямая со стрелкой 239">
            <a:extLst>
              <a:ext uri="{FF2B5EF4-FFF2-40B4-BE49-F238E27FC236}">
                <a16:creationId xmlns:a16="http://schemas.microsoft.com/office/drawing/2014/main" id="{B4BAFC9A-0B73-4003-A9B7-3792BB745AA5}"/>
              </a:ext>
            </a:extLst>
          </p:cNvPr>
          <p:cNvCxnSpPr>
            <a:cxnSpLocks/>
            <a:stCxn id="155" idx="3"/>
            <a:endCxn id="210" idx="1"/>
          </p:cNvCxnSpPr>
          <p:nvPr/>
        </p:nvCxnSpPr>
        <p:spPr>
          <a:xfrm flipV="1">
            <a:off x="5995905" y="1979121"/>
            <a:ext cx="30208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5" name="Рисунок 254">
            <a:extLst>
              <a:ext uri="{FF2B5EF4-FFF2-40B4-BE49-F238E27FC236}">
                <a16:creationId xmlns:a16="http://schemas.microsoft.com/office/drawing/2014/main" id="{82391AC1-69D4-4DCF-88F7-934EC8A2EE9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631949" y="1302891"/>
            <a:ext cx="748176" cy="4224994"/>
          </a:xfrm>
          <a:prstGeom prst="rect">
            <a:avLst/>
          </a:prstGeom>
        </p:spPr>
      </p:pic>
      <p:cxnSp>
        <p:nvCxnSpPr>
          <p:cNvPr id="259" name="Соединитель: уступ 258">
            <a:extLst>
              <a:ext uri="{FF2B5EF4-FFF2-40B4-BE49-F238E27FC236}">
                <a16:creationId xmlns:a16="http://schemas.microsoft.com/office/drawing/2014/main" id="{1C0AAF3D-A220-4F64-86EB-A3C3B2936AC9}"/>
              </a:ext>
            </a:extLst>
          </p:cNvPr>
          <p:cNvCxnSpPr>
            <a:cxnSpLocks/>
            <a:stCxn id="149" idx="0"/>
          </p:cNvCxnSpPr>
          <p:nvPr/>
        </p:nvCxnSpPr>
        <p:spPr>
          <a:xfrm rot="5400000" flipH="1" flipV="1">
            <a:off x="8054286" y="-4190048"/>
            <a:ext cx="101513" cy="505381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1" name="Соединитель: уступ 260">
            <a:extLst>
              <a:ext uri="{FF2B5EF4-FFF2-40B4-BE49-F238E27FC236}">
                <a16:creationId xmlns:a16="http://schemas.microsoft.com/office/drawing/2014/main" id="{71D5776E-9F06-4A4F-80F2-343455E9BD97}"/>
              </a:ext>
            </a:extLst>
          </p:cNvPr>
          <p:cNvCxnSpPr>
            <a:cxnSpLocks/>
            <a:stCxn id="140" idx="0"/>
          </p:cNvCxnSpPr>
          <p:nvPr/>
        </p:nvCxnSpPr>
        <p:spPr>
          <a:xfrm rot="5400000" flipH="1" flipV="1">
            <a:off x="8053615" y="-5217810"/>
            <a:ext cx="102856" cy="505381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3" name="Соединитель: уступ 262">
            <a:extLst>
              <a:ext uri="{FF2B5EF4-FFF2-40B4-BE49-F238E27FC236}">
                <a16:creationId xmlns:a16="http://schemas.microsoft.com/office/drawing/2014/main" id="{E45F659A-9233-4361-A193-47100D2ACBCF}"/>
              </a:ext>
            </a:extLst>
          </p:cNvPr>
          <p:cNvCxnSpPr>
            <a:cxnSpLocks/>
            <a:stCxn id="152" idx="0"/>
          </p:cNvCxnSpPr>
          <p:nvPr/>
        </p:nvCxnSpPr>
        <p:spPr>
          <a:xfrm rot="5400000" flipH="1" flipV="1">
            <a:off x="8054286" y="-3162959"/>
            <a:ext cx="101513" cy="505381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5" name="Соединитель: уступ 264">
            <a:extLst>
              <a:ext uri="{FF2B5EF4-FFF2-40B4-BE49-F238E27FC236}">
                <a16:creationId xmlns:a16="http://schemas.microsoft.com/office/drawing/2014/main" id="{148AB243-A6B2-4E0B-9DF7-70142AC29485}"/>
              </a:ext>
            </a:extLst>
          </p:cNvPr>
          <p:cNvCxnSpPr>
            <a:cxnSpLocks/>
            <a:stCxn id="155" idx="0"/>
          </p:cNvCxnSpPr>
          <p:nvPr/>
        </p:nvCxnSpPr>
        <p:spPr>
          <a:xfrm rot="5400000" flipH="1" flipV="1">
            <a:off x="8054286" y="-830404"/>
            <a:ext cx="101513" cy="505381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69" name="Рисунок 268" descr="Конверт">
            <a:extLst>
              <a:ext uri="{FF2B5EF4-FFF2-40B4-BE49-F238E27FC236}">
                <a16:creationId xmlns:a16="http://schemas.microsoft.com/office/drawing/2014/main" id="{C9340256-3058-4087-8A84-805C9535D3C2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066878" y="-3049548"/>
            <a:ext cx="356186" cy="356186"/>
          </a:xfrm>
          <a:prstGeom prst="rect">
            <a:avLst/>
          </a:prstGeom>
        </p:spPr>
      </p:pic>
      <p:pic>
        <p:nvPicPr>
          <p:cNvPr id="282" name="Рисунок 281" descr="Конверт">
            <a:extLst>
              <a:ext uri="{FF2B5EF4-FFF2-40B4-BE49-F238E27FC236}">
                <a16:creationId xmlns:a16="http://schemas.microsoft.com/office/drawing/2014/main" id="{32DB5AE2-CC94-4D1E-8776-6D477421EACF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066878" y="-2021164"/>
            <a:ext cx="356186" cy="356186"/>
          </a:xfrm>
          <a:prstGeom prst="rect">
            <a:avLst/>
          </a:prstGeom>
        </p:spPr>
      </p:pic>
      <p:pic>
        <p:nvPicPr>
          <p:cNvPr id="283" name="Рисунок 282" descr="Конверт">
            <a:extLst>
              <a:ext uri="{FF2B5EF4-FFF2-40B4-BE49-F238E27FC236}">
                <a16:creationId xmlns:a16="http://schemas.microsoft.com/office/drawing/2014/main" id="{B13402E0-9912-480A-ACFF-0248363C3D39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064489" y="-992780"/>
            <a:ext cx="356186" cy="356186"/>
          </a:xfrm>
          <a:prstGeom prst="rect">
            <a:avLst/>
          </a:prstGeom>
        </p:spPr>
      </p:pic>
      <p:pic>
        <p:nvPicPr>
          <p:cNvPr id="284" name="Рисунок 283" descr="Конверт">
            <a:extLst>
              <a:ext uri="{FF2B5EF4-FFF2-40B4-BE49-F238E27FC236}">
                <a16:creationId xmlns:a16="http://schemas.microsoft.com/office/drawing/2014/main" id="{169940C5-4093-47BF-AE50-1820CF6A053E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064489" y="1341070"/>
            <a:ext cx="356186" cy="356186"/>
          </a:xfrm>
          <a:prstGeom prst="rect">
            <a:avLst/>
          </a:prstGeom>
        </p:spPr>
      </p:pic>
      <p:sp>
        <p:nvSpPr>
          <p:cNvPr id="288" name="TextBox 287">
            <a:extLst>
              <a:ext uri="{FF2B5EF4-FFF2-40B4-BE49-F238E27FC236}">
                <a16:creationId xmlns:a16="http://schemas.microsoft.com/office/drawing/2014/main" id="{98B89CA0-390B-4C9D-AF87-02D614EFBC05}"/>
              </a:ext>
            </a:extLst>
          </p:cNvPr>
          <p:cNvSpPr txBox="1"/>
          <p:nvPr/>
        </p:nvSpPr>
        <p:spPr>
          <a:xfrm rot="5400000">
            <a:off x="9669774" y="3167390"/>
            <a:ext cx="2672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ontserrat SemiBold" panose="00000700000000000000" pitchFamily="2" charset="-52"/>
              </a:rPr>
              <a:t>SERVICE BUS</a:t>
            </a:r>
            <a:endParaRPr lang="ru-RU" sz="2800" dirty="0">
              <a:latin typeface="Montserrat SemiBold" panose="00000700000000000000" pitchFamily="2" charset="-52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2FCA400-5658-4786-A313-C2681960ABBE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25"/>
          <a:stretch/>
        </p:blipFill>
        <p:spPr>
          <a:xfrm>
            <a:off x="-5192906" y="3594975"/>
            <a:ext cx="2088936" cy="1140130"/>
          </a:xfrm>
          <a:prstGeom prst="rect">
            <a:avLst/>
          </a:prstGeom>
        </p:spPr>
      </p:pic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9164BBCA-46BB-4FFD-B137-99940E77F40E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211817" y="1847449"/>
            <a:ext cx="0" cy="4510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86F9D6AB-260D-49D1-90FF-040D559FB6E9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7006330" y="-1616416"/>
            <a:ext cx="514350" cy="5143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25FFACF2-40E7-4289-806D-E0AD0013EFAC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7012220" y="-605535"/>
            <a:ext cx="514350" cy="5143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9D1E3210-29B7-4B2C-97D6-2E0AC07EB968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7018110" y="1710812"/>
            <a:ext cx="514350" cy="5143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48836503-6FD1-4474-ABA0-E9ACC63338AC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6295421" y="7268741"/>
            <a:ext cx="514350" cy="5143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988694F0-7045-4A4A-A8E1-5D9B2B7B61BF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7006330" y="-2648678"/>
            <a:ext cx="514350" cy="5143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D22BBDB7-798B-4691-83DE-243CDE41DDE4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7623206" y="-2650870"/>
            <a:ext cx="514350" cy="5143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0F0B8A6A-632C-400B-AFF4-2C220EEF4291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7623206" y="-1630608"/>
            <a:ext cx="514350" cy="5143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61E127E7-6732-459E-86CE-88B128754802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7623206" y="-610346"/>
            <a:ext cx="514350" cy="5143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DB0735BF-5BD7-4080-9F74-A55F232CC4F0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rcRect/>
          <a:stretch/>
        </p:blipFill>
        <p:spPr>
          <a:xfrm>
            <a:off x="7623206" y="1715382"/>
            <a:ext cx="514350" cy="5143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6" name="Рисунок 35" descr="Открытая папка">
            <a:extLst>
              <a:ext uri="{FF2B5EF4-FFF2-40B4-BE49-F238E27FC236}">
                <a16:creationId xmlns:a16="http://schemas.microsoft.com/office/drawing/2014/main" id="{FF2CFB3D-0E17-48FD-A5C5-5639DDA2B2FD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7054718" y="7294053"/>
            <a:ext cx="463725" cy="4637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A36C0C-95EE-47D3-A3F9-3D3B2D464D57}"/>
              </a:ext>
            </a:extLst>
          </p:cNvPr>
          <p:cNvPicPr>
            <a:picLocks noChangeAspect="1"/>
          </p:cNvPicPr>
          <p:nvPr/>
        </p:nvPicPr>
        <p:blipFill rotWithShape="1">
          <a:blip r:embed="rId47"/>
          <a:srcRect l="7750" t="74957" r="31480" b="10898"/>
          <a:stretch/>
        </p:blipFill>
        <p:spPr>
          <a:xfrm>
            <a:off x="8327293" y="-1675756"/>
            <a:ext cx="1439898" cy="590465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FBBB5490-356A-4E42-B738-FD71957E24F8}"/>
              </a:ext>
            </a:extLst>
          </p:cNvPr>
          <p:cNvPicPr>
            <a:picLocks noChangeAspect="1"/>
          </p:cNvPicPr>
          <p:nvPr/>
        </p:nvPicPr>
        <p:blipFill rotWithShape="1">
          <a:blip r:embed="rId47"/>
          <a:srcRect l="8268" t="28862" r="30961" b="56671"/>
          <a:stretch/>
        </p:blipFill>
        <p:spPr>
          <a:xfrm>
            <a:off x="8327293" y="1677522"/>
            <a:ext cx="1439898" cy="603828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6D53A190-4EB0-4217-88D0-B7CF8D8B299E}"/>
              </a:ext>
            </a:extLst>
          </p:cNvPr>
          <p:cNvPicPr>
            <a:picLocks noChangeAspect="1"/>
          </p:cNvPicPr>
          <p:nvPr/>
        </p:nvPicPr>
        <p:blipFill rotWithShape="1">
          <a:blip r:embed="rId47"/>
          <a:srcRect l="7745" t="57247" r="31530" b="28380"/>
          <a:stretch/>
        </p:blipFill>
        <p:spPr>
          <a:xfrm>
            <a:off x="8328349" y="-649112"/>
            <a:ext cx="1438842" cy="599924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123E8F4B-C3C1-43BC-8B10-A066783FEBCC}"/>
              </a:ext>
            </a:extLst>
          </p:cNvPr>
          <p:cNvPicPr>
            <a:picLocks noChangeAspect="1"/>
          </p:cNvPicPr>
          <p:nvPr/>
        </p:nvPicPr>
        <p:blipFill rotWithShape="1">
          <a:blip r:embed="rId47"/>
          <a:srcRect l="2465" t="92888" r="36765" b="3549"/>
          <a:stretch/>
        </p:blipFill>
        <p:spPr>
          <a:xfrm>
            <a:off x="8327293" y="7453743"/>
            <a:ext cx="1439898" cy="148644"/>
          </a:xfrm>
          <a:prstGeom prst="rect">
            <a:avLst/>
          </a:prstGeom>
        </p:spPr>
      </p:pic>
      <p:sp>
        <p:nvSpPr>
          <p:cNvPr id="103" name="Овал 102">
            <a:extLst>
              <a:ext uri="{FF2B5EF4-FFF2-40B4-BE49-F238E27FC236}">
                <a16:creationId xmlns:a16="http://schemas.microsoft.com/office/drawing/2014/main" id="{1EACF30F-248E-48D7-BC11-8682601CE4EB}"/>
              </a:ext>
            </a:extLst>
          </p:cNvPr>
          <p:cNvSpPr/>
          <p:nvPr/>
        </p:nvSpPr>
        <p:spPr>
          <a:xfrm>
            <a:off x="10719696" y="4735105"/>
            <a:ext cx="546879" cy="546879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pic>
        <p:nvPicPr>
          <p:cNvPr id="104" name="Picture 2" descr="RabbitMQ Logo PNG">
            <a:extLst>
              <a:ext uri="{FF2B5EF4-FFF2-40B4-BE49-F238E27FC236}">
                <a16:creationId xmlns:a16="http://schemas.microsoft.com/office/drawing/2014/main" id="{4CCE28C2-9642-4D44-B006-4927507A1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2647" y="4849822"/>
            <a:ext cx="299586" cy="31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C92460B-4DCC-4BC0-99A1-C1C47C4318D0}"/>
              </a:ext>
            </a:extLst>
          </p:cNvPr>
          <p:cNvPicPr>
            <a:picLocks noChangeAspect="1"/>
          </p:cNvPicPr>
          <p:nvPr/>
        </p:nvPicPr>
        <p:blipFill rotWithShape="1">
          <a:blip r:embed="rId49"/>
          <a:srcRect t="11179"/>
          <a:stretch/>
        </p:blipFill>
        <p:spPr>
          <a:xfrm>
            <a:off x="5500274" y="2353375"/>
            <a:ext cx="3917632" cy="368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711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1887190" y="1591076"/>
            <a:ext cx="2708376" cy="20362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02" y="0"/>
                </a:moveTo>
                <a:lnTo>
                  <a:pt x="20998" y="0"/>
                </a:lnTo>
                <a:cubicBezTo>
                  <a:pt x="21084" y="0"/>
                  <a:pt x="21150" y="0"/>
                  <a:pt x="21205" y="5"/>
                </a:cubicBezTo>
                <a:cubicBezTo>
                  <a:pt x="21260" y="10"/>
                  <a:pt x="21305" y="20"/>
                  <a:pt x="21351" y="39"/>
                </a:cubicBezTo>
                <a:cubicBezTo>
                  <a:pt x="21402" y="64"/>
                  <a:pt x="21447" y="102"/>
                  <a:pt x="21485" y="153"/>
                </a:cubicBezTo>
                <a:cubicBezTo>
                  <a:pt x="21523" y="203"/>
                  <a:pt x="21552" y="263"/>
                  <a:pt x="21571" y="331"/>
                </a:cubicBezTo>
                <a:cubicBezTo>
                  <a:pt x="21585" y="393"/>
                  <a:pt x="21593" y="453"/>
                  <a:pt x="21596" y="526"/>
                </a:cubicBezTo>
                <a:cubicBezTo>
                  <a:pt x="21600" y="600"/>
                  <a:pt x="21600" y="687"/>
                  <a:pt x="21600" y="804"/>
                </a:cubicBezTo>
                <a:lnTo>
                  <a:pt x="21600" y="20800"/>
                </a:lnTo>
                <a:cubicBezTo>
                  <a:pt x="21600" y="20914"/>
                  <a:pt x="21600" y="21001"/>
                  <a:pt x="21596" y="21074"/>
                </a:cubicBezTo>
                <a:cubicBezTo>
                  <a:pt x="21593" y="21147"/>
                  <a:pt x="21585" y="21207"/>
                  <a:pt x="21571" y="21269"/>
                </a:cubicBezTo>
                <a:cubicBezTo>
                  <a:pt x="21552" y="21337"/>
                  <a:pt x="21523" y="21397"/>
                  <a:pt x="21485" y="21447"/>
                </a:cubicBezTo>
                <a:cubicBezTo>
                  <a:pt x="21447" y="21498"/>
                  <a:pt x="21402" y="21536"/>
                  <a:pt x="21351" y="21561"/>
                </a:cubicBezTo>
                <a:cubicBezTo>
                  <a:pt x="21305" y="21580"/>
                  <a:pt x="21260" y="21590"/>
                  <a:pt x="21204" y="21595"/>
                </a:cubicBezTo>
                <a:cubicBezTo>
                  <a:pt x="21149" y="21600"/>
                  <a:pt x="21083" y="21600"/>
                  <a:pt x="20996" y="21600"/>
                </a:cubicBezTo>
                <a:lnTo>
                  <a:pt x="602" y="21600"/>
                </a:lnTo>
                <a:cubicBezTo>
                  <a:pt x="516" y="21600"/>
                  <a:pt x="450" y="21600"/>
                  <a:pt x="395" y="21595"/>
                </a:cubicBezTo>
                <a:cubicBezTo>
                  <a:pt x="340" y="21590"/>
                  <a:pt x="295" y="21580"/>
                  <a:pt x="249" y="21561"/>
                </a:cubicBezTo>
                <a:cubicBezTo>
                  <a:pt x="198" y="21536"/>
                  <a:pt x="153" y="21498"/>
                  <a:pt x="115" y="21447"/>
                </a:cubicBezTo>
                <a:cubicBezTo>
                  <a:pt x="77" y="21397"/>
                  <a:pt x="48" y="21337"/>
                  <a:pt x="29" y="21269"/>
                </a:cubicBezTo>
                <a:cubicBezTo>
                  <a:pt x="15" y="21207"/>
                  <a:pt x="7" y="21147"/>
                  <a:pt x="4" y="21074"/>
                </a:cubicBezTo>
                <a:cubicBezTo>
                  <a:pt x="0" y="21000"/>
                  <a:pt x="0" y="20913"/>
                  <a:pt x="0" y="20796"/>
                </a:cubicBezTo>
                <a:lnTo>
                  <a:pt x="0" y="800"/>
                </a:lnTo>
                <a:cubicBezTo>
                  <a:pt x="0" y="686"/>
                  <a:pt x="0" y="599"/>
                  <a:pt x="4" y="526"/>
                </a:cubicBezTo>
                <a:cubicBezTo>
                  <a:pt x="7" y="453"/>
                  <a:pt x="15" y="393"/>
                  <a:pt x="29" y="331"/>
                </a:cubicBezTo>
                <a:cubicBezTo>
                  <a:pt x="48" y="263"/>
                  <a:pt x="77" y="203"/>
                  <a:pt x="115" y="153"/>
                </a:cubicBezTo>
                <a:cubicBezTo>
                  <a:pt x="153" y="102"/>
                  <a:pt x="198" y="64"/>
                  <a:pt x="249" y="39"/>
                </a:cubicBezTo>
                <a:cubicBezTo>
                  <a:pt x="295" y="20"/>
                  <a:pt x="340" y="10"/>
                  <a:pt x="396" y="5"/>
                </a:cubicBezTo>
                <a:cubicBezTo>
                  <a:pt x="451" y="0"/>
                  <a:pt x="517" y="0"/>
                  <a:pt x="604" y="0"/>
                </a:cubicBezTo>
                <a:lnTo>
                  <a:pt x="602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>
            <a:outerShdw blurRad="203200" dist="25400" dir="5232345" rotWithShape="0">
              <a:srgbClr val="000000">
                <a:alpha val="24536"/>
              </a:srgbClr>
            </a:outerShdw>
          </a:effectLst>
        </p:spPr>
        <p:txBody>
          <a:bodyPr wrap="square" lIns="25400" tIns="25400" rIns="25400" bIns="25400" numCol="1" anchor="ctr">
            <a:noAutofit/>
          </a:bodyPr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dirty="0">
              <a:latin typeface="Montserrat SemiBold" panose="00000700000000000000" pitchFamily="2" charset="-52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2065848" y="3305897"/>
            <a:ext cx="2353751" cy="2564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5400" rIns="25400" bIns="25400" numCol="1" anchor="b" anchorCtr="0">
            <a:spAutoFit/>
          </a:bodyPr>
          <a:lstStyle>
            <a:lvl1pPr>
              <a:defRPr sz="2500" baseline="47999">
                <a:solidFill>
                  <a:srgbClr val="282B2F"/>
                </a:solidFill>
              </a:defRPr>
            </a:lvl1pPr>
          </a:lstStyle>
          <a:p>
            <a:r>
              <a:rPr lang="ru-RU" sz="2000" dirty="0" err="1">
                <a:latin typeface="Montserrat SemiBold" panose="00000700000000000000" pitchFamily="2" charset="-52"/>
              </a:rPr>
              <a:t>Заменяемость</a:t>
            </a:r>
            <a:endParaRPr sz="2000" dirty="0">
              <a:latin typeface="Montserrat SemiBold" panose="00000700000000000000" pitchFamily="2" charset="-52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1887190" y="3985962"/>
            <a:ext cx="2708376" cy="2036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02" y="0"/>
                </a:moveTo>
                <a:lnTo>
                  <a:pt x="20998" y="0"/>
                </a:lnTo>
                <a:cubicBezTo>
                  <a:pt x="21084" y="0"/>
                  <a:pt x="21150" y="0"/>
                  <a:pt x="21205" y="5"/>
                </a:cubicBezTo>
                <a:cubicBezTo>
                  <a:pt x="21260" y="10"/>
                  <a:pt x="21305" y="20"/>
                  <a:pt x="21351" y="39"/>
                </a:cubicBezTo>
                <a:cubicBezTo>
                  <a:pt x="21402" y="64"/>
                  <a:pt x="21447" y="102"/>
                  <a:pt x="21485" y="153"/>
                </a:cubicBezTo>
                <a:cubicBezTo>
                  <a:pt x="21523" y="203"/>
                  <a:pt x="21552" y="263"/>
                  <a:pt x="21571" y="331"/>
                </a:cubicBezTo>
                <a:cubicBezTo>
                  <a:pt x="21585" y="393"/>
                  <a:pt x="21593" y="453"/>
                  <a:pt x="21596" y="526"/>
                </a:cubicBezTo>
                <a:cubicBezTo>
                  <a:pt x="21600" y="600"/>
                  <a:pt x="21600" y="687"/>
                  <a:pt x="21600" y="804"/>
                </a:cubicBezTo>
                <a:lnTo>
                  <a:pt x="21600" y="20800"/>
                </a:lnTo>
                <a:cubicBezTo>
                  <a:pt x="21600" y="20914"/>
                  <a:pt x="21600" y="21001"/>
                  <a:pt x="21596" y="21074"/>
                </a:cubicBezTo>
                <a:cubicBezTo>
                  <a:pt x="21593" y="21147"/>
                  <a:pt x="21585" y="21207"/>
                  <a:pt x="21571" y="21269"/>
                </a:cubicBezTo>
                <a:cubicBezTo>
                  <a:pt x="21552" y="21337"/>
                  <a:pt x="21523" y="21397"/>
                  <a:pt x="21485" y="21447"/>
                </a:cubicBezTo>
                <a:cubicBezTo>
                  <a:pt x="21447" y="21498"/>
                  <a:pt x="21402" y="21536"/>
                  <a:pt x="21351" y="21561"/>
                </a:cubicBezTo>
                <a:cubicBezTo>
                  <a:pt x="21305" y="21580"/>
                  <a:pt x="21260" y="21590"/>
                  <a:pt x="21204" y="21595"/>
                </a:cubicBezTo>
                <a:cubicBezTo>
                  <a:pt x="21149" y="21600"/>
                  <a:pt x="21083" y="21600"/>
                  <a:pt x="20996" y="21600"/>
                </a:cubicBezTo>
                <a:lnTo>
                  <a:pt x="602" y="21600"/>
                </a:lnTo>
                <a:cubicBezTo>
                  <a:pt x="516" y="21600"/>
                  <a:pt x="450" y="21600"/>
                  <a:pt x="395" y="21595"/>
                </a:cubicBezTo>
                <a:cubicBezTo>
                  <a:pt x="340" y="21590"/>
                  <a:pt x="295" y="21580"/>
                  <a:pt x="249" y="21561"/>
                </a:cubicBezTo>
                <a:cubicBezTo>
                  <a:pt x="198" y="21536"/>
                  <a:pt x="153" y="21498"/>
                  <a:pt x="115" y="21447"/>
                </a:cubicBezTo>
                <a:cubicBezTo>
                  <a:pt x="77" y="21397"/>
                  <a:pt x="48" y="21337"/>
                  <a:pt x="29" y="21269"/>
                </a:cubicBezTo>
                <a:cubicBezTo>
                  <a:pt x="15" y="21207"/>
                  <a:pt x="7" y="21147"/>
                  <a:pt x="4" y="21074"/>
                </a:cubicBezTo>
                <a:cubicBezTo>
                  <a:pt x="0" y="21000"/>
                  <a:pt x="0" y="20913"/>
                  <a:pt x="0" y="20796"/>
                </a:cubicBezTo>
                <a:lnTo>
                  <a:pt x="0" y="800"/>
                </a:lnTo>
                <a:cubicBezTo>
                  <a:pt x="0" y="686"/>
                  <a:pt x="0" y="599"/>
                  <a:pt x="4" y="526"/>
                </a:cubicBezTo>
                <a:cubicBezTo>
                  <a:pt x="7" y="453"/>
                  <a:pt x="15" y="393"/>
                  <a:pt x="29" y="331"/>
                </a:cubicBezTo>
                <a:cubicBezTo>
                  <a:pt x="48" y="263"/>
                  <a:pt x="77" y="203"/>
                  <a:pt x="115" y="153"/>
                </a:cubicBezTo>
                <a:cubicBezTo>
                  <a:pt x="153" y="102"/>
                  <a:pt x="198" y="64"/>
                  <a:pt x="249" y="39"/>
                </a:cubicBezTo>
                <a:cubicBezTo>
                  <a:pt x="295" y="20"/>
                  <a:pt x="340" y="10"/>
                  <a:pt x="396" y="5"/>
                </a:cubicBezTo>
                <a:cubicBezTo>
                  <a:pt x="451" y="0"/>
                  <a:pt x="517" y="0"/>
                  <a:pt x="604" y="0"/>
                </a:cubicBezTo>
                <a:lnTo>
                  <a:pt x="602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>
            <a:outerShdw blurRad="203200" dist="25400" dir="5232345" rotWithShape="0">
              <a:srgbClr val="000000">
                <a:alpha val="24536"/>
              </a:srgbClr>
            </a:outerShdw>
          </a:effectLst>
        </p:spPr>
        <p:txBody>
          <a:bodyPr wrap="square" lIns="25400" tIns="25400" rIns="25400" bIns="25400" numCol="1" anchor="ctr">
            <a:noAutofit/>
          </a:bodyPr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dirty="0">
              <a:latin typeface="Montserrat SemiBold" panose="00000700000000000000" pitchFamily="2" charset="-52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2065848" y="5741820"/>
            <a:ext cx="2353751" cy="2564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numCol="1" anchor="t">
            <a:spAutoFit/>
          </a:bodyPr>
          <a:lstStyle>
            <a:lvl1pPr>
              <a:defRPr sz="2500" baseline="47999">
                <a:solidFill>
                  <a:srgbClr val="282B2F"/>
                </a:solidFill>
              </a:defRPr>
            </a:lvl1pPr>
          </a:lstStyle>
          <a:p>
            <a:r>
              <a:rPr lang="ru-RU" sz="2000" dirty="0">
                <a:latin typeface="Montserrat SemiBold" panose="00000700000000000000" pitchFamily="2" charset="-52"/>
              </a:rPr>
              <a:t>Сложность разработки</a:t>
            </a:r>
            <a:endParaRPr sz="2000" dirty="0">
              <a:latin typeface="Montserrat SemiBold" panose="00000700000000000000" pitchFamily="2" charset="-52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5097320" y="1591076"/>
            <a:ext cx="2708376" cy="20362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02" y="0"/>
                </a:moveTo>
                <a:lnTo>
                  <a:pt x="20998" y="0"/>
                </a:lnTo>
                <a:cubicBezTo>
                  <a:pt x="21084" y="0"/>
                  <a:pt x="21150" y="0"/>
                  <a:pt x="21205" y="5"/>
                </a:cubicBezTo>
                <a:cubicBezTo>
                  <a:pt x="21260" y="10"/>
                  <a:pt x="21305" y="20"/>
                  <a:pt x="21351" y="39"/>
                </a:cubicBezTo>
                <a:cubicBezTo>
                  <a:pt x="21402" y="64"/>
                  <a:pt x="21447" y="102"/>
                  <a:pt x="21485" y="153"/>
                </a:cubicBezTo>
                <a:cubicBezTo>
                  <a:pt x="21523" y="203"/>
                  <a:pt x="21552" y="263"/>
                  <a:pt x="21571" y="331"/>
                </a:cubicBezTo>
                <a:cubicBezTo>
                  <a:pt x="21585" y="393"/>
                  <a:pt x="21593" y="453"/>
                  <a:pt x="21596" y="526"/>
                </a:cubicBezTo>
                <a:cubicBezTo>
                  <a:pt x="21600" y="600"/>
                  <a:pt x="21600" y="687"/>
                  <a:pt x="21600" y="804"/>
                </a:cubicBezTo>
                <a:lnTo>
                  <a:pt x="21600" y="20800"/>
                </a:lnTo>
                <a:cubicBezTo>
                  <a:pt x="21600" y="20914"/>
                  <a:pt x="21600" y="21001"/>
                  <a:pt x="21596" y="21074"/>
                </a:cubicBezTo>
                <a:cubicBezTo>
                  <a:pt x="21593" y="21147"/>
                  <a:pt x="21585" y="21207"/>
                  <a:pt x="21571" y="21269"/>
                </a:cubicBezTo>
                <a:cubicBezTo>
                  <a:pt x="21552" y="21337"/>
                  <a:pt x="21523" y="21397"/>
                  <a:pt x="21485" y="21447"/>
                </a:cubicBezTo>
                <a:cubicBezTo>
                  <a:pt x="21447" y="21498"/>
                  <a:pt x="21402" y="21536"/>
                  <a:pt x="21351" y="21561"/>
                </a:cubicBezTo>
                <a:cubicBezTo>
                  <a:pt x="21305" y="21580"/>
                  <a:pt x="21260" y="21590"/>
                  <a:pt x="21204" y="21595"/>
                </a:cubicBezTo>
                <a:cubicBezTo>
                  <a:pt x="21149" y="21600"/>
                  <a:pt x="21083" y="21600"/>
                  <a:pt x="20996" y="21600"/>
                </a:cubicBezTo>
                <a:lnTo>
                  <a:pt x="602" y="21600"/>
                </a:lnTo>
                <a:cubicBezTo>
                  <a:pt x="516" y="21600"/>
                  <a:pt x="450" y="21600"/>
                  <a:pt x="395" y="21595"/>
                </a:cubicBezTo>
                <a:cubicBezTo>
                  <a:pt x="340" y="21590"/>
                  <a:pt x="295" y="21580"/>
                  <a:pt x="249" y="21561"/>
                </a:cubicBezTo>
                <a:cubicBezTo>
                  <a:pt x="198" y="21536"/>
                  <a:pt x="153" y="21498"/>
                  <a:pt x="115" y="21447"/>
                </a:cubicBezTo>
                <a:cubicBezTo>
                  <a:pt x="77" y="21397"/>
                  <a:pt x="48" y="21337"/>
                  <a:pt x="29" y="21269"/>
                </a:cubicBezTo>
                <a:cubicBezTo>
                  <a:pt x="15" y="21207"/>
                  <a:pt x="7" y="21147"/>
                  <a:pt x="4" y="21074"/>
                </a:cubicBezTo>
                <a:cubicBezTo>
                  <a:pt x="0" y="21000"/>
                  <a:pt x="0" y="20913"/>
                  <a:pt x="0" y="20796"/>
                </a:cubicBezTo>
                <a:lnTo>
                  <a:pt x="0" y="800"/>
                </a:lnTo>
                <a:cubicBezTo>
                  <a:pt x="0" y="686"/>
                  <a:pt x="0" y="599"/>
                  <a:pt x="4" y="526"/>
                </a:cubicBezTo>
                <a:cubicBezTo>
                  <a:pt x="7" y="453"/>
                  <a:pt x="15" y="393"/>
                  <a:pt x="29" y="331"/>
                </a:cubicBezTo>
                <a:cubicBezTo>
                  <a:pt x="48" y="263"/>
                  <a:pt x="77" y="203"/>
                  <a:pt x="115" y="153"/>
                </a:cubicBezTo>
                <a:cubicBezTo>
                  <a:pt x="153" y="102"/>
                  <a:pt x="198" y="64"/>
                  <a:pt x="249" y="39"/>
                </a:cubicBezTo>
                <a:cubicBezTo>
                  <a:pt x="295" y="20"/>
                  <a:pt x="340" y="10"/>
                  <a:pt x="396" y="5"/>
                </a:cubicBezTo>
                <a:cubicBezTo>
                  <a:pt x="451" y="0"/>
                  <a:pt x="517" y="0"/>
                  <a:pt x="604" y="0"/>
                </a:cubicBezTo>
                <a:lnTo>
                  <a:pt x="602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>
            <a:outerShdw blurRad="203200" dist="25400" dir="5232345" rotWithShape="0">
              <a:srgbClr val="000000">
                <a:alpha val="24536"/>
              </a:srgbClr>
            </a:outerShdw>
          </a:effectLst>
        </p:spPr>
        <p:txBody>
          <a:bodyPr wrap="square" lIns="25400" tIns="25400" rIns="25400" bIns="25400" numCol="1" anchor="ctr">
            <a:noAutofit/>
          </a:bodyPr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 dirty="0">
              <a:latin typeface="Montserrat SemiBold" panose="00000700000000000000" pitchFamily="2" charset="-52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5275978" y="3305897"/>
            <a:ext cx="2353751" cy="2564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numCol="1" anchor="b" anchorCtr="0">
            <a:spAutoFit/>
          </a:bodyPr>
          <a:lstStyle>
            <a:lvl1pPr>
              <a:defRPr sz="2500" baseline="47999">
                <a:solidFill>
                  <a:srgbClr val="282B2F"/>
                </a:solidFill>
              </a:defRPr>
            </a:lvl1pPr>
          </a:lstStyle>
          <a:p>
            <a:r>
              <a:rPr lang="ru-RU" sz="2000" dirty="0">
                <a:latin typeface="Montserrat SemiBold" panose="00000700000000000000" pitchFamily="2" charset="-52"/>
              </a:rPr>
              <a:t>Масштабируемость</a:t>
            </a:r>
            <a:endParaRPr sz="2000" dirty="0">
              <a:latin typeface="Montserrat SemiBold" panose="00000700000000000000" pitchFamily="2" charset="-52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5097320" y="3985962"/>
            <a:ext cx="2708376" cy="2036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02" y="0"/>
                </a:moveTo>
                <a:lnTo>
                  <a:pt x="20998" y="0"/>
                </a:lnTo>
                <a:cubicBezTo>
                  <a:pt x="21084" y="0"/>
                  <a:pt x="21150" y="0"/>
                  <a:pt x="21205" y="5"/>
                </a:cubicBezTo>
                <a:cubicBezTo>
                  <a:pt x="21260" y="10"/>
                  <a:pt x="21305" y="20"/>
                  <a:pt x="21351" y="39"/>
                </a:cubicBezTo>
                <a:cubicBezTo>
                  <a:pt x="21402" y="64"/>
                  <a:pt x="21447" y="102"/>
                  <a:pt x="21485" y="153"/>
                </a:cubicBezTo>
                <a:cubicBezTo>
                  <a:pt x="21523" y="203"/>
                  <a:pt x="21552" y="263"/>
                  <a:pt x="21571" y="331"/>
                </a:cubicBezTo>
                <a:cubicBezTo>
                  <a:pt x="21585" y="393"/>
                  <a:pt x="21593" y="453"/>
                  <a:pt x="21596" y="526"/>
                </a:cubicBezTo>
                <a:cubicBezTo>
                  <a:pt x="21600" y="600"/>
                  <a:pt x="21600" y="687"/>
                  <a:pt x="21600" y="804"/>
                </a:cubicBezTo>
                <a:lnTo>
                  <a:pt x="21600" y="20800"/>
                </a:lnTo>
                <a:cubicBezTo>
                  <a:pt x="21600" y="20914"/>
                  <a:pt x="21600" y="21001"/>
                  <a:pt x="21596" y="21074"/>
                </a:cubicBezTo>
                <a:cubicBezTo>
                  <a:pt x="21593" y="21147"/>
                  <a:pt x="21585" y="21207"/>
                  <a:pt x="21571" y="21269"/>
                </a:cubicBezTo>
                <a:cubicBezTo>
                  <a:pt x="21552" y="21337"/>
                  <a:pt x="21523" y="21397"/>
                  <a:pt x="21485" y="21447"/>
                </a:cubicBezTo>
                <a:cubicBezTo>
                  <a:pt x="21447" y="21498"/>
                  <a:pt x="21402" y="21536"/>
                  <a:pt x="21351" y="21561"/>
                </a:cubicBezTo>
                <a:cubicBezTo>
                  <a:pt x="21305" y="21580"/>
                  <a:pt x="21260" y="21590"/>
                  <a:pt x="21204" y="21595"/>
                </a:cubicBezTo>
                <a:cubicBezTo>
                  <a:pt x="21149" y="21600"/>
                  <a:pt x="21083" y="21600"/>
                  <a:pt x="20996" y="21600"/>
                </a:cubicBezTo>
                <a:lnTo>
                  <a:pt x="602" y="21600"/>
                </a:lnTo>
                <a:cubicBezTo>
                  <a:pt x="516" y="21600"/>
                  <a:pt x="450" y="21600"/>
                  <a:pt x="395" y="21595"/>
                </a:cubicBezTo>
                <a:cubicBezTo>
                  <a:pt x="340" y="21590"/>
                  <a:pt x="295" y="21580"/>
                  <a:pt x="249" y="21561"/>
                </a:cubicBezTo>
                <a:cubicBezTo>
                  <a:pt x="198" y="21536"/>
                  <a:pt x="153" y="21498"/>
                  <a:pt x="115" y="21447"/>
                </a:cubicBezTo>
                <a:cubicBezTo>
                  <a:pt x="77" y="21397"/>
                  <a:pt x="48" y="21337"/>
                  <a:pt x="29" y="21269"/>
                </a:cubicBezTo>
                <a:cubicBezTo>
                  <a:pt x="15" y="21207"/>
                  <a:pt x="7" y="21147"/>
                  <a:pt x="4" y="21074"/>
                </a:cubicBezTo>
                <a:cubicBezTo>
                  <a:pt x="0" y="21000"/>
                  <a:pt x="0" y="20913"/>
                  <a:pt x="0" y="20796"/>
                </a:cubicBezTo>
                <a:lnTo>
                  <a:pt x="0" y="800"/>
                </a:lnTo>
                <a:cubicBezTo>
                  <a:pt x="0" y="686"/>
                  <a:pt x="0" y="599"/>
                  <a:pt x="4" y="526"/>
                </a:cubicBezTo>
                <a:cubicBezTo>
                  <a:pt x="7" y="453"/>
                  <a:pt x="15" y="393"/>
                  <a:pt x="29" y="331"/>
                </a:cubicBezTo>
                <a:cubicBezTo>
                  <a:pt x="48" y="263"/>
                  <a:pt x="77" y="203"/>
                  <a:pt x="115" y="153"/>
                </a:cubicBezTo>
                <a:cubicBezTo>
                  <a:pt x="153" y="102"/>
                  <a:pt x="198" y="64"/>
                  <a:pt x="249" y="39"/>
                </a:cubicBezTo>
                <a:cubicBezTo>
                  <a:pt x="295" y="20"/>
                  <a:pt x="340" y="10"/>
                  <a:pt x="396" y="5"/>
                </a:cubicBezTo>
                <a:cubicBezTo>
                  <a:pt x="451" y="0"/>
                  <a:pt x="517" y="0"/>
                  <a:pt x="604" y="0"/>
                </a:cubicBezTo>
                <a:lnTo>
                  <a:pt x="602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>
            <a:outerShdw blurRad="203200" dist="25400" dir="5232345" rotWithShape="0">
              <a:srgbClr val="000000">
                <a:alpha val="24536"/>
              </a:srgbClr>
            </a:outerShdw>
          </a:effectLst>
        </p:spPr>
        <p:txBody>
          <a:bodyPr wrap="square" lIns="25400" tIns="25400" rIns="25400" bIns="25400" numCol="1" anchor="ctr">
            <a:noAutofit/>
          </a:bodyPr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dirty="0">
              <a:latin typeface="Montserrat SemiBold" panose="00000700000000000000" pitchFamily="2" charset="-52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5275978" y="5741820"/>
            <a:ext cx="2353751" cy="2564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numCol="1" anchor="t">
            <a:spAutoFit/>
          </a:bodyPr>
          <a:lstStyle>
            <a:lvl1pPr>
              <a:defRPr sz="2500" baseline="47999">
                <a:solidFill>
                  <a:srgbClr val="282B2F"/>
                </a:solidFill>
              </a:defRPr>
            </a:lvl1pPr>
          </a:lstStyle>
          <a:p>
            <a:r>
              <a:rPr lang="ru-RU" sz="2000" dirty="0">
                <a:latin typeface="Montserrat SemiBold" panose="00000700000000000000" pitchFamily="2" charset="-52"/>
              </a:rPr>
              <a:t>Запутанность</a:t>
            </a:r>
            <a:endParaRPr sz="2000" dirty="0">
              <a:latin typeface="Montserrat SemiBold" panose="00000700000000000000" pitchFamily="2" charset="-52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8307450" y="1591076"/>
            <a:ext cx="2708376" cy="20362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02" y="0"/>
                </a:moveTo>
                <a:lnTo>
                  <a:pt x="20998" y="0"/>
                </a:lnTo>
                <a:cubicBezTo>
                  <a:pt x="21084" y="0"/>
                  <a:pt x="21150" y="0"/>
                  <a:pt x="21205" y="5"/>
                </a:cubicBezTo>
                <a:cubicBezTo>
                  <a:pt x="21260" y="10"/>
                  <a:pt x="21305" y="20"/>
                  <a:pt x="21351" y="39"/>
                </a:cubicBezTo>
                <a:cubicBezTo>
                  <a:pt x="21402" y="64"/>
                  <a:pt x="21447" y="102"/>
                  <a:pt x="21485" y="153"/>
                </a:cubicBezTo>
                <a:cubicBezTo>
                  <a:pt x="21523" y="203"/>
                  <a:pt x="21552" y="263"/>
                  <a:pt x="21571" y="331"/>
                </a:cubicBezTo>
                <a:cubicBezTo>
                  <a:pt x="21585" y="393"/>
                  <a:pt x="21593" y="453"/>
                  <a:pt x="21596" y="526"/>
                </a:cubicBezTo>
                <a:cubicBezTo>
                  <a:pt x="21600" y="600"/>
                  <a:pt x="21600" y="687"/>
                  <a:pt x="21600" y="804"/>
                </a:cubicBezTo>
                <a:lnTo>
                  <a:pt x="21600" y="20800"/>
                </a:lnTo>
                <a:cubicBezTo>
                  <a:pt x="21600" y="20914"/>
                  <a:pt x="21600" y="21001"/>
                  <a:pt x="21596" y="21074"/>
                </a:cubicBezTo>
                <a:cubicBezTo>
                  <a:pt x="21593" y="21147"/>
                  <a:pt x="21585" y="21207"/>
                  <a:pt x="21571" y="21269"/>
                </a:cubicBezTo>
                <a:cubicBezTo>
                  <a:pt x="21552" y="21337"/>
                  <a:pt x="21523" y="21397"/>
                  <a:pt x="21485" y="21447"/>
                </a:cubicBezTo>
                <a:cubicBezTo>
                  <a:pt x="21447" y="21498"/>
                  <a:pt x="21402" y="21536"/>
                  <a:pt x="21351" y="21561"/>
                </a:cubicBezTo>
                <a:cubicBezTo>
                  <a:pt x="21305" y="21580"/>
                  <a:pt x="21260" y="21590"/>
                  <a:pt x="21204" y="21595"/>
                </a:cubicBezTo>
                <a:cubicBezTo>
                  <a:pt x="21149" y="21600"/>
                  <a:pt x="21083" y="21600"/>
                  <a:pt x="20996" y="21600"/>
                </a:cubicBezTo>
                <a:lnTo>
                  <a:pt x="602" y="21600"/>
                </a:lnTo>
                <a:cubicBezTo>
                  <a:pt x="516" y="21600"/>
                  <a:pt x="450" y="21600"/>
                  <a:pt x="395" y="21595"/>
                </a:cubicBezTo>
                <a:cubicBezTo>
                  <a:pt x="340" y="21590"/>
                  <a:pt x="295" y="21580"/>
                  <a:pt x="249" y="21561"/>
                </a:cubicBezTo>
                <a:cubicBezTo>
                  <a:pt x="198" y="21536"/>
                  <a:pt x="153" y="21498"/>
                  <a:pt x="115" y="21447"/>
                </a:cubicBezTo>
                <a:cubicBezTo>
                  <a:pt x="77" y="21397"/>
                  <a:pt x="48" y="21337"/>
                  <a:pt x="29" y="21269"/>
                </a:cubicBezTo>
                <a:cubicBezTo>
                  <a:pt x="15" y="21207"/>
                  <a:pt x="7" y="21147"/>
                  <a:pt x="4" y="21074"/>
                </a:cubicBezTo>
                <a:cubicBezTo>
                  <a:pt x="0" y="21000"/>
                  <a:pt x="0" y="20913"/>
                  <a:pt x="0" y="20796"/>
                </a:cubicBezTo>
                <a:lnTo>
                  <a:pt x="0" y="800"/>
                </a:lnTo>
                <a:cubicBezTo>
                  <a:pt x="0" y="686"/>
                  <a:pt x="0" y="599"/>
                  <a:pt x="4" y="526"/>
                </a:cubicBezTo>
                <a:cubicBezTo>
                  <a:pt x="7" y="453"/>
                  <a:pt x="15" y="393"/>
                  <a:pt x="29" y="331"/>
                </a:cubicBezTo>
                <a:cubicBezTo>
                  <a:pt x="48" y="263"/>
                  <a:pt x="77" y="203"/>
                  <a:pt x="115" y="153"/>
                </a:cubicBezTo>
                <a:cubicBezTo>
                  <a:pt x="153" y="102"/>
                  <a:pt x="198" y="64"/>
                  <a:pt x="249" y="39"/>
                </a:cubicBezTo>
                <a:cubicBezTo>
                  <a:pt x="295" y="20"/>
                  <a:pt x="340" y="10"/>
                  <a:pt x="396" y="5"/>
                </a:cubicBezTo>
                <a:cubicBezTo>
                  <a:pt x="451" y="0"/>
                  <a:pt x="517" y="0"/>
                  <a:pt x="604" y="0"/>
                </a:cubicBezTo>
                <a:lnTo>
                  <a:pt x="602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>
            <a:outerShdw blurRad="203200" dist="25400" dir="5232345" rotWithShape="0">
              <a:srgbClr val="000000">
                <a:alpha val="24536"/>
              </a:srgbClr>
            </a:outerShdw>
          </a:effectLst>
        </p:spPr>
        <p:txBody>
          <a:bodyPr wrap="square" lIns="25400" tIns="25400" rIns="25400" bIns="25400" numCol="1" anchor="ctr">
            <a:noAutofit/>
          </a:bodyPr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dirty="0">
              <a:latin typeface="Montserrat SemiBold" panose="00000700000000000000" pitchFamily="2" charset="-52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8486109" y="3264860"/>
            <a:ext cx="2353752" cy="2564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numCol="1" anchor="t">
            <a:spAutoFit/>
          </a:bodyPr>
          <a:lstStyle>
            <a:lvl1pPr>
              <a:defRPr sz="2500" baseline="47999">
                <a:solidFill>
                  <a:srgbClr val="282B2F"/>
                </a:solidFill>
              </a:defRPr>
            </a:lvl1pPr>
          </a:lstStyle>
          <a:p>
            <a:r>
              <a:rPr lang="ru-RU" sz="2000" dirty="0">
                <a:latin typeface="Montserrat SemiBold" panose="00000700000000000000" pitchFamily="2" charset="-52"/>
              </a:rPr>
              <a:t>Расширяемость</a:t>
            </a:r>
            <a:endParaRPr sz="2000" dirty="0">
              <a:latin typeface="Montserrat SemiBold" panose="00000700000000000000" pitchFamily="2" charset="-52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8307450" y="3985962"/>
            <a:ext cx="2708376" cy="2036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02" y="0"/>
                </a:moveTo>
                <a:lnTo>
                  <a:pt x="20998" y="0"/>
                </a:lnTo>
                <a:cubicBezTo>
                  <a:pt x="21084" y="0"/>
                  <a:pt x="21150" y="0"/>
                  <a:pt x="21205" y="5"/>
                </a:cubicBezTo>
                <a:cubicBezTo>
                  <a:pt x="21260" y="10"/>
                  <a:pt x="21305" y="20"/>
                  <a:pt x="21351" y="39"/>
                </a:cubicBezTo>
                <a:cubicBezTo>
                  <a:pt x="21402" y="64"/>
                  <a:pt x="21447" y="102"/>
                  <a:pt x="21485" y="153"/>
                </a:cubicBezTo>
                <a:cubicBezTo>
                  <a:pt x="21523" y="203"/>
                  <a:pt x="21552" y="263"/>
                  <a:pt x="21571" y="331"/>
                </a:cubicBezTo>
                <a:cubicBezTo>
                  <a:pt x="21585" y="393"/>
                  <a:pt x="21593" y="453"/>
                  <a:pt x="21596" y="526"/>
                </a:cubicBezTo>
                <a:cubicBezTo>
                  <a:pt x="21600" y="600"/>
                  <a:pt x="21600" y="687"/>
                  <a:pt x="21600" y="804"/>
                </a:cubicBezTo>
                <a:lnTo>
                  <a:pt x="21600" y="20800"/>
                </a:lnTo>
                <a:cubicBezTo>
                  <a:pt x="21600" y="20914"/>
                  <a:pt x="21600" y="21001"/>
                  <a:pt x="21596" y="21074"/>
                </a:cubicBezTo>
                <a:cubicBezTo>
                  <a:pt x="21593" y="21147"/>
                  <a:pt x="21585" y="21207"/>
                  <a:pt x="21571" y="21269"/>
                </a:cubicBezTo>
                <a:cubicBezTo>
                  <a:pt x="21552" y="21337"/>
                  <a:pt x="21523" y="21397"/>
                  <a:pt x="21485" y="21447"/>
                </a:cubicBezTo>
                <a:cubicBezTo>
                  <a:pt x="21447" y="21498"/>
                  <a:pt x="21402" y="21536"/>
                  <a:pt x="21351" y="21561"/>
                </a:cubicBezTo>
                <a:cubicBezTo>
                  <a:pt x="21305" y="21580"/>
                  <a:pt x="21260" y="21590"/>
                  <a:pt x="21204" y="21595"/>
                </a:cubicBezTo>
                <a:cubicBezTo>
                  <a:pt x="21149" y="21600"/>
                  <a:pt x="21083" y="21600"/>
                  <a:pt x="20996" y="21600"/>
                </a:cubicBezTo>
                <a:lnTo>
                  <a:pt x="602" y="21600"/>
                </a:lnTo>
                <a:cubicBezTo>
                  <a:pt x="516" y="21600"/>
                  <a:pt x="450" y="21600"/>
                  <a:pt x="395" y="21595"/>
                </a:cubicBezTo>
                <a:cubicBezTo>
                  <a:pt x="340" y="21590"/>
                  <a:pt x="295" y="21580"/>
                  <a:pt x="249" y="21561"/>
                </a:cubicBezTo>
                <a:cubicBezTo>
                  <a:pt x="198" y="21536"/>
                  <a:pt x="153" y="21498"/>
                  <a:pt x="115" y="21447"/>
                </a:cubicBezTo>
                <a:cubicBezTo>
                  <a:pt x="77" y="21397"/>
                  <a:pt x="48" y="21337"/>
                  <a:pt x="29" y="21269"/>
                </a:cubicBezTo>
                <a:cubicBezTo>
                  <a:pt x="15" y="21207"/>
                  <a:pt x="7" y="21147"/>
                  <a:pt x="4" y="21074"/>
                </a:cubicBezTo>
                <a:cubicBezTo>
                  <a:pt x="0" y="21000"/>
                  <a:pt x="0" y="20913"/>
                  <a:pt x="0" y="20796"/>
                </a:cubicBezTo>
                <a:lnTo>
                  <a:pt x="0" y="800"/>
                </a:lnTo>
                <a:cubicBezTo>
                  <a:pt x="0" y="686"/>
                  <a:pt x="0" y="599"/>
                  <a:pt x="4" y="526"/>
                </a:cubicBezTo>
                <a:cubicBezTo>
                  <a:pt x="7" y="453"/>
                  <a:pt x="15" y="393"/>
                  <a:pt x="29" y="331"/>
                </a:cubicBezTo>
                <a:cubicBezTo>
                  <a:pt x="48" y="263"/>
                  <a:pt x="77" y="203"/>
                  <a:pt x="115" y="153"/>
                </a:cubicBezTo>
                <a:cubicBezTo>
                  <a:pt x="153" y="102"/>
                  <a:pt x="198" y="64"/>
                  <a:pt x="249" y="39"/>
                </a:cubicBezTo>
                <a:cubicBezTo>
                  <a:pt x="295" y="20"/>
                  <a:pt x="340" y="10"/>
                  <a:pt x="396" y="5"/>
                </a:cubicBezTo>
                <a:cubicBezTo>
                  <a:pt x="451" y="0"/>
                  <a:pt x="517" y="0"/>
                  <a:pt x="604" y="0"/>
                </a:cubicBezTo>
                <a:lnTo>
                  <a:pt x="602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>
            <a:outerShdw blurRad="203200" dist="25400" dir="5232345" rotWithShape="0">
              <a:srgbClr val="000000">
                <a:alpha val="24536"/>
              </a:srgbClr>
            </a:outerShdw>
          </a:effectLst>
        </p:spPr>
        <p:txBody>
          <a:bodyPr wrap="square" lIns="25400" tIns="25400" rIns="25400" bIns="25400" numCol="1" anchor="ctr">
            <a:noAutofit/>
          </a:bodyPr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dirty="0">
              <a:latin typeface="Montserrat SemiBold" panose="00000700000000000000" pitchFamily="2" charset="-52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8486109" y="5741820"/>
            <a:ext cx="2353752" cy="2564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numCol="1" anchor="t">
            <a:spAutoFit/>
          </a:bodyPr>
          <a:lstStyle>
            <a:lvl1pPr>
              <a:defRPr sz="2500" baseline="47999">
                <a:solidFill>
                  <a:srgbClr val="282B2F"/>
                </a:solidFill>
              </a:defRPr>
            </a:lvl1pPr>
          </a:lstStyle>
          <a:p>
            <a:r>
              <a:rPr lang="ru-RU" sz="2000" dirty="0">
                <a:latin typeface="Montserrat SemiBold" panose="00000700000000000000" pitchFamily="2" charset="-52"/>
              </a:rPr>
              <a:t>Время отклика</a:t>
            </a:r>
          </a:p>
        </p:txBody>
      </p:sp>
      <p:pic>
        <p:nvPicPr>
          <p:cNvPr id="21" name="Рисунок 20" descr="Голова с шестеренками">
            <a:extLst>
              <a:ext uri="{FF2B5EF4-FFF2-40B4-BE49-F238E27FC236}">
                <a16:creationId xmlns:a16="http://schemas.microsoft.com/office/drawing/2014/main" id="{45722559-56A7-4CE0-AD65-9F134936C75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38947" r="-38947"/>
          <a:stretch/>
        </p:blipFill>
        <p:spPr>
          <a:xfrm>
            <a:off x="1887538" y="3986250"/>
            <a:ext cx="2708275" cy="1522413"/>
          </a:xfrm>
          <a:prstGeom prst="round2SameRect">
            <a:avLst>
              <a:gd name="adj1" fmla="val 3019"/>
              <a:gd name="adj2" fmla="val 0"/>
            </a:avLst>
          </a:prstGeom>
          <a:solidFill>
            <a:srgbClr val="86939E"/>
          </a:solidFill>
        </p:spPr>
      </p:pic>
      <p:pic>
        <p:nvPicPr>
          <p:cNvPr id="23" name="Рисунок 22" descr="Сборник схем">
            <a:extLst>
              <a:ext uri="{FF2B5EF4-FFF2-40B4-BE49-F238E27FC236}">
                <a16:creationId xmlns:a16="http://schemas.microsoft.com/office/drawing/2014/main" id="{1B241640-6FAD-4D61-A726-268507050E21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38947" r="-38947"/>
          <a:stretch/>
        </p:blipFill>
        <p:spPr>
          <a:xfrm>
            <a:off x="5097463" y="3986250"/>
            <a:ext cx="2708275" cy="1522413"/>
          </a:xfrm>
          <a:prstGeom prst="round2SameRect">
            <a:avLst>
              <a:gd name="adj1" fmla="val 3019"/>
              <a:gd name="adj2" fmla="val 0"/>
            </a:avLst>
          </a:prstGeom>
          <a:solidFill>
            <a:srgbClr val="86939E"/>
          </a:solidFill>
        </p:spPr>
      </p:pic>
      <p:pic>
        <p:nvPicPr>
          <p:cNvPr id="25" name="Рисунок 24" descr="Секундомер">
            <a:extLst>
              <a:ext uri="{FF2B5EF4-FFF2-40B4-BE49-F238E27FC236}">
                <a16:creationId xmlns:a16="http://schemas.microsoft.com/office/drawing/2014/main" id="{F4B353F8-C0A0-481B-BAAA-E0EE4D14498D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-38947" r="-38947"/>
          <a:stretch/>
        </p:blipFill>
        <p:spPr>
          <a:xfrm>
            <a:off x="8307203" y="3986250"/>
            <a:ext cx="2708275" cy="1522413"/>
          </a:xfrm>
          <a:prstGeom prst="round2SameRect">
            <a:avLst>
              <a:gd name="adj1" fmla="val 2537"/>
              <a:gd name="adj2" fmla="val 0"/>
            </a:avLst>
          </a:prstGeom>
          <a:solidFill>
            <a:srgbClr val="86939E"/>
          </a:solidFill>
        </p:spPr>
      </p:pic>
      <p:sp>
        <p:nvSpPr>
          <p:cNvPr id="39" name="Shape 130">
            <a:extLst>
              <a:ext uri="{FF2B5EF4-FFF2-40B4-BE49-F238E27FC236}">
                <a16:creationId xmlns:a16="http://schemas.microsoft.com/office/drawing/2014/main" id="{D68085E1-61E5-48CF-B664-7ECAE8E225C9}"/>
              </a:ext>
            </a:extLst>
          </p:cNvPr>
          <p:cNvSpPr/>
          <p:nvPr/>
        </p:nvSpPr>
        <p:spPr>
          <a:xfrm>
            <a:off x="540000" y="389976"/>
            <a:ext cx="8901180" cy="597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lnSpc>
                <a:spcPct val="80000"/>
              </a:lnSpc>
              <a:defRPr sz="10000" baseline="0">
                <a:solidFill>
                  <a:srgbClr val="282B2F"/>
                </a:solidFill>
              </a:defRPr>
            </a:lvl1pPr>
          </a:lstStyle>
          <a:p>
            <a:r>
              <a:rPr lang="ru-RU" sz="4400" dirty="0">
                <a:latin typeface="Montserrat SemiBold" panose="00000700000000000000" pitchFamily="2" charset="-52"/>
              </a:rPr>
              <a:t>Почему микросервисы?</a:t>
            </a:r>
            <a:endParaRPr sz="5400" dirty="0">
              <a:latin typeface="Montserrat SemiBold" panose="00000700000000000000" pitchFamily="2" charset="-52"/>
            </a:endParaRPr>
          </a:p>
        </p:txBody>
      </p:sp>
      <p:sp>
        <p:nvSpPr>
          <p:cNvPr id="46" name="Shape 312">
            <a:extLst>
              <a:ext uri="{FF2B5EF4-FFF2-40B4-BE49-F238E27FC236}">
                <a16:creationId xmlns:a16="http://schemas.microsoft.com/office/drawing/2014/main" id="{6BF2CE86-9191-40FB-8DB1-C99AE33BB82C}"/>
              </a:ext>
            </a:extLst>
          </p:cNvPr>
          <p:cNvSpPr/>
          <p:nvPr/>
        </p:nvSpPr>
        <p:spPr>
          <a:xfrm>
            <a:off x="540000" y="1591076"/>
            <a:ext cx="828087" cy="828086"/>
          </a:xfrm>
          <a:prstGeom prst="ellipse">
            <a:avLst/>
          </a:prstGeom>
          <a:solidFill>
            <a:srgbClr val="92D05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>
              <a:latin typeface="Montserrat SemiBold" panose="00000700000000000000" pitchFamily="2" charset="-52"/>
            </a:endParaRPr>
          </a:p>
        </p:txBody>
      </p:sp>
      <p:sp>
        <p:nvSpPr>
          <p:cNvPr id="47" name="Shape 317">
            <a:extLst>
              <a:ext uri="{FF2B5EF4-FFF2-40B4-BE49-F238E27FC236}">
                <a16:creationId xmlns:a16="http://schemas.microsoft.com/office/drawing/2014/main" id="{13A43C71-C3CB-4C17-B23F-0BCF3ED84940}"/>
              </a:ext>
            </a:extLst>
          </p:cNvPr>
          <p:cNvSpPr/>
          <p:nvPr/>
        </p:nvSpPr>
        <p:spPr>
          <a:xfrm>
            <a:off x="766374" y="1862605"/>
            <a:ext cx="375337" cy="285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796" y="16986"/>
                </a:moveTo>
                <a:lnTo>
                  <a:pt x="1627" y="10192"/>
                </a:lnTo>
                <a:lnTo>
                  <a:pt x="0" y="12666"/>
                </a:lnTo>
                <a:lnTo>
                  <a:pt x="6796" y="21600"/>
                </a:lnTo>
                <a:lnTo>
                  <a:pt x="21600" y="2181"/>
                </a:lnTo>
                <a:lnTo>
                  <a:pt x="19718" y="0"/>
                </a:lnTo>
                <a:lnTo>
                  <a:pt x="6796" y="16986"/>
                </a:lnTo>
              </a:path>
            </a:pathLst>
          </a:custGeom>
          <a:solidFill>
            <a:srgbClr val="393941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914400">
              <a:defRPr sz="1800">
                <a:solidFill>
                  <a:srgbClr val="000000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endParaRPr dirty="0">
              <a:latin typeface="Montserrat SemiBold" panose="00000700000000000000" pitchFamily="2" charset="-52"/>
            </a:endParaRPr>
          </a:p>
        </p:txBody>
      </p:sp>
      <p:sp>
        <p:nvSpPr>
          <p:cNvPr id="48" name="Shape 312">
            <a:extLst>
              <a:ext uri="{FF2B5EF4-FFF2-40B4-BE49-F238E27FC236}">
                <a16:creationId xmlns:a16="http://schemas.microsoft.com/office/drawing/2014/main" id="{018231C9-5CC2-4805-A774-8FB65B02F857}"/>
              </a:ext>
            </a:extLst>
          </p:cNvPr>
          <p:cNvSpPr/>
          <p:nvPr/>
        </p:nvSpPr>
        <p:spPr>
          <a:xfrm>
            <a:off x="540000" y="4024796"/>
            <a:ext cx="828087" cy="828086"/>
          </a:xfrm>
          <a:prstGeom prst="ellipse">
            <a:avLst/>
          </a:prstGeom>
          <a:solidFill>
            <a:srgbClr val="C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>
              <a:latin typeface="Montserrat SemiBold" panose="00000700000000000000" pitchFamily="2" charset="-52"/>
            </a:endParaRPr>
          </a:p>
        </p:txBody>
      </p:sp>
      <p:sp>
        <p:nvSpPr>
          <p:cNvPr id="50" name="Shape 326">
            <a:extLst>
              <a:ext uri="{FF2B5EF4-FFF2-40B4-BE49-F238E27FC236}">
                <a16:creationId xmlns:a16="http://schemas.microsoft.com/office/drawing/2014/main" id="{1C7AF832-BDB3-4CE4-A066-E0E2AEB11C9D}"/>
              </a:ext>
            </a:extLst>
          </p:cNvPr>
          <p:cNvSpPr/>
          <p:nvPr/>
        </p:nvSpPr>
        <p:spPr>
          <a:xfrm>
            <a:off x="809785" y="4294580"/>
            <a:ext cx="288514" cy="288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089"/>
                </a:moveTo>
                <a:lnTo>
                  <a:pt x="19554" y="0"/>
                </a:lnTo>
                <a:lnTo>
                  <a:pt x="10943" y="8593"/>
                </a:lnTo>
                <a:lnTo>
                  <a:pt x="2046" y="0"/>
                </a:lnTo>
                <a:lnTo>
                  <a:pt x="0" y="2089"/>
                </a:lnTo>
                <a:lnTo>
                  <a:pt x="8564" y="10634"/>
                </a:lnTo>
                <a:lnTo>
                  <a:pt x="0" y="19511"/>
                </a:lnTo>
                <a:lnTo>
                  <a:pt x="2046" y="21600"/>
                </a:lnTo>
                <a:lnTo>
                  <a:pt x="10943" y="13007"/>
                </a:lnTo>
                <a:lnTo>
                  <a:pt x="19554" y="21600"/>
                </a:lnTo>
                <a:lnTo>
                  <a:pt x="21600" y="19511"/>
                </a:lnTo>
                <a:lnTo>
                  <a:pt x="13036" y="10634"/>
                </a:lnTo>
                <a:lnTo>
                  <a:pt x="21600" y="2089"/>
                </a:lnTo>
              </a:path>
            </a:pathLst>
          </a:custGeom>
          <a:solidFill>
            <a:srgbClr val="393941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914400">
              <a:defRPr sz="1800">
                <a:solidFill>
                  <a:srgbClr val="000000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endParaRPr dirty="0">
              <a:latin typeface="Montserrat SemiBold" panose="00000700000000000000" pitchFamily="2" charset="-52"/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8B929A0E-5FCC-4B2B-A71F-ECD044A59A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82776" y="1581551"/>
            <a:ext cx="2714625" cy="1543050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6B383EEA-9F8A-4ED1-A61E-14BF29F991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04317" y="1580393"/>
            <a:ext cx="2714625" cy="1543050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74A6D738-F977-4941-B368-F2BE4B9EBF0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95928" y="1580393"/>
            <a:ext cx="2714625" cy="15430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animBg="1"/>
      <p:bldP spid="182" grpId="0"/>
      <p:bldP spid="184" grpId="0" animBg="1"/>
      <p:bldP spid="186" grpId="0"/>
      <p:bldP spid="189" grpId="0" animBg="1"/>
      <p:bldP spid="191" grpId="0"/>
      <p:bldP spid="193" grpId="0" animBg="1"/>
      <p:bldP spid="195" grpId="0"/>
      <p:bldP spid="198" grpId="0" animBg="1"/>
      <p:bldP spid="200" grpId="0"/>
      <p:bldP spid="202" grpId="0" animBg="1"/>
      <p:bldP spid="20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1779">
            <a:extLst>
              <a:ext uri="{FF2B5EF4-FFF2-40B4-BE49-F238E27FC236}">
                <a16:creationId xmlns:a16="http://schemas.microsoft.com/office/drawing/2014/main" id="{8C0F5022-F9A8-4BD2-AC3B-F0131CF3AC5B}"/>
              </a:ext>
            </a:extLst>
          </p:cNvPr>
          <p:cNvSpPr/>
          <p:nvPr/>
        </p:nvSpPr>
        <p:spPr>
          <a:xfrm>
            <a:off x="3289113" y="4864622"/>
            <a:ext cx="2514228" cy="2564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numCol="1" anchor="t">
            <a:spAutoFit/>
          </a:bodyPr>
          <a:lstStyle>
            <a:lvl1pPr>
              <a:defRPr sz="2500" baseline="47999">
                <a:solidFill>
                  <a:srgbClr val="282B2F"/>
                </a:solidFill>
              </a:defRPr>
            </a:lvl1pPr>
          </a:lstStyle>
          <a:p>
            <a:r>
              <a:rPr lang="en-US" sz="2000" dirty="0">
                <a:latin typeface="Montserrat SemiBold" panose="00000700000000000000" pitchFamily="2" charset="-52"/>
              </a:rPr>
              <a:t>PostgreSQL </a:t>
            </a:r>
            <a:endParaRPr sz="2000" dirty="0">
              <a:latin typeface="Montserrat SemiBold" panose="00000700000000000000" pitchFamily="2" charset="-52"/>
            </a:endParaRP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4F3C2809-D293-4D85-BC4C-F04B1FE9BAD6}"/>
              </a:ext>
            </a:extLst>
          </p:cNvPr>
          <p:cNvSpPr/>
          <p:nvPr/>
        </p:nvSpPr>
        <p:spPr>
          <a:xfrm>
            <a:off x="339590" y="3725597"/>
            <a:ext cx="900000" cy="9000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sp>
        <p:nvSpPr>
          <p:cNvPr id="47" name="Shape 1779"/>
          <p:cNvSpPr/>
          <p:nvPr/>
        </p:nvSpPr>
        <p:spPr>
          <a:xfrm>
            <a:off x="383838" y="4864622"/>
            <a:ext cx="2514228" cy="2564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numCol="1" anchor="t">
            <a:spAutoFit/>
          </a:bodyPr>
          <a:lstStyle>
            <a:lvl1pPr>
              <a:defRPr sz="2500" baseline="47999">
                <a:solidFill>
                  <a:srgbClr val="282B2F"/>
                </a:solidFill>
              </a:defRPr>
            </a:lvl1pPr>
          </a:lstStyle>
          <a:p>
            <a:r>
              <a:rPr lang="en-US" sz="2000" dirty="0">
                <a:latin typeface="Montserrat SemiBold" panose="00000700000000000000" pitchFamily="2" charset="-52"/>
              </a:rPr>
              <a:t>RabbitMQ</a:t>
            </a:r>
            <a:r>
              <a:rPr lang="ru-RU" sz="2000" dirty="0">
                <a:latin typeface="Montserrat SemiBold" panose="00000700000000000000" pitchFamily="2" charset="-52"/>
              </a:rPr>
              <a:t> </a:t>
            </a:r>
            <a:endParaRPr lang="en-US" sz="2000" dirty="0">
              <a:latin typeface="Montserrat SemiBold" panose="00000700000000000000" pitchFamily="2" charset="-52"/>
            </a:endParaRPr>
          </a:p>
        </p:txBody>
      </p:sp>
      <p:pic>
        <p:nvPicPr>
          <p:cNvPr id="1026" name="Picture 2" descr="RabbitMQ Logo PNG">
            <a:extLst>
              <a:ext uri="{FF2B5EF4-FFF2-40B4-BE49-F238E27FC236}">
                <a16:creationId xmlns:a16="http://schemas.microsoft.com/office/drawing/2014/main" id="{ABF81A25-6B37-4085-B790-9ADE926E9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79" y="3914389"/>
            <a:ext cx="493031" cy="52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B3DDE69F-0D48-4062-B6FF-593B98DA804E}"/>
              </a:ext>
            </a:extLst>
          </p:cNvPr>
          <p:cNvSpPr/>
          <p:nvPr/>
        </p:nvSpPr>
        <p:spPr>
          <a:xfrm>
            <a:off x="5159306" y="980336"/>
            <a:ext cx="900000" cy="900000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sp>
        <p:nvSpPr>
          <p:cNvPr id="1779" name="Shape 1779"/>
          <p:cNvSpPr/>
          <p:nvPr/>
        </p:nvSpPr>
        <p:spPr>
          <a:xfrm>
            <a:off x="1455313" y="2137545"/>
            <a:ext cx="2514228" cy="2564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numCol="1" anchor="t" anchorCtr="0">
            <a:spAutoFit/>
          </a:bodyPr>
          <a:lstStyle>
            <a:lvl1pPr>
              <a:defRPr sz="2500" baseline="47999">
                <a:solidFill>
                  <a:srgbClr val="282B2F"/>
                </a:solidFill>
              </a:defRPr>
            </a:lvl1pPr>
          </a:lstStyle>
          <a:p>
            <a:r>
              <a:rPr lang="en-US" sz="2000" dirty="0">
                <a:latin typeface="Montserrat SemiBold" panose="00000700000000000000" pitchFamily="2" charset="-52"/>
              </a:rPr>
              <a:t>ASP .NET 6</a:t>
            </a:r>
            <a:endParaRPr sz="2000" dirty="0">
              <a:latin typeface="Montserrat SemiBold" panose="00000700000000000000" pitchFamily="2" charset="-52"/>
            </a:endParaRPr>
          </a:p>
        </p:txBody>
      </p:sp>
      <p:sp>
        <p:nvSpPr>
          <p:cNvPr id="1780" name="Shape 1780"/>
          <p:cNvSpPr/>
          <p:nvPr/>
        </p:nvSpPr>
        <p:spPr>
          <a:xfrm>
            <a:off x="1443377" y="2432135"/>
            <a:ext cx="3317302" cy="7180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numCol="1" anchor="t">
            <a:noAutofit/>
          </a:bodyPr>
          <a:lstStyle/>
          <a:p>
            <a:r>
              <a:rPr lang="ru-RU" sz="1400" dirty="0">
                <a:latin typeface="Montserrat SemiBold" panose="00000700000000000000" pitchFamily="2" charset="-52"/>
              </a:rPr>
              <a:t>Модульная платформа для разработки программного обеспечения с открытым исходным кодом.</a:t>
            </a:r>
            <a:endParaRPr sz="1400" dirty="0">
              <a:latin typeface="Montserrat SemiBold" panose="00000700000000000000" pitchFamily="2" charset="-52"/>
            </a:endParaRPr>
          </a:p>
        </p:txBody>
      </p:sp>
      <p:sp>
        <p:nvSpPr>
          <p:cNvPr id="33" name="Shape 1779"/>
          <p:cNvSpPr/>
          <p:nvPr/>
        </p:nvSpPr>
        <p:spPr>
          <a:xfrm>
            <a:off x="5154211" y="2137545"/>
            <a:ext cx="2514228" cy="2564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numCol="1" anchor="t">
            <a:spAutoFit/>
          </a:bodyPr>
          <a:lstStyle>
            <a:lvl1pPr>
              <a:defRPr sz="2500" baseline="47999">
                <a:solidFill>
                  <a:srgbClr val="282B2F"/>
                </a:solidFill>
              </a:defRPr>
            </a:lvl1pPr>
          </a:lstStyle>
          <a:p>
            <a:r>
              <a:rPr lang="en-US" sz="2000" dirty="0">
                <a:latin typeface="Montserrat SemiBold" panose="00000700000000000000" pitchFamily="2" charset="-52"/>
              </a:rPr>
              <a:t>NGINX</a:t>
            </a:r>
            <a:endParaRPr sz="2000" dirty="0">
              <a:latin typeface="Montserrat SemiBold" panose="00000700000000000000" pitchFamily="2" charset="-52"/>
            </a:endParaRPr>
          </a:p>
        </p:txBody>
      </p:sp>
      <p:sp>
        <p:nvSpPr>
          <p:cNvPr id="34" name="Shape 1780"/>
          <p:cNvSpPr/>
          <p:nvPr/>
        </p:nvSpPr>
        <p:spPr>
          <a:xfrm>
            <a:off x="5153870" y="2428088"/>
            <a:ext cx="3317302" cy="899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numCol="1" anchor="t">
            <a:noAutofit/>
          </a:bodyPr>
          <a:lstStyle/>
          <a:p>
            <a:r>
              <a:rPr lang="ru-RU" sz="1400" dirty="0">
                <a:latin typeface="Montserrat SemiBold" panose="00000700000000000000" pitchFamily="2" charset="-52"/>
              </a:rPr>
              <a:t>HTTP-сервер и обратный прокси-сервер, TCP/UDP прокси-сервер общего назначения</a:t>
            </a:r>
            <a:endParaRPr lang="en-US" sz="1400" dirty="0">
              <a:latin typeface="Montserrat SemiBold" panose="00000700000000000000" pitchFamily="2" charset="-52"/>
            </a:endParaRPr>
          </a:p>
        </p:txBody>
      </p:sp>
      <p:sp>
        <p:nvSpPr>
          <p:cNvPr id="36" name="Shape 1779"/>
          <p:cNvSpPr/>
          <p:nvPr/>
        </p:nvSpPr>
        <p:spPr>
          <a:xfrm>
            <a:off x="8855107" y="2137545"/>
            <a:ext cx="2514228" cy="2564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numCol="1" anchor="t">
            <a:spAutoFit/>
          </a:bodyPr>
          <a:lstStyle>
            <a:lvl1pPr>
              <a:defRPr sz="2500" baseline="47999">
                <a:solidFill>
                  <a:srgbClr val="282B2F"/>
                </a:solidFill>
              </a:defRPr>
            </a:lvl1pPr>
          </a:lstStyle>
          <a:p>
            <a:r>
              <a:rPr lang="en-US" sz="2000" dirty="0" err="1">
                <a:latin typeface="Montserrat SemiBold" panose="00000700000000000000" pitchFamily="2" charset="-52"/>
              </a:rPr>
              <a:t>Keycloak</a:t>
            </a:r>
            <a:endParaRPr sz="2000" dirty="0">
              <a:latin typeface="Montserrat SemiBold" panose="00000700000000000000" pitchFamily="2" charset="-52"/>
            </a:endParaRPr>
          </a:p>
        </p:txBody>
      </p:sp>
      <p:sp>
        <p:nvSpPr>
          <p:cNvPr id="37" name="Shape 1780"/>
          <p:cNvSpPr/>
          <p:nvPr/>
        </p:nvSpPr>
        <p:spPr>
          <a:xfrm>
            <a:off x="8864364" y="2372043"/>
            <a:ext cx="3011881" cy="7180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numCol="1" anchor="t">
            <a:noAutofit/>
          </a:bodyPr>
          <a:lstStyle/>
          <a:p>
            <a:r>
              <a:rPr lang="ru-RU" sz="1400" dirty="0">
                <a:latin typeface="Montserrat SemiBold" panose="00000700000000000000" pitchFamily="2" charset="-52"/>
              </a:rPr>
              <a:t>Управление идентификацией и доступом для современных приложений и служб.</a:t>
            </a:r>
          </a:p>
        </p:txBody>
      </p:sp>
      <p:sp>
        <p:nvSpPr>
          <p:cNvPr id="48" name="Shape 1780"/>
          <p:cNvSpPr/>
          <p:nvPr/>
        </p:nvSpPr>
        <p:spPr>
          <a:xfrm>
            <a:off x="414232" y="5160633"/>
            <a:ext cx="2808041" cy="7180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numCol="1" anchor="t">
            <a:noAutofit/>
          </a:bodyPr>
          <a:lstStyle/>
          <a:p>
            <a:r>
              <a:rPr lang="ru-RU" sz="1400" dirty="0">
                <a:latin typeface="Montserrat SemiBold" panose="00000700000000000000" pitchFamily="2" charset="-52"/>
              </a:rPr>
              <a:t>Программный брокер сообщений</a:t>
            </a:r>
            <a:r>
              <a:rPr lang="en-US" sz="1400" dirty="0">
                <a:latin typeface="Montserrat SemiBold" panose="00000700000000000000" pitchFamily="2" charset="-52"/>
              </a:rPr>
              <a:t> </a:t>
            </a:r>
            <a:r>
              <a:rPr lang="ru-RU" sz="1400" dirty="0">
                <a:latin typeface="Montserrat SemiBold" panose="00000700000000000000" pitchFamily="2" charset="-52"/>
              </a:rPr>
              <a:t>на основе стандарта </a:t>
            </a:r>
            <a:r>
              <a:rPr lang="en-US" sz="1400" dirty="0">
                <a:latin typeface="Montserrat SemiBold" panose="00000700000000000000" pitchFamily="2" charset="-52"/>
              </a:rPr>
              <a:t>AMQP</a:t>
            </a:r>
            <a:endParaRPr lang="ru-RU" sz="1400" dirty="0">
              <a:latin typeface="Montserrat SemiBold" panose="00000700000000000000" pitchFamily="2" charset="-52"/>
            </a:endParaRPr>
          </a:p>
        </p:txBody>
      </p:sp>
      <p:sp>
        <p:nvSpPr>
          <p:cNvPr id="45" name="Shape 1779"/>
          <p:cNvSpPr/>
          <p:nvPr/>
        </p:nvSpPr>
        <p:spPr>
          <a:xfrm>
            <a:off x="6238636" y="4864622"/>
            <a:ext cx="2514228" cy="2564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numCol="1" anchor="t">
            <a:spAutoFit/>
          </a:bodyPr>
          <a:lstStyle>
            <a:lvl1pPr>
              <a:defRPr sz="2500" baseline="47999">
                <a:solidFill>
                  <a:srgbClr val="282B2F"/>
                </a:solidFill>
              </a:defRPr>
            </a:lvl1pPr>
          </a:lstStyle>
          <a:p>
            <a:r>
              <a:rPr lang="en-US" sz="2000" dirty="0">
                <a:latin typeface="Montserrat SemiBold" panose="00000700000000000000" pitchFamily="2" charset="-52"/>
              </a:rPr>
              <a:t>MongoDB</a:t>
            </a:r>
            <a:endParaRPr sz="2000" dirty="0">
              <a:latin typeface="Montserrat SemiBold" panose="00000700000000000000" pitchFamily="2" charset="-52"/>
            </a:endParaRPr>
          </a:p>
        </p:txBody>
      </p:sp>
      <p:sp>
        <p:nvSpPr>
          <p:cNvPr id="46" name="Shape 1780"/>
          <p:cNvSpPr/>
          <p:nvPr/>
        </p:nvSpPr>
        <p:spPr>
          <a:xfrm>
            <a:off x="6214364" y="5160633"/>
            <a:ext cx="2865306" cy="7180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numCol="1" anchor="t">
            <a:noAutofit/>
          </a:bodyPr>
          <a:lstStyle/>
          <a:p>
            <a:r>
              <a:rPr lang="ru-RU" sz="1400" dirty="0" err="1">
                <a:latin typeface="Montserrat SemiBold" panose="00000700000000000000" pitchFamily="2" charset="-52"/>
              </a:rPr>
              <a:t>Документоориентированная</a:t>
            </a:r>
            <a:r>
              <a:rPr lang="ru-RU" sz="1400" dirty="0">
                <a:latin typeface="Montserrat SemiBold" panose="00000700000000000000" pitchFamily="2" charset="-52"/>
              </a:rPr>
              <a:t> система управления базами данных, не требующая описания схемы таблиц.</a:t>
            </a:r>
          </a:p>
        </p:txBody>
      </p:sp>
      <p:sp>
        <p:nvSpPr>
          <p:cNvPr id="43" name="Shape 1779"/>
          <p:cNvSpPr/>
          <p:nvPr/>
        </p:nvSpPr>
        <p:spPr>
          <a:xfrm>
            <a:off x="9179162" y="4864622"/>
            <a:ext cx="2514228" cy="2564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numCol="1" anchor="t">
            <a:spAutoFit/>
          </a:bodyPr>
          <a:lstStyle>
            <a:lvl1pPr>
              <a:defRPr sz="2500" baseline="47999">
                <a:solidFill>
                  <a:srgbClr val="282B2F"/>
                </a:solidFill>
              </a:defRPr>
            </a:lvl1pPr>
          </a:lstStyle>
          <a:p>
            <a:r>
              <a:rPr lang="en-US" sz="2000" dirty="0">
                <a:latin typeface="Montserrat SemiBold" panose="00000700000000000000" pitchFamily="2" charset="-52"/>
              </a:rPr>
              <a:t>Docker</a:t>
            </a:r>
            <a:endParaRPr sz="2000" dirty="0">
              <a:latin typeface="Montserrat SemiBold" panose="00000700000000000000" pitchFamily="2" charset="-52"/>
            </a:endParaRPr>
          </a:p>
        </p:txBody>
      </p:sp>
      <p:sp>
        <p:nvSpPr>
          <p:cNvPr id="44" name="Shape 1780"/>
          <p:cNvSpPr/>
          <p:nvPr/>
        </p:nvSpPr>
        <p:spPr>
          <a:xfrm>
            <a:off x="9179162" y="5160633"/>
            <a:ext cx="3011881" cy="7180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numCol="1" anchor="t">
            <a:noAutofit/>
          </a:bodyPr>
          <a:lstStyle/>
          <a:p>
            <a:r>
              <a:rPr lang="ru-RU" sz="1400" dirty="0">
                <a:latin typeface="Montserrat SemiBold" panose="00000700000000000000" pitchFamily="2" charset="-52"/>
              </a:rPr>
              <a:t>ПО для автоматизации развёртывания и управления приложениями, </a:t>
            </a:r>
            <a:r>
              <a:rPr lang="ru-RU" sz="1400" dirty="0" err="1">
                <a:latin typeface="Montserrat SemiBold" panose="00000700000000000000" pitchFamily="2" charset="-52"/>
              </a:rPr>
              <a:t>контейнеризатор</a:t>
            </a:r>
            <a:r>
              <a:rPr lang="ru-RU" sz="1400" dirty="0">
                <a:latin typeface="Montserrat SemiBold" panose="00000700000000000000" pitchFamily="2" charset="-52"/>
              </a:rPr>
              <a:t> приложений.</a:t>
            </a:r>
          </a:p>
          <a:p>
            <a:endParaRPr lang="ru-RU" sz="1400" dirty="0">
              <a:latin typeface="Montserrat SemiBold" panose="00000700000000000000" pitchFamily="2" charset="-52"/>
            </a:endParaRPr>
          </a:p>
          <a:p>
            <a:endParaRPr sz="1400" dirty="0">
              <a:latin typeface="Montserrat SemiBold" panose="00000700000000000000" pitchFamily="2" charset="-52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2AF0C80-6200-41B4-A932-854A4C2ED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6473" y="986999"/>
            <a:ext cx="900000" cy="90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7" name="Shape 1780">
            <a:extLst>
              <a:ext uri="{FF2B5EF4-FFF2-40B4-BE49-F238E27FC236}">
                <a16:creationId xmlns:a16="http://schemas.microsoft.com/office/drawing/2014/main" id="{DE56383F-FDE3-4303-8AED-14168AAA504F}"/>
              </a:ext>
            </a:extLst>
          </p:cNvPr>
          <p:cNvSpPr/>
          <p:nvPr/>
        </p:nvSpPr>
        <p:spPr>
          <a:xfrm>
            <a:off x="3306993" y="5125535"/>
            <a:ext cx="2907371" cy="7180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numCol="1" anchor="t">
            <a:noAutofit/>
          </a:bodyPr>
          <a:lstStyle/>
          <a:p>
            <a:r>
              <a:rPr lang="ru-RU" sz="1400" dirty="0">
                <a:latin typeface="Montserrat SemiBold" panose="00000700000000000000" pitchFamily="2" charset="-52"/>
              </a:rPr>
              <a:t>Свободная объектно-реляционная система управления базами данных.</a:t>
            </a:r>
            <a:endParaRPr sz="1400" dirty="0">
              <a:latin typeface="Montserrat SemiBold" panose="00000700000000000000" pitchFamily="2" charset="-52"/>
            </a:endParaRP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EA579C45-7F51-4632-B6D1-5DF6CF71B4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49591" y="986999"/>
            <a:ext cx="900000" cy="90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D83FC68F-D901-432F-83B3-E8553A3E3D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09103" y="1083109"/>
            <a:ext cx="603326" cy="686544"/>
          </a:xfrm>
          <a:prstGeom prst="rect">
            <a:avLst/>
          </a:prstGeom>
          <a:effectLst/>
        </p:spPr>
      </p:pic>
      <p:sp>
        <p:nvSpPr>
          <p:cNvPr id="30" name="Shape 130">
            <a:extLst>
              <a:ext uri="{FF2B5EF4-FFF2-40B4-BE49-F238E27FC236}">
                <a16:creationId xmlns:a16="http://schemas.microsoft.com/office/drawing/2014/main" id="{BBBA7B35-F54C-4B19-8BA2-753217F0A10E}"/>
              </a:ext>
            </a:extLst>
          </p:cNvPr>
          <p:cNvSpPr/>
          <p:nvPr/>
        </p:nvSpPr>
        <p:spPr>
          <a:xfrm>
            <a:off x="540000" y="389976"/>
            <a:ext cx="8901180" cy="597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lnSpc>
                <a:spcPct val="80000"/>
              </a:lnSpc>
              <a:defRPr sz="10000" baseline="0">
                <a:solidFill>
                  <a:srgbClr val="282B2F"/>
                </a:solidFill>
              </a:defRPr>
            </a:lvl1pPr>
          </a:lstStyle>
          <a:p>
            <a:r>
              <a:rPr lang="ru-RU" sz="4400" dirty="0">
                <a:latin typeface="Montserrat SemiBold" panose="00000700000000000000" pitchFamily="2" charset="-52"/>
              </a:rPr>
              <a:t>Используемые технологии</a:t>
            </a:r>
            <a:endParaRPr lang="ru-RU" sz="5400" dirty="0">
              <a:latin typeface="Montserrat SemiBold" panose="00000700000000000000" pitchFamily="2" charset="-52"/>
            </a:endParaRP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E055BD8A-CDF1-4A9B-99B1-8777C5D022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88159" y="3725597"/>
            <a:ext cx="900000" cy="90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A4A9ED08-47EB-491F-BB24-3CCA0CF624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89113" y="3725597"/>
            <a:ext cx="900000" cy="90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74B87A2-9FCB-474C-A198-012B265F86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238636" y="3725597"/>
            <a:ext cx="900000" cy="90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" grpId="0" animBg="1"/>
      <p:bldP spid="47" grpId="0"/>
      <p:bldP spid="5" grpId="0" animBg="1"/>
      <p:bldP spid="1779" grpId="0"/>
      <p:bldP spid="1780" grpId="0"/>
      <p:bldP spid="33" grpId="0"/>
      <p:bldP spid="34" grpId="0"/>
      <p:bldP spid="36" grpId="0"/>
      <p:bldP spid="37" grpId="0"/>
      <p:bldP spid="48" grpId="0"/>
      <p:bldP spid="45" grpId="0"/>
      <p:bldP spid="46" grpId="0"/>
      <p:bldP spid="43" grpId="0"/>
      <p:bldP spid="44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Рисунок 329">
            <a:extLst>
              <a:ext uri="{FF2B5EF4-FFF2-40B4-BE49-F238E27FC236}">
                <a16:creationId xmlns:a16="http://schemas.microsoft.com/office/drawing/2014/main" id="{47522A62-5F9D-4F3C-A37D-0750FC7DB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978" y="3370142"/>
            <a:ext cx="2109600" cy="140640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EA63C6F1-D4F3-419D-9FC9-EC157661DBCD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44" r="75678" b="6667"/>
          <a:stretch/>
        </p:blipFill>
        <p:spPr>
          <a:xfrm>
            <a:off x="1850226" y="1680957"/>
            <a:ext cx="569854" cy="1094150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FB46CB8B-DF5C-4C53-981A-818DC034E8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09535" y="1642636"/>
            <a:ext cx="851235" cy="1238765"/>
          </a:xfrm>
          <a:prstGeom prst="rect">
            <a:avLst/>
          </a:prstGeom>
        </p:spPr>
      </p:pic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50066C85-4BE8-4B22-9BB8-33DEC5FFFA95}"/>
              </a:ext>
            </a:extLst>
          </p:cNvPr>
          <p:cNvSpPr/>
          <p:nvPr/>
        </p:nvSpPr>
        <p:spPr>
          <a:xfrm>
            <a:off x="6375975" y="3129901"/>
            <a:ext cx="1417320" cy="129921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cxnSp>
        <p:nvCxnSpPr>
          <p:cNvPr id="75" name="Соединитель: уступ 74">
            <a:extLst>
              <a:ext uri="{FF2B5EF4-FFF2-40B4-BE49-F238E27FC236}">
                <a16:creationId xmlns:a16="http://schemas.microsoft.com/office/drawing/2014/main" id="{2289551B-8882-4949-99E3-667098181E0C}"/>
              </a:ext>
            </a:extLst>
          </p:cNvPr>
          <p:cNvCxnSpPr>
            <a:cxnSpLocks/>
            <a:stCxn id="62" idx="3"/>
            <a:endCxn id="27" idx="0"/>
          </p:cNvCxnSpPr>
          <p:nvPr/>
        </p:nvCxnSpPr>
        <p:spPr>
          <a:xfrm>
            <a:off x="2560770" y="2262019"/>
            <a:ext cx="4523864" cy="158854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98576-125B-4FEB-A951-E6915AA4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0659" y="159822"/>
            <a:ext cx="6241988" cy="774099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Приложение «</a:t>
            </a:r>
            <a:r>
              <a:rPr lang="en-US" sz="2800" dirty="0" err="1"/>
              <a:t>FurtherEducation</a:t>
            </a:r>
            <a:r>
              <a:rPr lang="ru-RU" sz="2800" dirty="0"/>
              <a:t>»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95A5152-91DD-4D7B-B94F-2EA47063B340}"/>
              </a:ext>
            </a:extLst>
          </p:cNvPr>
          <p:cNvSpPr/>
          <p:nvPr/>
        </p:nvSpPr>
        <p:spPr>
          <a:xfrm>
            <a:off x="640612" y="933810"/>
            <a:ext cx="2989083" cy="5694667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9104DD7-9354-499F-B332-40A5F2304718}"/>
              </a:ext>
            </a:extLst>
          </p:cNvPr>
          <p:cNvSpPr/>
          <p:nvPr/>
        </p:nvSpPr>
        <p:spPr>
          <a:xfrm>
            <a:off x="3931920" y="933810"/>
            <a:ext cx="7619467" cy="5694667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sp>
        <p:nvSpPr>
          <p:cNvPr id="12" name="!!TextBox 11">
            <a:extLst>
              <a:ext uri="{FF2B5EF4-FFF2-40B4-BE49-F238E27FC236}">
                <a16:creationId xmlns:a16="http://schemas.microsoft.com/office/drawing/2014/main" id="{A0B2B82D-7685-4BD7-8A7C-BFB7DF3D0B7E}"/>
              </a:ext>
            </a:extLst>
          </p:cNvPr>
          <p:cNvSpPr txBox="1"/>
          <p:nvPr/>
        </p:nvSpPr>
        <p:spPr>
          <a:xfrm>
            <a:off x="1155152" y="3006668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 SemiBold" panose="00000700000000000000" pitchFamily="2" charset="-52"/>
              </a:rPr>
              <a:t>web application</a:t>
            </a:r>
            <a:endParaRPr lang="ru-RU" dirty="0">
              <a:latin typeface="Montserrat SemiBold" panose="00000700000000000000" pitchFamily="2" charset="-5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E50BA9-693B-480D-B244-57FCD47F6778}"/>
              </a:ext>
            </a:extLst>
          </p:cNvPr>
          <p:cNvSpPr txBox="1"/>
          <p:nvPr/>
        </p:nvSpPr>
        <p:spPr>
          <a:xfrm>
            <a:off x="640612" y="938425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Montserrat SemiBold" panose="00000700000000000000" pitchFamily="2" charset="-52"/>
              </a:rPr>
              <a:t>client apps</a:t>
            </a:r>
            <a:endParaRPr lang="ru-RU" dirty="0">
              <a:solidFill>
                <a:srgbClr val="00B0F0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D8E4C1-1205-453D-8EC9-82D405FEC36E}"/>
              </a:ext>
            </a:extLst>
          </p:cNvPr>
          <p:cNvSpPr txBox="1"/>
          <p:nvPr/>
        </p:nvSpPr>
        <p:spPr>
          <a:xfrm>
            <a:off x="9951269" y="928898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Montserrat SemiBold" panose="00000700000000000000" pitchFamily="2" charset="-52"/>
              </a:rPr>
              <a:t>Docker Host</a:t>
            </a:r>
            <a:endParaRPr lang="ru-RU" dirty="0">
              <a:solidFill>
                <a:srgbClr val="00B0F0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971AA48E-B789-4B91-AE85-1B478341C453}"/>
              </a:ext>
            </a:extLst>
          </p:cNvPr>
          <p:cNvSpPr/>
          <p:nvPr/>
        </p:nvSpPr>
        <p:spPr>
          <a:xfrm>
            <a:off x="4813462" y="3133175"/>
            <a:ext cx="1417320" cy="129921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E8FBE754-4498-4C63-B07A-8CD13282B7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10621" y="3848782"/>
            <a:ext cx="835541" cy="4637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E08DC66-58CD-4023-A1E4-BD0E849977C4}"/>
              </a:ext>
            </a:extLst>
          </p:cNvPr>
          <p:cNvSpPr txBox="1"/>
          <p:nvPr/>
        </p:nvSpPr>
        <p:spPr>
          <a:xfrm>
            <a:off x="4816130" y="3133175"/>
            <a:ext cx="1414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Montserrat SemiBold" panose="00000700000000000000" pitchFamily="2" charset="-52"/>
              </a:rPr>
              <a:t>BFF </a:t>
            </a:r>
          </a:p>
          <a:p>
            <a:pPr algn="ctr"/>
            <a:r>
              <a:rPr lang="en-US" sz="1200" dirty="0">
                <a:latin typeface="Montserrat SemiBold" panose="00000700000000000000" pitchFamily="2" charset="-52"/>
              </a:rPr>
              <a:t>Token Handler</a:t>
            </a:r>
          </a:p>
          <a:p>
            <a:pPr algn="ctr"/>
            <a:r>
              <a:rPr lang="en-US" sz="1200" dirty="0">
                <a:latin typeface="Montserrat SemiBold" panose="00000700000000000000" pitchFamily="2" charset="-52"/>
              </a:rPr>
              <a:t>For Web APP</a:t>
            </a:r>
            <a:endParaRPr lang="ru-RU" sz="1200" dirty="0">
              <a:latin typeface="Montserrat SemiBold" panose="00000700000000000000" pitchFamily="2" charset="-52"/>
            </a:endParaRP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9529918-CE9F-4A4D-ABEE-4424849630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66863" y="3850566"/>
            <a:ext cx="835541" cy="46372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E36C955-4B28-4F24-8A6C-CA44904FF66A}"/>
              </a:ext>
            </a:extLst>
          </p:cNvPr>
          <p:cNvSpPr txBox="1"/>
          <p:nvPr/>
        </p:nvSpPr>
        <p:spPr>
          <a:xfrm>
            <a:off x="6385096" y="3232684"/>
            <a:ext cx="141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Montserrat SemiBold" panose="00000700000000000000" pitchFamily="2" charset="-52"/>
              </a:rPr>
              <a:t>API</a:t>
            </a:r>
          </a:p>
          <a:p>
            <a:pPr algn="ctr"/>
            <a:r>
              <a:rPr lang="en-US" sz="1200" dirty="0">
                <a:latin typeface="Montserrat SemiBold" panose="00000700000000000000" pitchFamily="2" charset="-52"/>
              </a:rPr>
              <a:t>Gateway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642A3EB1-273B-4187-B469-E06B32D80B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25655" y="947843"/>
            <a:ext cx="790563" cy="899606"/>
          </a:xfrm>
          <a:prstGeom prst="rect">
            <a:avLst/>
          </a:prstGeom>
        </p:spPr>
      </p:pic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76FEAE0C-B156-4C32-A8CA-774746774267}"/>
              </a:ext>
            </a:extLst>
          </p:cNvPr>
          <p:cNvCxnSpPr>
            <a:cxnSpLocks/>
            <a:stCxn id="330" idx="3"/>
            <a:endCxn id="24" idx="1"/>
          </p:cNvCxnSpPr>
          <p:nvPr/>
        </p:nvCxnSpPr>
        <p:spPr>
          <a:xfrm>
            <a:off x="3205578" y="4073343"/>
            <a:ext cx="1905043" cy="7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6107C89C-A9D9-4DEC-A883-8992DDB7DDBA}"/>
              </a:ext>
            </a:extLst>
          </p:cNvPr>
          <p:cNvCxnSpPr>
            <a:cxnSpLocks/>
          </p:cNvCxnSpPr>
          <p:nvPr/>
        </p:nvCxnSpPr>
        <p:spPr>
          <a:xfrm>
            <a:off x="5946162" y="4080643"/>
            <a:ext cx="720701" cy="26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D5DF1B5-63CD-4A1C-9A70-42CAED54D297}"/>
              </a:ext>
            </a:extLst>
          </p:cNvPr>
          <p:cNvSpPr txBox="1"/>
          <p:nvPr/>
        </p:nvSpPr>
        <p:spPr>
          <a:xfrm>
            <a:off x="1003668" y="1280042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 SemiBold" panose="00000700000000000000" pitchFamily="2" charset="-52"/>
              </a:rPr>
              <a:t>mobile application</a:t>
            </a:r>
            <a:endParaRPr lang="ru-RU" dirty="0">
              <a:latin typeface="Montserrat SemiBold" panose="00000700000000000000" pitchFamily="2" charset="-52"/>
            </a:endParaRPr>
          </a:p>
        </p:txBody>
      </p:sp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A117E33E-A9BA-4D4A-AB71-384F670202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98506" y="5357352"/>
            <a:ext cx="1070376" cy="1070376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F1EEDC65-FDB2-4198-9731-720708C189B7}"/>
              </a:ext>
            </a:extLst>
          </p:cNvPr>
          <p:cNvSpPr txBox="1"/>
          <p:nvPr/>
        </p:nvSpPr>
        <p:spPr>
          <a:xfrm>
            <a:off x="1192988" y="5024375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 SemiBold" panose="00000700000000000000" pitchFamily="2" charset="-52"/>
              </a:rPr>
              <a:t>other applications</a:t>
            </a:r>
            <a:endParaRPr lang="ru-RU" dirty="0">
              <a:latin typeface="Montserrat SemiBold" panose="00000700000000000000" pitchFamily="2" charset="-52"/>
            </a:endParaRPr>
          </a:p>
        </p:txBody>
      </p:sp>
      <p:cxnSp>
        <p:nvCxnSpPr>
          <p:cNvPr id="127" name="Соединитель: уступ 126">
            <a:extLst>
              <a:ext uri="{FF2B5EF4-FFF2-40B4-BE49-F238E27FC236}">
                <a16:creationId xmlns:a16="http://schemas.microsoft.com/office/drawing/2014/main" id="{1E7FE804-1940-4FB6-A99B-8F835B778122}"/>
              </a:ext>
            </a:extLst>
          </p:cNvPr>
          <p:cNvCxnSpPr>
            <a:cxnSpLocks/>
            <a:stCxn id="77" idx="3"/>
            <a:endCxn id="27" idx="2"/>
          </p:cNvCxnSpPr>
          <p:nvPr/>
        </p:nvCxnSpPr>
        <p:spPr>
          <a:xfrm flipV="1">
            <a:off x="2668882" y="4314291"/>
            <a:ext cx="4415752" cy="157824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7" name="Прямоугольник: скругленные углы 136">
            <a:extLst>
              <a:ext uri="{FF2B5EF4-FFF2-40B4-BE49-F238E27FC236}">
                <a16:creationId xmlns:a16="http://schemas.microsoft.com/office/drawing/2014/main" id="{9FBB544A-49F5-45AE-900F-AEDF9EC7FFD7}"/>
              </a:ext>
            </a:extLst>
          </p:cNvPr>
          <p:cNvSpPr/>
          <p:nvPr/>
        </p:nvSpPr>
        <p:spPr>
          <a:xfrm>
            <a:off x="8225944" y="1307757"/>
            <a:ext cx="1976231" cy="94134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4DFC9FB4-0798-4CC1-8B79-9A0EBF58207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8378516" y="1695276"/>
            <a:ext cx="835541" cy="463725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41475F7C-3829-4A37-8C1C-E792D5C0DB01}"/>
              </a:ext>
            </a:extLst>
          </p:cNvPr>
          <p:cNvSpPr txBox="1"/>
          <p:nvPr/>
        </p:nvSpPr>
        <p:spPr>
          <a:xfrm>
            <a:off x="8225944" y="1316764"/>
            <a:ext cx="1976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Montserrat SemiBold" panose="00000700000000000000" pitchFamily="2" charset="-52"/>
              </a:rPr>
              <a:t>Identity Microservice</a:t>
            </a:r>
          </a:p>
        </p:txBody>
      </p:sp>
      <p:sp>
        <p:nvSpPr>
          <p:cNvPr id="148" name="Прямоугольник: скругленные углы 147">
            <a:extLst>
              <a:ext uri="{FF2B5EF4-FFF2-40B4-BE49-F238E27FC236}">
                <a16:creationId xmlns:a16="http://schemas.microsoft.com/office/drawing/2014/main" id="{7B9C5B85-3BF9-45E2-B58E-4B655596E514}"/>
              </a:ext>
            </a:extLst>
          </p:cNvPr>
          <p:cNvSpPr/>
          <p:nvPr/>
        </p:nvSpPr>
        <p:spPr>
          <a:xfrm>
            <a:off x="8225943" y="2334846"/>
            <a:ext cx="1976231" cy="94134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pic>
        <p:nvPicPr>
          <p:cNvPr id="149" name="Рисунок 148">
            <a:extLst>
              <a:ext uri="{FF2B5EF4-FFF2-40B4-BE49-F238E27FC236}">
                <a16:creationId xmlns:a16="http://schemas.microsoft.com/office/drawing/2014/main" id="{E7EE76C7-3FDF-42E9-8000-00B2C27BEDE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8378516" y="2722365"/>
            <a:ext cx="835541" cy="463725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433BA700-A2E8-4F54-9EB8-FCF9EC74F768}"/>
              </a:ext>
            </a:extLst>
          </p:cNvPr>
          <p:cNvSpPr txBox="1"/>
          <p:nvPr/>
        </p:nvSpPr>
        <p:spPr>
          <a:xfrm>
            <a:off x="8225943" y="2343853"/>
            <a:ext cx="1976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Montserrat SemiBold" panose="00000700000000000000" pitchFamily="2" charset="-52"/>
              </a:rPr>
              <a:t>User.API</a:t>
            </a:r>
            <a:endParaRPr lang="en-US" sz="1200" dirty="0">
              <a:latin typeface="Montserrat SemiBold" panose="00000700000000000000" pitchFamily="2" charset="-52"/>
            </a:endParaRPr>
          </a:p>
        </p:txBody>
      </p:sp>
      <p:sp>
        <p:nvSpPr>
          <p:cNvPr id="151" name="Прямоугольник: скругленные углы 150">
            <a:extLst>
              <a:ext uri="{FF2B5EF4-FFF2-40B4-BE49-F238E27FC236}">
                <a16:creationId xmlns:a16="http://schemas.microsoft.com/office/drawing/2014/main" id="{890F2367-C407-491D-8291-D19E493083F1}"/>
              </a:ext>
            </a:extLst>
          </p:cNvPr>
          <p:cNvSpPr/>
          <p:nvPr/>
        </p:nvSpPr>
        <p:spPr>
          <a:xfrm>
            <a:off x="8225942" y="3361935"/>
            <a:ext cx="1976231" cy="94134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pic>
        <p:nvPicPr>
          <p:cNvPr id="152" name="Рисунок 151">
            <a:extLst>
              <a:ext uri="{FF2B5EF4-FFF2-40B4-BE49-F238E27FC236}">
                <a16:creationId xmlns:a16="http://schemas.microsoft.com/office/drawing/2014/main" id="{40AB4CDB-8A94-41B6-802F-D6A3EEB4485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8378516" y="3749454"/>
            <a:ext cx="835541" cy="463725"/>
          </a:xfrm>
          <a:prstGeom prst="rect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4E82C8B2-E054-4CD1-8B94-4B261908BE56}"/>
              </a:ext>
            </a:extLst>
          </p:cNvPr>
          <p:cNvSpPr txBox="1"/>
          <p:nvPr/>
        </p:nvSpPr>
        <p:spPr>
          <a:xfrm>
            <a:off x="8225942" y="3370942"/>
            <a:ext cx="1976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Montserrat SemiBold" panose="00000700000000000000" pitchFamily="2" charset="-52"/>
              </a:rPr>
              <a:t>Profile.API</a:t>
            </a:r>
            <a:endParaRPr lang="en-US" sz="1200" dirty="0">
              <a:latin typeface="Montserrat SemiBold" panose="00000700000000000000" pitchFamily="2" charset="-52"/>
            </a:endParaRPr>
          </a:p>
        </p:txBody>
      </p:sp>
      <p:sp>
        <p:nvSpPr>
          <p:cNvPr id="154" name="Прямоугольник: скругленные углы 153">
            <a:extLst>
              <a:ext uri="{FF2B5EF4-FFF2-40B4-BE49-F238E27FC236}">
                <a16:creationId xmlns:a16="http://schemas.microsoft.com/office/drawing/2014/main" id="{BBFD290B-CCF6-427A-98C3-7C31EA5F4A1C}"/>
              </a:ext>
            </a:extLst>
          </p:cNvPr>
          <p:cNvSpPr/>
          <p:nvPr/>
        </p:nvSpPr>
        <p:spPr>
          <a:xfrm>
            <a:off x="8225941" y="4389024"/>
            <a:ext cx="1976231" cy="94134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pic>
        <p:nvPicPr>
          <p:cNvPr id="155" name="Рисунок 154">
            <a:extLst>
              <a:ext uri="{FF2B5EF4-FFF2-40B4-BE49-F238E27FC236}">
                <a16:creationId xmlns:a16="http://schemas.microsoft.com/office/drawing/2014/main" id="{6A8F6979-7299-4B29-928F-5F79BC1726D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8378516" y="4776543"/>
            <a:ext cx="835541" cy="463725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27F74FF1-FDD1-4991-873F-1C3939E190C3}"/>
              </a:ext>
            </a:extLst>
          </p:cNvPr>
          <p:cNvSpPr txBox="1"/>
          <p:nvPr/>
        </p:nvSpPr>
        <p:spPr>
          <a:xfrm>
            <a:off x="8225941" y="4398031"/>
            <a:ext cx="1976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Montserrat SemiBold" panose="00000700000000000000" pitchFamily="2" charset="-52"/>
              </a:rPr>
              <a:t>Education.API</a:t>
            </a:r>
            <a:endParaRPr lang="en-US" sz="1200" dirty="0">
              <a:latin typeface="Montserrat SemiBold" panose="00000700000000000000" pitchFamily="2" charset="-52"/>
            </a:endParaRPr>
          </a:p>
        </p:txBody>
      </p:sp>
      <p:sp>
        <p:nvSpPr>
          <p:cNvPr id="157" name="Прямоугольник: скругленные углы 156">
            <a:extLst>
              <a:ext uri="{FF2B5EF4-FFF2-40B4-BE49-F238E27FC236}">
                <a16:creationId xmlns:a16="http://schemas.microsoft.com/office/drawing/2014/main" id="{00D33734-958C-40BB-B7B1-337451178DAA}"/>
              </a:ext>
            </a:extLst>
          </p:cNvPr>
          <p:cNvSpPr/>
          <p:nvPr/>
        </p:nvSpPr>
        <p:spPr>
          <a:xfrm>
            <a:off x="8225940" y="5416113"/>
            <a:ext cx="1976231" cy="94134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pic>
        <p:nvPicPr>
          <p:cNvPr id="158" name="Рисунок 157">
            <a:extLst>
              <a:ext uri="{FF2B5EF4-FFF2-40B4-BE49-F238E27FC236}">
                <a16:creationId xmlns:a16="http://schemas.microsoft.com/office/drawing/2014/main" id="{FBAE44B5-768C-4B3D-A9A5-982938163CC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8378516" y="5803632"/>
            <a:ext cx="835541" cy="463725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6062132D-DAB0-42BE-B774-7BDEC5C424ED}"/>
              </a:ext>
            </a:extLst>
          </p:cNvPr>
          <p:cNvSpPr txBox="1"/>
          <p:nvPr/>
        </p:nvSpPr>
        <p:spPr>
          <a:xfrm>
            <a:off x="8225940" y="5425120"/>
            <a:ext cx="1976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Montserrat SemiBold" panose="00000700000000000000" pitchFamily="2" charset="-52"/>
              </a:rPr>
              <a:t>Storage.API</a:t>
            </a:r>
            <a:endParaRPr lang="en-US" sz="1200" dirty="0">
              <a:latin typeface="Montserrat SemiBold" panose="00000700000000000000" pitchFamily="2" charset="-52"/>
            </a:endParaRPr>
          </a:p>
        </p:txBody>
      </p:sp>
      <p:cxnSp>
        <p:nvCxnSpPr>
          <p:cNvPr id="176" name="Прямая соединительная линия 175">
            <a:extLst>
              <a:ext uri="{FF2B5EF4-FFF2-40B4-BE49-F238E27FC236}">
                <a16:creationId xmlns:a16="http://schemas.microsoft.com/office/drawing/2014/main" id="{B9180C4D-2AA4-4F58-8DC8-04A687C4C73D}"/>
              </a:ext>
            </a:extLst>
          </p:cNvPr>
          <p:cNvCxnSpPr>
            <a:cxnSpLocks/>
          </p:cNvCxnSpPr>
          <p:nvPr/>
        </p:nvCxnSpPr>
        <p:spPr>
          <a:xfrm>
            <a:off x="8013600" y="2700000"/>
            <a:ext cx="0" cy="360000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8" name="Прямая со стрелкой 177">
            <a:extLst>
              <a:ext uri="{FF2B5EF4-FFF2-40B4-BE49-F238E27FC236}">
                <a16:creationId xmlns:a16="http://schemas.microsoft.com/office/drawing/2014/main" id="{61D6F6B7-996C-41AF-A0EF-991388AF29D7}"/>
              </a:ext>
            </a:extLst>
          </p:cNvPr>
          <p:cNvCxnSpPr>
            <a:stCxn id="27" idx="3"/>
          </p:cNvCxnSpPr>
          <p:nvPr/>
        </p:nvCxnSpPr>
        <p:spPr>
          <a:xfrm>
            <a:off x="7502404" y="4082429"/>
            <a:ext cx="500265" cy="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9" name="Прямая со стрелкой 188">
            <a:extLst>
              <a:ext uri="{FF2B5EF4-FFF2-40B4-BE49-F238E27FC236}">
                <a16:creationId xmlns:a16="http://schemas.microsoft.com/office/drawing/2014/main" id="{96907B97-1212-4F82-B62C-018B49919C5A}"/>
              </a:ext>
            </a:extLst>
          </p:cNvPr>
          <p:cNvCxnSpPr>
            <a:cxnSpLocks/>
            <a:endCxn id="140" idx="1"/>
          </p:cNvCxnSpPr>
          <p:nvPr/>
        </p:nvCxnSpPr>
        <p:spPr>
          <a:xfrm>
            <a:off x="4420937" y="1927139"/>
            <a:ext cx="39575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2" name="Прямая со стрелкой 191">
            <a:extLst>
              <a:ext uri="{FF2B5EF4-FFF2-40B4-BE49-F238E27FC236}">
                <a16:creationId xmlns:a16="http://schemas.microsoft.com/office/drawing/2014/main" id="{728567CA-629F-4367-B47C-33B6A1FCB2AB}"/>
              </a:ext>
            </a:extLst>
          </p:cNvPr>
          <p:cNvCxnSpPr>
            <a:cxnSpLocks/>
            <a:endCxn id="149" idx="1"/>
          </p:cNvCxnSpPr>
          <p:nvPr/>
        </p:nvCxnSpPr>
        <p:spPr>
          <a:xfrm flipV="1">
            <a:off x="8020916" y="2954228"/>
            <a:ext cx="357600" cy="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5" name="Прямая со стрелкой 194">
            <a:extLst>
              <a:ext uri="{FF2B5EF4-FFF2-40B4-BE49-F238E27FC236}">
                <a16:creationId xmlns:a16="http://schemas.microsoft.com/office/drawing/2014/main" id="{4A3794AC-3130-4F02-8B67-01BA1F6E5261}"/>
              </a:ext>
            </a:extLst>
          </p:cNvPr>
          <p:cNvCxnSpPr>
            <a:endCxn id="152" idx="1"/>
          </p:cNvCxnSpPr>
          <p:nvPr/>
        </p:nvCxnSpPr>
        <p:spPr>
          <a:xfrm flipV="1">
            <a:off x="8020916" y="3981317"/>
            <a:ext cx="357600" cy="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7" name="Прямая со стрелкой 196">
            <a:extLst>
              <a:ext uri="{FF2B5EF4-FFF2-40B4-BE49-F238E27FC236}">
                <a16:creationId xmlns:a16="http://schemas.microsoft.com/office/drawing/2014/main" id="{7128FFD2-ED1A-4C91-9942-93A655FB567A}"/>
              </a:ext>
            </a:extLst>
          </p:cNvPr>
          <p:cNvCxnSpPr>
            <a:cxnSpLocks/>
            <a:endCxn id="155" idx="1"/>
          </p:cNvCxnSpPr>
          <p:nvPr/>
        </p:nvCxnSpPr>
        <p:spPr>
          <a:xfrm>
            <a:off x="8020916" y="5008406"/>
            <a:ext cx="357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0" name="Прямая со стрелкой 199">
            <a:extLst>
              <a:ext uri="{FF2B5EF4-FFF2-40B4-BE49-F238E27FC236}">
                <a16:creationId xmlns:a16="http://schemas.microsoft.com/office/drawing/2014/main" id="{0B232FB0-2FD6-4083-ADE1-1858C9EEA3E3}"/>
              </a:ext>
            </a:extLst>
          </p:cNvPr>
          <p:cNvCxnSpPr>
            <a:cxnSpLocks/>
            <a:endCxn id="158" idx="1"/>
          </p:cNvCxnSpPr>
          <p:nvPr/>
        </p:nvCxnSpPr>
        <p:spPr>
          <a:xfrm>
            <a:off x="8020916" y="6035495"/>
            <a:ext cx="357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3" name="Рисунок 202">
            <a:extLst>
              <a:ext uri="{FF2B5EF4-FFF2-40B4-BE49-F238E27FC236}">
                <a16:creationId xmlns:a16="http://schemas.microsoft.com/office/drawing/2014/main" id="{26AC9F32-432B-47E7-AC4E-A08EDFA3B73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515810" y="1670520"/>
            <a:ext cx="514350" cy="514350"/>
          </a:xfrm>
          <a:prstGeom prst="rect">
            <a:avLst/>
          </a:prstGeom>
        </p:spPr>
      </p:pic>
      <p:pic>
        <p:nvPicPr>
          <p:cNvPr id="208" name="Рисунок 207">
            <a:extLst>
              <a:ext uri="{FF2B5EF4-FFF2-40B4-BE49-F238E27FC236}">
                <a16:creationId xmlns:a16="http://schemas.microsoft.com/office/drawing/2014/main" id="{04D6BD51-CE21-4261-840D-E157B109B16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516283" y="2698814"/>
            <a:ext cx="514350" cy="514350"/>
          </a:xfrm>
          <a:prstGeom prst="rect">
            <a:avLst/>
          </a:prstGeom>
        </p:spPr>
      </p:pic>
      <p:pic>
        <p:nvPicPr>
          <p:cNvPr id="209" name="Рисунок 208">
            <a:extLst>
              <a:ext uri="{FF2B5EF4-FFF2-40B4-BE49-F238E27FC236}">
                <a16:creationId xmlns:a16="http://schemas.microsoft.com/office/drawing/2014/main" id="{6CB90A6E-F2B3-4A70-AD47-39E636A7F0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9516618" y="3724141"/>
            <a:ext cx="514350" cy="514350"/>
          </a:xfrm>
          <a:prstGeom prst="rect">
            <a:avLst/>
          </a:prstGeom>
        </p:spPr>
      </p:pic>
      <p:pic>
        <p:nvPicPr>
          <p:cNvPr id="210" name="Рисунок 209">
            <a:extLst>
              <a:ext uri="{FF2B5EF4-FFF2-40B4-BE49-F238E27FC236}">
                <a16:creationId xmlns:a16="http://schemas.microsoft.com/office/drawing/2014/main" id="{F1795D0F-E30B-4E02-BB0F-1A83FC9D1F4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>
          <a:xfrm>
            <a:off x="9516145" y="4751230"/>
            <a:ext cx="514350" cy="514350"/>
          </a:xfrm>
          <a:prstGeom prst="rect">
            <a:avLst/>
          </a:prstGeom>
        </p:spPr>
      </p:pic>
      <p:pic>
        <p:nvPicPr>
          <p:cNvPr id="216" name="Рисунок 215">
            <a:extLst>
              <a:ext uri="{FF2B5EF4-FFF2-40B4-BE49-F238E27FC236}">
                <a16:creationId xmlns:a16="http://schemas.microsoft.com/office/drawing/2014/main" id="{F5A7D560-862A-4511-B41B-FFA940365167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9822109" y="1939348"/>
            <a:ext cx="208524" cy="208524"/>
          </a:xfrm>
          <a:prstGeom prst="rect">
            <a:avLst/>
          </a:prstGeom>
        </p:spPr>
      </p:pic>
      <p:pic>
        <p:nvPicPr>
          <p:cNvPr id="217" name="Рисунок 216">
            <a:extLst>
              <a:ext uri="{FF2B5EF4-FFF2-40B4-BE49-F238E27FC236}">
                <a16:creationId xmlns:a16="http://schemas.microsoft.com/office/drawing/2014/main" id="{3667F145-8A2B-47C7-883D-448EA18D4F05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9821636" y="2966437"/>
            <a:ext cx="208524" cy="208524"/>
          </a:xfrm>
          <a:prstGeom prst="rect">
            <a:avLst/>
          </a:prstGeom>
        </p:spPr>
      </p:pic>
      <p:cxnSp>
        <p:nvCxnSpPr>
          <p:cNvPr id="219" name="Прямая со стрелкой 218">
            <a:extLst>
              <a:ext uri="{FF2B5EF4-FFF2-40B4-BE49-F238E27FC236}">
                <a16:creationId xmlns:a16="http://schemas.microsoft.com/office/drawing/2014/main" id="{095D01C2-87D8-4E97-8357-CCB7E0CD2789}"/>
              </a:ext>
            </a:extLst>
          </p:cNvPr>
          <p:cNvCxnSpPr>
            <a:cxnSpLocks/>
            <a:endCxn id="203" idx="1"/>
          </p:cNvCxnSpPr>
          <p:nvPr/>
        </p:nvCxnSpPr>
        <p:spPr>
          <a:xfrm>
            <a:off x="9214055" y="1927695"/>
            <a:ext cx="3017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 стрелкой 228">
            <a:extLst>
              <a:ext uri="{FF2B5EF4-FFF2-40B4-BE49-F238E27FC236}">
                <a16:creationId xmlns:a16="http://schemas.microsoft.com/office/drawing/2014/main" id="{C9BF4D90-C403-4668-8836-D330219C858B}"/>
              </a:ext>
            </a:extLst>
          </p:cNvPr>
          <p:cNvCxnSpPr>
            <a:cxnSpLocks/>
            <a:stCxn id="149" idx="3"/>
            <a:endCxn id="208" idx="1"/>
          </p:cNvCxnSpPr>
          <p:nvPr/>
        </p:nvCxnSpPr>
        <p:spPr>
          <a:xfrm>
            <a:off x="9214057" y="2954228"/>
            <a:ext cx="302226" cy="1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 стрелкой 234">
            <a:extLst>
              <a:ext uri="{FF2B5EF4-FFF2-40B4-BE49-F238E27FC236}">
                <a16:creationId xmlns:a16="http://schemas.microsoft.com/office/drawing/2014/main" id="{6933996A-AEFF-4719-9F38-E84EE1FBFE14}"/>
              </a:ext>
            </a:extLst>
          </p:cNvPr>
          <p:cNvCxnSpPr>
            <a:cxnSpLocks/>
            <a:stCxn id="152" idx="3"/>
            <a:endCxn id="209" idx="1"/>
          </p:cNvCxnSpPr>
          <p:nvPr/>
        </p:nvCxnSpPr>
        <p:spPr>
          <a:xfrm flipV="1">
            <a:off x="9214057" y="3981316"/>
            <a:ext cx="30256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Прямая со стрелкой 239">
            <a:extLst>
              <a:ext uri="{FF2B5EF4-FFF2-40B4-BE49-F238E27FC236}">
                <a16:creationId xmlns:a16="http://schemas.microsoft.com/office/drawing/2014/main" id="{B4BAFC9A-0B73-4003-A9B7-3792BB745AA5}"/>
              </a:ext>
            </a:extLst>
          </p:cNvPr>
          <p:cNvCxnSpPr>
            <a:cxnSpLocks/>
            <a:stCxn id="155" idx="3"/>
            <a:endCxn id="210" idx="1"/>
          </p:cNvCxnSpPr>
          <p:nvPr/>
        </p:nvCxnSpPr>
        <p:spPr>
          <a:xfrm flipV="1">
            <a:off x="9214057" y="5008405"/>
            <a:ext cx="30208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5" name="Рисунок 254">
            <a:extLst>
              <a:ext uri="{FF2B5EF4-FFF2-40B4-BE49-F238E27FC236}">
                <a16:creationId xmlns:a16="http://schemas.microsoft.com/office/drawing/2014/main" id="{82391AC1-69D4-4DCF-88F7-934EC8A2EE9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0631949" y="1302891"/>
            <a:ext cx="748176" cy="4224994"/>
          </a:xfrm>
          <a:prstGeom prst="rect">
            <a:avLst/>
          </a:prstGeom>
        </p:spPr>
      </p:pic>
      <p:cxnSp>
        <p:nvCxnSpPr>
          <p:cNvPr id="259" name="Соединитель: уступ 258">
            <a:extLst>
              <a:ext uri="{FF2B5EF4-FFF2-40B4-BE49-F238E27FC236}">
                <a16:creationId xmlns:a16="http://schemas.microsoft.com/office/drawing/2014/main" id="{1C0AAF3D-A220-4F64-86EB-A3C3B2936AC9}"/>
              </a:ext>
            </a:extLst>
          </p:cNvPr>
          <p:cNvCxnSpPr>
            <a:stCxn id="149" idx="0"/>
          </p:cNvCxnSpPr>
          <p:nvPr/>
        </p:nvCxnSpPr>
        <p:spPr>
          <a:xfrm rot="5400000" flipH="1" flipV="1">
            <a:off x="9663357" y="1753783"/>
            <a:ext cx="101512" cy="183565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1" name="Соединитель: уступ 260">
            <a:extLst>
              <a:ext uri="{FF2B5EF4-FFF2-40B4-BE49-F238E27FC236}">
                <a16:creationId xmlns:a16="http://schemas.microsoft.com/office/drawing/2014/main" id="{71D5776E-9F06-4A4F-80F2-343455E9BD97}"/>
              </a:ext>
            </a:extLst>
          </p:cNvPr>
          <p:cNvCxnSpPr>
            <a:stCxn id="140" idx="0"/>
          </p:cNvCxnSpPr>
          <p:nvPr/>
        </p:nvCxnSpPr>
        <p:spPr>
          <a:xfrm rot="5400000" flipH="1" flipV="1">
            <a:off x="9663357" y="726694"/>
            <a:ext cx="101512" cy="183565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3" name="Соединитель: уступ 262">
            <a:extLst>
              <a:ext uri="{FF2B5EF4-FFF2-40B4-BE49-F238E27FC236}">
                <a16:creationId xmlns:a16="http://schemas.microsoft.com/office/drawing/2014/main" id="{E45F659A-9233-4361-A193-47100D2ACBCF}"/>
              </a:ext>
            </a:extLst>
          </p:cNvPr>
          <p:cNvCxnSpPr>
            <a:stCxn id="152" idx="0"/>
          </p:cNvCxnSpPr>
          <p:nvPr/>
        </p:nvCxnSpPr>
        <p:spPr>
          <a:xfrm rot="5400000" flipH="1" flipV="1">
            <a:off x="9663357" y="2780874"/>
            <a:ext cx="101511" cy="183565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5" name="Соединитель: уступ 264">
            <a:extLst>
              <a:ext uri="{FF2B5EF4-FFF2-40B4-BE49-F238E27FC236}">
                <a16:creationId xmlns:a16="http://schemas.microsoft.com/office/drawing/2014/main" id="{148AB243-A6B2-4E0B-9DF7-70142AC29485}"/>
              </a:ext>
            </a:extLst>
          </p:cNvPr>
          <p:cNvCxnSpPr>
            <a:stCxn id="155" idx="0"/>
          </p:cNvCxnSpPr>
          <p:nvPr/>
        </p:nvCxnSpPr>
        <p:spPr>
          <a:xfrm rot="5400000" flipH="1" flipV="1">
            <a:off x="9663356" y="3807962"/>
            <a:ext cx="101512" cy="183565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69" name="Рисунок 268" descr="Конверт">
            <a:extLst>
              <a:ext uri="{FF2B5EF4-FFF2-40B4-BE49-F238E27FC236}">
                <a16:creationId xmlns:a16="http://schemas.microsoft.com/office/drawing/2014/main" id="{C9340256-3058-4087-8A84-805C9535D3C2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202171" y="1285202"/>
            <a:ext cx="356186" cy="356186"/>
          </a:xfrm>
          <a:prstGeom prst="rect">
            <a:avLst/>
          </a:prstGeom>
        </p:spPr>
      </p:pic>
      <p:pic>
        <p:nvPicPr>
          <p:cNvPr id="282" name="Рисунок 281" descr="Конверт">
            <a:extLst>
              <a:ext uri="{FF2B5EF4-FFF2-40B4-BE49-F238E27FC236}">
                <a16:creationId xmlns:a16="http://schemas.microsoft.com/office/drawing/2014/main" id="{32DB5AE2-CC94-4D1E-8776-6D477421EACF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201995" y="2313586"/>
            <a:ext cx="356186" cy="356186"/>
          </a:xfrm>
          <a:prstGeom prst="rect">
            <a:avLst/>
          </a:prstGeom>
        </p:spPr>
      </p:pic>
      <p:pic>
        <p:nvPicPr>
          <p:cNvPr id="283" name="Рисунок 282" descr="Конверт">
            <a:extLst>
              <a:ext uri="{FF2B5EF4-FFF2-40B4-BE49-F238E27FC236}">
                <a16:creationId xmlns:a16="http://schemas.microsoft.com/office/drawing/2014/main" id="{B13402E0-9912-480A-ACFF-0248363C3D3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201819" y="3341970"/>
            <a:ext cx="356186" cy="356186"/>
          </a:xfrm>
          <a:prstGeom prst="rect">
            <a:avLst/>
          </a:prstGeom>
        </p:spPr>
      </p:pic>
      <p:pic>
        <p:nvPicPr>
          <p:cNvPr id="284" name="Рисунок 283" descr="Конверт">
            <a:extLst>
              <a:ext uri="{FF2B5EF4-FFF2-40B4-BE49-F238E27FC236}">
                <a16:creationId xmlns:a16="http://schemas.microsoft.com/office/drawing/2014/main" id="{169940C5-4093-47BF-AE50-1820CF6A053E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201643" y="4370354"/>
            <a:ext cx="356186" cy="356186"/>
          </a:xfrm>
          <a:prstGeom prst="rect">
            <a:avLst/>
          </a:prstGeom>
        </p:spPr>
      </p:pic>
      <p:sp>
        <p:nvSpPr>
          <p:cNvPr id="288" name="TextBox 287">
            <a:extLst>
              <a:ext uri="{FF2B5EF4-FFF2-40B4-BE49-F238E27FC236}">
                <a16:creationId xmlns:a16="http://schemas.microsoft.com/office/drawing/2014/main" id="{98B89CA0-390B-4C9D-AF87-02D614EFBC05}"/>
              </a:ext>
            </a:extLst>
          </p:cNvPr>
          <p:cNvSpPr txBox="1"/>
          <p:nvPr/>
        </p:nvSpPr>
        <p:spPr>
          <a:xfrm rot="5400000">
            <a:off x="9669774" y="3167390"/>
            <a:ext cx="2672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ontserrat SemiBold" panose="00000700000000000000" pitchFamily="2" charset="-52"/>
              </a:rPr>
              <a:t>SERVICE BUS</a:t>
            </a:r>
            <a:endParaRPr lang="ru-RU" sz="2800" dirty="0">
              <a:latin typeface="Montserrat SemiBold" panose="00000700000000000000" pitchFamily="2" charset="-52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2FCA400-5658-4786-A313-C2681960ABBE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25"/>
          <a:stretch/>
        </p:blipFill>
        <p:spPr>
          <a:xfrm>
            <a:off x="1106310" y="3594975"/>
            <a:ext cx="2088936" cy="1140130"/>
          </a:xfrm>
          <a:prstGeom prst="rect">
            <a:avLst/>
          </a:prstGeom>
        </p:spPr>
      </p:pic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9164BBCA-46BB-4FFD-B137-99940E77F40E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4420937" y="1847449"/>
            <a:ext cx="0" cy="4510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36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" grpId="0"/>
      <p:bldP spid="6" grpId="0" animBg="1"/>
      <p:bldP spid="11" grpId="0" animBg="1"/>
      <p:bldP spid="12" grpId="0"/>
      <p:bldP spid="13" grpId="0"/>
      <p:bldP spid="17" grpId="0"/>
      <p:bldP spid="21" grpId="0" animBg="1"/>
      <p:bldP spid="25" grpId="0"/>
      <p:bldP spid="30" grpId="0"/>
      <p:bldP spid="44" grpId="0"/>
      <p:bldP spid="124" grpId="0"/>
      <p:bldP spid="137" grpId="0" animBg="1"/>
      <p:bldP spid="147" grpId="0"/>
      <p:bldP spid="148" grpId="0" animBg="1"/>
      <p:bldP spid="150" grpId="0"/>
      <p:bldP spid="151" grpId="0" animBg="1"/>
      <p:bldP spid="153" grpId="0"/>
      <p:bldP spid="154" grpId="0" animBg="1"/>
      <p:bldP spid="156" grpId="0"/>
      <p:bldP spid="157" grpId="0" animBg="1"/>
      <p:bldP spid="159" grpId="0"/>
      <p:bldP spid="28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F2A82A42-22DD-4C0E-946B-4357D52DFB3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990" y="1384027"/>
            <a:ext cx="3102110" cy="1957943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020C6D0A-BDEB-4FB9-BB51-58E5239B8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802" y="1240729"/>
            <a:ext cx="4046764" cy="2360612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76D4DBC2-089C-4D77-9376-CD531369BAD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44" r="75678" b="6667"/>
          <a:stretch/>
        </p:blipFill>
        <p:spPr>
          <a:xfrm>
            <a:off x="5398593" y="1282415"/>
            <a:ext cx="1084375" cy="2082058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9DC8BB65-7626-455E-99EF-9EA2522DD2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2436" y="1244094"/>
            <a:ext cx="1619816" cy="2357247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EA63C6F1-D4F3-419D-9FC9-EC157661DBC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44" r="75678" b="6667"/>
          <a:stretch/>
        </p:blipFill>
        <p:spPr>
          <a:xfrm>
            <a:off x="1850226" y="-1219109"/>
            <a:ext cx="569854" cy="1094150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FB46CB8B-DF5C-4C53-981A-818DC034E8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09535" y="-1257430"/>
            <a:ext cx="851235" cy="1238765"/>
          </a:xfrm>
          <a:prstGeom prst="rect">
            <a:avLst/>
          </a:prstGeom>
        </p:spPr>
      </p:pic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50066C85-4BE8-4B22-9BB8-33DEC5FFFA95}"/>
              </a:ext>
            </a:extLst>
          </p:cNvPr>
          <p:cNvSpPr/>
          <p:nvPr/>
        </p:nvSpPr>
        <p:spPr>
          <a:xfrm>
            <a:off x="15608398" y="3129901"/>
            <a:ext cx="1417320" cy="129921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cxnSp>
        <p:nvCxnSpPr>
          <p:cNvPr id="75" name="Соединитель: уступ 74">
            <a:extLst>
              <a:ext uri="{FF2B5EF4-FFF2-40B4-BE49-F238E27FC236}">
                <a16:creationId xmlns:a16="http://schemas.microsoft.com/office/drawing/2014/main" id="{2289551B-8882-4949-99E3-667098181E0C}"/>
              </a:ext>
            </a:extLst>
          </p:cNvPr>
          <p:cNvCxnSpPr>
            <a:cxnSpLocks/>
            <a:stCxn id="62" idx="3"/>
            <a:endCxn id="27" idx="0"/>
          </p:cNvCxnSpPr>
          <p:nvPr/>
        </p:nvCxnSpPr>
        <p:spPr>
          <a:xfrm>
            <a:off x="2560770" y="-638047"/>
            <a:ext cx="13756287" cy="448861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98576-125B-4FEB-A951-E6915AA4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3846" y="-2740244"/>
            <a:ext cx="6241988" cy="774099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Приложение «</a:t>
            </a:r>
            <a:r>
              <a:rPr lang="en-US" sz="2800" dirty="0" err="1"/>
              <a:t>FurtherEducation</a:t>
            </a:r>
            <a:r>
              <a:rPr lang="ru-RU" sz="2800" dirty="0"/>
              <a:t>»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95A5152-91DD-4D7B-B94F-2EA47063B340}"/>
              </a:ext>
            </a:extLst>
          </p:cNvPr>
          <p:cNvSpPr/>
          <p:nvPr/>
        </p:nvSpPr>
        <p:spPr>
          <a:xfrm>
            <a:off x="640612" y="430272"/>
            <a:ext cx="10910776" cy="6198205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9104DD7-9354-499F-B332-40A5F2304718}"/>
              </a:ext>
            </a:extLst>
          </p:cNvPr>
          <p:cNvSpPr/>
          <p:nvPr/>
        </p:nvSpPr>
        <p:spPr>
          <a:xfrm>
            <a:off x="13164343" y="933810"/>
            <a:ext cx="7619467" cy="5694667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sp>
        <p:nvSpPr>
          <p:cNvPr id="12" name="!!TextBox 11">
            <a:extLst>
              <a:ext uri="{FF2B5EF4-FFF2-40B4-BE49-F238E27FC236}">
                <a16:creationId xmlns:a16="http://schemas.microsoft.com/office/drawing/2014/main" id="{A0B2B82D-7685-4BD7-8A7C-BFB7DF3D0B7E}"/>
              </a:ext>
            </a:extLst>
          </p:cNvPr>
          <p:cNvSpPr txBox="1"/>
          <p:nvPr/>
        </p:nvSpPr>
        <p:spPr>
          <a:xfrm>
            <a:off x="1173724" y="744232"/>
            <a:ext cx="5913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 SemiBold" panose="00000700000000000000" pitchFamily="2" charset="-52"/>
              </a:rPr>
              <a:t>web application – Single Page Application (SPA)</a:t>
            </a:r>
            <a:endParaRPr lang="ru-RU" dirty="0">
              <a:latin typeface="Montserrat SemiBold" panose="00000700000000000000" pitchFamily="2" charset="-5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E50BA9-693B-480D-B244-57FCD47F6778}"/>
              </a:ext>
            </a:extLst>
          </p:cNvPr>
          <p:cNvSpPr txBox="1"/>
          <p:nvPr/>
        </p:nvSpPr>
        <p:spPr>
          <a:xfrm>
            <a:off x="640612" y="-1961641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Montserrat SemiBold" panose="00000700000000000000" pitchFamily="2" charset="-52"/>
              </a:rPr>
              <a:t>client apps</a:t>
            </a:r>
            <a:endParaRPr lang="ru-RU" dirty="0">
              <a:solidFill>
                <a:srgbClr val="00B0F0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D8E4C1-1205-453D-8EC9-82D405FEC36E}"/>
              </a:ext>
            </a:extLst>
          </p:cNvPr>
          <p:cNvSpPr txBox="1"/>
          <p:nvPr/>
        </p:nvSpPr>
        <p:spPr>
          <a:xfrm>
            <a:off x="19183692" y="928898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Montserrat SemiBold" panose="00000700000000000000" pitchFamily="2" charset="-52"/>
              </a:rPr>
              <a:t>Docker Host</a:t>
            </a:r>
            <a:endParaRPr lang="ru-RU" dirty="0">
              <a:solidFill>
                <a:srgbClr val="00B0F0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971AA48E-B789-4B91-AE85-1B478341C453}"/>
              </a:ext>
            </a:extLst>
          </p:cNvPr>
          <p:cNvSpPr/>
          <p:nvPr/>
        </p:nvSpPr>
        <p:spPr>
          <a:xfrm>
            <a:off x="14045885" y="3133175"/>
            <a:ext cx="1417320" cy="129921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E8FBE754-4498-4C63-B07A-8CD13282B7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43044" y="3848782"/>
            <a:ext cx="835541" cy="4637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E08DC66-58CD-4023-A1E4-BD0E849977C4}"/>
              </a:ext>
            </a:extLst>
          </p:cNvPr>
          <p:cNvSpPr txBox="1"/>
          <p:nvPr/>
        </p:nvSpPr>
        <p:spPr>
          <a:xfrm>
            <a:off x="14048553" y="3133175"/>
            <a:ext cx="1414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Montserrat SemiBold" panose="00000700000000000000" pitchFamily="2" charset="-52"/>
              </a:rPr>
              <a:t>BFF </a:t>
            </a:r>
          </a:p>
          <a:p>
            <a:pPr algn="ctr"/>
            <a:r>
              <a:rPr lang="en-US" sz="1200" dirty="0">
                <a:latin typeface="Montserrat SemiBold" panose="00000700000000000000" pitchFamily="2" charset="-52"/>
              </a:rPr>
              <a:t>Token Handler</a:t>
            </a:r>
          </a:p>
          <a:p>
            <a:pPr algn="ctr"/>
            <a:r>
              <a:rPr lang="en-US" sz="1200" dirty="0">
                <a:latin typeface="Montserrat SemiBold" panose="00000700000000000000" pitchFamily="2" charset="-52"/>
              </a:rPr>
              <a:t>For Web APP</a:t>
            </a:r>
            <a:endParaRPr lang="ru-RU" sz="1200" dirty="0">
              <a:latin typeface="Montserrat SemiBold" panose="00000700000000000000" pitchFamily="2" charset="-52"/>
            </a:endParaRP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9529918-CE9F-4A4D-ABEE-4424849630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899286" y="3850566"/>
            <a:ext cx="835541" cy="46372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E36C955-4B28-4F24-8A6C-CA44904FF66A}"/>
              </a:ext>
            </a:extLst>
          </p:cNvPr>
          <p:cNvSpPr txBox="1"/>
          <p:nvPr/>
        </p:nvSpPr>
        <p:spPr>
          <a:xfrm>
            <a:off x="15617519" y="3232684"/>
            <a:ext cx="141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Montserrat SemiBold" panose="00000700000000000000" pitchFamily="2" charset="-52"/>
              </a:rPr>
              <a:t>API</a:t>
            </a:r>
          </a:p>
          <a:p>
            <a:pPr algn="ctr"/>
            <a:r>
              <a:rPr lang="en-US" sz="1200" dirty="0">
                <a:latin typeface="Montserrat SemiBold" panose="00000700000000000000" pitchFamily="2" charset="-52"/>
              </a:rPr>
              <a:t>Gateway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642A3EB1-273B-4187-B469-E06B32D80B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258078" y="947843"/>
            <a:ext cx="790563" cy="899606"/>
          </a:xfrm>
          <a:prstGeom prst="rect">
            <a:avLst/>
          </a:prstGeom>
        </p:spPr>
      </p:pic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76FEAE0C-B156-4C32-A8CA-774746774267}"/>
              </a:ext>
            </a:extLst>
          </p:cNvPr>
          <p:cNvCxnSpPr>
            <a:cxnSpLocks/>
            <a:stCxn id="330" idx="3"/>
            <a:endCxn id="24" idx="1"/>
          </p:cNvCxnSpPr>
          <p:nvPr/>
        </p:nvCxnSpPr>
        <p:spPr>
          <a:xfrm>
            <a:off x="4746209" y="2431196"/>
            <a:ext cx="9596835" cy="1649449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6107C89C-A9D9-4DEC-A883-8992DDB7DDBA}"/>
              </a:ext>
            </a:extLst>
          </p:cNvPr>
          <p:cNvCxnSpPr>
            <a:cxnSpLocks/>
          </p:cNvCxnSpPr>
          <p:nvPr/>
        </p:nvCxnSpPr>
        <p:spPr>
          <a:xfrm>
            <a:off x="15178585" y="4080643"/>
            <a:ext cx="720701" cy="26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D5DF1B5-63CD-4A1C-9A70-42CAED54D297}"/>
              </a:ext>
            </a:extLst>
          </p:cNvPr>
          <p:cNvSpPr txBox="1"/>
          <p:nvPr/>
        </p:nvSpPr>
        <p:spPr>
          <a:xfrm>
            <a:off x="986585" y="-1620024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 SemiBold" panose="00000700000000000000" pitchFamily="2" charset="-52"/>
              </a:rPr>
              <a:t>mobile application</a:t>
            </a:r>
            <a:endParaRPr lang="ru-RU" dirty="0">
              <a:latin typeface="Montserrat SemiBold" panose="00000700000000000000" pitchFamily="2" charset="-52"/>
            </a:endParaRPr>
          </a:p>
        </p:txBody>
      </p:sp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A117E33E-A9BA-4D4A-AB71-384F670202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98506" y="7225527"/>
            <a:ext cx="1070376" cy="1070376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F1EEDC65-FDB2-4198-9731-720708C189B7}"/>
              </a:ext>
            </a:extLst>
          </p:cNvPr>
          <p:cNvSpPr txBox="1"/>
          <p:nvPr/>
        </p:nvSpPr>
        <p:spPr>
          <a:xfrm>
            <a:off x="1265783" y="6892550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 SemiBold" panose="00000700000000000000" pitchFamily="2" charset="-52"/>
              </a:rPr>
              <a:t>other applications</a:t>
            </a:r>
            <a:endParaRPr lang="ru-RU" dirty="0">
              <a:latin typeface="Montserrat SemiBold" panose="00000700000000000000" pitchFamily="2" charset="-52"/>
            </a:endParaRPr>
          </a:p>
        </p:txBody>
      </p:sp>
      <p:cxnSp>
        <p:nvCxnSpPr>
          <p:cNvPr id="127" name="Соединитель: уступ 126">
            <a:extLst>
              <a:ext uri="{FF2B5EF4-FFF2-40B4-BE49-F238E27FC236}">
                <a16:creationId xmlns:a16="http://schemas.microsoft.com/office/drawing/2014/main" id="{1E7FE804-1940-4FB6-A99B-8F835B778122}"/>
              </a:ext>
            </a:extLst>
          </p:cNvPr>
          <p:cNvCxnSpPr>
            <a:cxnSpLocks/>
            <a:stCxn id="77" idx="3"/>
            <a:endCxn id="27" idx="2"/>
          </p:cNvCxnSpPr>
          <p:nvPr/>
        </p:nvCxnSpPr>
        <p:spPr>
          <a:xfrm flipV="1">
            <a:off x="2668882" y="4314291"/>
            <a:ext cx="13648175" cy="344642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7" name="Прямоугольник: скругленные углы 136">
            <a:extLst>
              <a:ext uri="{FF2B5EF4-FFF2-40B4-BE49-F238E27FC236}">
                <a16:creationId xmlns:a16="http://schemas.microsoft.com/office/drawing/2014/main" id="{9FBB544A-49F5-45AE-900F-AEDF9EC7FFD7}"/>
              </a:ext>
            </a:extLst>
          </p:cNvPr>
          <p:cNvSpPr/>
          <p:nvPr/>
        </p:nvSpPr>
        <p:spPr>
          <a:xfrm>
            <a:off x="17458367" y="1307757"/>
            <a:ext cx="1976231" cy="94134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4DFC9FB4-0798-4CC1-8B79-9A0EBF58207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17610939" y="1695276"/>
            <a:ext cx="835541" cy="463725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41475F7C-3829-4A37-8C1C-E792D5C0DB01}"/>
              </a:ext>
            </a:extLst>
          </p:cNvPr>
          <p:cNvSpPr txBox="1"/>
          <p:nvPr/>
        </p:nvSpPr>
        <p:spPr>
          <a:xfrm>
            <a:off x="17458367" y="1316764"/>
            <a:ext cx="1976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Montserrat SemiBold" panose="00000700000000000000" pitchFamily="2" charset="-52"/>
              </a:rPr>
              <a:t>Identity Microservice</a:t>
            </a:r>
          </a:p>
        </p:txBody>
      </p:sp>
      <p:sp>
        <p:nvSpPr>
          <p:cNvPr id="148" name="Прямоугольник: скругленные углы 147">
            <a:extLst>
              <a:ext uri="{FF2B5EF4-FFF2-40B4-BE49-F238E27FC236}">
                <a16:creationId xmlns:a16="http://schemas.microsoft.com/office/drawing/2014/main" id="{7B9C5B85-3BF9-45E2-B58E-4B655596E514}"/>
              </a:ext>
            </a:extLst>
          </p:cNvPr>
          <p:cNvSpPr/>
          <p:nvPr/>
        </p:nvSpPr>
        <p:spPr>
          <a:xfrm>
            <a:off x="17458366" y="2334846"/>
            <a:ext cx="1976231" cy="94134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pic>
        <p:nvPicPr>
          <p:cNvPr id="149" name="Рисунок 148">
            <a:extLst>
              <a:ext uri="{FF2B5EF4-FFF2-40B4-BE49-F238E27FC236}">
                <a16:creationId xmlns:a16="http://schemas.microsoft.com/office/drawing/2014/main" id="{E7EE76C7-3FDF-42E9-8000-00B2C27BED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17610939" y="2722365"/>
            <a:ext cx="835541" cy="463725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433BA700-A2E8-4F54-9EB8-FCF9EC74F768}"/>
              </a:ext>
            </a:extLst>
          </p:cNvPr>
          <p:cNvSpPr txBox="1"/>
          <p:nvPr/>
        </p:nvSpPr>
        <p:spPr>
          <a:xfrm>
            <a:off x="17458366" y="2343853"/>
            <a:ext cx="1976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Montserrat SemiBold" panose="00000700000000000000" pitchFamily="2" charset="-52"/>
              </a:rPr>
              <a:t>User.API</a:t>
            </a:r>
            <a:endParaRPr lang="en-US" sz="1200" dirty="0">
              <a:latin typeface="Montserrat SemiBold" panose="00000700000000000000" pitchFamily="2" charset="-52"/>
            </a:endParaRPr>
          </a:p>
        </p:txBody>
      </p:sp>
      <p:sp>
        <p:nvSpPr>
          <p:cNvPr id="151" name="Прямоугольник: скругленные углы 150">
            <a:extLst>
              <a:ext uri="{FF2B5EF4-FFF2-40B4-BE49-F238E27FC236}">
                <a16:creationId xmlns:a16="http://schemas.microsoft.com/office/drawing/2014/main" id="{890F2367-C407-491D-8291-D19E493083F1}"/>
              </a:ext>
            </a:extLst>
          </p:cNvPr>
          <p:cNvSpPr/>
          <p:nvPr/>
        </p:nvSpPr>
        <p:spPr>
          <a:xfrm>
            <a:off x="17458365" y="3361935"/>
            <a:ext cx="1976231" cy="94134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pic>
        <p:nvPicPr>
          <p:cNvPr id="152" name="Рисунок 151">
            <a:extLst>
              <a:ext uri="{FF2B5EF4-FFF2-40B4-BE49-F238E27FC236}">
                <a16:creationId xmlns:a16="http://schemas.microsoft.com/office/drawing/2014/main" id="{40AB4CDB-8A94-41B6-802F-D6A3EEB4485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17610939" y="3749454"/>
            <a:ext cx="835541" cy="463725"/>
          </a:xfrm>
          <a:prstGeom prst="rect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4E82C8B2-E054-4CD1-8B94-4B261908BE56}"/>
              </a:ext>
            </a:extLst>
          </p:cNvPr>
          <p:cNvSpPr txBox="1"/>
          <p:nvPr/>
        </p:nvSpPr>
        <p:spPr>
          <a:xfrm>
            <a:off x="17458365" y="3370942"/>
            <a:ext cx="1976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Montserrat SemiBold" panose="00000700000000000000" pitchFamily="2" charset="-52"/>
              </a:rPr>
              <a:t>Profile.API</a:t>
            </a:r>
            <a:endParaRPr lang="en-US" sz="1200" dirty="0">
              <a:latin typeface="Montserrat SemiBold" panose="00000700000000000000" pitchFamily="2" charset="-52"/>
            </a:endParaRPr>
          </a:p>
        </p:txBody>
      </p:sp>
      <p:sp>
        <p:nvSpPr>
          <p:cNvPr id="154" name="Прямоугольник: скругленные углы 153">
            <a:extLst>
              <a:ext uri="{FF2B5EF4-FFF2-40B4-BE49-F238E27FC236}">
                <a16:creationId xmlns:a16="http://schemas.microsoft.com/office/drawing/2014/main" id="{BBFD290B-CCF6-427A-98C3-7C31EA5F4A1C}"/>
              </a:ext>
            </a:extLst>
          </p:cNvPr>
          <p:cNvSpPr/>
          <p:nvPr/>
        </p:nvSpPr>
        <p:spPr>
          <a:xfrm>
            <a:off x="17458364" y="4389024"/>
            <a:ext cx="1976231" cy="94134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pic>
        <p:nvPicPr>
          <p:cNvPr id="155" name="Рисунок 154">
            <a:extLst>
              <a:ext uri="{FF2B5EF4-FFF2-40B4-BE49-F238E27FC236}">
                <a16:creationId xmlns:a16="http://schemas.microsoft.com/office/drawing/2014/main" id="{6A8F6979-7299-4B29-928F-5F79BC1726D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17610939" y="4776543"/>
            <a:ext cx="835541" cy="463725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27F74FF1-FDD1-4991-873F-1C3939E190C3}"/>
              </a:ext>
            </a:extLst>
          </p:cNvPr>
          <p:cNvSpPr txBox="1"/>
          <p:nvPr/>
        </p:nvSpPr>
        <p:spPr>
          <a:xfrm>
            <a:off x="17458364" y="4398031"/>
            <a:ext cx="1976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Montserrat SemiBold" panose="00000700000000000000" pitchFamily="2" charset="-52"/>
              </a:rPr>
              <a:t>Education.API</a:t>
            </a:r>
            <a:endParaRPr lang="en-US" sz="1200" dirty="0">
              <a:latin typeface="Montserrat SemiBold" panose="00000700000000000000" pitchFamily="2" charset="-52"/>
            </a:endParaRPr>
          </a:p>
        </p:txBody>
      </p:sp>
      <p:sp>
        <p:nvSpPr>
          <p:cNvPr id="157" name="Прямоугольник: скругленные углы 156">
            <a:extLst>
              <a:ext uri="{FF2B5EF4-FFF2-40B4-BE49-F238E27FC236}">
                <a16:creationId xmlns:a16="http://schemas.microsoft.com/office/drawing/2014/main" id="{00D33734-958C-40BB-B7B1-337451178DAA}"/>
              </a:ext>
            </a:extLst>
          </p:cNvPr>
          <p:cNvSpPr/>
          <p:nvPr/>
        </p:nvSpPr>
        <p:spPr>
          <a:xfrm>
            <a:off x="17458363" y="5416113"/>
            <a:ext cx="1976231" cy="94134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pic>
        <p:nvPicPr>
          <p:cNvPr id="158" name="Рисунок 157">
            <a:extLst>
              <a:ext uri="{FF2B5EF4-FFF2-40B4-BE49-F238E27FC236}">
                <a16:creationId xmlns:a16="http://schemas.microsoft.com/office/drawing/2014/main" id="{FBAE44B5-768C-4B3D-A9A5-982938163CC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17610939" y="5803632"/>
            <a:ext cx="835541" cy="463725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6062132D-DAB0-42BE-B774-7BDEC5C424ED}"/>
              </a:ext>
            </a:extLst>
          </p:cNvPr>
          <p:cNvSpPr txBox="1"/>
          <p:nvPr/>
        </p:nvSpPr>
        <p:spPr>
          <a:xfrm>
            <a:off x="17458363" y="5425120"/>
            <a:ext cx="1976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Montserrat SemiBold" panose="00000700000000000000" pitchFamily="2" charset="-52"/>
              </a:rPr>
              <a:t>Storage.API</a:t>
            </a:r>
            <a:endParaRPr lang="en-US" sz="1200" dirty="0">
              <a:latin typeface="Montserrat SemiBold" panose="00000700000000000000" pitchFamily="2" charset="-52"/>
            </a:endParaRPr>
          </a:p>
        </p:txBody>
      </p:sp>
      <p:cxnSp>
        <p:nvCxnSpPr>
          <p:cNvPr id="176" name="Прямая соединительная линия 175">
            <a:extLst>
              <a:ext uri="{FF2B5EF4-FFF2-40B4-BE49-F238E27FC236}">
                <a16:creationId xmlns:a16="http://schemas.microsoft.com/office/drawing/2014/main" id="{B9180C4D-2AA4-4F58-8DC8-04A687C4C73D}"/>
              </a:ext>
            </a:extLst>
          </p:cNvPr>
          <p:cNvCxnSpPr>
            <a:cxnSpLocks/>
          </p:cNvCxnSpPr>
          <p:nvPr/>
        </p:nvCxnSpPr>
        <p:spPr>
          <a:xfrm>
            <a:off x="17246023" y="2700000"/>
            <a:ext cx="0" cy="360000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8" name="Прямая со стрелкой 177">
            <a:extLst>
              <a:ext uri="{FF2B5EF4-FFF2-40B4-BE49-F238E27FC236}">
                <a16:creationId xmlns:a16="http://schemas.microsoft.com/office/drawing/2014/main" id="{61D6F6B7-996C-41AF-A0EF-991388AF29D7}"/>
              </a:ext>
            </a:extLst>
          </p:cNvPr>
          <p:cNvCxnSpPr>
            <a:stCxn id="27" idx="3"/>
          </p:cNvCxnSpPr>
          <p:nvPr/>
        </p:nvCxnSpPr>
        <p:spPr>
          <a:xfrm>
            <a:off x="16734827" y="4082429"/>
            <a:ext cx="500265" cy="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9" name="Прямая со стрелкой 188">
            <a:extLst>
              <a:ext uri="{FF2B5EF4-FFF2-40B4-BE49-F238E27FC236}">
                <a16:creationId xmlns:a16="http://schemas.microsoft.com/office/drawing/2014/main" id="{96907B97-1212-4F82-B62C-018B49919C5A}"/>
              </a:ext>
            </a:extLst>
          </p:cNvPr>
          <p:cNvCxnSpPr>
            <a:cxnSpLocks/>
            <a:endCxn id="140" idx="1"/>
          </p:cNvCxnSpPr>
          <p:nvPr/>
        </p:nvCxnSpPr>
        <p:spPr>
          <a:xfrm>
            <a:off x="13653360" y="1927139"/>
            <a:ext cx="39575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2" name="Прямая со стрелкой 191">
            <a:extLst>
              <a:ext uri="{FF2B5EF4-FFF2-40B4-BE49-F238E27FC236}">
                <a16:creationId xmlns:a16="http://schemas.microsoft.com/office/drawing/2014/main" id="{728567CA-629F-4367-B47C-33B6A1FCB2AB}"/>
              </a:ext>
            </a:extLst>
          </p:cNvPr>
          <p:cNvCxnSpPr>
            <a:cxnSpLocks/>
            <a:endCxn id="149" idx="1"/>
          </p:cNvCxnSpPr>
          <p:nvPr/>
        </p:nvCxnSpPr>
        <p:spPr>
          <a:xfrm flipV="1">
            <a:off x="17253339" y="2954228"/>
            <a:ext cx="357600" cy="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5" name="Прямая со стрелкой 194">
            <a:extLst>
              <a:ext uri="{FF2B5EF4-FFF2-40B4-BE49-F238E27FC236}">
                <a16:creationId xmlns:a16="http://schemas.microsoft.com/office/drawing/2014/main" id="{4A3794AC-3130-4F02-8B67-01BA1F6E5261}"/>
              </a:ext>
            </a:extLst>
          </p:cNvPr>
          <p:cNvCxnSpPr>
            <a:endCxn id="152" idx="1"/>
          </p:cNvCxnSpPr>
          <p:nvPr/>
        </p:nvCxnSpPr>
        <p:spPr>
          <a:xfrm flipV="1">
            <a:off x="17253339" y="3981317"/>
            <a:ext cx="357600" cy="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7" name="Прямая со стрелкой 196">
            <a:extLst>
              <a:ext uri="{FF2B5EF4-FFF2-40B4-BE49-F238E27FC236}">
                <a16:creationId xmlns:a16="http://schemas.microsoft.com/office/drawing/2014/main" id="{7128FFD2-ED1A-4C91-9942-93A655FB567A}"/>
              </a:ext>
            </a:extLst>
          </p:cNvPr>
          <p:cNvCxnSpPr>
            <a:cxnSpLocks/>
            <a:endCxn id="155" idx="1"/>
          </p:cNvCxnSpPr>
          <p:nvPr/>
        </p:nvCxnSpPr>
        <p:spPr>
          <a:xfrm>
            <a:off x="17253339" y="5008406"/>
            <a:ext cx="357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0" name="Прямая со стрелкой 199">
            <a:extLst>
              <a:ext uri="{FF2B5EF4-FFF2-40B4-BE49-F238E27FC236}">
                <a16:creationId xmlns:a16="http://schemas.microsoft.com/office/drawing/2014/main" id="{0B232FB0-2FD6-4083-ADE1-1858C9EEA3E3}"/>
              </a:ext>
            </a:extLst>
          </p:cNvPr>
          <p:cNvCxnSpPr>
            <a:cxnSpLocks/>
            <a:endCxn id="158" idx="1"/>
          </p:cNvCxnSpPr>
          <p:nvPr/>
        </p:nvCxnSpPr>
        <p:spPr>
          <a:xfrm>
            <a:off x="17253339" y="6035495"/>
            <a:ext cx="357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3" name="Рисунок 202">
            <a:extLst>
              <a:ext uri="{FF2B5EF4-FFF2-40B4-BE49-F238E27FC236}">
                <a16:creationId xmlns:a16="http://schemas.microsoft.com/office/drawing/2014/main" id="{26AC9F32-432B-47E7-AC4E-A08EDFA3B73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8748233" y="1670520"/>
            <a:ext cx="514350" cy="514350"/>
          </a:xfrm>
          <a:prstGeom prst="rect">
            <a:avLst/>
          </a:prstGeom>
        </p:spPr>
      </p:pic>
      <p:pic>
        <p:nvPicPr>
          <p:cNvPr id="208" name="Рисунок 207">
            <a:extLst>
              <a:ext uri="{FF2B5EF4-FFF2-40B4-BE49-F238E27FC236}">
                <a16:creationId xmlns:a16="http://schemas.microsoft.com/office/drawing/2014/main" id="{04D6BD51-CE21-4261-840D-E157B109B16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8748706" y="2698814"/>
            <a:ext cx="514350" cy="514350"/>
          </a:xfrm>
          <a:prstGeom prst="rect">
            <a:avLst/>
          </a:prstGeom>
        </p:spPr>
      </p:pic>
      <p:pic>
        <p:nvPicPr>
          <p:cNvPr id="209" name="Рисунок 208">
            <a:extLst>
              <a:ext uri="{FF2B5EF4-FFF2-40B4-BE49-F238E27FC236}">
                <a16:creationId xmlns:a16="http://schemas.microsoft.com/office/drawing/2014/main" id="{6CB90A6E-F2B3-4A70-AD47-39E636A7F00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>
          <a:xfrm>
            <a:off x="18749041" y="3724141"/>
            <a:ext cx="514350" cy="514350"/>
          </a:xfrm>
          <a:prstGeom prst="rect">
            <a:avLst/>
          </a:prstGeom>
        </p:spPr>
      </p:pic>
      <p:pic>
        <p:nvPicPr>
          <p:cNvPr id="210" name="Рисунок 209">
            <a:extLst>
              <a:ext uri="{FF2B5EF4-FFF2-40B4-BE49-F238E27FC236}">
                <a16:creationId xmlns:a16="http://schemas.microsoft.com/office/drawing/2014/main" id="{F1795D0F-E30B-4E02-BB0F-1A83FC9D1F4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18748568" y="4751230"/>
            <a:ext cx="514350" cy="514350"/>
          </a:xfrm>
          <a:prstGeom prst="rect">
            <a:avLst/>
          </a:prstGeom>
        </p:spPr>
      </p:pic>
      <p:pic>
        <p:nvPicPr>
          <p:cNvPr id="216" name="Рисунок 215">
            <a:extLst>
              <a:ext uri="{FF2B5EF4-FFF2-40B4-BE49-F238E27FC236}">
                <a16:creationId xmlns:a16="http://schemas.microsoft.com/office/drawing/2014/main" id="{F5A7D560-862A-4511-B41B-FFA94036516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9054532" y="1939348"/>
            <a:ext cx="208524" cy="208524"/>
          </a:xfrm>
          <a:prstGeom prst="rect">
            <a:avLst/>
          </a:prstGeom>
        </p:spPr>
      </p:pic>
      <p:pic>
        <p:nvPicPr>
          <p:cNvPr id="217" name="Рисунок 216">
            <a:extLst>
              <a:ext uri="{FF2B5EF4-FFF2-40B4-BE49-F238E27FC236}">
                <a16:creationId xmlns:a16="http://schemas.microsoft.com/office/drawing/2014/main" id="{3667F145-8A2B-47C7-883D-448EA18D4F0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9054059" y="2966437"/>
            <a:ext cx="208524" cy="208524"/>
          </a:xfrm>
          <a:prstGeom prst="rect">
            <a:avLst/>
          </a:prstGeom>
        </p:spPr>
      </p:pic>
      <p:cxnSp>
        <p:nvCxnSpPr>
          <p:cNvPr id="219" name="Прямая со стрелкой 218">
            <a:extLst>
              <a:ext uri="{FF2B5EF4-FFF2-40B4-BE49-F238E27FC236}">
                <a16:creationId xmlns:a16="http://schemas.microsoft.com/office/drawing/2014/main" id="{095D01C2-87D8-4E97-8357-CCB7E0CD2789}"/>
              </a:ext>
            </a:extLst>
          </p:cNvPr>
          <p:cNvCxnSpPr>
            <a:cxnSpLocks/>
            <a:endCxn id="203" idx="1"/>
          </p:cNvCxnSpPr>
          <p:nvPr/>
        </p:nvCxnSpPr>
        <p:spPr>
          <a:xfrm>
            <a:off x="18446478" y="1927695"/>
            <a:ext cx="3017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 стрелкой 228">
            <a:extLst>
              <a:ext uri="{FF2B5EF4-FFF2-40B4-BE49-F238E27FC236}">
                <a16:creationId xmlns:a16="http://schemas.microsoft.com/office/drawing/2014/main" id="{C9BF4D90-C403-4668-8836-D330219C858B}"/>
              </a:ext>
            </a:extLst>
          </p:cNvPr>
          <p:cNvCxnSpPr>
            <a:cxnSpLocks/>
            <a:stCxn id="149" idx="3"/>
            <a:endCxn id="208" idx="1"/>
          </p:cNvCxnSpPr>
          <p:nvPr/>
        </p:nvCxnSpPr>
        <p:spPr>
          <a:xfrm>
            <a:off x="18446480" y="2954228"/>
            <a:ext cx="302226" cy="1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 стрелкой 234">
            <a:extLst>
              <a:ext uri="{FF2B5EF4-FFF2-40B4-BE49-F238E27FC236}">
                <a16:creationId xmlns:a16="http://schemas.microsoft.com/office/drawing/2014/main" id="{6933996A-AEFF-4719-9F38-E84EE1FBFE14}"/>
              </a:ext>
            </a:extLst>
          </p:cNvPr>
          <p:cNvCxnSpPr>
            <a:cxnSpLocks/>
            <a:stCxn id="152" idx="3"/>
            <a:endCxn id="209" idx="1"/>
          </p:cNvCxnSpPr>
          <p:nvPr/>
        </p:nvCxnSpPr>
        <p:spPr>
          <a:xfrm flipV="1">
            <a:off x="18446480" y="3981316"/>
            <a:ext cx="30256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Прямая со стрелкой 239">
            <a:extLst>
              <a:ext uri="{FF2B5EF4-FFF2-40B4-BE49-F238E27FC236}">
                <a16:creationId xmlns:a16="http://schemas.microsoft.com/office/drawing/2014/main" id="{B4BAFC9A-0B73-4003-A9B7-3792BB745AA5}"/>
              </a:ext>
            </a:extLst>
          </p:cNvPr>
          <p:cNvCxnSpPr>
            <a:cxnSpLocks/>
            <a:stCxn id="155" idx="3"/>
            <a:endCxn id="210" idx="1"/>
          </p:cNvCxnSpPr>
          <p:nvPr/>
        </p:nvCxnSpPr>
        <p:spPr>
          <a:xfrm flipV="1">
            <a:off x="18446480" y="5008405"/>
            <a:ext cx="30208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5" name="Рисунок 254">
            <a:extLst>
              <a:ext uri="{FF2B5EF4-FFF2-40B4-BE49-F238E27FC236}">
                <a16:creationId xmlns:a16="http://schemas.microsoft.com/office/drawing/2014/main" id="{82391AC1-69D4-4DCF-88F7-934EC8A2EE9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9864372" y="1302891"/>
            <a:ext cx="748176" cy="4224994"/>
          </a:xfrm>
          <a:prstGeom prst="rect">
            <a:avLst/>
          </a:prstGeom>
        </p:spPr>
      </p:pic>
      <p:cxnSp>
        <p:nvCxnSpPr>
          <p:cNvPr id="259" name="Соединитель: уступ 258">
            <a:extLst>
              <a:ext uri="{FF2B5EF4-FFF2-40B4-BE49-F238E27FC236}">
                <a16:creationId xmlns:a16="http://schemas.microsoft.com/office/drawing/2014/main" id="{1C0AAF3D-A220-4F64-86EB-A3C3B2936AC9}"/>
              </a:ext>
            </a:extLst>
          </p:cNvPr>
          <p:cNvCxnSpPr>
            <a:stCxn id="149" idx="0"/>
          </p:cNvCxnSpPr>
          <p:nvPr/>
        </p:nvCxnSpPr>
        <p:spPr>
          <a:xfrm rot="5400000" flipH="1" flipV="1">
            <a:off x="18895780" y="1753783"/>
            <a:ext cx="101512" cy="183565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1" name="Соединитель: уступ 260">
            <a:extLst>
              <a:ext uri="{FF2B5EF4-FFF2-40B4-BE49-F238E27FC236}">
                <a16:creationId xmlns:a16="http://schemas.microsoft.com/office/drawing/2014/main" id="{71D5776E-9F06-4A4F-80F2-343455E9BD97}"/>
              </a:ext>
            </a:extLst>
          </p:cNvPr>
          <p:cNvCxnSpPr>
            <a:stCxn id="140" idx="0"/>
          </p:cNvCxnSpPr>
          <p:nvPr/>
        </p:nvCxnSpPr>
        <p:spPr>
          <a:xfrm rot="5400000" flipH="1" flipV="1">
            <a:off x="18895780" y="726694"/>
            <a:ext cx="101512" cy="183565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3" name="Соединитель: уступ 262">
            <a:extLst>
              <a:ext uri="{FF2B5EF4-FFF2-40B4-BE49-F238E27FC236}">
                <a16:creationId xmlns:a16="http://schemas.microsoft.com/office/drawing/2014/main" id="{E45F659A-9233-4361-A193-47100D2ACBCF}"/>
              </a:ext>
            </a:extLst>
          </p:cNvPr>
          <p:cNvCxnSpPr>
            <a:stCxn id="152" idx="0"/>
          </p:cNvCxnSpPr>
          <p:nvPr/>
        </p:nvCxnSpPr>
        <p:spPr>
          <a:xfrm rot="5400000" flipH="1" flipV="1">
            <a:off x="18895780" y="2780874"/>
            <a:ext cx="101511" cy="183565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5" name="Соединитель: уступ 264">
            <a:extLst>
              <a:ext uri="{FF2B5EF4-FFF2-40B4-BE49-F238E27FC236}">
                <a16:creationId xmlns:a16="http://schemas.microsoft.com/office/drawing/2014/main" id="{148AB243-A6B2-4E0B-9DF7-70142AC29485}"/>
              </a:ext>
            </a:extLst>
          </p:cNvPr>
          <p:cNvCxnSpPr>
            <a:stCxn id="155" idx="0"/>
          </p:cNvCxnSpPr>
          <p:nvPr/>
        </p:nvCxnSpPr>
        <p:spPr>
          <a:xfrm rot="5400000" flipH="1" flipV="1">
            <a:off x="18895779" y="3807962"/>
            <a:ext cx="101512" cy="183565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69" name="Рисунок 268" descr="Конверт">
            <a:extLst>
              <a:ext uri="{FF2B5EF4-FFF2-40B4-BE49-F238E27FC236}">
                <a16:creationId xmlns:a16="http://schemas.microsoft.com/office/drawing/2014/main" id="{C9340256-3058-4087-8A84-805C9535D3C2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9434594" y="1285202"/>
            <a:ext cx="356186" cy="356186"/>
          </a:xfrm>
          <a:prstGeom prst="rect">
            <a:avLst/>
          </a:prstGeom>
        </p:spPr>
      </p:pic>
      <p:pic>
        <p:nvPicPr>
          <p:cNvPr id="282" name="Рисунок 281" descr="Конверт">
            <a:extLst>
              <a:ext uri="{FF2B5EF4-FFF2-40B4-BE49-F238E27FC236}">
                <a16:creationId xmlns:a16="http://schemas.microsoft.com/office/drawing/2014/main" id="{32DB5AE2-CC94-4D1E-8776-6D477421EAC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9434418" y="2313586"/>
            <a:ext cx="356186" cy="356186"/>
          </a:xfrm>
          <a:prstGeom prst="rect">
            <a:avLst/>
          </a:prstGeom>
        </p:spPr>
      </p:pic>
      <p:pic>
        <p:nvPicPr>
          <p:cNvPr id="283" name="Рисунок 282" descr="Конверт">
            <a:extLst>
              <a:ext uri="{FF2B5EF4-FFF2-40B4-BE49-F238E27FC236}">
                <a16:creationId xmlns:a16="http://schemas.microsoft.com/office/drawing/2014/main" id="{B13402E0-9912-480A-ACFF-0248363C3D3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9434242" y="3341970"/>
            <a:ext cx="356186" cy="356186"/>
          </a:xfrm>
          <a:prstGeom prst="rect">
            <a:avLst/>
          </a:prstGeom>
        </p:spPr>
      </p:pic>
      <p:pic>
        <p:nvPicPr>
          <p:cNvPr id="284" name="Рисунок 283" descr="Конверт">
            <a:extLst>
              <a:ext uri="{FF2B5EF4-FFF2-40B4-BE49-F238E27FC236}">
                <a16:creationId xmlns:a16="http://schemas.microsoft.com/office/drawing/2014/main" id="{169940C5-4093-47BF-AE50-1820CF6A053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9434066" y="4370354"/>
            <a:ext cx="356186" cy="356186"/>
          </a:xfrm>
          <a:prstGeom prst="rect">
            <a:avLst/>
          </a:prstGeom>
        </p:spPr>
      </p:pic>
      <p:sp>
        <p:nvSpPr>
          <p:cNvPr id="288" name="TextBox 287">
            <a:extLst>
              <a:ext uri="{FF2B5EF4-FFF2-40B4-BE49-F238E27FC236}">
                <a16:creationId xmlns:a16="http://schemas.microsoft.com/office/drawing/2014/main" id="{98B89CA0-390B-4C9D-AF87-02D614EFBC05}"/>
              </a:ext>
            </a:extLst>
          </p:cNvPr>
          <p:cNvSpPr txBox="1"/>
          <p:nvPr/>
        </p:nvSpPr>
        <p:spPr>
          <a:xfrm rot="5400000">
            <a:off x="18902197" y="3167390"/>
            <a:ext cx="2672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ontserrat SemiBold" panose="00000700000000000000" pitchFamily="2" charset="-52"/>
              </a:rPr>
              <a:t>SERVICE BUS</a:t>
            </a:r>
            <a:endParaRPr lang="ru-RU" sz="2800" dirty="0">
              <a:latin typeface="Montserrat SemiBold" panose="00000700000000000000" pitchFamily="2" charset="-52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2FCA400-5658-4786-A313-C2681960ABB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25"/>
          <a:stretch/>
        </p:blipFill>
        <p:spPr>
          <a:xfrm>
            <a:off x="1106310" y="1606258"/>
            <a:ext cx="3629576" cy="1981003"/>
          </a:xfrm>
          <a:prstGeom prst="rect">
            <a:avLst/>
          </a:prstGeom>
        </p:spPr>
      </p:pic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9164BBCA-46BB-4FFD-B137-99940E77F40E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3653360" y="1847449"/>
            <a:ext cx="0" cy="4510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0" name="Рисунок 329">
            <a:extLst>
              <a:ext uri="{FF2B5EF4-FFF2-40B4-BE49-F238E27FC236}">
                <a16:creationId xmlns:a16="http://schemas.microsoft.com/office/drawing/2014/main" id="{47522A62-5F9D-4F3C-A37D-0750FC7DB7B4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095977" y="1214451"/>
            <a:ext cx="3650232" cy="2433490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C3679F71-AB08-425E-B3AA-7BF1BA5639C7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3480855" y="3737609"/>
            <a:ext cx="7301380" cy="263418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D6B06D9-425B-485B-9F29-9ACD0C3BD023}"/>
              </a:ext>
            </a:extLst>
          </p:cNvPr>
          <p:cNvSpPr txBox="1"/>
          <p:nvPr/>
        </p:nvSpPr>
        <p:spPr>
          <a:xfrm>
            <a:off x="1102590" y="3912212"/>
            <a:ext cx="2367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ontserrat SemiBold" panose="00000700000000000000" pitchFamily="2" charset="-52"/>
              </a:rPr>
              <a:t>ANY JS Framework</a:t>
            </a:r>
          </a:p>
          <a:p>
            <a:r>
              <a:rPr lang="en-US" sz="1600" dirty="0">
                <a:latin typeface="Montserrat SemiBold" panose="00000700000000000000" pitchFamily="2" charset="-52"/>
              </a:rPr>
              <a:t>React.JS, Angular etc.</a:t>
            </a:r>
            <a:endParaRPr lang="ru-RU" sz="1600" dirty="0">
              <a:latin typeface="Montserrat SemiBold" panose="000007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291122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Рисунок 329">
            <a:extLst>
              <a:ext uri="{FF2B5EF4-FFF2-40B4-BE49-F238E27FC236}">
                <a16:creationId xmlns:a16="http://schemas.microsoft.com/office/drawing/2014/main" id="{47522A62-5F9D-4F3C-A37D-0750FC7DB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978" y="3370142"/>
            <a:ext cx="2109600" cy="140640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EA63C6F1-D4F3-419D-9FC9-EC157661DBCD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44" r="75678" b="6667"/>
          <a:stretch/>
        </p:blipFill>
        <p:spPr>
          <a:xfrm>
            <a:off x="1850226" y="1680957"/>
            <a:ext cx="569854" cy="1094150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FB46CB8B-DF5C-4C53-981A-818DC034E8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09535" y="1642636"/>
            <a:ext cx="851235" cy="1238765"/>
          </a:xfrm>
          <a:prstGeom prst="rect">
            <a:avLst/>
          </a:prstGeom>
        </p:spPr>
      </p:pic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50066C85-4BE8-4B22-9BB8-33DEC5FFFA95}"/>
              </a:ext>
            </a:extLst>
          </p:cNvPr>
          <p:cNvSpPr/>
          <p:nvPr/>
        </p:nvSpPr>
        <p:spPr>
          <a:xfrm>
            <a:off x="6375975" y="3129901"/>
            <a:ext cx="1417320" cy="129921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cxnSp>
        <p:nvCxnSpPr>
          <p:cNvPr id="75" name="Соединитель: уступ 74">
            <a:extLst>
              <a:ext uri="{FF2B5EF4-FFF2-40B4-BE49-F238E27FC236}">
                <a16:creationId xmlns:a16="http://schemas.microsoft.com/office/drawing/2014/main" id="{2289551B-8882-4949-99E3-667098181E0C}"/>
              </a:ext>
            </a:extLst>
          </p:cNvPr>
          <p:cNvCxnSpPr>
            <a:cxnSpLocks/>
            <a:stCxn id="62" idx="3"/>
            <a:endCxn id="27" idx="0"/>
          </p:cNvCxnSpPr>
          <p:nvPr/>
        </p:nvCxnSpPr>
        <p:spPr>
          <a:xfrm>
            <a:off x="2560770" y="2262019"/>
            <a:ext cx="4523864" cy="158854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98576-125B-4FEB-A951-E6915AA4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0659" y="159822"/>
            <a:ext cx="6241988" cy="774099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Приложение «</a:t>
            </a:r>
            <a:r>
              <a:rPr lang="en-US" sz="2800" dirty="0" err="1"/>
              <a:t>FurtherEducation</a:t>
            </a:r>
            <a:r>
              <a:rPr lang="ru-RU" sz="2800" dirty="0"/>
              <a:t>»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95A5152-91DD-4D7B-B94F-2EA47063B340}"/>
              </a:ext>
            </a:extLst>
          </p:cNvPr>
          <p:cNvSpPr/>
          <p:nvPr/>
        </p:nvSpPr>
        <p:spPr>
          <a:xfrm>
            <a:off x="640612" y="933810"/>
            <a:ext cx="2989083" cy="5694667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9104DD7-9354-499F-B332-40A5F2304718}"/>
              </a:ext>
            </a:extLst>
          </p:cNvPr>
          <p:cNvSpPr/>
          <p:nvPr/>
        </p:nvSpPr>
        <p:spPr>
          <a:xfrm>
            <a:off x="3931920" y="933810"/>
            <a:ext cx="7619467" cy="5694667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sp>
        <p:nvSpPr>
          <p:cNvPr id="12" name="!!TextBox 11">
            <a:extLst>
              <a:ext uri="{FF2B5EF4-FFF2-40B4-BE49-F238E27FC236}">
                <a16:creationId xmlns:a16="http://schemas.microsoft.com/office/drawing/2014/main" id="{A0B2B82D-7685-4BD7-8A7C-BFB7DF3D0B7E}"/>
              </a:ext>
            </a:extLst>
          </p:cNvPr>
          <p:cNvSpPr txBox="1"/>
          <p:nvPr/>
        </p:nvSpPr>
        <p:spPr>
          <a:xfrm>
            <a:off x="1155152" y="3006668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 SemiBold" panose="00000700000000000000" pitchFamily="2" charset="-52"/>
              </a:rPr>
              <a:t>web application</a:t>
            </a:r>
            <a:endParaRPr lang="ru-RU" dirty="0">
              <a:latin typeface="Montserrat SemiBold" panose="00000700000000000000" pitchFamily="2" charset="-5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E50BA9-693B-480D-B244-57FCD47F6778}"/>
              </a:ext>
            </a:extLst>
          </p:cNvPr>
          <p:cNvSpPr txBox="1"/>
          <p:nvPr/>
        </p:nvSpPr>
        <p:spPr>
          <a:xfrm>
            <a:off x="640612" y="938425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Montserrat SemiBold" panose="00000700000000000000" pitchFamily="2" charset="-52"/>
              </a:rPr>
              <a:t>client apps</a:t>
            </a:r>
            <a:endParaRPr lang="ru-RU" dirty="0">
              <a:solidFill>
                <a:srgbClr val="00B0F0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D8E4C1-1205-453D-8EC9-82D405FEC36E}"/>
              </a:ext>
            </a:extLst>
          </p:cNvPr>
          <p:cNvSpPr txBox="1"/>
          <p:nvPr/>
        </p:nvSpPr>
        <p:spPr>
          <a:xfrm>
            <a:off x="9951269" y="928898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Montserrat SemiBold" panose="00000700000000000000" pitchFamily="2" charset="-52"/>
              </a:rPr>
              <a:t>Docker Host</a:t>
            </a:r>
            <a:endParaRPr lang="ru-RU" dirty="0">
              <a:solidFill>
                <a:srgbClr val="00B0F0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971AA48E-B789-4B91-AE85-1B478341C453}"/>
              </a:ext>
            </a:extLst>
          </p:cNvPr>
          <p:cNvSpPr/>
          <p:nvPr/>
        </p:nvSpPr>
        <p:spPr>
          <a:xfrm>
            <a:off x="4813462" y="3133175"/>
            <a:ext cx="1417320" cy="129921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E8FBE754-4498-4C63-B07A-8CD13282B7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10621" y="3848782"/>
            <a:ext cx="835541" cy="4637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E08DC66-58CD-4023-A1E4-BD0E849977C4}"/>
              </a:ext>
            </a:extLst>
          </p:cNvPr>
          <p:cNvSpPr txBox="1"/>
          <p:nvPr/>
        </p:nvSpPr>
        <p:spPr>
          <a:xfrm>
            <a:off x="4816130" y="3133175"/>
            <a:ext cx="1414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Montserrat SemiBold" panose="00000700000000000000" pitchFamily="2" charset="-52"/>
              </a:rPr>
              <a:t>BFF </a:t>
            </a:r>
          </a:p>
          <a:p>
            <a:pPr algn="ctr"/>
            <a:r>
              <a:rPr lang="en-US" sz="1200" dirty="0">
                <a:latin typeface="Montserrat SemiBold" panose="00000700000000000000" pitchFamily="2" charset="-52"/>
              </a:rPr>
              <a:t>Token Handler</a:t>
            </a:r>
          </a:p>
          <a:p>
            <a:pPr algn="ctr"/>
            <a:r>
              <a:rPr lang="en-US" sz="1200" dirty="0">
                <a:latin typeface="Montserrat SemiBold" panose="00000700000000000000" pitchFamily="2" charset="-52"/>
              </a:rPr>
              <a:t>For Web APP</a:t>
            </a:r>
            <a:endParaRPr lang="ru-RU" sz="1200" dirty="0">
              <a:latin typeface="Montserrat SemiBold" panose="00000700000000000000" pitchFamily="2" charset="-52"/>
            </a:endParaRP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9529918-CE9F-4A4D-ABEE-4424849630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66863" y="3850566"/>
            <a:ext cx="835541" cy="46372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E36C955-4B28-4F24-8A6C-CA44904FF66A}"/>
              </a:ext>
            </a:extLst>
          </p:cNvPr>
          <p:cNvSpPr txBox="1"/>
          <p:nvPr/>
        </p:nvSpPr>
        <p:spPr>
          <a:xfrm>
            <a:off x="6385096" y="3232684"/>
            <a:ext cx="141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Montserrat SemiBold" panose="00000700000000000000" pitchFamily="2" charset="-52"/>
              </a:rPr>
              <a:t>API</a:t>
            </a:r>
          </a:p>
          <a:p>
            <a:pPr algn="ctr"/>
            <a:r>
              <a:rPr lang="en-US" sz="1200" dirty="0">
                <a:latin typeface="Montserrat SemiBold" panose="00000700000000000000" pitchFamily="2" charset="-52"/>
              </a:rPr>
              <a:t>Gateway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642A3EB1-273B-4187-B469-E06B32D80B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25655" y="947843"/>
            <a:ext cx="790563" cy="899606"/>
          </a:xfrm>
          <a:prstGeom prst="rect">
            <a:avLst/>
          </a:prstGeom>
        </p:spPr>
      </p:pic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76FEAE0C-B156-4C32-A8CA-774746774267}"/>
              </a:ext>
            </a:extLst>
          </p:cNvPr>
          <p:cNvCxnSpPr>
            <a:cxnSpLocks/>
            <a:stCxn id="330" idx="3"/>
            <a:endCxn id="24" idx="1"/>
          </p:cNvCxnSpPr>
          <p:nvPr/>
        </p:nvCxnSpPr>
        <p:spPr>
          <a:xfrm>
            <a:off x="3205578" y="4073343"/>
            <a:ext cx="1905043" cy="7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6107C89C-A9D9-4DEC-A883-8992DDB7DDBA}"/>
              </a:ext>
            </a:extLst>
          </p:cNvPr>
          <p:cNvCxnSpPr>
            <a:cxnSpLocks/>
          </p:cNvCxnSpPr>
          <p:nvPr/>
        </p:nvCxnSpPr>
        <p:spPr>
          <a:xfrm>
            <a:off x="5946162" y="4080643"/>
            <a:ext cx="720701" cy="26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D5DF1B5-63CD-4A1C-9A70-42CAED54D297}"/>
              </a:ext>
            </a:extLst>
          </p:cNvPr>
          <p:cNvSpPr txBox="1"/>
          <p:nvPr/>
        </p:nvSpPr>
        <p:spPr>
          <a:xfrm>
            <a:off x="1003668" y="1280042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 SemiBold" panose="00000700000000000000" pitchFamily="2" charset="-52"/>
              </a:rPr>
              <a:t>mobile application</a:t>
            </a:r>
            <a:endParaRPr lang="ru-RU" dirty="0">
              <a:latin typeface="Montserrat SemiBold" panose="00000700000000000000" pitchFamily="2" charset="-52"/>
            </a:endParaRPr>
          </a:p>
        </p:txBody>
      </p:sp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A117E33E-A9BA-4D4A-AB71-384F670202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98506" y="5357352"/>
            <a:ext cx="1070376" cy="1070376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F1EEDC65-FDB2-4198-9731-720708C189B7}"/>
              </a:ext>
            </a:extLst>
          </p:cNvPr>
          <p:cNvSpPr txBox="1"/>
          <p:nvPr/>
        </p:nvSpPr>
        <p:spPr>
          <a:xfrm>
            <a:off x="1192988" y="5024375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 SemiBold" panose="00000700000000000000" pitchFamily="2" charset="-52"/>
              </a:rPr>
              <a:t>other applications</a:t>
            </a:r>
            <a:endParaRPr lang="ru-RU" dirty="0">
              <a:latin typeface="Montserrat SemiBold" panose="00000700000000000000" pitchFamily="2" charset="-52"/>
            </a:endParaRPr>
          </a:p>
        </p:txBody>
      </p:sp>
      <p:cxnSp>
        <p:nvCxnSpPr>
          <p:cNvPr id="127" name="Соединитель: уступ 126">
            <a:extLst>
              <a:ext uri="{FF2B5EF4-FFF2-40B4-BE49-F238E27FC236}">
                <a16:creationId xmlns:a16="http://schemas.microsoft.com/office/drawing/2014/main" id="{1E7FE804-1940-4FB6-A99B-8F835B778122}"/>
              </a:ext>
            </a:extLst>
          </p:cNvPr>
          <p:cNvCxnSpPr>
            <a:cxnSpLocks/>
            <a:stCxn id="77" idx="3"/>
            <a:endCxn id="27" idx="2"/>
          </p:cNvCxnSpPr>
          <p:nvPr/>
        </p:nvCxnSpPr>
        <p:spPr>
          <a:xfrm flipV="1">
            <a:off x="2668882" y="4314291"/>
            <a:ext cx="4415752" cy="157824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7" name="Прямоугольник: скругленные углы 136">
            <a:extLst>
              <a:ext uri="{FF2B5EF4-FFF2-40B4-BE49-F238E27FC236}">
                <a16:creationId xmlns:a16="http://schemas.microsoft.com/office/drawing/2014/main" id="{9FBB544A-49F5-45AE-900F-AEDF9EC7FFD7}"/>
              </a:ext>
            </a:extLst>
          </p:cNvPr>
          <p:cNvSpPr/>
          <p:nvPr/>
        </p:nvSpPr>
        <p:spPr>
          <a:xfrm>
            <a:off x="8225944" y="1307757"/>
            <a:ext cx="1976231" cy="94134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4DFC9FB4-0798-4CC1-8B79-9A0EBF58207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8378516" y="1695276"/>
            <a:ext cx="835541" cy="463725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41475F7C-3829-4A37-8C1C-E792D5C0DB01}"/>
              </a:ext>
            </a:extLst>
          </p:cNvPr>
          <p:cNvSpPr txBox="1"/>
          <p:nvPr/>
        </p:nvSpPr>
        <p:spPr>
          <a:xfrm>
            <a:off x="8225944" y="1316764"/>
            <a:ext cx="1976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Montserrat SemiBold" panose="00000700000000000000" pitchFamily="2" charset="-52"/>
              </a:rPr>
              <a:t>Identity Microservice</a:t>
            </a:r>
          </a:p>
        </p:txBody>
      </p:sp>
      <p:sp>
        <p:nvSpPr>
          <p:cNvPr id="148" name="Прямоугольник: скругленные углы 147">
            <a:extLst>
              <a:ext uri="{FF2B5EF4-FFF2-40B4-BE49-F238E27FC236}">
                <a16:creationId xmlns:a16="http://schemas.microsoft.com/office/drawing/2014/main" id="{7B9C5B85-3BF9-45E2-B58E-4B655596E514}"/>
              </a:ext>
            </a:extLst>
          </p:cNvPr>
          <p:cNvSpPr/>
          <p:nvPr/>
        </p:nvSpPr>
        <p:spPr>
          <a:xfrm>
            <a:off x="8225943" y="2334846"/>
            <a:ext cx="1976231" cy="94134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pic>
        <p:nvPicPr>
          <p:cNvPr id="149" name="Рисунок 148">
            <a:extLst>
              <a:ext uri="{FF2B5EF4-FFF2-40B4-BE49-F238E27FC236}">
                <a16:creationId xmlns:a16="http://schemas.microsoft.com/office/drawing/2014/main" id="{E7EE76C7-3FDF-42E9-8000-00B2C27BEDE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8378516" y="2722365"/>
            <a:ext cx="835541" cy="463725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433BA700-A2E8-4F54-9EB8-FCF9EC74F768}"/>
              </a:ext>
            </a:extLst>
          </p:cNvPr>
          <p:cNvSpPr txBox="1"/>
          <p:nvPr/>
        </p:nvSpPr>
        <p:spPr>
          <a:xfrm>
            <a:off x="8225943" y="2343853"/>
            <a:ext cx="1976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Montserrat SemiBold" panose="00000700000000000000" pitchFamily="2" charset="-52"/>
              </a:rPr>
              <a:t>User.API</a:t>
            </a:r>
            <a:endParaRPr lang="en-US" sz="1200" dirty="0">
              <a:latin typeface="Montserrat SemiBold" panose="00000700000000000000" pitchFamily="2" charset="-52"/>
            </a:endParaRPr>
          </a:p>
        </p:txBody>
      </p:sp>
      <p:sp>
        <p:nvSpPr>
          <p:cNvPr id="151" name="Прямоугольник: скругленные углы 150">
            <a:extLst>
              <a:ext uri="{FF2B5EF4-FFF2-40B4-BE49-F238E27FC236}">
                <a16:creationId xmlns:a16="http://schemas.microsoft.com/office/drawing/2014/main" id="{890F2367-C407-491D-8291-D19E493083F1}"/>
              </a:ext>
            </a:extLst>
          </p:cNvPr>
          <p:cNvSpPr/>
          <p:nvPr/>
        </p:nvSpPr>
        <p:spPr>
          <a:xfrm>
            <a:off x="8225942" y="3361935"/>
            <a:ext cx="1976231" cy="94134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pic>
        <p:nvPicPr>
          <p:cNvPr id="152" name="Рисунок 151">
            <a:extLst>
              <a:ext uri="{FF2B5EF4-FFF2-40B4-BE49-F238E27FC236}">
                <a16:creationId xmlns:a16="http://schemas.microsoft.com/office/drawing/2014/main" id="{40AB4CDB-8A94-41B6-802F-D6A3EEB4485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8378516" y="3749454"/>
            <a:ext cx="835541" cy="463725"/>
          </a:xfrm>
          <a:prstGeom prst="rect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4E82C8B2-E054-4CD1-8B94-4B261908BE56}"/>
              </a:ext>
            </a:extLst>
          </p:cNvPr>
          <p:cNvSpPr txBox="1"/>
          <p:nvPr/>
        </p:nvSpPr>
        <p:spPr>
          <a:xfrm>
            <a:off x="8225942" y="3370942"/>
            <a:ext cx="1976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Montserrat SemiBold" panose="00000700000000000000" pitchFamily="2" charset="-52"/>
              </a:rPr>
              <a:t>Profile.API</a:t>
            </a:r>
            <a:endParaRPr lang="en-US" sz="1200" dirty="0">
              <a:latin typeface="Montserrat SemiBold" panose="00000700000000000000" pitchFamily="2" charset="-52"/>
            </a:endParaRPr>
          </a:p>
        </p:txBody>
      </p:sp>
      <p:sp>
        <p:nvSpPr>
          <p:cNvPr id="154" name="Прямоугольник: скругленные углы 153">
            <a:extLst>
              <a:ext uri="{FF2B5EF4-FFF2-40B4-BE49-F238E27FC236}">
                <a16:creationId xmlns:a16="http://schemas.microsoft.com/office/drawing/2014/main" id="{BBFD290B-CCF6-427A-98C3-7C31EA5F4A1C}"/>
              </a:ext>
            </a:extLst>
          </p:cNvPr>
          <p:cNvSpPr/>
          <p:nvPr/>
        </p:nvSpPr>
        <p:spPr>
          <a:xfrm>
            <a:off x="8225941" y="4389024"/>
            <a:ext cx="1976231" cy="94134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pic>
        <p:nvPicPr>
          <p:cNvPr id="155" name="Рисунок 154">
            <a:extLst>
              <a:ext uri="{FF2B5EF4-FFF2-40B4-BE49-F238E27FC236}">
                <a16:creationId xmlns:a16="http://schemas.microsoft.com/office/drawing/2014/main" id="{6A8F6979-7299-4B29-928F-5F79BC1726D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8378516" y="4776543"/>
            <a:ext cx="835541" cy="463725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27F74FF1-FDD1-4991-873F-1C3939E190C3}"/>
              </a:ext>
            </a:extLst>
          </p:cNvPr>
          <p:cNvSpPr txBox="1"/>
          <p:nvPr/>
        </p:nvSpPr>
        <p:spPr>
          <a:xfrm>
            <a:off x="8225941" y="4398031"/>
            <a:ext cx="1976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Montserrat SemiBold" panose="00000700000000000000" pitchFamily="2" charset="-52"/>
              </a:rPr>
              <a:t>Education.API</a:t>
            </a:r>
            <a:endParaRPr lang="en-US" sz="1200" dirty="0">
              <a:latin typeface="Montserrat SemiBold" panose="00000700000000000000" pitchFamily="2" charset="-52"/>
            </a:endParaRPr>
          </a:p>
        </p:txBody>
      </p:sp>
      <p:sp>
        <p:nvSpPr>
          <p:cNvPr id="157" name="Прямоугольник: скругленные углы 156">
            <a:extLst>
              <a:ext uri="{FF2B5EF4-FFF2-40B4-BE49-F238E27FC236}">
                <a16:creationId xmlns:a16="http://schemas.microsoft.com/office/drawing/2014/main" id="{00D33734-958C-40BB-B7B1-337451178DAA}"/>
              </a:ext>
            </a:extLst>
          </p:cNvPr>
          <p:cNvSpPr/>
          <p:nvPr/>
        </p:nvSpPr>
        <p:spPr>
          <a:xfrm>
            <a:off x="8225940" y="5416113"/>
            <a:ext cx="1976231" cy="94134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pic>
        <p:nvPicPr>
          <p:cNvPr id="158" name="Рисунок 157">
            <a:extLst>
              <a:ext uri="{FF2B5EF4-FFF2-40B4-BE49-F238E27FC236}">
                <a16:creationId xmlns:a16="http://schemas.microsoft.com/office/drawing/2014/main" id="{FBAE44B5-768C-4B3D-A9A5-982938163CC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8378516" y="5803632"/>
            <a:ext cx="835541" cy="463725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6062132D-DAB0-42BE-B774-7BDEC5C424ED}"/>
              </a:ext>
            </a:extLst>
          </p:cNvPr>
          <p:cNvSpPr txBox="1"/>
          <p:nvPr/>
        </p:nvSpPr>
        <p:spPr>
          <a:xfrm>
            <a:off x="8225940" y="5425120"/>
            <a:ext cx="1976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Montserrat SemiBold" panose="00000700000000000000" pitchFamily="2" charset="-52"/>
              </a:rPr>
              <a:t>Storage.API</a:t>
            </a:r>
            <a:endParaRPr lang="en-US" sz="1200" dirty="0">
              <a:latin typeface="Montserrat SemiBold" panose="00000700000000000000" pitchFamily="2" charset="-52"/>
            </a:endParaRPr>
          </a:p>
        </p:txBody>
      </p:sp>
      <p:cxnSp>
        <p:nvCxnSpPr>
          <p:cNvPr id="176" name="Прямая соединительная линия 175">
            <a:extLst>
              <a:ext uri="{FF2B5EF4-FFF2-40B4-BE49-F238E27FC236}">
                <a16:creationId xmlns:a16="http://schemas.microsoft.com/office/drawing/2014/main" id="{B9180C4D-2AA4-4F58-8DC8-04A687C4C73D}"/>
              </a:ext>
            </a:extLst>
          </p:cNvPr>
          <p:cNvCxnSpPr>
            <a:cxnSpLocks/>
          </p:cNvCxnSpPr>
          <p:nvPr/>
        </p:nvCxnSpPr>
        <p:spPr>
          <a:xfrm>
            <a:off x="8013600" y="2700000"/>
            <a:ext cx="0" cy="360000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8" name="Прямая со стрелкой 177">
            <a:extLst>
              <a:ext uri="{FF2B5EF4-FFF2-40B4-BE49-F238E27FC236}">
                <a16:creationId xmlns:a16="http://schemas.microsoft.com/office/drawing/2014/main" id="{61D6F6B7-996C-41AF-A0EF-991388AF29D7}"/>
              </a:ext>
            </a:extLst>
          </p:cNvPr>
          <p:cNvCxnSpPr>
            <a:stCxn id="27" idx="3"/>
          </p:cNvCxnSpPr>
          <p:nvPr/>
        </p:nvCxnSpPr>
        <p:spPr>
          <a:xfrm>
            <a:off x="7502404" y="4082429"/>
            <a:ext cx="500265" cy="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9" name="Прямая со стрелкой 188">
            <a:extLst>
              <a:ext uri="{FF2B5EF4-FFF2-40B4-BE49-F238E27FC236}">
                <a16:creationId xmlns:a16="http://schemas.microsoft.com/office/drawing/2014/main" id="{96907B97-1212-4F82-B62C-018B49919C5A}"/>
              </a:ext>
            </a:extLst>
          </p:cNvPr>
          <p:cNvCxnSpPr>
            <a:cxnSpLocks/>
            <a:endCxn id="140" idx="1"/>
          </p:cNvCxnSpPr>
          <p:nvPr/>
        </p:nvCxnSpPr>
        <p:spPr>
          <a:xfrm>
            <a:off x="4420937" y="1927139"/>
            <a:ext cx="39575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2" name="Прямая со стрелкой 191">
            <a:extLst>
              <a:ext uri="{FF2B5EF4-FFF2-40B4-BE49-F238E27FC236}">
                <a16:creationId xmlns:a16="http://schemas.microsoft.com/office/drawing/2014/main" id="{728567CA-629F-4367-B47C-33B6A1FCB2AB}"/>
              </a:ext>
            </a:extLst>
          </p:cNvPr>
          <p:cNvCxnSpPr>
            <a:cxnSpLocks/>
            <a:endCxn id="149" idx="1"/>
          </p:cNvCxnSpPr>
          <p:nvPr/>
        </p:nvCxnSpPr>
        <p:spPr>
          <a:xfrm flipV="1">
            <a:off x="8020916" y="2954228"/>
            <a:ext cx="357600" cy="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5" name="Прямая со стрелкой 194">
            <a:extLst>
              <a:ext uri="{FF2B5EF4-FFF2-40B4-BE49-F238E27FC236}">
                <a16:creationId xmlns:a16="http://schemas.microsoft.com/office/drawing/2014/main" id="{4A3794AC-3130-4F02-8B67-01BA1F6E5261}"/>
              </a:ext>
            </a:extLst>
          </p:cNvPr>
          <p:cNvCxnSpPr>
            <a:endCxn id="152" idx="1"/>
          </p:cNvCxnSpPr>
          <p:nvPr/>
        </p:nvCxnSpPr>
        <p:spPr>
          <a:xfrm flipV="1">
            <a:off x="8020916" y="3981317"/>
            <a:ext cx="357600" cy="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7" name="Прямая со стрелкой 196">
            <a:extLst>
              <a:ext uri="{FF2B5EF4-FFF2-40B4-BE49-F238E27FC236}">
                <a16:creationId xmlns:a16="http://schemas.microsoft.com/office/drawing/2014/main" id="{7128FFD2-ED1A-4C91-9942-93A655FB567A}"/>
              </a:ext>
            </a:extLst>
          </p:cNvPr>
          <p:cNvCxnSpPr>
            <a:cxnSpLocks/>
            <a:endCxn id="155" idx="1"/>
          </p:cNvCxnSpPr>
          <p:nvPr/>
        </p:nvCxnSpPr>
        <p:spPr>
          <a:xfrm>
            <a:off x="8020916" y="5008406"/>
            <a:ext cx="357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0" name="Прямая со стрелкой 199">
            <a:extLst>
              <a:ext uri="{FF2B5EF4-FFF2-40B4-BE49-F238E27FC236}">
                <a16:creationId xmlns:a16="http://schemas.microsoft.com/office/drawing/2014/main" id="{0B232FB0-2FD6-4083-ADE1-1858C9EEA3E3}"/>
              </a:ext>
            </a:extLst>
          </p:cNvPr>
          <p:cNvCxnSpPr>
            <a:cxnSpLocks/>
            <a:endCxn id="158" idx="1"/>
          </p:cNvCxnSpPr>
          <p:nvPr/>
        </p:nvCxnSpPr>
        <p:spPr>
          <a:xfrm>
            <a:off x="8020916" y="6035495"/>
            <a:ext cx="357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3" name="Рисунок 202">
            <a:extLst>
              <a:ext uri="{FF2B5EF4-FFF2-40B4-BE49-F238E27FC236}">
                <a16:creationId xmlns:a16="http://schemas.microsoft.com/office/drawing/2014/main" id="{26AC9F32-432B-47E7-AC4E-A08EDFA3B73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515810" y="1670520"/>
            <a:ext cx="514350" cy="514350"/>
          </a:xfrm>
          <a:prstGeom prst="rect">
            <a:avLst/>
          </a:prstGeom>
        </p:spPr>
      </p:pic>
      <p:pic>
        <p:nvPicPr>
          <p:cNvPr id="208" name="Рисунок 207">
            <a:extLst>
              <a:ext uri="{FF2B5EF4-FFF2-40B4-BE49-F238E27FC236}">
                <a16:creationId xmlns:a16="http://schemas.microsoft.com/office/drawing/2014/main" id="{04D6BD51-CE21-4261-840D-E157B109B16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516283" y="2698814"/>
            <a:ext cx="514350" cy="514350"/>
          </a:xfrm>
          <a:prstGeom prst="rect">
            <a:avLst/>
          </a:prstGeom>
        </p:spPr>
      </p:pic>
      <p:pic>
        <p:nvPicPr>
          <p:cNvPr id="209" name="Рисунок 208">
            <a:extLst>
              <a:ext uri="{FF2B5EF4-FFF2-40B4-BE49-F238E27FC236}">
                <a16:creationId xmlns:a16="http://schemas.microsoft.com/office/drawing/2014/main" id="{6CB90A6E-F2B3-4A70-AD47-39E636A7F0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9516618" y="3724141"/>
            <a:ext cx="514350" cy="514350"/>
          </a:xfrm>
          <a:prstGeom prst="rect">
            <a:avLst/>
          </a:prstGeom>
        </p:spPr>
      </p:pic>
      <p:pic>
        <p:nvPicPr>
          <p:cNvPr id="210" name="Рисунок 209">
            <a:extLst>
              <a:ext uri="{FF2B5EF4-FFF2-40B4-BE49-F238E27FC236}">
                <a16:creationId xmlns:a16="http://schemas.microsoft.com/office/drawing/2014/main" id="{F1795D0F-E30B-4E02-BB0F-1A83FC9D1F4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>
          <a:xfrm>
            <a:off x="9516145" y="4751230"/>
            <a:ext cx="514350" cy="514350"/>
          </a:xfrm>
          <a:prstGeom prst="rect">
            <a:avLst/>
          </a:prstGeom>
        </p:spPr>
      </p:pic>
      <p:pic>
        <p:nvPicPr>
          <p:cNvPr id="216" name="Рисунок 215">
            <a:extLst>
              <a:ext uri="{FF2B5EF4-FFF2-40B4-BE49-F238E27FC236}">
                <a16:creationId xmlns:a16="http://schemas.microsoft.com/office/drawing/2014/main" id="{F5A7D560-862A-4511-B41B-FFA940365167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9822109" y="1939348"/>
            <a:ext cx="208524" cy="208524"/>
          </a:xfrm>
          <a:prstGeom prst="rect">
            <a:avLst/>
          </a:prstGeom>
        </p:spPr>
      </p:pic>
      <p:pic>
        <p:nvPicPr>
          <p:cNvPr id="217" name="Рисунок 216">
            <a:extLst>
              <a:ext uri="{FF2B5EF4-FFF2-40B4-BE49-F238E27FC236}">
                <a16:creationId xmlns:a16="http://schemas.microsoft.com/office/drawing/2014/main" id="{3667F145-8A2B-47C7-883D-448EA18D4F05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9821636" y="2966437"/>
            <a:ext cx="208524" cy="208524"/>
          </a:xfrm>
          <a:prstGeom prst="rect">
            <a:avLst/>
          </a:prstGeom>
        </p:spPr>
      </p:pic>
      <p:cxnSp>
        <p:nvCxnSpPr>
          <p:cNvPr id="219" name="Прямая со стрелкой 218">
            <a:extLst>
              <a:ext uri="{FF2B5EF4-FFF2-40B4-BE49-F238E27FC236}">
                <a16:creationId xmlns:a16="http://schemas.microsoft.com/office/drawing/2014/main" id="{095D01C2-87D8-4E97-8357-CCB7E0CD2789}"/>
              </a:ext>
            </a:extLst>
          </p:cNvPr>
          <p:cNvCxnSpPr>
            <a:cxnSpLocks/>
            <a:endCxn id="203" idx="1"/>
          </p:cNvCxnSpPr>
          <p:nvPr/>
        </p:nvCxnSpPr>
        <p:spPr>
          <a:xfrm>
            <a:off x="9214055" y="1927695"/>
            <a:ext cx="3017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 стрелкой 228">
            <a:extLst>
              <a:ext uri="{FF2B5EF4-FFF2-40B4-BE49-F238E27FC236}">
                <a16:creationId xmlns:a16="http://schemas.microsoft.com/office/drawing/2014/main" id="{C9BF4D90-C403-4668-8836-D330219C858B}"/>
              </a:ext>
            </a:extLst>
          </p:cNvPr>
          <p:cNvCxnSpPr>
            <a:cxnSpLocks/>
            <a:stCxn id="149" idx="3"/>
            <a:endCxn id="208" idx="1"/>
          </p:cNvCxnSpPr>
          <p:nvPr/>
        </p:nvCxnSpPr>
        <p:spPr>
          <a:xfrm>
            <a:off x="9214057" y="2954228"/>
            <a:ext cx="302226" cy="1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 стрелкой 234">
            <a:extLst>
              <a:ext uri="{FF2B5EF4-FFF2-40B4-BE49-F238E27FC236}">
                <a16:creationId xmlns:a16="http://schemas.microsoft.com/office/drawing/2014/main" id="{6933996A-AEFF-4719-9F38-E84EE1FBFE14}"/>
              </a:ext>
            </a:extLst>
          </p:cNvPr>
          <p:cNvCxnSpPr>
            <a:cxnSpLocks/>
            <a:stCxn id="152" idx="3"/>
            <a:endCxn id="209" idx="1"/>
          </p:cNvCxnSpPr>
          <p:nvPr/>
        </p:nvCxnSpPr>
        <p:spPr>
          <a:xfrm flipV="1">
            <a:off x="9214057" y="3981316"/>
            <a:ext cx="30256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Прямая со стрелкой 239">
            <a:extLst>
              <a:ext uri="{FF2B5EF4-FFF2-40B4-BE49-F238E27FC236}">
                <a16:creationId xmlns:a16="http://schemas.microsoft.com/office/drawing/2014/main" id="{B4BAFC9A-0B73-4003-A9B7-3792BB745AA5}"/>
              </a:ext>
            </a:extLst>
          </p:cNvPr>
          <p:cNvCxnSpPr>
            <a:cxnSpLocks/>
            <a:stCxn id="155" idx="3"/>
            <a:endCxn id="210" idx="1"/>
          </p:cNvCxnSpPr>
          <p:nvPr/>
        </p:nvCxnSpPr>
        <p:spPr>
          <a:xfrm flipV="1">
            <a:off x="9214057" y="5008405"/>
            <a:ext cx="30208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5" name="Рисунок 254">
            <a:extLst>
              <a:ext uri="{FF2B5EF4-FFF2-40B4-BE49-F238E27FC236}">
                <a16:creationId xmlns:a16="http://schemas.microsoft.com/office/drawing/2014/main" id="{82391AC1-69D4-4DCF-88F7-934EC8A2EE9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0631949" y="1302891"/>
            <a:ext cx="748176" cy="4224994"/>
          </a:xfrm>
          <a:prstGeom prst="rect">
            <a:avLst/>
          </a:prstGeom>
        </p:spPr>
      </p:pic>
      <p:cxnSp>
        <p:nvCxnSpPr>
          <p:cNvPr id="259" name="Соединитель: уступ 258">
            <a:extLst>
              <a:ext uri="{FF2B5EF4-FFF2-40B4-BE49-F238E27FC236}">
                <a16:creationId xmlns:a16="http://schemas.microsoft.com/office/drawing/2014/main" id="{1C0AAF3D-A220-4F64-86EB-A3C3B2936AC9}"/>
              </a:ext>
            </a:extLst>
          </p:cNvPr>
          <p:cNvCxnSpPr>
            <a:stCxn id="149" idx="0"/>
          </p:cNvCxnSpPr>
          <p:nvPr/>
        </p:nvCxnSpPr>
        <p:spPr>
          <a:xfrm rot="5400000" flipH="1" flipV="1">
            <a:off x="9663357" y="1753783"/>
            <a:ext cx="101512" cy="183565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1" name="Соединитель: уступ 260">
            <a:extLst>
              <a:ext uri="{FF2B5EF4-FFF2-40B4-BE49-F238E27FC236}">
                <a16:creationId xmlns:a16="http://schemas.microsoft.com/office/drawing/2014/main" id="{71D5776E-9F06-4A4F-80F2-343455E9BD97}"/>
              </a:ext>
            </a:extLst>
          </p:cNvPr>
          <p:cNvCxnSpPr>
            <a:stCxn id="140" idx="0"/>
          </p:cNvCxnSpPr>
          <p:nvPr/>
        </p:nvCxnSpPr>
        <p:spPr>
          <a:xfrm rot="5400000" flipH="1" flipV="1">
            <a:off x="9663357" y="726694"/>
            <a:ext cx="101512" cy="183565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3" name="Соединитель: уступ 262">
            <a:extLst>
              <a:ext uri="{FF2B5EF4-FFF2-40B4-BE49-F238E27FC236}">
                <a16:creationId xmlns:a16="http://schemas.microsoft.com/office/drawing/2014/main" id="{E45F659A-9233-4361-A193-47100D2ACBCF}"/>
              </a:ext>
            </a:extLst>
          </p:cNvPr>
          <p:cNvCxnSpPr>
            <a:stCxn id="152" idx="0"/>
          </p:cNvCxnSpPr>
          <p:nvPr/>
        </p:nvCxnSpPr>
        <p:spPr>
          <a:xfrm rot="5400000" flipH="1" flipV="1">
            <a:off x="9663357" y="2780874"/>
            <a:ext cx="101511" cy="183565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5" name="Соединитель: уступ 264">
            <a:extLst>
              <a:ext uri="{FF2B5EF4-FFF2-40B4-BE49-F238E27FC236}">
                <a16:creationId xmlns:a16="http://schemas.microsoft.com/office/drawing/2014/main" id="{148AB243-A6B2-4E0B-9DF7-70142AC29485}"/>
              </a:ext>
            </a:extLst>
          </p:cNvPr>
          <p:cNvCxnSpPr>
            <a:stCxn id="155" idx="0"/>
          </p:cNvCxnSpPr>
          <p:nvPr/>
        </p:nvCxnSpPr>
        <p:spPr>
          <a:xfrm rot="5400000" flipH="1" flipV="1">
            <a:off x="9663356" y="3807962"/>
            <a:ext cx="101512" cy="183565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69" name="Рисунок 268" descr="Конверт">
            <a:extLst>
              <a:ext uri="{FF2B5EF4-FFF2-40B4-BE49-F238E27FC236}">
                <a16:creationId xmlns:a16="http://schemas.microsoft.com/office/drawing/2014/main" id="{C9340256-3058-4087-8A84-805C9535D3C2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202171" y="1285202"/>
            <a:ext cx="356186" cy="356186"/>
          </a:xfrm>
          <a:prstGeom prst="rect">
            <a:avLst/>
          </a:prstGeom>
        </p:spPr>
      </p:pic>
      <p:pic>
        <p:nvPicPr>
          <p:cNvPr id="282" name="Рисунок 281" descr="Конверт">
            <a:extLst>
              <a:ext uri="{FF2B5EF4-FFF2-40B4-BE49-F238E27FC236}">
                <a16:creationId xmlns:a16="http://schemas.microsoft.com/office/drawing/2014/main" id="{32DB5AE2-CC94-4D1E-8776-6D477421EACF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201995" y="2313586"/>
            <a:ext cx="356186" cy="356186"/>
          </a:xfrm>
          <a:prstGeom prst="rect">
            <a:avLst/>
          </a:prstGeom>
        </p:spPr>
      </p:pic>
      <p:pic>
        <p:nvPicPr>
          <p:cNvPr id="283" name="Рисунок 282" descr="Конверт">
            <a:extLst>
              <a:ext uri="{FF2B5EF4-FFF2-40B4-BE49-F238E27FC236}">
                <a16:creationId xmlns:a16="http://schemas.microsoft.com/office/drawing/2014/main" id="{B13402E0-9912-480A-ACFF-0248363C3D3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201819" y="3341970"/>
            <a:ext cx="356186" cy="356186"/>
          </a:xfrm>
          <a:prstGeom prst="rect">
            <a:avLst/>
          </a:prstGeom>
        </p:spPr>
      </p:pic>
      <p:pic>
        <p:nvPicPr>
          <p:cNvPr id="284" name="Рисунок 283" descr="Конверт">
            <a:extLst>
              <a:ext uri="{FF2B5EF4-FFF2-40B4-BE49-F238E27FC236}">
                <a16:creationId xmlns:a16="http://schemas.microsoft.com/office/drawing/2014/main" id="{169940C5-4093-47BF-AE50-1820CF6A053E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201643" y="4370354"/>
            <a:ext cx="356186" cy="356186"/>
          </a:xfrm>
          <a:prstGeom prst="rect">
            <a:avLst/>
          </a:prstGeom>
        </p:spPr>
      </p:pic>
      <p:sp>
        <p:nvSpPr>
          <p:cNvPr id="288" name="TextBox 287">
            <a:extLst>
              <a:ext uri="{FF2B5EF4-FFF2-40B4-BE49-F238E27FC236}">
                <a16:creationId xmlns:a16="http://schemas.microsoft.com/office/drawing/2014/main" id="{98B89CA0-390B-4C9D-AF87-02D614EFBC05}"/>
              </a:ext>
            </a:extLst>
          </p:cNvPr>
          <p:cNvSpPr txBox="1"/>
          <p:nvPr/>
        </p:nvSpPr>
        <p:spPr>
          <a:xfrm rot="5400000">
            <a:off x="9669774" y="3167390"/>
            <a:ext cx="2672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ontserrat SemiBold" panose="00000700000000000000" pitchFamily="2" charset="-52"/>
              </a:rPr>
              <a:t>SERVICE BUS</a:t>
            </a:r>
            <a:endParaRPr lang="ru-RU" sz="2800" dirty="0">
              <a:latin typeface="Montserrat SemiBold" panose="00000700000000000000" pitchFamily="2" charset="-52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2FCA400-5658-4786-A313-C2681960ABBE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25"/>
          <a:stretch/>
        </p:blipFill>
        <p:spPr>
          <a:xfrm>
            <a:off x="1106310" y="3594975"/>
            <a:ext cx="2088936" cy="1140130"/>
          </a:xfrm>
          <a:prstGeom prst="rect">
            <a:avLst/>
          </a:prstGeom>
        </p:spPr>
      </p:pic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9164BBCA-46BB-4FFD-B137-99940E77F40E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4420937" y="1847449"/>
            <a:ext cx="0" cy="4510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788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Рисунок 329">
            <a:extLst>
              <a:ext uri="{FF2B5EF4-FFF2-40B4-BE49-F238E27FC236}">
                <a16:creationId xmlns:a16="http://schemas.microsoft.com/office/drawing/2014/main" id="{47522A62-5F9D-4F3C-A37D-0750FC7DB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586950" y="3370142"/>
            <a:ext cx="2109600" cy="140640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EA63C6F1-D4F3-419D-9FC9-EC157661DBCD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44" r="75678" b="6667"/>
          <a:stretch/>
        </p:blipFill>
        <p:spPr>
          <a:xfrm>
            <a:off x="-1832702" y="1680957"/>
            <a:ext cx="569854" cy="1094150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FB46CB8B-DF5C-4C53-981A-818DC034E8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973393" y="1642636"/>
            <a:ext cx="851235" cy="1238765"/>
          </a:xfrm>
          <a:prstGeom prst="rect">
            <a:avLst/>
          </a:prstGeom>
        </p:spPr>
      </p:pic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50066C85-4BE8-4B22-9BB8-33DEC5FFFA95}"/>
              </a:ext>
            </a:extLst>
          </p:cNvPr>
          <p:cNvSpPr/>
          <p:nvPr/>
        </p:nvSpPr>
        <p:spPr>
          <a:xfrm>
            <a:off x="6375975" y="3129900"/>
            <a:ext cx="1417320" cy="256730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cxnSp>
        <p:nvCxnSpPr>
          <p:cNvPr id="75" name="Соединитель: уступ 74">
            <a:extLst>
              <a:ext uri="{FF2B5EF4-FFF2-40B4-BE49-F238E27FC236}">
                <a16:creationId xmlns:a16="http://schemas.microsoft.com/office/drawing/2014/main" id="{2289551B-8882-4949-99E3-667098181E0C}"/>
              </a:ext>
            </a:extLst>
          </p:cNvPr>
          <p:cNvCxnSpPr>
            <a:cxnSpLocks/>
            <a:stCxn id="62" idx="3"/>
            <a:endCxn id="27" idx="0"/>
          </p:cNvCxnSpPr>
          <p:nvPr/>
        </p:nvCxnSpPr>
        <p:spPr>
          <a:xfrm>
            <a:off x="-1122158" y="2262019"/>
            <a:ext cx="8206792" cy="158854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98576-125B-4FEB-A951-E6915AA4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448" y="159822"/>
            <a:ext cx="6241988" cy="774099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Приложение «</a:t>
            </a:r>
            <a:r>
              <a:rPr lang="en-US" sz="2800" dirty="0" err="1"/>
              <a:t>FurtherEducation</a:t>
            </a:r>
            <a:r>
              <a:rPr lang="ru-RU" sz="2800" dirty="0"/>
              <a:t>»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95A5152-91DD-4D7B-B94F-2EA47063B340}"/>
              </a:ext>
            </a:extLst>
          </p:cNvPr>
          <p:cNvSpPr/>
          <p:nvPr/>
        </p:nvSpPr>
        <p:spPr>
          <a:xfrm>
            <a:off x="-3042316" y="933810"/>
            <a:ext cx="2989083" cy="5694667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9104DD7-9354-499F-B332-40A5F2304718}"/>
              </a:ext>
            </a:extLst>
          </p:cNvPr>
          <p:cNvSpPr/>
          <p:nvPr/>
        </p:nvSpPr>
        <p:spPr>
          <a:xfrm>
            <a:off x="640614" y="933810"/>
            <a:ext cx="10910774" cy="5694667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B2B82D-7685-4BD7-8A7C-BFB7DF3D0B7E}"/>
              </a:ext>
            </a:extLst>
          </p:cNvPr>
          <p:cNvSpPr txBox="1"/>
          <p:nvPr/>
        </p:nvSpPr>
        <p:spPr>
          <a:xfrm>
            <a:off x="-2597219" y="3006668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 SemiBold" panose="00000700000000000000" pitchFamily="2" charset="-52"/>
              </a:rPr>
              <a:t>web application</a:t>
            </a:r>
            <a:endParaRPr lang="ru-RU" dirty="0">
              <a:latin typeface="Montserrat SemiBold" panose="00000700000000000000" pitchFamily="2" charset="-5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E50BA9-693B-480D-B244-57FCD47F6778}"/>
              </a:ext>
            </a:extLst>
          </p:cNvPr>
          <p:cNvSpPr txBox="1"/>
          <p:nvPr/>
        </p:nvSpPr>
        <p:spPr>
          <a:xfrm>
            <a:off x="-3042316" y="938425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Montserrat SemiBold" panose="00000700000000000000" pitchFamily="2" charset="-52"/>
              </a:rPr>
              <a:t>client apps</a:t>
            </a:r>
            <a:endParaRPr lang="ru-RU" dirty="0">
              <a:solidFill>
                <a:srgbClr val="00B0F0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D8E4C1-1205-453D-8EC9-82D405FEC36E}"/>
              </a:ext>
            </a:extLst>
          </p:cNvPr>
          <p:cNvSpPr txBox="1"/>
          <p:nvPr/>
        </p:nvSpPr>
        <p:spPr>
          <a:xfrm>
            <a:off x="9951269" y="928898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Montserrat SemiBold" panose="00000700000000000000" pitchFamily="2" charset="-52"/>
              </a:rPr>
              <a:t>Docker Host</a:t>
            </a:r>
            <a:endParaRPr lang="ru-RU" dirty="0">
              <a:solidFill>
                <a:srgbClr val="00B0F0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971AA48E-B789-4B91-AE85-1B478341C453}"/>
              </a:ext>
            </a:extLst>
          </p:cNvPr>
          <p:cNvSpPr/>
          <p:nvPr/>
        </p:nvSpPr>
        <p:spPr>
          <a:xfrm>
            <a:off x="3559201" y="3133174"/>
            <a:ext cx="1417320" cy="256894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E8FBE754-4498-4C63-B07A-8CD13282B7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56360" y="3848782"/>
            <a:ext cx="835541" cy="4637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E08DC66-58CD-4023-A1E4-BD0E849977C4}"/>
              </a:ext>
            </a:extLst>
          </p:cNvPr>
          <p:cNvSpPr txBox="1"/>
          <p:nvPr/>
        </p:nvSpPr>
        <p:spPr>
          <a:xfrm>
            <a:off x="3561869" y="3133175"/>
            <a:ext cx="1414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Montserrat SemiBold" panose="00000700000000000000" pitchFamily="2" charset="-52"/>
              </a:rPr>
              <a:t>BFF </a:t>
            </a:r>
          </a:p>
          <a:p>
            <a:pPr algn="ctr"/>
            <a:r>
              <a:rPr lang="en-US" sz="1200" dirty="0">
                <a:latin typeface="Montserrat SemiBold" panose="00000700000000000000" pitchFamily="2" charset="-52"/>
              </a:rPr>
              <a:t>Token Handler</a:t>
            </a:r>
          </a:p>
          <a:p>
            <a:pPr algn="ctr"/>
            <a:r>
              <a:rPr lang="en-US" sz="1200" dirty="0">
                <a:latin typeface="Montserrat SemiBold" panose="00000700000000000000" pitchFamily="2" charset="-52"/>
              </a:rPr>
              <a:t>For Web APP</a:t>
            </a:r>
            <a:endParaRPr lang="ru-RU" sz="1200" dirty="0">
              <a:latin typeface="Montserrat SemiBold" panose="00000700000000000000" pitchFamily="2" charset="-52"/>
            </a:endParaRP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9529918-CE9F-4A4D-ABEE-4424849630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66863" y="3850566"/>
            <a:ext cx="835541" cy="46372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E36C955-4B28-4F24-8A6C-CA44904FF66A}"/>
              </a:ext>
            </a:extLst>
          </p:cNvPr>
          <p:cNvSpPr txBox="1"/>
          <p:nvPr/>
        </p:nvSpPr>
        <p:spPr>
          <a:xfrm>
            <a:off x="6385096" y="3232684"/>
            <a:ext cx="141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Montserrat SemiBold" panose="00000700000000000000" pitchFamily="2" charset="-52"/>
              </a:rPr>
              <a:t>API</a:t>
            </a:r>
          </a:p>
          <a:p>
            <a:pPr algn="ctr"/>
            <a:r>
              <a:rPr lang="en-US" sz="1200" dirty="0">
                <a:latin typeface="Montserrat SemiBold" panose="00000700000000000000" pitchFamily="2" charset="-52"/>
              </a:rPr>
              <a:t>Gateway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642A3EB1-273B-4187-B469-E06B32D80B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9201" y="947843"/>
            <a:ext cx="790563" cy="899606"/>
          </a:xfrm>
          <a:prstGeom prst="rect">
            <a:avLst/>
          </a:prstGeom>
        </p:spPr>
      </p:pic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76FEAE0C-B156-4C32-A8CA-774746774267}"/>
              </a:ext>
            </a:extLst>
          </p:cNvPr>
          <p:cNvCxnSpPr>
            <a:cxnSpLocks/>
            <a:stCxn id="330" idx="3"/>
            <a:endCxn id="24" idx="1"/>
          </p:cNvCxnSpPr>
          <p:nvPr/>
        </p:nvCxnSpPr>
        <p:spPr>
          <a:xfrm>
            <a:off x="-477350" y="4073343"/>
            <a:ext cx="4333710" cy="7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6107C89C-A9D9-4DEC-A883-8992DDB7DDBA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4691901" y="4080645"/>
            <a:ext cx="1974962" cy="26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D5DF1B5-63CD-4A1C-9A70-42CAED54D297}"/>
              </a:ext>
            </a:extLst>
          </p:cNvPr>
          <p:cNvSpPr txBox="1"/>
          <p:nvPr/>
        </p:nvSpPr>
        <p:spPr>
          <a:xfrm>
            <a:off x="-2700171" y="1280042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 SemiBold" panose="00000700000000000000" pitchFamily="2" charset="-52"/>
              </a:rPr>
              <a:t>mobile application</a:t>
            </a:r>
            <a:endParaRPr lang="ru-RU" dirty="0">
              <a:latin typeface="Montserrat SemiBold" panose="00000700000000000000" pitchFamily="2" charset="-52"/>
            </a:endParaRPr>
          </a:p>
        </p:txBody>
      </p:sp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A117E33E-A9BA-4D4A-AB71-384F670202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2084422" y="5357352"/>
            <a:ext cx="1070376" cy="1070376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F1EEDC65-FDB2-4198-9731-720708C189B7}"/>
              </a:ext>
            </a:extLst>
          </p:cNvPr>
          <p:cNvSpPr txBox="1"/>
          <p:nvPr/>
        </p:nvSpPr>
        <p:spPr>
          <a:xfrm>
            <a:off x="-2545437" y="5024375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 SemiBold" panose="00000700000000000000" pitchFamily="2" charset="-52"/>
              </a:rPr>
              <a:t>other applications</a:t>
            </a:r>
            <a:endParaRPr lang="ru-RU" dirty="0">
              <a:latin typeface="Montserrat SemiBold" panose="00000700000000000000" pitchFamily="2" charset="-52"/>
            </a:endParaRPr>
          </a:p>
        </p:txBody>
      </p:sp>
      <p:cxnSp>
        <p:nvCxnSpPr>
          <p:cNvPr id="127" name="Соединитель: уступ 126">
            <a:extLst>
              <a:ext uri="{FF2B5EF4-FFF2-40B4-BE49-F238E27FC236}">
                <a16:creationId xmlns:a16="http://schemas.microsoft.com/office/drawing/2014/main" id="{1E7FE804-1940-4FB6-A99B-8F835B778122}"/>
              </a:ext>
            </a:extLst>
          </p:cNvPr>
          <p:cNvCxnSpPr>
            <a:cxnSpLocks/>
            <a:stCxn id="77" idx="3"/>
            <a:endCxn id="27" idx="2"/>
          </p:cNvCxnSpPr>
          <p:nvPr/>
        </p:nvCxnSpPr>
        <p:spPr>
          <a:xfrm flipV="1">
            <a:off x="-1014046" y="4314291"/>
            <a:ext cx="8098680" cy="157824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7" name="Прямоугольник: скругленные углы 136">
            <a:extLst>
              <a:ext uri="{FF2B5EF4-FFF2-40B4-BE49-F238E27FC236}">
                <a16:creationId xmlns:a16="http://schemas.microsoft.com/office/drawing/2014/main" id="{9FBB544A-49F5-45AE-900F-AEDF9EC7FFD7}"/>
              </a:ext>
            </a:extLst>
          </p:cNvPr>
          <p:cNvSpPr/>
          <p:nvPr/>
        </p:nvSpPr>
        <p:spPr>
          <a:xfrm>
            <a:off x="8225944" y="1307757"/>
            <a:ext cx="1976231" cy="94134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4DFC9FB4-0798-4CC1-8B79-9A0EBF58207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8378516" y="1695276"/>
            <a:ext cx="835541" cy="463725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41475F7C-3829-4A37-8C1C-E792D5C0DB01}"/>
              </a:ext>
            </a:extLst>
          </p:cNvPr>
          <p:cNvSpPr txBox="1"/>
          <p:nvPr/>
        </p:nvSpPr>
        <p:spPr>
          <a:xfrm>
            <a:off x="8225944" y="1316764"/>
            <a:ext cx="1976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Montserrat SemiBold" panose="00000700000000000000" pitchFamily="2" charset="-52"/>
              </a:rPr>
              <a:t>Identity Microservice</a:t>
            </a:r>
          </a:p>
        </p:txBody>
      </p:sp>
      <p:sp>
        <p:nvSpPr>
          <p:cNvPr id="148" name="Прямоугольник: скругленные углы 147">
            <a:extLst>
              <a:ext uri="{FF2B5EF4-FFF2-40B4-BE49-F238E27FC236}">
                <a16:creationId xmlns:a16="http://schemas.microsoft.com/office/drawing/2014/main" id="{7B9C5B85-3BF9-45E2-B58E-4B655596E514}"/>
              </a:ext>
            </a:extLst>
          </p:cNvPr>
          <p:cNvSpPr/>
          <p:nvPr/>
        </p:nvSpPr>
        <p:spPr>
          <a:xfrm>
            <a:off x="8225943" y="2334846"/>
            <a:ext cx="1976231" cy="94134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pic>
        <p:nvPicPr>
          <p:cNvPr id="149" name="Рисунок 148">
            <a:extLst>
              <a:ext uri="{FF2B5EF4-FFF2-40B4-BE49-F238E27FC236}">
                <a16:creationId xmlns:a16="http://schemas.microsoft.com/office/drawing/2014/main" id="{E7EE76C7-3FDF-42E9-8000-00B2C27BEDE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8378516" y="2722365"/>
            <a:ext cx="835541" cy="463725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433BA700-A2E8-4F54-9EB8-FCF9EC74F768}"/>
              </a:ext>
            </a:extLst>
          </p:cNvPr>
          <p:cNvSpPr txBox="1"/>
          <p:nvPr/>
        </p:nvSpPr>
        <p:spPr>
          <a:xfrm>
            <a:off x="8225943" y="2343853"/>
            <a:ext cx="1976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Montserrat SemiBold" panose="00000700000000000000" pitchFamily="2" charset="-52"/>
              </a:rPr>
              <a:t>User.API</a:t>
            </a:r>
            <a:endParaRPr lang="en-US" sz="1200" dirty="0">
              <a:latin typeface="Montserrat SemiBold" panose="00000700000000000000" pitchFamily="2" charset="-52"/>
            </a:endParaRPr>
          </a:p>
        </p:txBody>
      </p:sp>
      <p:sp>
        <p:nvSpPr>
          <p:cNvPr id="151" name="Прямоугольник: скругленные углы 150">
            <a:extLst>
              <a:ext uri="{FF2B5EF4-FFF2-40B4-BE49-F238E27FC236}">
                <a16:creationId xmlns:a16="http://schemas.microsoft.com/office/drawing/2014/main" id="{890F2367-C407-491D-8291-D19E493083F1}"/>
              </a:ext>
            </a:extLst>
          </p:cNvPr>
          <p:cNvSpPr/>
          <p:nvPr/>
        </p:nvSpPr>
        <p:spPr>
          <a:xfrm>
            <a:off x="8225942" y="3361935"/>
            <a:ext cx="1976231" cy="94134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pic>
        <p:nvPicPr>
          <p:cNvPr id="152" name="Рисунок 151">
            <a:extLst>
              <a:ext uri="{FF2B5EF4-FFF2-40B4-BE49-F238E27FC236}">
                <a16:creationId xmlns:a16="http://schemas.microsoft.com/office/drawing/2014/main" id="{40AB4CDB-8A94-41B6-802F-D6A3EEB4485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8378516" y="3749454"/>
            <a:ext cx="835541" cy="463725"/>
          </a:xfrm>
          <a:prstGeom prst="rect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4E82C8B2-E054-4CD1-8B94-4B261908BE56}"/>
              </a:ext>
            </a:extLst>
          </p:cNvPr>
          <p:cNvSpPr txBox="1"/>
          <p:nvPr/>
        </p:nvSpPr>
        <p:spPr>
          <a:xfrm>
            <a:off x="8225942" y="3370942"/>
            <a:ext cx="1976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Montserrat SemiBold" panose="00000700000000000000" pitchFamily="2" charset="-52"/>
              </a:rPr>
              <a:t>Profile.API</a:t>
            </a:r>
            <a:endParaRPr lang="en-US" sz="1200" dirty="0">
              <a:latin typeface="Montserrat SemiBold" panose="00000700000000000000" pitchFamily="2" charset="-52"/>
            </a:endParaRPr>
          </a:p>
        </p:txBody>
      </p:sp>
      <p:sp>
        <p:nvSpPr>
          <p:cNvPr id="154" name="Прямоугольник: скругленные углы 153">
            <a:extLst>
              <a:ext uri="{FF2B5EF4-FFF2-40B4-BE49-F238E27FC236}">
                <a16:creationId xmlns:a16="http://schemas.microsoft.com/office/drawing/2014/main" id="{BBFD290B-CCF6-427A-98C3-7C31EA5F4A1C}"/>
              </a:ext>
            </a:extLst>
          </p:cNvPr>
          <p:cNvSpPr/>
          <p:nvPr/>
        </p:nvSpPr>
        <p:spPr>
          <a:xfrm>
            <a:off x="8225941" y="4389024"/>
            <a:ext cx="1976231" cy="94134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pic>
        <p:nvPicPr>
          <p:cNvPr id="155" name="Рисунок 154">
            <a:extLst>
              <a:ext uri="{FF2B5EF4-FFF2-40B4-BE49-F238E27FC236}">
                <a16:creationId xmlns:a16="http://schemas.microsoft.com/office/drawing/2014/main" id="{6A8F6979-7299-4B29-928F-5F79BC1726D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8378516" y="4776543"/>
            <a:ext cx="835541" cy="463725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27F74FF1-FDD1-4991-873F-1C3939E190C3}"/>
              </a:ext>
            </a:extLst>
          </p:cNvPr>
          <p:cNvSpPr txBox="1"/>
          <p:nvPr/>
        </p:nvSpPr>
        <p:spPr>
          <a:xfrm>
            <a:off x="8225941" y="4398031"/>
            <a:ext cx="1976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Montserrat SemiBold" panose="00000700000000000000" pitchFamily="2" charset="-52"/>
              </a:rPr>
              <a:t>Education.API</a:t>
            </a:r>
            <a:endParaRPr lang="en-US" sz="1200" dirty="0">
              <a:latin typeface="Montserrat SemiBold" panose="00000700000000000000" pitchFamily="2" charset="-52"/>
            </a:endParaRPr>
          </a:p>
        </p:txBody>
      </p:sp>
      <p:sp>
        <p:nvSpPr>
          <p:cNvPr id="157" name="Прямоугольник: скругленные углы 156">
            <a:extLst>
              <a:ext uri="{FF2B5EF4-FFF2-40B4-BE49-F238E27FC236}">
                <a16:creationId xmlns:a16="http://schemas.microsoft.com/office/drawing/2014/main" id="{00D33734-958C-40BB-B7B1-337451178DAA}"/>
              </a:ext>
            </a:extLst>
          </p:cNvPr>
          <p:cNvSpPr/>
          <p:nvPr/>
        </p:nvSpPr>
        <p:spPr>
          <a:xfrm>
            <a:off x="8225940" y="5416113"/>
            <a:ext cx="1976231" cy="94134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pic>
        <p:nvPicPr>
          <p:cNvPr id="158" name="Рисунок 157">
            <a:extLst>
              <a:ext uri="{FF2B5EF4-FFF2-40B4-BE49-F238E27FC236}">
                <a16:creationId xmlns:a16="http://schemas.microsoft.com/office/drawing/2014/main" id="{FBAE44B5-768C-4B3D-A9A5-982938163CC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8378516" y="5803632"/>
            <a:ext cx="835541" cy="463725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6062132D-DAB0-42BE-B774-7BDEC5C424ED}"/>
              </a:ext>
            </a:extLst>
          </p:cNvPr>
          <p:cNvSpPr txBox="1"/>
          <p:nvPr/>
        </p:nvSpPr>
        <p:spPr>
          <a:xfrm>
            <a:off x="8225940" y="5425120"/>
            <a:ext cx="1976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Montserrat SemiBold" panose="00000700000000000000" pitchFamily="2" charset="-52"/>
              </a:rPr>
              <a:t>Storage.API</a:t>
            </a:r>
            <a:endParaRPr lang="en-US" sz="1200" dirty="0">
              <a:latin typeface="Montserrat SemiBold" panose="00000700000000000000" pitchFamily="2" charset="-52"/>
            </a:endParaRPr>
          </a:p>
        </p:txBody>
      </p:sp>
      <p:cxnSp>
        <p:nvCxnSpPr>
          <p:cNvPr id="176" name="Прямая соединительная линия 175">
            <a:extLst>
              <a:ext uri="{FF2B5EF4-FFF2-40B4-BE49-F238E27FC236}">
                <a16:creationId xmlns:a16="http://schemas.microsoft.com/office/drawing/2014/main" id="{B9180C4D-2AA4-4F58-8DC8-04A687C4C73D}"/>
              </a:ext>
            </a:extLst>
          </p:cNvPr>
          <p:cNvCxnSpPr>
            <a:cxnSpLocks/>
          </p:cNvCxnSpPr>
          <p:nvPr/>
        </p:nvCxnSpPr>
        <p:spPr>
          <a:xfrm>
            <a:off x="8013600" y="2700000"/>
            <a:ext cx="0" cy="360000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8" name="Прямая со стрелкой 177">
            <a:extLst>
              <a:ext uri="{FF2B5EF4-FFF2-40B4-BE49-F238E27FC236}">
                <a16:creationId xmlns:a16="http://schemas.microsoft.com/office/drawing/2014/main" id="{61D6F6B7-996C-41AF-A0EF-991388AF29D7}"/>
              </a:ext>
            </a:extLst>
          </p:cNvPr>
          <p:cNvCxnSpPr>
            <a:stCxn id="27" idx="3"/>
          </p:cNvCxnSpPr>
          <p:nvPr/>
        </p:nvCxnSpPr>
        <p:spPr>
          <a:xfrm>
            <a:off x="7502404" y="4082429"/>
            <a:ext cx="500265" cy="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9" name="Прямая со стрелкой 188">
            <a:extLst>
              <a:ext uri="{FF2B5EF4-FFF2-40B4-BE49-F238E27FC236}">
                <a16:creationId xmlns:a16="http://schemas.microsoft.com/office/drawing/2014/main" id="{96907B97-1212-4F82-B62C-018B49919C5A}"/>
              </a:ext>
            </a:extLst>
          </p:cNvPr>
          <p:cNvCxnSpPr>
            <a:cxnSpLocks/>
            <a:endCxn id="140" idx="1"/>
          </p:cNvCxnSpPr>
          <p:nvPr/>
        </p:nvCxnSpPr>
        <p:spPr>
          <a:xfrm>
            <a:off x="1079611" y="1927139"/>
            <a:ext cx="72989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2" name="Прямая со стрелкой 191">
            <a:extLst>
              <a:ext uri="{FF2B5EF4-FFF2-40B4-BE49-F238E27FC236}">
                <a16:creationId xmlns:a16="http://schemas.microsoft.com/office/drawing/2014/main" id="{728567CA-629F-4367-B47C-33B6A1FCB2AB}"/>
              </a:ext>
            </a:extLst>
          </p:cNvPr>
          <p:cNvCxnSpPr>
            <a:cxnSpLocks/>
            <a:endCxn id="149" idx="1"/>
          </p:cNvCxnSpPr>
          <p:nvPr/>
        </p:nvCxnSpPr>
        <p:spPr>
          <a:xfrm flipV="1">
            <a:off x="8020916" y="2954228"/>
            <a:ext cx="357600" cy="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5" name="Прямая со стрелкой 194">
            <a:extLst>
              <a:ext uri="{FF2B5EF4-FFF2-40B4-BE49-F238E27FC236}">
                <a16:creationId xmlns:a16="http://schemas.microsoft.com/office/drawing/2014/main" id="{4A3794AC-3130-4F02-8B67-01BA1F6E5261}"/>
              </a:ext>
            </a:extLst>
          </p:cNvPr>
          <p:cNvCxnSpPr>
            <a:endCxn id="152" idx="1"/>
          </p:cNvCxnSpPr>
          <p:nvPr/>
        </p:nvCxnSpPr>
        <p:spPr>
          <a:xfrm flipV="1">
            <a:off x="8020916" y="3981317"/>
            <a:ext cx="357600" cy="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7" name="Прямая со стрелкой 196">
            <a:extLst>
              <a:ext uri="{FF2B5EF4-FFF2-40B4-BE49-F238E27FC236}">
                <a16:creationId xmlns:a16="http://schemas.microsoft.com/office/drawing/2014/main" id="{7128FFD2-ED1A-4C91-9942-93A655FB567A}"/>
              </a:ext>
            </a:extLst>
          </p:cNvPr>
          <p:cNvCxnSpPr>
            <a:cxnSpLocks/>
            <a:endCxn id="155" idx="1"/>
          </p:cNvCxnSpPr>
          <p:nvPr/>
        </p:nvCxnSpPr>
        <p:spPr>
          <a:xfrm>
            <a:off x="8020916" y="5008406"/>
            <a:ext cx="357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0" name="Прямая со стрелкой 199">
            <a:extLst>
              <a:ext uri="{FF2B5EF4-FFF2-40B4-BE49-F238E27FC236}">
                <a16:creationId xmlns:a16="http://schemas.microsoft.com/office/drawing/2014/main" id="{0B232FB0-2FD6-4083-ADE1-1858C9EEA3E3}"/>
              </a:ext>
            </a:extLst>
          </p:cNvPr>
          <p:cNvCxnSpPr>
            <a:cxnSpLocks/>
            <a:endCxn id="158" idx="1"/>
          </p:cNvCxnSpPr>
          <p:nvPr/>
        </p:nvCxnSpPr>
        <p:spPr>
          <a:xfrm>
            <a:off x="8020916" y="6035495"/>
            <a:ext cx="357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3" name="Рисунок 202">
            <a:extLst>
              <a:ext uri="{FF2B5EF4-FFF2-40B4-BE49-F238E27FC236}">
                <a16:creationId xmlns:a16="http://schemas.microsoft.com/office/drawing/2014/main" id="{26AC9F32-432B-47E7-AC4E-A08EDFA3B73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515810" y="1670520"/>
            <a:ext cx="514350" cy="514350"/>
          </a:xfrm>
          <a:prstGeom prst="rect">
            <a:avLst/>
          </a:prstGeom>
        </p:spPr>
      </p:pic>
      <p:pic>
        <p:nvPicPr>
          <p:cNvPr id="208" name="Рисунок 207">
            <a:extLst>
              <a:ext uri="{FF2B5EF4-FFF2-40B4-BE49-F238E27FC236}">
                <a16:creationId xmlns:a16="http://schemas.microsoft.com/office/drawing/2014/main" id="{04D6BD51-CE21-4261-840D-E157B109B16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516283" y="2698814"/>
            <a:ext cx="514350" cy="514350"/>
          </a:xfrm>
          <a:prstGeom prst="rect">
            <a:avLst/>
          </a:prstGeom>
        </p:spPr>
      </p:pic>
      <p:pic>
        <p:nvPicPr>
          <p:cNvPr id="209" name="Рисунок 208">
            <a:extLst>
              <a:ext uri="{FF2B5EF4-FFF2-40B4-BE49-F238E27FC236}">
                <a16:creationId xmlns:a16="http://schemas.microsoft.com/office/drawing/2014/main" id="{6CB90A6E-F2B3-4A70-AD47-39E636A7F0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9516618" y="3724141"/>
            <a:ext cx="514350" cy="514350"/>
          </a:xfrm>
          <a:prstGeom prst="rect">
            <a:avLst/>
          </a:prstGeom>
        </p:spPr>
      </p:pic>
      <p:pic>
        <p:nvPicPr>
          <p:cNvPr id="210" name="Рисунок 209">
            <a:extLst>
              <a:ext uri="{FF2B5EF4-FFF2-40B4-BE49-F238E27FC236}">
                <a16:creationId xmlns:a16="http://schemas.microsoft.com/office/drawing/2014/main" id="{F1795D0F-E30B-4E02-BB0F-1A83FC9D1F4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>
          <a:xfrm>
            <a:off x="9516145" y="4751230"/>
            <a:ext cx="514350" cy="514350"/>
          </a:xfrm>
          <a:prstGeom prst="rect">
            <a:avLst/>
          </a:prstGeom>
        </p:spPr>
      </p:pic>
      <p:pic>
        <p:nvPicPr>
          <p:cNvPr id="216" name="Рисунок 215">
            <a:extLst>
              <a:ext uri="{FF2B5EF4-FFF2-40B4-BE49-F238E27FC236}">
                <a16:creationId xmlns:a16="http://schemas.microsoft.com/office/drawing/2014/main" id="{F5A7D560-862A-4511-B41B-FFA940365167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9822109" y="1939348"/>
            <a:ext cx="208524" cy="208524"/>
          </a:xfrm>
          <a:prstGeom prst="rect">
            <a:avLst/>
          </a:prstGeom>
        </p:spPr>
      </p:pic>
      <p:pic>
        <p:nvPicPr>
          <p:cNvPr id="217" name="Рисунок 216">
            <a:extLst>
              <a:ext uri="{FF2B5EF4-FFF2-40B4-BE49-F238E27FC236}">
                <a16:creationId xmlns:a16="http://schemas.microsoft.com/office/drawing/2014/main" id="{3667F145-8A2B-47C7-883D-448EA18D4F05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9821636" y="2966437"/>
            <a:ext cx="208524" cy="208524"/>
          </a:xfrm>
          <a:prstGeom prst="rect">
            <a:avLst/>
          </a:prstGeom>
        </p:spPr>
      </p:pic>
      <p:cxnSp>
        <p:nvCxnSpPr>
          <p:cNvPr id="219" name="Прямая со стрелкой 218">
            <a:extLst>
              <a:ext uri="{FF2B5EF4-FFF2-40B4-BE49-F238E27FC236}">
                <a16:creationId xmlns:a16="http://schemas.microsoft.com/office/drawing/2014/main" id="{095D01C2-87D8-4E97-8357-CCB7E0CD2789}"/>
              </a:ext>
            </a:extLst>
          </p:cNvPr>
          <p:cNvCxnSpPr>
            <a:cxnSpLocks/>
            <a:endCxn id="203" idx="1"/>
          </p:cNvCxnSpPr>
          <p:nvPr/>
        </p:nvCxnSpPr>
        <p:spPr>
          <a:xfrm>
            <a:off x="9214055" y="1927695"/>
            <a:ext cx="3017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 стрелкой 228">
            <a:extLst>
              <a:ext uri="{FF2B5EF4-FFF2-40B4-BE49-F238E27FC236}">
                <a16:creationId xmlns:a16="http://schemas.microsoft.com/office/drawing/2014/main" id="{C9BF4D90-C403-4668-8836-D330219C858B}"/>
              </a:ext>
            </a:extLst>
          </p:cNvPr>
          <p:cNvCxnSpPr>
            <a:cxnSpLocks/>
            <a:stCxn id="149" idx="3"/>
            <a:endCxn id="208" idx="1"/>
          </p:cNvCxnSpPr>
          <p:nvPr/>
        </p:nvCxnSpPr>
        <p:spPr>
          <a:xfrm>
            <a:off x="9214057" y="2954228"/>
            <a:ext cx="302226" cy="1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 стрелкой 234">
            <a:extLst>
              <a:ext uri="{FF2B5EF4-FFF2-40B4-BE49-F238E27FC236}">
                <a16:creationId xmlns:a16="http://schemas.microsoft.com/office/drawing/2014/main" id="{6933996A-AEFF-4719-9F38-E84EE1FBFE14}"/>
              </a:ext>
            </a:extLst>
          </p:cNvPr>
          <p:cNvCxnSpPr>
            <a:cxnSpLocks/>
            <a:stCxn id="152" idx="3"/>
            <a:endCxn id="209" idx="1"/>
          </p:cNvCxnSpPr>
          <p:nvPr/>
        </p:nvCxnSpPr>
        <p:spPr>
          <a:xfrm flipV="1">
            <a:off x="9214057" y="3981316"/>
            <a:ext cx="30256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Прямая со стрелкой 239">
            <a:extLst>
              <a:ext uri="{FF2B5EF4-FFF2-40B4-BE49-F238E27FC236}">
                <a16:creationId xmlns:a16="http://schemas.microsoft.com/office/drawing/2014/main" id="{B4BAFC9A-0B73-4003-A9B7-3792BB745AA5}"/>
              </a:ext>
            </a:extLst>
          </p:cNvPr>
          <p:cNvCxnSpPr>
            <a:cxnSpLocks/>
            <a:stCxn id="155" idx="3"/>
            <a:endCxn id="210" idx="1"/>
          </p:cNvCxnSpPr>
          <p:nvPr/>
        </p:nvCxnSpPr>
        <p:spPr>
          <a:xfrm flipV="1">
            <a:off x="9214057" y="5008405"/>
            <a:ext cx="30208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5" name="Рисунок 254">
            <a:extLst>
              <a:ext uri="{FF2B5EF4-FFF2-40B4-BE49-F238E27FC236}">
                <a16:creationId xmlns:a16="http://schemas.microsoft.com/office/drawing/2014/main" id="{82391AC1-69D4-4DCF-88F7-934EC8A2EE9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0631949" y="1302891"/>
            <a:ext cx="748176" cy="4224994"/>
          </a:xfrm>
          <a:prstGeom prst="rect">
            <a:avLst/>
          </a:prstGeom>
        </p:spPr>
      </p:pic>
      <p:cxnSp>
        <p:nvCxnSpPr>
          <p:cNvPr id="259" name="Соединитель: уступ 258">
            <a:extLst>
              <a:ext uri="{FF2B5EF4-FFF2-40B4-BE49-F238E27FC236}">
                <a16:creationId xmlns:a16="http://schemas.microsoft.com/office/drawing/2014/main" id="{1C0AAF3D-A220-4F64-86EB-A3C3B2936AC9}"/>
              </a:ext>
            </a:extLst>
          </p:cNvPr>
          <p:cNvCxnSpPr>
            <a:stCxn id="149" idx="0"/>
          </p:cNvCxnSpPr>
          <p:nvPr/>
        </p:nvCxnSpPr>
        <p:spPr>
          <a:xfrm rot="5400000" flipH="1" flipV="1">
            <a:off x="9663357" y="1753783"/>
            <a:ext cx="101512" cy="183565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1" name="Соединитель: уступ 260">
            <a:extLst>
              <a:ext uri="{FF2B5EF4-FFF2-40B4-BE49-F238E27FC236}">
                <a16:creationId xmlns:a16="http://schemas.microsoft.com/office/drawing/2014/main" id="{71D5776E-9F06-4A4F-80F2-343455E9BD97}"/>
              </a:ext>
            </a:extLst>
          </p:cNvPr>
          <p:cNvCxnSpPr>
            <a:stCxn id="140" idx="0"/>
          </p:cNvCxnSpPr>
          <p:nvPr/>
        </p:nvCxnSpPr>
        <p:spPr>
          <a:xfrm rot="5400000" flipH="1" flipV="1">
            <a:off x="9663357" y="726694"/>
            <a:ext cx="101512" cy="183565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3" name="Соединитель: уступ 262">
            <a:extLst>
              <a:ext uri="{FF2B5EF4-FFF2-40B4-BE49-F238E27FC236}">
                <a16:creationId xmlns:a16="http://schemas.microsoft.com/office/drawing/2014/main" id="{E45F659A-9233-4361-A193-47100D2ACBCF}"/>
              </a:ext>
            </a:extLst>
          </p:cNvPr>
          <p:cNvCxnSpPr>
            <a:stCxn id="152" idx="0"/>
          </p:cNvCxnSpPr>
          <p:nvPr/>
        </p:nvCxnSpPr>
        <p:spPr>
          <a:xfrm rot="5400000" flipH="1" flipV="1">
            <a:off x="9663357" y="2780874"/>
            <a:ext cx="101511" cy="183565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5" name="Соединитель: уступ 264">
            <a:extLst>
              <a:ext uri="{FF2B5EF4-FFF2-40B4-BE49-F238E27FC236}">
                <a16:creationId xmlns:a16="http://schemas.microsoft.com/office/drawing/2014/main" id="{148AB243-A6B2-4E0B-9DF7-70142AC29485}"/>
              </a:ext>
            </a:extLst>
          </p:cNvPr>
          <p:cNvCxnSpPr>
            <a:stCxn id="155" idx="0"/>
          </p:cNvCxnSpPr>
          <p:nvPr/>
        </p:nvCxnSpPr>
        <p:spPr>
          <a:xfrm rot="5400000" flipH="1" flipV="1">
            <a:off x="9663356" y="3807962"/>
            <a:ext cx="101512" cy="183565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69" name="Рисунок 268" descr="Конверт">
            <a:extLst>
              <a:ext uri="{FF2B5EF4-FFF2-40B4-BE49-F238E27FC236}">
                <a16:creationId xmlns:a16="http://schemas.microsoft.com/office/drawing/2014/main" id="{C9340256-3058-4087-8A84-805C9535D3C2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202171" y="1285202"/>
            <a:ext cx="356186" cy="356186"/>
          </a:xfrm>
          <a:prstGeom prst="rect">
            <a:avLst/>
          </a:prstGeom>
        </p:spPr>
      </p:pic>
      <p:pic>
        <p:nvPicPr>
          <p:cNvPr id="282" name="Рисунок 281" descr="Конверт">
            <a:extLst>
              <a:ext uri="{FF2B5EF4-FFF2-40B4-BE49-F238E27FC236}">
                <a16:creationId xmlns:a16="http://schemas.microsoft.com/office/drawing/2014/main" id="{32DB5AE2-CC94-4D1E-8776-6D477421EACF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201995" y="2313586"/>
            <a:ext cx="356186" cy="356186"/>
          </a:xfrm>
          <a:prstGeom prst="rect">
            <a:avLst/>
          </a:prstGeom>
        </p:spPr>
      </p:pic>
      <p:pic>
        <p:nvPicPr>
          <p:cNvPr id="283" name="Рисунок 282" descr="Конверт">
            <a:extLst>
              <a:ext uri="{FF2B5EF4-FFF2-40B4-BE49-F238E27FC236}">
                <a16:creationId xmlns:a16="http://schemas.microsoft.com/office/drawing/2014/main" id="{B13402E0-9912-480A-ACFF-0248363C3D3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201819" y="3341970"/>
            <a:ext cx="356186" cy="356186"/>
          </a:xfrm>
          <a:prstGeom prst="rect">
            <a:avLst/>
          </a:prstGeom>
        </p:spPr>
      </p:pic>
      <p:pic>
        <p:nvPicPr>
          <p:cNvPr id="284" name="Рисунок 283" descr="Конверт">
            <a:extLst>
              <a:ext uri="{FF2B5EF4-FFF2-40B4-BE49-F238E27FC236}">
                <a16:creationId xmlns:a16="http://schemas.microsoft.com/office/drawing/2014/main" id="{169940C5-4093-47BF-AE50-1820CF6A053E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201643" y="4370354"/>
            <a:ext cx="356186" cy="356186"/>
          </a:xfrm>
          <a:prstGeom prst="rect">
            <a:avLst/>
          </a:prstGeom>
        </p:spPr>
      </p:pic>
      <p:sp>
        <p:nvSpPr>
          <p:cNvPr id="288" name="TextBox 287">
            <a:extLst>
              <a:ext uri="{FF2B5EF4-FFF2-40B4-BE49-F238E27FC236}">
                <a16:creationId xmlns:a16="http://schemas.microsoft.com/office/drawing/2014/main" id="{98B89CA0-390B-4C9D-AF87-02D614EFBC05}"/>
              </a:ext>
            </a:extLst>
          </p:cNvPr>
          <p:cNvSpPr txBox="1"/>
          <p:nvPr/>
        </p:nvSpPr>
        <p:spPr>
          <a:xfrm rot="5400000">
            <a:off x="9669774" y="3167390"/>
            <a:ext cx="2672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ontserrat SemiBold" panose="00000700000000000000" pitchFamily="2" charset="-52"/>
              </a:rPr>
              <a:t>SERVICE BUS</a:t>
            </a:r>
            <a:endParaRPr lang="ru-RU" sz="2800" dirty="0">
              <a:latin typeface="Montserrat SemiBold" panose="00000700000000000000" pitchFamily="2" charset="-52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2FCA400-5658-4786-A313-C2681960ABBE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25"/>
          <a:stretch/>
        </p:blipFill>
        <p:spPr>
          <a:xfrm>
            <a:off x="-2576618" y="3594975"/>
            <a:ext cx="2088936" cy="1140130"/>
          </a:xfrm>
          <a:prstGeom prst="rect">
            <a:avLst/>
          </a:prstGeom>
        </p:spPr>
      </p:pic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9164BBCA-46BB-4FFD-B137-99940E77F40E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084483" y="1847449"/>
            <a:ext cx="0" cy="4510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GitHub - ThreeMammals/Ocelot.Provider.Rafty: Repo for Rafty integration  with Ocelot">
            <a:extLst>
              <a:ext uri="{FF2B5EF4-FFF2-40B4-BE49-F238E27FC236}">
                <a16:creationId xmlns:a16="http://schemas.microsoft.com/office/drawing/2014/main" id="{D3524743-C94C-428F-BC60-304066DBC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308" y="4913553"/>
            <a:ext cx="632273" cy="74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GitHub - ThreeMammals/Ocelot.Provider.Rafty: Repo for Rafty integration  with Ocelot">
            <a:extLst>
              <a:ext uri="{FF2B5EF4-FFF2-40B4-BE49-F238E27FC236}">
                <a16:creationId xmlns:a16="http://schemas.microsoft.com/office/drawing/2014/main" id="{21CCBC15-BC3C-49FE-B24E-224672B50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812" y="4916337"/>
            <a:ext cx="632273" cy="74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E6AAD4E-D33B-4232-98E7-4F2369D1993F}"/>
              </a:ext>
            </a:extLst>
          </p:cNvPr>
          <p:cNvSpPr txBox="1"/>
          <p:nvPr/>
        </p:nvSpPr>
        <p:spPr>
          <a:xfrm>
            <a:off x="1142156" y="1946327"/>
            <a:ext cx="2351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ntserrat SemiBold" panose="00000700000000000000" pitchFamily="2" charset="-52"/>
              </a:rPr>
              <a:t>https://ocelot.local.dev/</a:t>
            </a:r>
            <a:endParaRPr lang="ru-RU" sz="1400" dirty="0">
              <a:latin typeface="Montserrat SemiBold" panose="00000700000000000000" pitchFamily="2" charset="-52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9A5629D-1E15-4FE9-8B6D-BCFB50C40155}"/>
              </a:ext>
            </a:extLst>
          </p:cNvPr>
          <p:cNvSpPr txBox="1"/>
          <p:nvPr/>
        </p:nvSpPr>
        <p:spPr>
          <a:xfrm>
            <a:off x="1137359" y="5874642"/>
            <a:ext cx="2351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ntserrat SemiBold" panose="00000700000000000000" pitchFamily="2" charset="-52"/>
              </a:rPr>
              <a:t>https://ocelot.local.dev/</a:t>
            </a:r>
            <a:endParaRPr lang="ru-RU" sz="1400" dirty="0">
              <a:latin typeface="Montserrat SemiBold" panose="00000700000000000000" pitchFamily="2" charset="-52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BAD72E5-66CD-4C65-87EC-39768FEC1C32}"/>
              </a:ext>
            </a:extLst>
          </p:cNvPr>
          <p:cNvSpPr txBox="1"/>
          <p:nvPr/>
        </p:nvSpPr>
        <p:spPr>
          <a:xfrm>
            <a:off x="1048392" y="3564841"/>
            <a:ext cx="2529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ntserrat SemiBold" panose="00000700000000000000" pitchFamily="2" charset="-52"/>
              </a:rPr>
              <a:t>https://web.local.dev/bff/</a:t>
            </a:r>
          </a:p>
          <a:p>
            <a:r>
              <a:rPr lang="en-US" sz="1400" dirty="0">
                <a:latin typeface="Montserrat SemiBold" panose="00000700000000000000" pitchFamily="2" charset="-52"/>
              </a:rPr>
              <a:t>https://web.local.dev/api/</a:t>
            </a:r>
          </a:p>
        </p:txBody>
      </p:sp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5DCC4F8-560F-400E-9601-3EEC782B5ED0}"/>
              </a:ext>
            </a:extLst>
          </p:cNvPr>
          <p:cNvPicPr>
            <a:picLocks noChangeAspect="1"/>
          </p:cNvPicPr>
          <p:nvPr/>
        </p:nvPicPr>
        <p:blipFill rotWithShape="1"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81"/>
          <a:stretch/>
        </p:blipFill>
        <p:spPr>
          <a:xfrm>
            <a:off x="1535544" y="782751"/>
            <a:ext cx="1765334" cy="1229790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6941A8F0-DC2A-4F6A-9103-6379A2C8D3B5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2154860" y="4163590"/>
            <a:ext cx="562950" cy="56295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F100B310-7B34-4881-B5CA-8259F48C1013}"/>
              </a:ext>
            </a:extLst>
          </p:cNvPr>
          <p:cNvSpPr txBox="1"/>
          <p:nvPr/>
        </p:nvSpPr>
        <p:spPr>
          <a:xfrm>
            <a:off x="5406841" y="3708857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ntserrat SemiBold" panose="00000700000000000000" pitchFamily="2" charset="-52"/>
              </a:rPr>
              <a:t>/</a:t>
            </a:r>
            <a:r>
              <a:rPr lang="en-US" sz="1400" dirty="0" err="1">
                <a:latin typeface="Montserrat SemiBold" panose="00000700000000000000" pitchFamily="2" charset="-52"/>
              </a:rPr>
              <a:t>api</a:t>
            </a:r>
            <a:endParaRPr lang="ru-RU" sz="1400" dirty="0">
              <a:latin typeface="Montserrat SemiBold" panose="00000700000000000000" pitchFamily="2" charset="-52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B83C7F2-8A9F-4A2D-BDB7-637D5FC3DED6}"/>
              </a:ext>
            </a:extLst>
          </p:cNvPr>
          <p:cNvSpPr txBox="1"/>
          <p:nvPr/>
        </p:nvSpPr>
        <p:spPr>
          <a:xfrm>
            <a:off x="3385906" y="1594893"/>
            <a:ext cx="2601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ntserrat SemiBold" panose="00000700000000000000" pitchFamily="2" charset="-52"/>
              </a:rPr>
              <a:t>https://keycloak.local.dev/</a:t>
            </a:r>
            <a:endParaRPr lang="ru-RU" sz="1400" dirty="0">
              <a:latin typeface="Montserrat SemiBold" panose="00000700000000000000" pitchFamily="2" charset="-52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6C277A2-15D3-423D-AF9B-8BF1FA966E55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5387316" y="4166258"/>
            <a:ext cx="583392" cy="583392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D245277B-BC03-4C2A-859E-B1371F064E8C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5406841" y="5929106"/>
            <a:ext cx="583392" cy="583392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9A9725AB-C31D-4F08-B87E-4BFA0C70695C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5387316" y="2313586"/>
            <a:ext cx="583392" cy="5833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B9D4A0-BD13-432C-AFF9-77B248A3C5A3}"/>
              </a:ext>
            </a:extLst>
          </p:cNvPr>
          <p:cNvSpPr txBox="1"/>
          <p:nvPr/>
        </p:nvSpPr>
        <p:spPr>
          <a:xfrm>
            <a:off x="2026043" y="4839709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ntserrat SemiBold" panose="00000700000000000000" pitchFamily="2" charset="-52"/>
              </a:rPr>
              <a:t>cookie</a:t>
            </a:r>
            <a:endParaRPr lang="ru-RU" sz="1400" dirty="0">
              <a:latin typeface="Montserrat SemiBold" panose="00000700000000000000" pitchFamily="2" charset="-52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BCF13B6-0683-4A62-98CA-C2F757D55D7A}"/>
              </a:ext>
            </a:extLst>
          </p:cNvPr>
          <p:cNvSpPr txBox="1"/>
          <p:nvPr/>
        </p:nvSpPr>
        <p:spPr>
          <a:xfrm>
            <a:off x="5088071" y="4839709"/>
            <a:ext cx="118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ntserrat SemiBold" panose="00000700000000000000" pitchFamily="2" charset="-52"/>
              </a:rPr>
              <a:t>JWT token</a:t>
            </a:r>
            <a:endParaRPr lang="ru-RU" sz="1400" dirty="0">
              <a:latin typeface="Montserrat SemiBold" panose="00000700000000000000" pitchFamily="2" charset="-52"/>
            </a:endParaRPr>
          </a:p>
        </p:txBody>
      </p:sp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9C24EE15-E598-4DFB-A158-BB2676F7DB6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008014" y="4361738"/>
            <a:ext cx="525631" cy="52563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810912EE-E2AF-442B-9E8B-97E435C0D074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6821825" y="4361737"/>
            <a:ext cx="525631" cy="52563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5096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Прямоугольник: скругленные углы 156">
            <a:extLst>
              <a:ext uri="{FF2B5EF4-FFF2-40B4-BE49-F238E27FC236}">
                <a16:creationId xmlns:a16="http://schemas.microsoft.com/office/drawing/2014/main" id="{00D33734-958C-40BB-B7B1-337451178DAA}"/>
              </a:ext>
            </a:extLst>
          </p:cNvPr>
          <p:cNvSpPr/>
          <p:nvPr/>
        </p:nvSpPr>
        <p:spPr>
          <a:xfrm>
            <a:off x="5007791" y="5416113"/>
            <a:ext cx="4917427" cy="94134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sp>
        <p:nvSpPr>
          <p:cNvPr id="101" name="Овал 100">
            <a:extLst>
              <a:ext uri="{FF2B5EF4-FFF2-40B4-BE49-F238E27FC236}">
                <a16:creationId xmlns:a16="http://schemas.microsoft.com/office/drawing/2014/main" id="{906666F4-0D92-4C1F-9A43-0EAFCB461407}"/>
              </a:ext>
            </a:extLst>
          </p:cNvPr>
          <p:cNvSpPr/>
          <p:nvPr/>
        </p:nvSpPr>
        <p:spPr>
          <a:xfrm>
            <a:off x="7629218" y="5759555"/>
            <a:ext cx="514350" cy="51435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pic>
        <p:nvPicPr>
          <p:cNvPr id="38" name="Рисунок 37" descr="Облако">
            <a:extLst>
              <a:ext uri="{FF2B5EF4-FFF2-40B4-BE49-F238E27FC236}">
                <a16:creationId xmlns:a16="http://schemas.microsoft.com/office/drawing/2014/main" id="{70E34896-CF48-438D-9229-35B72B063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5176" y="5737941"/>
            <a:ext cx="518392" cy="518392"/>
          </a:xfrm>
          <a:prstGeom prst="rect">
            <a:avLst/>
          </a:prstGeom>
        </p:spPr>
      </p:pic>
      <p:sp>
        <p:nvSpPr>
          <p:cNvPr id="39" name="Овал 38">
            <a:extLst>
              <a:ext uri="{FF2B5EF4-FFF2-40B4-BE49-F238E27FC236}">
                <a16:creationId xmlns:a16="http://schemas.microsoft.com/office/drawing/2014/main" id="{9F2A3B4E-94BA-4636-A6CF-79DB426F9C1A}"/>
              </a:ext>
            </a:extLst>
          </p:cNvPr>
          <p:cNvSpPr/>
          <p:nvPr/>
        </p:nvSpPr>
        <p:spPr>
          <a:xfrm>
            <a:off x="7008795" y="5750977"/>
            <a:ext cx="514350" cy="51435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pic>
        <p:nvPicPr>
          <p:cNvPr id="330" name="Рисунок 329">
            <a:extLst>
              <a:ext uri="{FF2B5EF4-FFF2-40B4-BE49-F238E27FC236}">
                <a16:creationId xmlns:a16="http://schemas.microsoft.com/office/drawing/2014/main" id="{47522A62-5F9D-4F3C-A37D-0750FC7DB7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203238" y="3370142"/>
            <a:ext cx="2109600" cy="140640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EA63C6F1-D4F3-419D-9FC9-EC157661DBCD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44" r="75678" b="6667"/>
          <a:stretch/>
        </p:blipFill>
        <p:spPr>
          <a:xfrm>
            <a:off x="-4448990" y="1680957"/>
            <a:ext cx="569854" cy="1094150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FB46CB8B-DF5C-4C53-981A-818DC034E8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4589681" y="1642636"/>
            <a:ext cx="851235" cy="1238765"/>
          </a:xfrm>
          <a:prstGeom prst="rect">
            <a:avLst/>
          </a:prstGeom>
        </p:spPr>
      </p:pic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50066C85-4BE8-4B22-9BB8-33DEC5FFFA95}"/>
              </a:ext>
            </a:extLst>
          </p:cNvPr>
          <p:cNvSpPr/>
          <p:nvPr/>
        </p:nvSpPr>
        <p:spPr>
          <a:xfrm>
            <a:off x="3166855" y="3129901"/>
            <a:ext cx="1417320" cy="129921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cxnSp>
        <p:nvCxnSpPr>
          <p:cNvPr id="75" name="Соединитель: уступ 74">
            <a:extLst>
              <a:ext uri="{FF2B5EF4-FFF2-40B4-BE49-F238E27FC236}">
                <a16:creationId xmlns:a16="http://schemas.microsoft.com/office/drawing/2014/main" id="{2289551B-8882-4949-99E3-667098181E0C}"/>
              </a:ext>
            </a:extLst>
          </p:cNvPr>
          <p:cNvCxnSpPr>
            <a:cxnSpLocks/>
            <a:stCxn id="62" idx="3"/>
            <a:endCxn id="27" idx="0"/>
          </p:cNvCxnSpPr>
          <p:nvPr/>
        </p:nvCxnSpPr>
        <p:spPr>
          <a:xfrm>
            <a:off x="-3738446" y="2262019"/>
            <a:ext cx="7613960" cy="158854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98576-125B-4FEB-A951-E6915AA4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0659" y="159822"/>
            <a:ext cx="6241988" cy="774099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Приложение «</a:t>
            </a:r>
            <a:r>
              <a:rPr lang="en-US" sz="2800" dirty="0" err="1"/>
              <a:t>FurtherEducation</a:t>
            </a:r>
            <a:r>
              <a:rPr lang="ru-RU" sz="2800" dirty="0"/>
              <a:t>»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95A5152-91DD-4D7B-B94F-2EA47063B340}"/>
              </a:ext>
            </a:extLst>
          </p:cNvPr>
          <p:cNvSpPr/>
          <p:nvPr/>
        </p:nvSpPr>
        <p:spPr>
          <a:xfrm>
            <a:off x="-5658604" y="933810"/>
            <a:ext cx="2989083" cy="5694667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9104DD7-9354-499F-B332-40A5F2304718}"/>
              </a:ext>
            </a:extLst>
          </p:cNvPr>
          <p:cNvSpPr/>
          <p:nvPr/>
        </p:nvSpPr>
        <p:spPr>
          <a:xfrm>
            <a:off x="640613" y="933810"/>
            <a:ext cx="10910774" cy="5694667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sp>
        <p:nvSpPr>
          <p:cNvPr id="12" name="!!TextBox 11">
            <a:extLst>
              <a:ext uri="{FF2B5EF4-FFF2-40B4-BE49-F238E27FC236}">
                <a16:creationId xmlns:a16="http://schemas.microsoft.com/office/drawing/2014/main" id="{A0B2B82D-7685-4BD7-8A7C-BFB7DF3D0B7E}"/>
              </a:ext>
            </a:extLst>
          </p:cNvPr>
          <p:cNvSpPr txBox="1"/>
          <p:nvPr/>
        </p:nvSpPr>
        <p:spPr>
          <a:xfrm>
            <a:off x="-5144064" y="3006668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 SemiBold" panose="00000700000000000000" pitchFamily="2" charset="-52"/>
              </a:rPr>
              <a:t>web application</a:t>
            </a:r>
            <a:endParaRPr lang="ru-RU" dirty="0">
              <a:latin typeface="Montserrat SemiBold" panose="00000700000000000000" pitchFamily="2" charset="-5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E50BA9-693B-480D-B244-57FCD47F6778}"/>
              </a:ext>
            </a:extLst>
          </p:cNvPr>
          <p:cNvSpPr txBox="1"/>
          <p:nvPr/>
        </p:nvSpPr>
        <p:spPr>
          <a:xfrm>
            <a:off x="-5658604" y="938425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Montserrat SemiBold" panose="00000700000000000000" pitchFamily="2" charset="-52"/>
              </a:rPr>
              <a:t>client apps</a:t>
            </a:r>
            <a:endParaRPr lang="ru-RU" dirty="0">
              <a:solidFill>
                <a:srgbClr val="00B0F0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D8E4C1-1205-453D-8EC9-82D405FEC36E}"/>
              </a:ext>
            </a:extLst>
          </p:cNvPr>
          <p:cNvSpPr txBox="1"/>
          <p:nvPr/>
        </p:nvSpPr>
        <p:spPr>
          <a:xfrm>
            <a:off x="9951269" y="928898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Montserrat SemiBold" panose="00000700000000000000" pitchFamily="2" charset="-52"/>
              </a:rPr>
              <a:t>Docker Host</a:t>
            </a:r>
            <a:endParaRPr lang="ru-RU" dirty="0">
              <a:solidFill>
                <a:srgbClr val="00B0F0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971AA48E-B789-4B91-AE85-1B478341C453}"/>
              </a:ext>
            </a:extLst>
          </p:cNvPr>
          <p:cNvSpPr/>
          <p:nvPr/>
        </p:nvSpPr>
        <p:spPr>
          <a:xfrm>
            <a:off x="1604342" y="3133175"/>
            <a:ext cx="1417320" cy="129921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E8FBE754-4498-4C63-B07A-8CD13282B7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01501" y="3848782"/>
            <a:ext cx="835541" cy="4637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E08DC66-58CD-4023-A1E4-BD0E849977C4}"/>
              </a:ext>
            </a:extLst>
          </p:cNvPr>
          <p:cNvSpPr txBox="1"/>
          <p:nvPr/>
        </p:nvSpPr>
        <p:spPr>
          <a:xfrm>
            <a:off x="1607010" y="3133175"/>
            <a:ext cx="1414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Montserrat SemiBold" panose="00000700000000000000" pitchFamily="2" charset="-52"/>
              </a:rPr>
              <a:t>BFF </a:t>
            </a:r>
          </a:p>
          <a:p>
            <a:pPr algn="ctr"/>
            <a:r>
              <a:rPr lang="en-US" sz="1200" dirty="0">
                <a:latin typeface="Montserrat SemiBold" panose="00000700000000000000" pitchFamily="2" charset="-52"/>
              </a:rPr>
              <a:t>Token Handler</a:t>
            </a:r>
          </a:p>
          <a:p>
            <a:pPr algn="ctr"/>
            <a:r>
              <a:rPr lang="en-US" sz="1200" dirty="0">
                <a:latin typeface="Montserrat SemiBold" panose="00000700000000000000" pitchFamily="2" charset="-52"/>
              </a:rPr>
              <a:t>For Web APP</a:t>
            </a:r>
            <a:endParaRPr lang="ru-RU" sz="1200" dirty="0">
              <a:latin typeface="Montserrat SemiBold" panose="00000700000000000000" pitchFamily="2" charset="-52"/>
            </a:endParaRP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9529918-CE9F-4A4D-ABEE-4424849630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57743" y="3850566"/>
            <a:ext cx="835541" cy="46372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E36C955-4B28-4F24-8A6C-CA44904FF66A}"/>
              </a:ext>
            </a:extLst>
          </p:cNvPr>
          <p:cNvSpPr txBox="1"/>
          <p:nvPr/>
        </p:nvSpPr>
        <p:spPr>
          <a:xfrm>
            <a:off x="3175976" y="3232684"/>
            <a:ext cx="141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Montserrat SemiBold" panose="00000700000000000000" pitchFamily="2" charset="-52"/>
              </a:rPr>
              <a:t>API</a:t>
            </a:r>
          </a:p>
          <a:p>
            <a:pPr algn="ctr"/>
            <a:r>
              <a:rPr lang="en-US" sz="1200" dirty="0">
                <a:latin typeface="Montserrat SemiBold" panose="00000700000000000000" pitchFamily="2" charset="-52"/>
              </a:rPr>
              <a:t>Gateway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642A3EB1-273B-4187-B469-E06B32D80B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16535" y="947843"/>
            <a:ext cx="790563" cy="899606"/>
          </a:xfrm>
          <a:prstGeom prst="rect">
            <a:avLst/>
          </a:prstGeom>
        </p:spPr>
      </p:pic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76FEAE0C-B156-4C32-A8CA-774746774267}"/>
              </a:ext>
            </a:extLst>
          </p:cNvPr>
          <p:cNvCxnSpPr>
            <a:cxnSpLocks/>
            <a:stCxn id="330" idx="3"/>
            <a:endCxn id="24" idx="1"/>
          </p:cNvCxnSpPr>
          <p:nvPr/>
        </p:nvCxnSpPr>
        <p:spPr>
          <a:xfrm>
            <a:off x="-3093638" y="4073343"/>
            <a:ext cx="4995139" cy="7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6107C89C-A9D9-4DEC-A883-8992DDB7DDBA}"/>
              </a:ext>
            </a:extLst>
          </p:cNvPr>
          <p:cNvCxnSpPr>
            <a:cxnSpLocks/>
          </p:cNvCxnSpPr>
          <p:nvPr/>
        </p:nvCxnSpPr>
        <p:spPr>
          <a:xfrm>
            <a:off x="2737042" y="4080643"/>
            <a:ext cx="720701" cy="26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D5DF1B5-63CD-4A1C-9A70-42CAED54D297}"/>
              </a:ext>
            </a:extLst>
          </p:cNvPr>
          <p:cNvSpPr txBox="1"/>
          <p:nvPr/>
        </p:nvSpPr>
        <p:spPr>
          <a:xfrm>
            <a:off x="-5295548" y="1280042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 SemiBold" panose="00000700000000000000" pitchFamily="2" charset="-52"/>
              </a:rPr>
              <a:t>mobile application</a:t>
            </a:r>
            <a:endParaRPr lang="ru-RU" dirty="0">
              <a:latin typeface="Montserrat SemiBold" panose="00000700000000000000" pitchFamily="2" charset="-52"/>
            </a:endParaRPr>
          </a:p>
        </p:txBody>
      </p:sp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A117E33E-A9BA-4D4A-AB71-384F6702021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4700710" y="5357352"/>
            <a:ext cx="1070376" cy="1070376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F1EEDC65-FDB2-4198-9731-720708C189B7}"/>
              </a:ext>
            </a:extLst>
          </p:cNvPr>
          <p:cNvSpPr txBox="1"/>
          <p:nvPr/>
        </p:nvSpPr>
        <p:spPr>
          <a:xfrm>
            <a:off x="-5106228" y="5024375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 SemiBold" panose="00000700000000000000" pitchFamily="2" charset="-52"/>
              </a:rPr>
              <a:t>other applications</a:t>
            </a:r>
            <a:endParaRPr lang="ru-RU" dirty="0">
              <a:latin typeface="Montserrat SemiBold" panose="00000700000000000000" pitchFamily="2" charset="-52"/>
            </a:endParaRPr>
          </a:p>
        </p:txBody>
      </p:sp>
      <p:cxnSp>
        <p:nvCxnSpPr>
          <p:cNvPr id="127" name="Соединитель: уступ 126">
            <a:extLst>
              <a:ext uri="{FF2B5EF4-FFF2-40B4-BE49-F238E27FC236}">
                <a16:creationId xmlns:a16="http://schemas.microsoft.com/office/drawing/2014/main" id="{1E7FE804-1940-4FB6-A99B-8F835B778122}"/>
              </a:ext>
            </a:extLst>
          </p:cNvPr>
          <p:cNvCxnSpPr>
            <a:cxnSpLocks/>
            <a:stCxn id="77" idx="3"/>
            <a:endCxn id="27" idx="2"/>
          </p:cNvCxnSpPr>
          <p:nvPr/>
        </p:nvCxnSpPr>
        <p:spPr>
          <a:xfrm flipV="1">
            <a:off x="-3630334" y="4314291"/>
            <a:ext cx="7505848" cy="157824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7" name="Прямоугольник: скругленные углы 136">
            <a:extLst>
              <a:ext uri="{FF2B5EF4-FFF2-40B4-BE49-F238E27FC236}">
                <a16:creationId xmlns:a16="http://schemas.microsoft.com/office/drawing/2014/main" id="{9FBB544A-49F5-45AE-900F-AEDF9EC7FFD7}"/>
              </a:ext>
            </a:extLst>
          </p:cNvPr>
          <p:cNvSpPr/>
          <p:nvPr/>
        </p:nvSpPr>
        <p:spPr>
          <a:xfrm>
            <a:off x="5007792" y="1307757"/>
            <a:ext cx="4917437" cy="94134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4DFC9FB4-0798-4CC1-8B79-9A0EBF58207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5160364" y="1695276"/>
            <a:ext cx="835541" cy="463725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41475F7C-3829-4A37-8C1C-E792D5C0DB01}"/>
              </a:ext>
            </a:extLst>
          </p:cNvPr>
          <p:cNvSpPr txBox="1"/>
          <p:nvPr/>
        </p:nvSpPr>
        <p:spPr>
          <a:xfrm>
            <a:off x="5007792" y="1316764"/>
            <a:ext cx="1976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Montserrat SemiBold" panose="00000700000000000000" pitchFamily="2" charset="-52"/>
              </a:rPr>
              <a:t>Identity Microservice</a:t>
            </a:r>
          </a:p>
        </p:txBody>
      </p:sp>
      <p:sp>
        <p:nvSpPr>
          <p:cNvPr id="148" name="Прямоугольник: скругленные углы 147">
            <a:extLst>
              <a:ext uri="{FF2B5EF4-FFF2-40B4-BE49-F238E27FC236}">
                <a16:creationId xmlns:a16="http://schemas.microsoft.com/office/drawing/2014/main" id="{7B9C5B85-3BF9-45E2-B58E-4B655596E514}"/>
              </a:ext>
            </a:extLst>
          </p:cNvPr>
          <p:cNvSpPr/>
          <p:nvPr/>
        </p:nvSpPr>
        <p:spPr>
          <a:xfrm>
            <a:off x="5007791" y="2334846"/>
            <a:ext cx="4917439" cy="94134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pic>
        <p:nvPicPr>
          <p:cNvPr id="149" name="Рисунок 148">
            <a:extLst>
              <a:ext uri="{FF2B5EF4-FFF2-40B4-BE49-F238E27FC236}">
                <a16:creationId xmlns:a16="http://schemas.microsoft.com/office/drawing/2014/main" id="{E7EE76C7-3FDF-42E9-8000-00B2C27BEDE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5160364" y="2722365"/>
            <a:ext cx="835541" cy="463725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433BA700-A2E8-4F54-9EB8-FCF9EC74F768}"/>
              </a:ext>
            </a:extLst>
          </p:cNvPr>
          <p:cNvSpPr txBox="1"/>
          <p:nvPr/>
        </p:nvSpPr>
        <p:spPr>
          <a:xfrm>
            <a:off x="5007791" y="2343853"/>
            <a:ext cx="1976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Montserrat SemiBold" panose="00000700000000000000" pitchFamily="2" charset="-52"/>
              </a:rPr>
              <a:t>User.API</a:t>
            </a:r>
            <a:endParaRPr lang="en-US" sz="1200" dirty="0">
              <a:latin typeface="Montserrat SemiBold" panose="00000700000000000000" pitchFamily="2" charset="-52"/>
            </a:endParaRPr>
          </a:p>
        </p:txBody>
      </p:sp>
      <p:sp>
        <p:nvSpPr>
          <p:cNvPr id="151" name="Прямоугольник: скругленные углы 150">
            <a:extLst>
              <a:ext uri="{FF2B5EF4-FFF2-40B4-BE49-F238E27FC236}">
                <a16:creationId xmlns:a16="http://schemas.microsoft.com/office/drawing/2014/main" id="{890F2367-C407-491D-8291-D19E493083F1}"/>
              </a:ext>
            </a:extLst>
          </p:cNvPr>
          <p:cNvSpPr/>
          <p:nvPr/>
        </p:nvSpPr>
        <p:spPr>
          <a:xfrm>
            <a:off x="5007791" y="3361935"/>
            <a:ext cx="4917438" cy="94134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pic>
        <p:nvPicPr>
          <p:cNvPr id="152" name="Рисунок 151">
            <a:extLst>
              <a:ext uri="{FF2B5EF4-FFF2-40B4-BE49-F238E27FC236}">
                <a16:creationId xmlns:a16="http://schemas.microsoft.com/office/drawing/2014/main" id="{40AB4CDB-8A94-41B6-802F-D6A3EEB4485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5160364" y="3749454"/>
            <a:ext cx="835541" cy="463725"/>
          </a:xfrm>
          <a:prstGeom prst="rect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4E82C8B2-E054-4CD1-8B94-4B261908BE56}"/>
              </a:ext>
            </a:extLst>
          </p:cNvPr>
          <p:cNvSpPr txBox="1"/>
          <p:nvPr/>
        </p:nvSpPr>
        <p:spPr>
          <a:xfrm>
            <a:off x="5007790" y="3370942"/>
            <a:ext cx="1976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Montserrat SemiBold" panose="00000700000000000000" pitchFamily="2" charset="-52"/>
              </a:rPr>
              <a:t>Profile.API</a:t>
            </a:r>
            <a:endParaRPr lang="en-US" sz="1200" dirty="0">
              <a:latin typeface="Montserrat SemiBold" panose="00000700000000000000" pitchFamily="2" charset="-52"/>
            </a:endParaRPr>
          </a:p>
        </p:txBody>
      </p:sp>
      <p:sp>
        <p:nvSpPr>
          <p:cNvPr id="154" name="Прямоугольник: скругленные углы 153">
            <a:extLst>
              <a:ext uri="{FF2B5EF4-FFF2-40B4-BE49-F238E27FC236}">
                <a16:creationId xmlns:a16="http://schemas.microsoft.com/office/drawing/2014/main" id="{BBFD290B-CCF6-427A-98C3-7C31EA5F4A1C}"/>
              </a:ext>
            </a:extLst>
          </p:cNvPr>
          <p:cNvSpPr/>
          <p:nvPr/>
        </p:nvSpPr>
        <p:spPr>
          <a:xfrm>
            <a:off x="5007789" y="4389024"/>
            <a:ext cx="4917435" cy="94134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pic>
        <p:nvPicPr>
          <p:cNvPr id="155" name="Рисунок 154">
            <a:extLst>
              <a:ext uri="{FF2B5EF4-FFF2-40B4-BE49-F238E27FC236}">
                <a16:creationId xmlns:a16="http://schemas.microsoft.com/office/drawing/2014/main" id="{6A8F6979-7299-4B29-928F-5F79BC1726D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5160364" y="4776543"/>
            <a:ext cx="835541" cy="463725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27F74FF1-FDD1-4991-873F-1C3939E190C3}"/>
              </a:ext>
            </a:extLst>
          </p:cNvPr>
          <p:cNvSpPr txBox="1"/>
          <p:nvPr/>
        </p:nvSpPr>
        <p:spPr>
          <a:xfrm>
            <a:off x="5007789" y="4398031"/>
            <a:ext cx="1976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Montserrat SemiBold" panose="00000700000000000000" pitchFamily="2" charset="-52"/>
              </a:rPr>
              <a:t>Education.API</a:t>
            </a:r>
            <a:endParaRPr lang="en-US" sz="1200" dirty="0">
              <a:latin typeface="Montserrat SemiBold" panose="00000700000000000000" pitchFamily="2" charset="-52"/>
            </a:endParaRPr>
          </a:p>
        </p:txBody>
      </p:sp>
      <p:pic>
        <p:nvPicPr>
          <p:cNvPr id="158" name="Рисунок 157">
            <a:extLst>
              <a:ext uri="{FF2B5EF4-FFF2-40B4-BE49-F238E27FC236}">
                <a16:creationId xmlns:a16="http://schemas.microsoft.com/office/drawing/2014/main" id="{FBAE44B5-768C-4B3D-A9A5-982938163CC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5160364" y="5803632"/>
            <a:ext cx="835541" cy="463725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6062132D-DAB0-42BE-B774-7BDEC5C424ED}"/>
              </a:ext>
            </a:extLst>
          </p:cNvPr>
          <p:cNvSpPr txBox="1"/>
          <p:nvPr/>
        </p:nvSpPr>
        <p:spPr>
          <a:xfrm>
            <a:off x="5007788" y="5425120"/>
            <a:ext cx="1976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Montserrat SemiBold" panose="00000700000000000000" pitchFamily="2" charset="-52"/>
              </a:rPr>
              <a:t>Storage.API</a:t>
            </a:r>
            <a:endParaRPr lang="en-US" sz="1200" dirty="0">
              <a:latin typeface="Montserrat SemiBold" panose="00000700000000000000" pitchFamily="2" charset="-52"/>
            </a:endParaRPr>
          </a:p>
        </p:txBody>
      </p:sp>
      <p:cxnSp>
        <p:nvCxnSpPr>
          <p:cNvPr id="176" name="Прямая соединительная линия 175">
            <a:extLst>
              <a:ext uri="{FF2B5EF4-FFF2-40B4-BE49-F238E27FC236}">
                <a16:creationId xmlns:a16="http://schemas.microsoft.com/office/drawing/2014/main" id="{B9180C4D-2AA4-4F58-8DC8-04A687C4C73D}"/>
              </a:ext>
            </a:extLst>
          </p:cNvPr>
          <p:cNvCxnSpPr>
            <a:cxnSpLocks/>
          </p:cNvCxnSpPr>
          <p:nvPr/>
        </p:nvCxnSpPr>
        <p:spPr>
          <a:xfrm>
            <a:off x="4795448" y="2700000"/>
            <a:ext cx="0" cy="360000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8" name="Прямая со стрелкой 177">
            <a:extLst>
              <a:ext uri="{FF2B5EF4-FFF2-40B4-BE49-F238E27FC236}">
                <a16:creationId xmlns:a16="http://schemas.microsoft.com/office/drawing/2014/main" id="{61D6F6B7-996C-41AF-A0EF-991388AF29D7}"/>
              </a:ext>
            </a:extLst>
          </p:cNvPr>
          <p:cNvCxnSpPr>
            <a:stCxn id="27" idx="3"/>
          </p:cNvCxnSpPr>
          <p:nvPr/>
        </p:nvCxnSpPr>
        <p:spPr>
          <a:xfrm>
            <a:off x="4293284" y="4082429"/>
            <a:ext cx="500265" cy="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9" name="Прямая со стрелкой 188">
            <a:extLst>
              <a:ext uri="{FF2B5EF4-FFF2-40B4-BE49-F238E27FC236}">
                <a16:creationId xmlns:a16="http://schemas.microsoft.com/office/drawing/2014/main" id="{96907B97-1212-4F82-B62C-018B49919C5A}"/>
              </a:ext>
            </a:extLst>
          </p:cNvPr>
          <p:cNvCxnSpPr>
            <a:cxnSpLocks/>
            <a:endCxn id="140" idx="1"/>
          </p:cNvCxnSpPr>
          <p:nvPr/>
        </p:nvCxnSpPr>
        <p:spPr>
          <a:xfrm>
            <a:off x="1211817" y="1927139"/>
            <a:ext cx="3948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2" name="Прямая со стрелкой 191">
            <a:extLst>
              <a:ext uri="{FF2B5EF4-FFF2-40B4-BE49-F238E27FC236}">
                <a16:creationId xmlns:a16="http://schemas.microsoft.com/office/drawing/2014/main" id="{728567CA-629F-4367-B47C-33B6A1FCB2AB}"/>
              </a:ext>
            </a:extLst>
          </p:cNvPr>
          <p:cNvCxnSpPr>
            <a:cxnSpLocks/>
            <a:endCxn id="149" idx="1"/>
          </p:cNvCxnSpPr>
          <p:nvPr/>
        </p:nvCxnSpPr>
        <p:spPr>
          <a:xfrm flipV="1">
            <a:off x="4802764" y="2954228"/>
            <a:ext cx="357600" cy="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5" name="Прямая со стрелкой 194">
            <a:extLst>
              <a:ext uri="{FF2B5EF4-FFF2-40B4-BE49-F238E27FC236}">
                <a16:creationId xmlns:a16="http://schemas.microsoft.com/office/drawing/2014/main" id="{4A3794AC-3130-4F02-8B67-01BA1F6E5261}"/>
              </a:ext>
            </a:extLst>
          </p:cNvPr>
          <p:cNvCxnSpPr>
            <a:endCxn id="152" idx="1"/>
          </p:cNvCxnSpPr>
          <p:nvPr/>
        </p:nvCxnSpPr>
        <p:spPr>
          <a:xfrm flipV="1">
            <a:off x="4802764" y="3981317"/>
            <a:ext cx="357600" cy="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7" name="Прямая со стрелкой 196">
            <a:extLst>
              <a:ext uri="{FF2B5EF4-FFF2-40B4-BE49-F238E27FC236}">
                <a16:creationId xmlns:a16="http://schemas.microsoft.com/office/drawing/2014/main" id="{7128FFD2-ED1A-4C91-9942-93A655FB567A}"/>
              </a:ext>
            </a:extLst>
          </p:cNvPr>
          <p:cNvCxnSpPr>
            <a:cxnSpLocks/>
            <a:endCxn id="155" idx="1"/>
          </p:cNvCxnSpPr>
          <p:nvPr/>
        </p:nvCxnSpPr>
        <p:spPr>
          <a:xfrm>
            <a:off x="4802764" y="5008406"/>
            <a:ext cx="357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0" name="Прямая со стрелкой 199">
            <a:extLst>
              <a:ext uri="{FF2B5EF4-FFF2-40B4-BE49-F238E27FC236}">
                <a16:creationId xmlns:a16="http://schemas.microsoft.com/office/drawing/2014/main" id="{0B232FB0-2FD6-4083-ADE1-1858C9EEA3E3}"/>
              </a:ext>
            </a:extLst>
          </p:cNvPr>
          <p:cNvCxnSpPr>
            <a:cxnSpLocks/>
            <a:endCxn id="158" idx="1"/>
          </p:cNvCxnSpPr>
          <p:nvPr/>
        </p:nvCxnSpPr>
        <p:spPr>
          <a:xfrm>
            <a:off x="4802764" y="6035495"/>
            <a:ext cx="357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3" name="Рисунок 202">
            <a:extLst>
              <a:ext uri="{FF2B5EF4-FFF2-40B4-BE49-F238E27FC236}">
                <a16:creationId xmlns:a16="http://schemas.microsoft.com/office/drawing/2014/main" id="{26AC9F32-432B-47E7-AC4E-A08EDFA3B73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297658" y="1670520"/>
            <a:ext cx="514350" cy="514350"/>
          </a:xfrm>
          <a:prstGeom prst="rect">
            <a:avLst/>
          </a:prstGeom>
        </p:spPr>
      </p:pic>
      <p:pic>
        <p:nvPicPr>
          <p:cNvPr id="208" name="Рисунок 207">
            <a:extLst>
              <a:ext uri="{FF2B5EF4-FFF2-40B4-BE49-F238E27FC236}">
                <a16:creationId xmlns:a16="http://schemas.microsoft.com/office/drawing/2014/main" id="{04D6BD51-CE21-4261-840D-E157B109B16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298131" y="2698814"/>
            <a:ext cx="514350" cy="514350"/>
          </a:xfrm>
          <a:prstGeom prst="rect">
            <a:avLst/>
          </a:prstGeom>
        </p:spPr>
      </p:pic>
      <p:pic>
        <p:nvPicPr>
          <p:cNvPr id="209" name="Рисунок 208">
            <a:extLst>
              <a:ext uri="{FF2B5EF4-FFF2-40B4-BE49-F238E27FC236}">
                <a16:creationId xmlns:a16="http://schemas.microsoft.com/office/drawing/2014/main" id="{6CB90A6E-F2B3-4A70-AD47-39E636A7F00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>
          <a:xfrm>
            <a:off x="6298466" y="3724141"/>
            <a:ext cx="514350" cy="514350"/>
          </a:xfrm>
          <a:prstGeom prst="rect">
            <a:avLst/>
          </a:prstGeom>
        </p:spPr>
      </p:pic>
      <p:pic>
        <p:nvPicPr>
          <p:cNvPr id="210" name="Рисунок 209">
            <a:extLst>
              <a:ext uri="{FF2B5EF4-FFF2-40B4-BE49-F238E27FC236}">
                <a16:creationId xmlns:a16="http://schemas.microsoft.com/office/drawing/2014/main" id="{F1795D0F-E30B-4E02-BB0F-1A83FC9D1F4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rcRect/>
          <a:stretch/>
        </p:blipFill>
        <p:spPr>
          <a:xfrm>
            <a:off x="6297993" y="4751230"/>
            <a:ext cx="514350" cy="514350"/>
          </a:xfrm>
          <a:prstGeom prst="rect">
            <a:avLst/>
          </a:prstGeom>
        </p:spPr>
      </p:pic>
      <p:pic>
        <p:nvPicPr>
          <p:cNvPr id="216" name="Рисунок 215">
            <a:extLst>
              <a:ext uri="{FF2B5EF4-FFF2-40B4-BE49-F238E27FC236}">
                <a16:creationId xmlns:a16="http://schemas.microsoft.com/office/drawing/2014/main" id="{F5A7D560-862A-4511-B41B-FFA94036516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603957" y="1939348"/>
            <a:ext cx="208524" cy="208524"/>
          </a:xfrm>
          <a:prstGeom prst="rect">
            <a:avLst/>
          </a:prstGeom>
        </p:spPr>
      </p:pic>
      <p:pic>
        <p:nvPicPr>
          <p:cNvPr id="217" name="Рисунок 216">
            <a:extLst>
              <a:ext uri="{FF2B5EF4-FFF2-40B4-BE49-F238E27FC236}">
                <a16:creationId xmlns:a16="http://schemas.microsoft.com/office/drawing/2014/main" id="{3667F145-8A2B-47C7-883D-448EA18D4F05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603484" y="2966437"/>
            <a:ext cx="208524" cy="208524"/>
          </a:xfrm>
          <a:prstGeom prst="rect">
            <a:avLst/>
          </a:prstGeom>
        </p:spPr>
      </p:pic>
      <p:cxnSp>
        <p:nvCxnSpPr>
          <p:cNvPr id="219" name="Прямая со стрелкой 218">
            <a:extLst>
              <a:ext uri="{FF2B5EF4-FFF2-40B4-BE49-F238E27FC236}">
                <a16:creationId xmlns:a16="http://schemas.microsoft.com/office/drawing/2014/main" id="{095D01C2-87D8-4E97-8357-CCB7E0CD2789}"/>
              </a:ext>
            </a:extLst>
          </p:cNvPr>
          <p:cNvCxnSpPr>
            <a:cxnSpLocks/>
            <a:endCxn id="203" idx="1"/>
          </p:cNvCxnSpPr>
          <p:nvPr/>
        </p:nvCxnSpPr>
        <p:spPr>
          <a:xfrm>
            <a:off x="5995903" y="1927695"/>
            <a:ext cx="3017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 стрелкой 228">
            <a:extLst>
              <a:ext uri="{FF2B5EF4-FFF2-40B4-BE49-F238E27FC236}">
                <a16:creationId xmlns:a16="http://schemas.microsoft.com/office/drawing/2014/main" id="{C9BF4D90-C403-4668-8836-D330219C858B}"/>
              </a:ext>
            </a:extLst>
          </p:cNvPr>
          <p:cNvCxnSpPr>
            <a:cxnSpLocks/>
            <a:stCxn id="149" idx="3"/>
            <a:endCxn id="208" idx="1"/>
          </p:cNvCxnSpPr>
          <p:nvPr/>
        </p:nvCxnSpPr>
        <p:spPr>
          <a:xfrm>
            <a:off x="5995905" y="2954228"/>
            <a:ext cx="302226" cy="1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 стрелкой 234">
            <a:extLst>
              <a:ext uri="{FF2B5EF4-FFF2-40B4-BE49-F238E27FC236}">
                <a16:creationId xmlns:a16="http://schemas.microsoft.com/office/drawing/2014/main" id="{6933996A-AEFF-4719-9F38-E84EE1FBFE14}"/>
              </a:ext>
            </a:extLst>
          </p:cNvPr>
          <p:cNvCxnSpPr>
            <a:cxnSpLocks/>
            <a:stCxn id="152" idx="3"/>
            <a:endCxn id="209" idx="1"/>
          </p:cNvCxnSpPr>
          <p:nvPr/>
        </p:nvCxnSpPr>
        <p:spPr>
          <a:xfrm flipV="1">
            <a:off x="5995905" y="3981316"/>
            <a:ext cx="30256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Прямая со стрелкой 239">
            <a:extLst>
              <a:ext uri="{FF2B5EF4-FFF2-40B4-BE49-F238E27FC236}">
                <a16:creationId xmlns:a16="http://schemas.microsoft.com/office/drawing/2014/main" id="{B4BAFC9A-0B73-4003-A9B7-3792BB745AA5}"/>
              </a:ext>
            </a:extLst>
          </p:cNvPr>
          <p:cNvCxnSpPr>
            <a:cxnSpLocks/>
            <a:stCxn id="155" idx="3"/>
            <a:endCxn id="210" idx="1"/>
          </p:cNvCxnSpPr>
          <p:nvPr/>
        </p:nvCxnSpPr>
        <p:spPr>
          <a:xfrm flipV="1">
            <a:off x="5995905" y="5008405"/>
            <a:ext cx="30208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5" name="Рисунок 254">
            <a:extLst>
              <a:ext uri="{FF2B5EF4-FFF2-40B4-BE49-F238E27FC236}">
                <a16:creationId xmlns:a16="http://schemas.microsoft.com/office/drawing/2014/main" id="{82391AC1-69D4-4DCF-88F7-934EC8A2EE9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631949" y="1302891"/>
            <a:ext cx="748176" cy="4224994"/>
          </a:xfrm>
          <a:prstGeom prst="rect">
            <a:avLst/>
          </a:prstGeom>
        </p:spPr>
      </p:pic>
      <p:cxnSp>
        <p:nvCxnSpPr>
          <p:cNvPr id="259" name="Соединитель: уступ 258">
            <a:extLst>
              <a:ext uri="{FF2B5EF4-FFF2-40B4-BE49-F238E27FC236}">
                <a16:creationId xmlns:a16="http://schemas.microsoft.com/office/drawing/2014/main" id="{1C0AAF3D-A220-4F64-86EB-A3C3B2936AC9}"/>
              </a:ext>
            </a:extLst>
          </p:cNvPr>
          <p:cNvCxnSpPr>
            <a:cxnSpLocks/>
            <a:stCxn id="149" idx="0"/>
          </p:cNvCxnSpPr>
          <p:nvPr/>
        </p:nvCxnSpPr>
        <p:spPr>
          <a:xfrm rot="5400000" flipH="1" flipV="1">
            <a:off x="8054286" y="144702"/>
            <a:ext cx="101513" cy="505381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1" name="Соединитель: уступ 260">
            <a:extLst>
              <a:ext uri="{FF2B5EF4-FFF2-40B4-BE49-F238E27FC236}">
                <a16:creationId xmlns:a16="http://schemas.microsoft.com/office/drawing/2014/main" id="{71D5776E-9F06-4A4F-80F2-343455E9BD97}"/>
              </a:ext>
            </a:extLst>
          </p:cNvPr>
          <p:cNvCxnSpPr>
            <a:cxnSpLocks/>
            <a:stCxn id="140" idx="0"/>
          </p:cNvCxnSpPr>
          <p:nvPr/>
        </p:nvCxnSpPr>
        <p:spPr>
          <a:xfrm rot="5400000" flipH="1" flipV="1">
            <a:off x="8053615" y="-883060"/>
            <a:ext cx="102856" cy="505381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3" name="Соединитель: уступ 262">
            <a:extLst>
              <a:ext uri="{FF2B5EF4-FFF2-40B4-BE49-F238E27FC236}">
                <a16:creationId xmlns:a16="http://schemas.microsoft.com/office/drawing/2014/main" id="{E45F659A-9233-4361-A193-47100D2ACBCF}"/>
              </a:ext>
            </a:extLst>
          </p:cNvPr>
          <p:cNvCxnSpPr>
            <a:cxnSpLocks/>
            <a:stCxn id="152" idx="0"/>
          </p:cNvCxnSpPr>
          <p:nvPr/>
        </p:nvCxnSpPr>
        <p:spPr>
          <a:xfrm rot="5400000" flipH="1" flipV="1">
            <a:off x="8054286" y="1171791"/>
            <a:ext cx="101513" cy="505381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5" name="Соединитель: уступ 264">
            <a:extLst>
              <a:ext uri="{FF2B5EF4-FFF2-40B4-BE49-F238E27FC236}">
                <a16:creationId xmlns:a16="http://schemas.microsoft.com/office/drawing/2014/main" id="{148AB243-A6B2-4E0B-9DF7-70142AC29485}"/>
              </a:ext>
            </a:extLst>
          </p:cNvPr>
          <p:cNvCxnSpPr>
            <a:cxnSpLocks/>
            <a:stCxn id="155" idx="0"/>
          </p:cNvCxnSpPr>
          <p:nvPr/>
        </p:nvCxnSpPr>
        <p:spPr>
          <a:xfrm rot="5400000" flipH="1" flipV="1">
            <a:off x="8054286" y="2198880"/>
            <a:ext cx="101513" cy="505381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69" name="Рисунок 268" descr="Конверт">
            <a:extLst>
              <a:ext uri="{FF2B5EF4-FFF2-40B4-BE49-F238E27FC236}">
                <a16:creationId xmlns:a16="http://schemas.microsoft.com/office/drawing/2014/main" id="{C9340256-3058-4087-8A84-805C9535D3C2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066878" y="1285202"/>
            <a:ext cx="356186" cy="356186"/>
          </a:xfrm>
          <a:prstGeom prst="rect">
            <a:avLst/>
          </a:prstGeom>
        </p:spPr>
      </p:pic>
      <p:pic>
        <p:nvPicPr>
          <p:cNvPr id="282" name="Рисунок 281" descr="Конверт">
            <a:extLst>
              <a:ext uri="{FF2B5EF4-FFF2-40B4-BE49-F238E27FC236}">
                <a16:creationId xmlns:a16="http://schemas.microsoft.com/office/drawing/2014/main" id="{32DB5AE2-CC94-4D1E-8776-6D477421EACF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066878" y="2313586"/>
            <a:ext cx="356186" cy="356186"/>
          </a:xfrm>
          <a:prstGeom prst="rect">
            <a:avLst/>
          </a:prstGeom>
        </p:spPr>
      </p:pic>
      <p:pic>
        <p:nvPicPr>
          <p:cNvPr id="283" name="Рисунок 282" descr="Конверт">
            <a:extLst>
              <a:ext uri="{FF2B5EF4-FFF2-40B4-BE49-F238E27FC236}">
                <a16:creationId xmlns:a16="http://schemas.microsoft.com/office/drawing/2014/main" id="{B13402E0-9912-480A-ACFF-0248363C3D39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064489" y="3341970"/>
            <a:ext cx="356186" cy="356186"/>
          </a:xfrm>
          <a:prstGeom prst="rect">
            <a:avLst/>
          </a:prstGeom>
        </p:spPr>
      </p:pic>
      <p:pic>
        <p:nvPicPr>
          <p:cNvPr id="284" name="Рисунок 283" descr="Конверт">
            <a:extLst>
              <a:ext uri="{FF2B5EF4-FFF2-40B4-BE49-F238E27FC236}">
                <a16:creationId xmlns:a16="http://schemas.microsoft.com/office/drawing/2014/main" id="{169940C5-4093-47BF-AE50-1820CF6A053E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064489" y="4370354"/>
            <a:ext cx="356186" cy="356186"/>
          </a:xfrm>
          <a:prstGeom prst="rect">
            <a:avLst/>
          </a:prstGeom>
        </p:spPr>
      </p:pic>
      <p:sp>
        <p:nvSpPr>
          <p:cNvPr id="288" name="TextBox 287">
            <a:extLst>
              <a:ext uri="{FF2B5EF4-FFF2-40B4-BE49-F238E27FC236}">
                <a16:creationId xmlns:a16="http://schemas.microsoft.com/office/drawing/2014/main" id="{98B89CA0-390B-4C9D-AF87-02D614EFBC05}"/>
              </a:ext>
            </a:extLst>
          </p:cNvPr>
          <p:cNvSpPr txBox="1"/>
          <p:nvPr/>
        </p:nvSpPr>
        <p:spPr>
          <a:xfrm rot="5400000">
            <a:off x="9669774" y="3167390"/>
            <a:ext cx="2672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ontserrat SemiBold" panose="00000700000000000000" pitchFamily="2" charset="-52"/>
              </a:rPr>
              <a:t>SERVICE BUS</a:t>
            </a:r>
            <a:endParaRPr lang="ru-RU" sz="2800" dirty="0">
              <a:latin typeface="Montserrat SemiBold" panose="00000700000000000000" pitchFamily="2" charset="-52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2FCA400-5658-4786-A313-C2681960ABBE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25"/>
          <a:stretch/>
        </p:blipFill>
        <p:spPr>
          <a:xfrm>
            <a:off x="-5192906" y="3594975"/>
            <a:ext cx="2088936" cy="1140130"/>
          </a:xfrm>
          <a:prstGeom prst="rect">
            <a:avLst/>
          </a:prstGeom>
        </p:spPr>
      </p:pic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9164BBCA-46BB-4FFD-B137-99940E77F40E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211817" y="1847449"/>
            <a:ext cx="0" cy="4510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86F9D6AB-260D-49D1-90FF-040D559FB6E9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7006330" y="2718334"/>
            <a:ext cx="514350" cy="5143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25FFACF2-40E7-4289-806D-E0AD0013EFAC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7012220" y="3729215"/>
            <a:ext cx="514350" cy="5143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9D1E3210-29B7-4B2C-97D6-2E0AC07EB968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7018110" y="4740096"/>
            <a:ext cx="514350" cy="5143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48836503-6FD1-4474-ABA0-E9ACC63338AC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6295421" y="5750977"/>
            <a:ext cx="514350" cy="5143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988694F0-7045-4A4A-A8E1-5D9B2B7B61BF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7006330" y="1686072"/>
            <a:ext cx="514350" cy="5143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D22BBDB7-798B-4691-83DE-243CDE41DDE4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7623206" y="1683880"/>
            <a:ext cx="514350" cy="5143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0F0B8A6A-632C-400B-AFF4-2C220EEF4291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7623206" y="2704142"/>
            <a:ext cx="514350" cy="5143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61E127E7-6732-459E-86CE-88B128754802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7623206" y="3724404"/>
            <a:ext cx="514350" cy="5143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DB0735BF-5BD7-4080-9F74-A55F232CC4F0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rcRect/>
          <a:stretch/>
        </p:blipFill>
        <p:spPr>
          <a:xfrm>
            <a:off x="7623206" y="4744666"/>
            <a:ext cx="514350" cy="5143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6" name="Рисунок 35" descr="Открытая папка">
            <a:extLst>
              <a:ext uri="{FF2B5EF4-FFF2-40B4-BE49-F238E27FC236}">
                <a16:creationId xmlns:a16="http://schemas.microsoft.com/office/drawing/2014/main" id="{FF2CFB3D-0E17-48FD-A5C5-5639DDA2B2FD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7054718" y="5776289"/>
            <a:ext cx="463725" cy="4637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A36C0C-95EE-47D3-A3F9-3D3B2D464D57}"/>
              </a:ext>
            </a:extLst>
          </p:cNvPr>
          <p:cNvPicPr>
            <a:picLocks noChangeAspect="1"/>
          </p:cNvPicPr>
          <p:nvPr/>
        </p:nvPicPr>
        <p:blipFill rotWithShape="1">
          <a:blip r:embed="rId47"/>
          <a:srcRect l="7750" t="74957" r="31480" b="10898"/>
          <a:stretch/>
        </p:blipFill>
        <p:spPr>
          <a:xfrm>
            <a:off x="8327293" y="2658994"/>
            <a:ext cx="1439898" cy="590465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FBBB5490-356A-4E42-B738-FD71957E24F8}"/>
              </a:ext>
            </a:extLst>
          </p:cNvPr>
          <p:cNvPicPr>
            <a:picLocks noChangeAspect="1"/>
          </p:cNvPicPr>
          <p:nvPr/>
        </p:nvPicPr>
        <p:blipFill rotWithShape="1">
          <a:blip r:embed="rId47"/>
          <a:srcRect l="8268" t="28862" r="30961" b="56671"/>
          <a:stretch/>
        </p:blipFill>
        <p:spPr>
          <a:xfrm>
            <a:off x="8327293" y="4706806"/>
            <a:ext cx="1439898" cy="603828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6D53A190-4EB0-4217-88D0-B7CF8D8B299E}"/>
              </a:ext>
            </a:extLst>
          </p:cNvPr>
          <p:cNvPicPr>
            <a:picLocks noChangeAspect="1"/>
          </p:cNvPicPr>
          <p:nvPr/>
        </p:nvPicPr>
        <p:blipFill rotWithShape="1">
          <a:blip r:embed="rId47"/>
          <a:srcRect l="7745" t="57247" r="31530" b="28380"/>
          <a:stretch/>
        </p:blipFill>
        <p:spPr>
          <a:xfrm>
            <a:off x="8328349" y="3685638"/>
            <a:ext cx="1438842" cy="599924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123E8F4B-C3C1-43BC-8B10-A066783FEBCC}"/>
              </a:ext>
            </a:extLst>
          </p:cNvPr>
          <p:cNvPicPr>
            <a:picLocks noChangeAspect="1"/>
          </p:cNvPicPr>
          <p:nvPr/>
        </p:nvPicPr>
        <p:blipFill rotWithShape="1">
          <a:blip r:embed="rId47"/>
          <a:srcRect l="2465" t="92888" r="36765" b="3549"/>
          <a:stretch/>
        </p:blipFill>
        <p:spPr>
          <a:xfrm>
            <a:off x="8327293" y="5935979"/>
            <a:ext cx="1439898" cy="148644"/>
          </a:xfrm>
          <a:prstGeom prst="rect">
            <a:avLst/>
          </a:prstGeom>
        </p:spPr>
      </p:pic>
      <p:sp>
        <p:nvSpPr>
          <p:cNvPr id="92" name="Овал 91">
            <a:extLst>
              <a:ext uri="{FF2B5EF4-FFF2-40B4-BE49-F238E27FC236}">
                <a16:creationId xmlns:a16="http://schemas.microsoft.com/office/drawing/2014/main" id="{42407748-C43E-4623-87AC-1AAE8E449DC7}"/>
              </a:ext>
            </a:extLst>
          </p:cNvPr>
          <p:cNvSpPr/>
          <p:nvPr/>
        </p:nvSpPr>
        <p:spPr>
          <a:xfrm>
            <a:off x="10719696" y="4735105"/>
            <a:ext cx="546879" cy="546879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pic>
        <p:nvPicPr>
          <p:cNvPr id="98" name="Picture 2" descr="RabbitMQ Logo PNG">
            <a:extLst>
              <a:ext uri="{FF2B5EF4-FFF2-40B4-BE49-F238E27FC236}">
                <a16:creationId xmlns:a16="http://schemas.microsoft.com/office/drawing/2014/main" id="{AEE012A0-8C24-4BDF-9122-96E230C7F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2647" y="4849822"/>
            <a:ext cx="299586" cy="31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567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Прямоугольник: скругленные углы 156">
            <a:extLst>
              <a:ext uri="{FF2B5EF4-FFF2-40B4-BE49-F238E27FC236}">
                <a16:creationId xmlns:a16="http://schemas.microsoft.com/office/drawing/2014/main" id="{00D33734-958C-40BB-B7B1-337451178DAA}"/>
              </a:ext>
            </a:extLst>
          </p:cNvPr>
          <p:cNvSpPr/>
          <p:nvPr/>
        </p:nvSpPr>
        <p:spPr>
          <a:xfrm>
            <a:off x="5007791" y="7112859"/>
            <a:ext cx="4917427" cy="94134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sp>
        <p:nvSpPr>
          <p:cNvPr id="101" name="Овал 100">
            <a:extLst>
              <a:ext uri="{FF2B5EF4-FFF2-40B4-BE49-F238E27FC236}">
                <a16:creationId xmlns:a16="http://schemas.microsoft.com/office/drawing/2014/main" id="{906666F4-0D92-4C1F-9A43-0EAFCB461407}"/>
              </a:ext>
            </a:extLst>
          </p:cNvPr>
          <p:cNvSpPr/>
          <p:nvPr/>
        </p:nvSpPr>
        <p:spPr>
          <a:xfrm>
            <a:off x="7629218" y="7456301"/>
            <a:ext cx="514350" cy="51435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pic>
        <p:nvPicPr>
          <p:cNvPr id="38" name="Рисунок 37" descr="Облако">
            <a:extLst>
              <a:ext uri="{FF2B5EF4-FFF2-40B4-BE49-F238E27FC236}">
                <a16:creationId xmlns:a16="http://schemas.microsoft.com/office/drawing/2014/main" id="{70E34896-CF48-438D-9229-35B72B063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5176" y="7434687"/>
            <a:ext cx="518392" cy="518392"/>
          </a:xfrm>
          <a:prstGeom prst="rect">
            <a:avLst/>
          </a:prstGeom>
        </p:spPr>
      </p:pic>
      <p:sp>
        <p:nvSpPr>
          <p:cNvPr id="39" name="Овал 38">
            <a:extLst>
              <a:ext uri="{FF2B5EF4-FFF2-40B4-BE49-F238E27FC236}">
                <a16:creationId xmlns:a16="http://schemas.microsoft.com/office/drawing/2014/main" id="{9F2A3B4E-94BA-4636-A6CF-79DB426F9C1A}"/>
              </a:ext>
            </a:extLst>
          </p:cNvPr>
          <p:cNvSpPr/>
          <p:nvPr/>
        </p:nvSpPr>
        <p:spPr>
          <a:xfrm>
            <a:off x="7008795" y="7447723"/>
            <a:ext cx="514350" cy="51435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pic>
        <p:nvPicPr>
          <p:cNvPr id="330" name="Рисунок 329">
            <a:extLst>
              <a:ext uri="{FF2B5EF4-FFF2-40B4-BE49-F238E27FC236}">
                <a16:creationId xmlns:a16="http://schemas.microsoft.com/office/drawing/2014/main" id="{47522A62-5F9D-4F3C-A37D-0750FC7DB7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203238" y="3370142"/>
            <a:ext cx="2109600" cy="140640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EA63C6F1-D4F3-419D-9FC9-EC157661DBCD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44" r="75678" b="6667"/>
          <a:stretch/>
        </p:blipFill>
        <p:spPr>
          <a:xfrm>
            <a:off x="-4448990" y="1680957"/>
            <a:ext cx="569854" cy="1094150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FB46CB8B-DF5C-4C53-981A-818DC034E8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4589681" y="1642636"/>
            <a:ext cx="851235" cy="1238765"/>
          </a:xfrm>
          <a:prstGeom prst="rect">
            <a:avLst/>
          </a:prstGeom>
        </p:spPr>
      </p:pic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50066C85-4BE8-4B22-9BB8-33DEC5FFFA95}"/>
              </a:ext>
            </a:extLst>
          </p:cNvPr>
          <p:cNvSpPr/>
          <p:nvPr/>
        </p:nvSpPr>
        <p:spPr>
          <a:xfrm>
            <a:off x="3166855" y="3129901"/>
            <a:ext cx="1417320" cy="129921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cxnSp>
        <p:nvCxnSpPr>
          <p:cNvPr id="75" name="Соединитель: уступ 74">
            <a:extLst>
              <a:ext uri="{FF2B5EF4-FFF2-40B4-BE49-F238E27FC236}">
                <a16:creationId xmlns:a16="http://schemas.microsoft.com/office/drawing/2014/main" id="{2289551B-8882-4949-99E3-667098181E0C}"/>
              </a:ext>
            </a:extLst>
          </p:cNvPr>
          <p:cNvCxnSpPr>
            <a:cxnSpLocks/>
            <a:stCxn id="62" idx="3"/>
            <a:endCxn id="27" idx="0"/>
          </p:cNvCxnSpPr>
          <p:nvPr/>
        </p:nvCxnSpPr>
        <p:spPr>
          <a:xfrm>
            <a:off x="-3738446" y="2262019"/>
            <a:ext cx="7613960" cy="158854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98576-125B-4FEB-A951-E6915AA4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0659" y="159822"/>
            <a:ext cx="6241988" cy="774099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Приложение «</a:t>
            </a:r>
            <a:r>
              <a:rPr lang="en-US" sz="2800" dirty="0" err="1"/>
              <a:t>FurtherEducation</a:t>
            </a:r>
            <a:r>
              <a:rPr lang="ru-RU" sz="2800" dirty="0"/>
              <a:t>»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95A5152-91DD-4D7B-B94F-2EA47063B340}"/>
              </a:ext>
            </a:extLst>
          </p:cNvPr>
          <p:cNvSpPr/>
          <p:nvPr/>
        </p:nvSpPr>
        <p:spPr>
          <a:xfrm>
            <a:off x="-5658604" y="933810"/>
            <a:ext cx="2989083" cy="5694667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9104DD7-9354-499F-B332-40A5F2304718}"/>
              </a:ext>
            </a:extLst>
          </p:cNvPr>
          <p:cNvSpPr/>
          <p:nvPr/>
        </p:nvSpPr>
        <p:spPr>
          <a:xfrm>
            <a:off x="640613" y="933810"/>
            <a:ext cx="10910774" cy="5694667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sp>
        <p:nvSpPr>
          <p:cNvPr id="12" name="!!TextBox 11">
            <a:extLst>
              <a:ext uri="{FF2B5EF4-FFF2-40B4-BE49-F238E27FC236}">
                <a16:creationId xmlns:a16="http://schemas.microsoft.com/office/drawing/2014/main" id="{A0B2B82D-7685-4BD7-8A7C-BFB7DF3D0B7E}"/>
              </a:ext>
            </a:extLst>
          </p:cNvPr>
          <p:cNvSpPr txBox="1"/>
          <p:nvPr/>
        </p:nvSpPr>
        <p:spPr>
          <a:xfrm>
            <a:off x="-5144064" y="3006668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 SemiBold" panose="00000700000000000000" pitchFamily="2" charset="-52"/>
              </a:rPr>
              <a:t>web application</a:t>
            </a:r>
            <a:endParaRPr lang="ru-RU" dirty="0">
              <a:latin typeface="Montserrat SemiBold" panose="00000700000000000000" pitchFamily="2" charset="-5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E50BA9-693B-480D-B244-57FCD47F6778}"/>
              </a:ext>
            </a:extLst>
          </p:cNvPr>
          <p:cNvSpPr txBox="1"/>
          <p:nvPr/>
        </p:nvSpPr>
        <p:spPr>
          <a:xfrm>
            <a:off x="-5658604" y="938425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Montserrat SemiBold" panose="00000700000000000000" pitchFamily="2" charset="-52"/>
              </a:rPr>
              <a:t>client apps</a:t>
            </a:r>
            <a:endParaRPr lang="ru-RU" dirty="0">
              <a:solidFill>
                <a:srgbClr val="00B0F0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D8E4C1-1205-453D-8EC9-82D405FEC36E}"/>
              </a:ext>
            </a:extLst>
          </p:cNvPr>
          <p:cNvSpPr txBox="1"/>
          <p:nvPr/>
        </p:nvSpPr>
        <p:spPr>
          <a:xfrm>
            <a:off x="9951269" y="928898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Montserrat SemiBold" panose="00000700000000000000" pitchFamily="2" charset="-52"/>
              </a:rPr>
              <a:t>Docker Host</a:t>
            </a:r>
            <a:endParaRPr lang="ru-RU" dirty="0">
              <a:solidFill>
                <a:srgbClr val="00B0F0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971AA48E-B789-4B91-AE85-1B478341C453}"/>
              </a:ext>
            </a:extLst>
          </p:cNvPr>
          <p:cNvSpPr/>
          <p:nvPr/>
        </p:nvSpPr>
        <p:spPr>
          <a:xfrm>
            <a:off x="1604342" y="3133175"/>
            <a:ext cx="1417320" cy="129921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E8FBE754-4498-4C63-B07A-8CD13282B7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01501" y="3848782"/>
            <a:ext cx="835541" cy="4637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E08DC66-58CD-4023-A1E4-BD0E849977C4}"/>
              </a:ext>
            </a:extLst>
          </p:cNvPr>
          <p:cNvSpPr txBox="1"/>
          <p:nvPr/>
        </p:nvSpPr>
        <p:spPr>
          <a:xfrm>
            <a:off x="1607010" y="3133175"/>
            <a:ext cx="1414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Montserrat SemiBold" panose="00000700000000000000" pitchFamily="2" charset="-52"/>
              </a:rPr>
              <a:t>BFF </a:t>
            </a:r>
          </a:p>
          <a:p>
            <a:pPr algn="ctr"/>
            <a:r>
              <a:rPr lang="en-US" sz="1200" dirty="0">
                <a:latin typeface="Montserrat SemiBold" panose="00000700000000000000" pitchFamily="2" charset="-52"/>
              </a:rPr>
              <a:t>Token Handler</a:t>
            </a:r>
          </a:p>
          <a:p>
            <a:pPr algn="ctr"/>
            <a:r>
              <a:rPr lang="en-US" sz="1200" dirty="0">
                <a:latin typeface="Montserrat SemiBold" panose="00000700000000000000" pitchFamily="2" charset="-52"/>
              </a:rPr>
              <a:t>For Web APP</a:t>
            </a:r>
            <a:endParaRPr lang="ru-RU" sz="1200" dirty="0">
              <a:latin typeface="Montserrat SemiBold" panose="00000700000000000000" pitchFamily="2" charset="-52"/>
            </a:endParaRP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9529918-CE9F-4A4D-ABEE-4424849630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57743" y="3850566"/>
            <a:ext cx="835541" cy="46372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E36C955-4B28-4F24-8A6C-CA44904FF66A}"/>
              </a:ext>
            </a:extLst>
          </p:cNvPr>
          <p:cNvSpPr txBox="1"/>
          <p:nvPr/>
        </p:nvSpPr>
        <p:spPr>
          <a:xfrm>
            <a:off x="3175976" y="3232684"/>
            <a:ext cx="141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Montserrat SemiBold" panose="00000700000000000000" pitchFamily="2" charset="-52"/>
              </a:rPr>
              <a:t>API</a:t>
            </a:r>
          </a:p>
          <a:p>
            <a:pPr algn="ctr"/>
            <a:r>
              <a:rPr lang="en-US" sz="1200" dirty="0">
                <a:latin typeface="Montserrat SemiBold" panose="00000700000000000000" pitchFamily="2" charset="-52"/>
              </a:rPr>
              <a:t>Gateway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642A3EB1-273B-4187-B469-E06B32D80B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16535" y="947843"/>
            <a:ext cx="790563" cy="899606"/>
          </a:xfrm>
          <a:prstGeom prst="rect">
            <a:avLst/>
          </a:prstGeom>
        </p:spPr>
      </p:pic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76FEAE0C-B156-4C32-A8CA-774746774267}"/>
              </a:ext>
            </a:extLst>
          </p:cNvPr>
          <p:cNvCxnSpPr>
            <a:cxnSpLocks/>
            <a:stCxn id="330" idx="3"/>
            <a:endCxn id="24" idx="1"/>
          </p:cNvCxnSpPr>
          <p:nvPr/>
        </p:nvCxnSpPr>
        <p:spPr>
          <a:xfrm>
            <a:off x="-3093638" y="4073343"/>
            <a:ext cx="4995139" cy="7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6107C89C-A9D9-4DEC-A883-8992DDB7DDBA}"/>
              </a:ext>
            </a:extLst>
          </p:cNvPr>
          <p:cNvCxnSpPr>
            <a:cxnSpLocks/>
          </p:cNvCxnSpPr>
          <p:nvPr/>
        </p:nvCxnSpPr>
        <p:spPr>
          <a:xfrm>
            <a:off x="2737042" y="4080643"/>
            <a:ext cx="720701" cy="26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D5DF1B5-63CD-4A1C-9A70-42CAED54D297}"/>
              </a:ext>
            </a:extLst>
          </p:cNvPr>
          <p:cNvSpPr txBox="1"/>
          <p:nvPr/>
        </p:nvSpPr>
        <p:spPr>
          <a:xfrm>
            <a:off x="-5295548" y="1280042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 SemiBold" panose="00000700000000000000" pitchFamily="2" charset="-52"/>
              </a:rPr>
              <a:t>mobile application</a:t>
            </a:r>
            <a:endParaRPr lang="ru-RU" dirty="0">
              <a:latin typeface="Montserrat SemiBold" panose="00000700000000000000" pitchFamily="2" charset="-52"/>
            </a:endParaRPr>
          </a:p>
        </p:txBody>
      </p:sp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A117E33E-A9BA-4D4A-AB71-384F6702021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4700710" y="5357352"/>
            <a:ext cx="1070376" cy="1070376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F1EEDC65-FDB2-4198-9731-720708C189B7}"/>
              </a:ext>
            </a:extLst>
          </p:cNvPr>
          <p:cNvSpPr txBox="1"/>
          <p:nvPr/>
        </p:nvSpPr>
        <p:spPr>
          <a:xfrm>
            <a:off x="-5106228" y="5024375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 SemiBold" panose="00000700000000000000" pitchFamily="2" charset="-52"/>
              </a:rPr>
              <a:t>other applications</a:t>
            </a:r>
            <a:endParaRPr lang="ru-RU" dirty="0">
              <a:latin typeface="Montserrat SemiBold" panose="00000700000000000000" pitchFamily="2" charset="-52"/>
            </a:endParaRPr>
          </a:p>
        </p:txBody>
      </p:sp>
      <p:cxnSp>
        <p:nvCxnSpPr>
          <p:cNvPr id="127" name="Соединитель: уступ 126">
            <a:extLst>
              <a:ext uri="{FF2B5EF4-FFF2-40B4-BE49-F238E27FC236}">
                <a16:creationId xmlns:a16="http://schemas.microsoft.com/office/drawing/2014/main" id="{1E7FE804-1940-4FB6-A99B-8F835B778122}"/>
              </a:ext>
            </a:extLst>
          </p:cNvPr>
          <p:cNvCxnSpPr>
            <a:cxnSpLocks/>
            <a:stCxn id="77" idx="3"/>
            <a:endCxn id="27" idx="2"/>
          </p:cNvCxnSpPr>
          <p:nvPr/>
        </p:nvCxnSpPr>
        <p:spPr>
          <a:xfrm flipV="1">
            <a:off x="-3630334" y="4314291"/>
            <a:ext cx="7505848" cy="157824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7" name="Прямоугольник: скругленные углы 136">
            <a:extLst>
              <a:ext uri="{FF2B5EF4-FFF2-40B4-BE49-F238E27FC236}">
                <a16:creationId xmlns:a16="http://schemas.microsoft.com/office/drawing/2014/main" id="{9FBB544A-49F5-45AE-900F-AEDF9EC7FFD7}"/>
              </a:ext>
            </a:extLst>
          </p:cNvPr>
          <p:cNvSpPr/>
          <p:nvPr/>
        </p:nvSpPr>
        <p:spPr>
          <a:xfrm>
            <a:off x="5007792" y="-1062191"/>
            <a:ext cx="4917437" cy="94134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4DFC9FB4-0798-4CC1-8B79-9A0EBF58207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5160364" y="-674672"/>
            <a:ext cx="835541" cy="463725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41475F7C-3829-4A37-8C1C-E792D5C0DB01}"/>
              </a:ext>
            </a:extLst>
          </p:cNvPr>
          <p:cNvSpPr txBox="1"/>
          <p:nvPr/>
        </p:nvSpPr>
        <p:spPr>
          <a:xfrm>
            <a:off x="5007792" y="-1053184"/>
            <a:ext cx="1976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Montserrat SemiBold" panose="00000700000000000000" pitchFamily="2" charset="-52"/>
              </a:rPr>
              <a:t>Identity Microservice</a:t>
            </a:r>
          </a:p>
        </p:txBody>
      </p:sp>
      <p:sp>
        <p:nvSpPr>
          <p:cNvPr id="148" name="Прямоугольник: скругленные углы 147">
            <a:extLst>
              <a:ext uri="{FF2B5EF4-FFF2-40B4-BE49-F238E27FC236}">
                <a16:creationId xmlns:a16="http://schemas.microsoft.com/office/drawing/2014/main" id="{7B9C5B85-3BF9-45E2-B58E-4B655596E514}"/>
              </a:ext>
            </a:extLst>
          </p:cNvPr>
          <p:cNvSpPr>
            <a:spLocks/>
          </p:cNvSpPr>
          <p:nvPr/>
        </p:nvSpPr>
        <p:spPr>
          <a:xfrm>
            <a:off x="5007791" y="1353492"/>
            <a:ext cx="4917439" cy="354019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pic>
        <p:nvPicPr>
          <p:cNvPr id="149" name="Рисунок 148">
            <a:extLst>
              <a:ext uri="{FF2B5EF4-FFF2-40B4-BE49-F238E27FC236}">
                <a16:creationId xmlns:a16="http://schemas.microsoft.com/office/drawing/2014/main" id="{E7EE76C7-3FDF-42E9-8000-00B2C27BEDE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5160364" y="1741012"/>
            <a:ext cx="835541" cy="463725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433BA700-A2E8-4F54-9EB8-FCF9EC74F768}"/>
              </a:ext>
            </a:extLst>
          </p:cNvPr>
          <p:cNvSpPr txBox="1"/>
          <p:nvPr/>
        </p:nvSpPr>
        <p:spPr>
          <a:xfrm>
            <a:off x="5007791" y="1362500"/>
            <a:ext cx="1976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Montserrat SemiBold" panose="00000700000000000000" pitchFamily="2" charset="-52"/>
              </a:rPr>
              <a:t>User.API</a:t>
            </a:r>
            <a:endParaRPr lang="en-US" sz="1200" dirty="0">
              <a:latin typeface="Montserrat SemiBold" panose="00000700000000000000" pitchFamily="2" charset="-52"/>
            </a:endParaRPr>
          </a:p>
        </p:txBody>
      </p:sp>
      <p:sp>
        <p:nvSpPr>
          <p:cNvPr id="151" name="Прямоугольник: скругленные углы 150">
            <a:extLst>
              <a:ext uri="{FF2B5EF4-FFF2-40B4-BE49-F238E27FC236}">
                <a16:creationId xmlns:a16="http://schemas.microsoft.com/office/drawing/2014/main" id="{890F2367-C407-491D-8291-D19E493083F1}"/>
              </a:ext>
            </a:extLst>
          </p:cNvPr>
          <p:cNvSpPr/>
          <p:nvPr/>
        </p:nvSpPr>
        <p:spPr>
          <a:xfrm>
            <a:off x="5007791" y="5058681"/>
            <a:ext cx="4917438" cy="94134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pic>
        <p:nvPicPr>
          <p:cNvPr id="152" name="Рисунок 151">
            <a:extLst>
              <a:ext uri="{FF2B5EF4-FFF2-40B4-BE49-F238E27FC236}">
                <a16:creationId xmlns:a16="http://schemas.microsoft.com/office/drawing/2014/main" id="{40AB4CDB-8A94-41B6-802F-D6A3EEB4485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5160364" y="5446200"/>
            <a:ext cx="835541" cy="463725"/>
          </a:xfrm>
          <a:prstGeom prst="rect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4E82C8B2-E054-4CD1-8B94-4B261908BE56}"/>
              </a:ext>
            </a:extLst>
          </p:cNvPr>
          <p:cNvSpPr txBox="1"/>
          <p:nvPr/>
        </p:nvSpPr>
        <p:spPr>
          <a:xfrm>
            <a:off x="5007790" y="5067688"/>
            <a:ext cx="1976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Montserrat SemiBold" panose="00000700000000000000" pitchFamily="2" charset="-52"/>
              </a:rPr>
              <a:t>Profile.API</a:t>
            </a:r>
            <a:endParaRPr lang="en-US" sz="1200" dirty="0">
              <a:latin typeface="Montserrat SemiBold" panose="00000700000000000000" pitchFamily="2" charset="-52"/>
            </a:endParaRPr>
          </a:p>
        </p:txBody>
      </p:sp>
      <p:sp>
        <p:nvSpPr>
          <p:cNvPr id="154" name="Прямоугольник: скругленные углы 153">
            <a:extLst>
              <a:ext uri="{FF2B5EF4-FFF2-40B4-BE49-F238E27FC236}">
                <a16:creationId xmlns:a16="http://schemas.microsoft.com/office/drawing/2014/main" id="{BBFD290B-CCF6-427A-98C3-7C31EA5F4A1C}"/>
              </a:ext>
            </a:extLst>
          </p:cNvPr>
          <p:cNvSpPr/>
          <p:nvPr/>
        </p:nvSpPr>
        <p:spPr>
          <a:xfrm>
            <a:off x="5007789" y="6085770"/>
            <a:ext cx="4917435" cy="94134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pic>
        <p:nvPicPr>
          <p:cNvPr id="155" name="Рисунок 154">
            <a:extLst>
              <a:ext uri="{FF2B5EF4-FFF2-40B4-BE49-F238E27FC236}">
                <a16:creationId xmlns:a16="http://schemas.microsoft.com/office/drawing/2014/main" id="{6A8F6979-7299-4B29-928F-5F79BC1726D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5160364" y="6473289"/>
            <a:ext cx="835541" cy="463725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27F74FF1-FDD1-4991-873F-1C3939E190C3}"/>
              </a:ext>
            </a:extLst>
          </p:cNvPr>
          <p:cNvSpPr txBox="1"/>
          <p:nvPr/>
        </p:nvSpPr>
        <p:spPr>
          <a:xfrm>
            <a:off x="5007789" y="6094777"/>
            <a:ext cx="1976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Montserrat SemiBold" panose="00000700000000000000" pitchFamily="2" charset="-52"/>
              </a:rPr>
              <a:t>Education.API</a:t>
            </a:r>
            <a:endParaRPr lang="en-US" sz="1200" dirty="0">
              <a:latin typeface="Montserrat SemiBold" panose="00000700000000000000" pitchFamily="2" charset="-52"/>
            </a:endParaRPr>
          </a:p>
        </p:txBody>
      </p:sp>
      <p:pic>
        <p:nvPicPr>
          <p:cNvPr id="158" name="Рисунок 157">
            <a:extLst>
              <a:ext uri="{FF2B5EF4-FFF2-40B4-BE49-F238E27FC236}">
                <a16:creationId xmlns:a16="http://schemas.microsoft.com/office/drawing/2014/main" id="{FBAE44B5-768C-4B3D-A9A5-982938163CC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5160364" y="7500378"/>
            <a:ext cx="835541" cy="463725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6062132D-DAB0-42BE-B774-7BDEC5C424ED}"/>
              </a:ext>
            </a:extLst>
          </p:cNvPr>
          <p:cNvSpPr txBox="1"/>
          <p:nvPr/>
        </p:nvSpPr>
        <p:spPr>
          <a:xfrm>
            <a:off x="5007788" y="7121866"/>
            <a:ext cx="1976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Montserrat SemiBold" panose="00000700000000000000" pitchFamily="2" charset="-52"/>
              </a:rPr>
              <a:t>Storage.API</a:t>
            </a:r>
            <a:endParaRPr lang="en-US" sz="1200" dirty="0">
              <a:latin typeface="Montserrat SemiBold" panose="00000700000000000000" pitchFamily="2" charset="-52"/>
            </a:endParaRPr>
          </a:p>
        </p:txBody>
      </p:sp>
      <p:cxnSp>
        <p:nvCxnSpPr>
          <p:cNvPr id="176" name="Прямая соединительная линия 175">
            <a:extLst>
              <a:ext uri="{FF2B5EF4-FFF2-40B4-BE49-F238E27FC236}">
                <a16:creationId xmlns:a16="http://schemas.microsoft.com/office/drawing/2014/main" id="{B9180C4D-2AA4-4F58-8DC8-04A687C4C73D}"/>
              </a:ext>
            </a:extLst>
          </p:cNvPr>
          <p:cNvCxnSpPr>
            <a:cxnSpLocks/>
          </p:cNvCxnSpPr>
          <p:nvPr/>
        </p:nvCxnSpPr>
        <p:spPr>
          <a:xfrm>
            <a:off x="4795448" y="1717461"/>
            <a:ext cx="0" cy="6219299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8" name="Прямая со стрелкой 177">
            <a:extLst>
              <a:ext uri="{FF2B5EF4-FFF2-40B4-BE49-F238E27FC236}">
                <a16:creationId xmlns:a16="http://schemas.microsoft.com/office/drawing/2014/main" id="{61D6F6B7-996C-41AF-A0EF-991388AF29D7}"/>
              </a:ext>
            </a:extLst>
          </p:cNvPr>
          <p:cNvCxnSpPr>
            <a:stCxn id="27" idx="3"/>
          </p:cNvCxnSpPr>
          <p:nvPr/>
        </p:nvCxnSpPr>
        <p:spPr>
          <a:xfrm>
            <a:off x="4293284" y="4082429"/>
            <a:ext cx="500265" cy="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9" name="Прямая со стрелкой 188">
            <a:extLst>
              <a:ext uri="{FF2B5EF4-FFF2-40B4-BE49-F238E27FC236}">
                <a16:creationId xmlns:a16="http://schemas.microsoft.com/office/drawing/2014/main" id="{96907B97-1212-4F82-B62C-018B49919C5A}"/>
              </a:ext>
            </a:extLst>
          </p:cNvPr>
          <p:cNvCxnSpPr>
            <a:cxnSpLocks/>
            <a:endCxn id="140" idx="1"/>
          </p:cNvCxnSpPr>
          <p:nvPr/>
        </p:nvCxnSpPr>
        <p:spPr>
          <a:xfrm>
            <a:off x="1211817" y="-442809"/>
            <a:ext cx="3948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2" name="Прямая со стрелкой 191">
            <a:extLst>
              <a:ext uri="{FF2B5EF4-FFF2-40B4-BE49-F238E27FC236}">
                <a16:creationId xmlns:a16="http://schemas.microsoft.com/office/drawing/2014/main" id="{728567CA-629F-4367-B47C-33B6A1FCB2AB}"/>
              </a:ext>
            </a:extLst>
          </p:cNvPr>
          <p:cNvCxnSpPr>
            <a:cxnSpLocks/>
            <a:endCxn id="149" idx="1"/>
          </p:cNvCxnSpPr>
          <p:nvPr/>
        </p:nvCxnSpPr>
        <p:spPr>
          <a:xfrm flipV="1">
            <a:off x="4802764" y="1972875"/>
            <a:ext cx="357600" cy="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5" name="Прямая со стрелкой 194">
            <a:extLst>
              <a:ext uri="{FF2B5EF4-FFF2-40B4-BE49-F238E27FC236}">
                <a16:creationId xmlns:a16="http://schemas.microsoft.com/office/drawing/2014/main" id="{4A3794AC-3130-4F02-8B67-01BA1F6E5261}"/>
              </a:ext>
            </a:extLst>
          </p:cNvPr>
          <p:cNvCxnSpPr>
            <a:endCxn id="152" idx="1"/>
          </p:cNvCxnSpPr>
          <p:nvPr/>
        </p:nvCxnSpPr>
        <p:spPr>
          <a:xfrm flipV="1">
            <a:off x="4802764" y="5678063"/>
            <a:ext cx="357600" cy="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7" name="Прямая со стрелкой 196">
            <a:extLst>
              <a:ext uri="{FF2B5EF4-FFF2-40B4-BE49-F238E27FC236}">
                <a16:creationId xmlns:a16="http://schemas.microsoft.com/office/drawing/2014/main" id="{7128FFD2-ED1A-4C91-9942-93A655FB567A}"/>
              </a:ext>
            </a:extLst>
          </p:cNvPr>
          <p:cNvCxnSpPr>
            <a:cxnSpLocks/>
            <a:endCxn id="155" idx="1"/>
          </p:cNvCxnSpPr>
          <p:nvPr/>
        </p:nvCxnSpPr>
        <p:spPr>
          <a:xfrm>
            <a:off x="4802764" y="6705152"/>
            <a:ext cx="357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0" name="Прямая со стрелкой 199">
            <a:extLst>
              <a:ext uri="{FF2B5EF4-FFF2-40B4-BE49-F238E27FC236}">
                <a16:creationId xmlns:a16="http://schemas.microsoft.com/office/drawing/2014/main" id="{0B232FB0-2FD6-4083-ADE1-1858C9EEA3E3}"/>
              </a:ext>
            </a:extLst>
          </p:cNvPr>
          <p:cNvCxnSpPr>
            <a:cxnSpLocks/>
            <a:endCxn id="158" idx="1"/>
          </p:cNvCxnSpPr>
          <p:nvPr/>
        </p:nvCxnSpPr>
        <p:spPr>
          <a:xfrm>
            <a:off x="4802764" y="7732241"/>
            <a:ext cx="357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3" name="Рисунок 202">
            <a:extLst>
              <a:ext uri="{FF2B5EF4-FFF2-40B4-BE49-F238E27FC236}">
                <a16:creationId xmlns:a16="http://schemas.microsoft.com/office/drawing/2014/main" id="{26AC9F32-432B-47E7-AC4E-A08EDFA3B73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297658" y="-699428"/>
            <a:ext cx="514350" cy="514350"/>
          </a:xfrm>
          <a:prstGeom prst="rect">
            <a:avLst/>
          </a:prstGeom>
        </p:spPr>
      </p:pic>
      <p:pic>
        <p:nvPicPr>
          <p:cNvPr id="208" name="Рисунок 207">
            <a:extLst>
              <a:ext uri="{FF2B5EF4-FFF2-40B4-BE49-F238E27FC236}">
                <a16:creationId xmlns:a16="http://schemas.microsoft.com/office/drawing/2014/main" id="{04D6BD51-CE21-4261-840D-E157B109B16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298131" y="1717461"/>
            <a:ext cx="514350" cy="514350"/>
          </a:xfrm>
          <a:prstGeom prst="rect">
            <a:avLst/>
          </a:prstGeom>
        </p:spPr>
      </p:pic>
      <p:pic>
        <p:nvPicPr>
          <p:cNvPr id="209" name="Рисунок 208">
            <a:extLst>
              <a:ext uri="{FF2B5EF4-FFF2-40B4-BE49-F238E27FC236}">
                <a16:creationId xmlns:a16="http://schemas.microsoft.com/office/drawing/2014/main" id="{6CB90A6E-F2B3-4A70-AD47-39E636A7F00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>
          <a:xfrm>
            <a:off x="6298466" y="5420887"/>
            <a:ext cx="514350" cy="514350"/>
          </a:xfrm>
          <a:prstGeom prst="rect">
            <a:avLst/>
          </a:prstGeom>
        </p:spPr>
      </p:pic>
      <p:pic>
        <p:nvPicPr>
          <p:cNvPr id="210" name="Рисунок 209">
            <a:extLst>
              <a:ext uri="{FF2B5EF4-FFF2-40B4-BE49-F238E27FC236}">
                <a16:creationId xmlns:a16="http://schemas.microsoft.com/office/drawing/2014/main" id="{F1795D0F-E30B-4E02-BB0F-1A83FC9D1F4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rcRect/>
          <a:stretch/>
        </p:blipFill>
        <p:spPr>
          <a:xfrm>
            <a:off x="6297993" y="6447976"/>
            <a:ext cx="514350" cy="514350"/>
          </a:xfrm>
          <a:prstGeom prst="rect">
            <a:avLst/>
          </a:prstGeom>
        </p:spPr>
      </p:pic>
      <p:pic>
        <p:nvPicPr>
          <p:cNvPr id="216" name="Рисунок 215">
            <a:extLst>
              <a:ext uri="{FF2B5EF4-FFF2-40B4-BE49-F238E27FC236}">
                <a16:creationId xmlns:a16="http://schemas.microsoft.com/office/drawing/2014/main" id="{F5A7D560-862A-4511-B41B-FFA94036516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603957" y="-430600"/>
            <a:ext cx="208524" cy="208524"/>
          </a:xfrm>
          <a:prstGeom prst="rect">
            <a:avLst/>
          </a:prstGeom>
        </p:spPr>
      </p:pic>
      <p:pic>
        <p:nvPicPr>
          <p:cNvPr id="217" name="Рисунок 216">
            <a:extLst>
              <a:ext uri="{FF2B5EF4-FFF2-40B4-BE49-F238E27FC236}">
                <a16:creationId xmlns:a16="http://schemas.microsoft.com/office/drawing/2014/main" id="{3667F145-8A2B-47C7-883D-448EA18D4F05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603484" y="1985084"/>
            <a:ext cx="208524" cy="208524"/>
          </a:xfrm>
          <a:prstGeom prst="rect">
            <a:avLst/>
          </a:prstGeom>
        </p:spPr>
      </p:pic>
      <p:cxnSp>
        <p:nvCxnSpPr>
          <p:cNvPr id="219" name="Прямая со стрелкой 218">
            <a:extLst>
              <a:ext uri="{FF2B5EF4-FFF2-40B4-BE49-F238E27FC236}">
                <a16:creationId xmlns:a16="http://schemas.microsoft.com/office/drawing/2014/main" id="{095D01C2-87D8-4E97-8357-CCB7E0CD2789}"/>
              </a:ext>
            </a:extLst>
          </p:cNvPr>
          <p:cNvCxnSpPr>
            <a:cxnSpLocks/>
            <a:endCxn id="203" idx="1"/>
          </p:cNvCxnSpPr>
          <p:nvPr/>
        </p:nvCxnSpPr>
        <p:spPr>
          <a:xfrm>
            <a:off x="5995903" y="-442253"/>
            <a:ext cx="3017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 стрелкой 228">
            <a:extLst>
              <a:ext uri="{FF2B5EF4-FFF2-40B4-BE49-F238E27FC236}">
                <a16:creationId xmlns:a16="http://schemas.microsoft.com/office/drawing/2014/main" id="{C9BF4D90-C403-4668-8836-D330219C858B}"/>
              </a:ext>
            </a:extLst>
          </p:cNvPr>
          <p:cNvCxnSpPr>
            <a:cxnSpLocks/>
            <a:stCxn id="149" idx="3"/>
            <a:endCxn id="208" idx="1"/>
          </p:cNvCxnSpPr>
          <p:nvPr/>
        </p:nvCxnSpPr>
        <p:spPr>
          <a:xfrm>
            <a:off x="5995905" y="1972875"/>
            <a:ext cx="302226" cy="1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 стрелкой 234">
            <a:extLst>
              <a:ext uri="{FF2B5EF4-FFF2-40B4-BE49-F238E27FC236}">
                <a16:creationId xmlns:a16="http://schemas.microsoft.com/office/drawing/2014/main" id="{6933996A-AEFF-4719-9F38-E84EE1FBFE14}"/>
              </a:ext>
            </a:extLst>
          </p:cNvPr>
          <p:cNvCxnSpPr>
            <a:cxnSpLocks/>
            <a:stCxn id="152" idx="3"/>
            <a:endCxn id="209" idx="1"/>
          </p:cNvCxnSpPr>
          <p:nvPr/>
        </p:nvCxnSpPr>
        <p:spPr>
          <a:xfrm flipV="1">
            <a:off x="5995905" y="5678062"/>
            <a:ext cx="30256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Прямая со стрелкой 239">
            <a:extLst>
              <a:ext uri="{FF2B5EF4-FFF2-40B4-BE49-F238E27FC236}">
                <a16:creationId xmlns:a16="http://schemas.microsoft.com/office/drawing/2014/main" id="{B4BAFC9A-0B73-4003-A9B7-3792BB745AA5}"/>
              </a:ext>
            </a:extLst>
          </p:cNvPr>
          <p:cNvCxnSpPr>
            <a:cxnSpLocks/>
            <a:stCxn id="155" idx="3"/>
            <a:endCxn id="210" idx="1"/>
          </p:cNvCxnSpPr>
          <p:nvPr/>
        </p:nvCxnSpPr>
        <p:spPr>
          <a:xfrm flipV="1">
            <a:off x="5995905" y="6705151"/>
            <a:ext cx="30208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5" name="Рисунок 254">
            <a:extLst>
              <a:ext uri="{FF2B5EF4-FFF2-40B4-BE49-F238E27FC236}">
                <a16:creationId xmlns:a16="http://schemas.microsoft.com/office/drawing/2014/main" id="{82391AC1-69D4-4DCF-88F7-934EC8A2EE9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631949" y="1302891"/>
            <a:ext cx="748176" cy="4224994"/>
          </a:xfrm>
          <a:prstGeom prst="rect">
            <a:avLst/>
          </a:prstGeom>
        </p:spPr>
      </p:pic>
      <p:cxnSp>
        <p:nvCxnSpPr>
          <p:cNvPr id="259" name="Соединитель: уступ 258">
            <a:extLst>
              <a:ext uri="{FF2B5EF4-FFF2-40B4-BE49-F238E27FC236}">
                <a16:creationId xmlns:a16="http://schemas.microsoft.com/office/drawing/2014/main" id="{1C0AAF3D-A220-4F64-86EB-A3C3B2936AC9}"/>
              </a:ext>
            </a:extLst>
          </p:cNvPr>
          <p:cNvCxnSpPr>
            <a:cxnSpLocks/>
            <a:stCxn id="149" idx="0"/>
          </p:cNvCxnSpPr>
          <p:nvPr/>
        </p:nvCxnSpPr>
        <p:spPr>
          <a:xfrm rot="5400000" flipH="1" flipV="1">
            <a:off x="8054286" y="-836651"/>
            <a:ext cx="101513" cy="505381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1" name="Соединитель: уступ 260">
            <a:extLst>
              <a:ext uri="{FF2B5EF4-FFF2-40B4-BE49-F238E27FC236}">
                <a16:creationId xmlns:a16="http://schemas.microsoft.com/office/drawing/2014/main" id="{71D5776E-9F06-4A4F-80F2-343455E9BD97}"/>
              </a:ext>
            </a:extLst>
          </p:cNvPr>
          <p:cNvCxnSpPr>
            <a:cxnSpLocks/>
            <a:stCxn id="140" idx="0"/>
          </p:cNvCxnSpPr>
          <p:nvPr/>
        </p:nvCxnSpPr>
        <p:spPr>
          <a:xfrm rot="5400000" flipH="1" flipV="1">
            <a:off x="8053615" y="-3253008"/>
            <a:ext cx="102856" cy="505381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3" name="Соединитель: уступ 262">
            <a:extLst>
              <a:ext uri="{FF2B5EF4-FFF2-40B4-BE49-F238E27FC236}">
                <a16:creationId xmlns:a16="http://schemas.microsoft.com/office/drawing/2014/main" id="{E45F659A-9233-4361-A193-47100D2ACBCF}"/>
              </a:ext>
            </a:extLst>
          </p:cNvPr>
          <p:cNvCxnSpPr>
            <a:cxnSpLocks/>
            <a:stCxn id="152" idx="0"/>
          </p:cNvCxnSpPr>
          <p:nvPr/>
        </p:nvCxnSpPr>
        <p:spPr>
          <a:xfrm rot="5400000" flipH="1" flipV="1">
            <a:off x="8054286" y="2868537"/>
            <a:ext cx="101513" cy="505381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5" name="Соединитель: уступ 264">
            <a:extLst>
              <a:ext uri="{FF2B5EF4-FFF2-40B4-BE49-F238E27FC236}">
                <a16:creationId xmlns:a16="http://schemas.microsoft.com/office/drawing/2014/main" id="{148AB243-A6B2-4E0B-9DF7-70142AC29485}"/>
              </a:ext>
            </a:extLst>
          </p:cNvPr>
          <p:cNvCxnSpPr>
            <a:cxnSpLocks/>
            <a:stCxn id="155" idx="0"/>
          </p:cNvCxnSpPr>
          <p:nvPr/>
        </p:nvCxnSpPr>
        <p:spPr>
          <a:xfrm rot="5400000" flipH="1" flipV="1">
            <a:off x="8054286" y="3895626"/>
            <a:ext cx="101513" cy="505381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69" name="Рисунок 268" descr="Конверт">
            <a:extLst>
              <a:ext uri="{FF2B5EF4-FFF2-40B4-BE49-F238E27FC236}">
                <a16:creationId xmlns:a16="http://schemas.microsoft.com/office/drawing/2014/main" id="{C9340256-3058-4087-8A84-805C9535D3C2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066878" y="-1084746"/>
            <a:ext cx="356186" cy="356186"/>
          </a:xfrm>
          <a:prstGeom prst="rect">
            <a:avLst/>
          </a:prstGeom>
        </p:spPr>
      </p:pic>
      <p:pic>
        <p:nvPicPr>
          <p:cNvPr id="282" name="Рисунок 281" descr="Конверт">
            <a:extLst>
              <a:ext uri="{FF2B5EF4-FFF2-40B4-BE49-F238E27FC236}">
                <a16:creationId xmlns:a16="http://schemas.microsoft.com/office/drawing/2014/main" id="{32DB5AE2-CC94-4D1E-8776-6D477421EACF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066878" y="1332233"/>
            <a:ext cx="356186" cy="356186"/>
          </a:xfrm>
          <a:prstGeom prst="rect">
            <a:avLst/>
          </a:prstGeom>
        </p:spPr>
      </p:pic>
      <p:pic>
        <p:nvPicPr>
          <p:cNvPr id="283" name="Рисунок 282" descr="Конверт">
            <a:extLst>
              <a:ext uri="{FF2B5EF4-FFF2-40B4-BE49-F238E27FC236}">
                <a16:creationId xmlns:a16="http://schemas.microsoft.com/office/drawing/2014/main" id="{B13402E0-9912-480A-ACFF-0248363C3D39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064489" y="5038716"/>
            <a:ext cx="356186" cy="356186"/>
          </a:xfrm>
          <a:prstGeom prst="rect">
            <a:avLst/>
          </a:prstGeom>
        </p:spPr>
      </p:pic>
      <p:pic>
        <p:nvPicPr>
          <p:cNvPr id="284" name="Рисунок 283" descr="Конверт">
            <a:extLst>
              <a:ext uri="{FF2B5EF4-FFF2-40B4-BE49-F238E27FC236}">
                <a16:creationId xmlns:a16="http://schemas.microsoft.com/office/drawing/2014/main" id="{169940C5-4093-47BF-AE50-1820CF6A053E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064489" y="6067100"/>
            <a:ext cx="356186" cy="356186"/>
          </a:xfrm>
          <a:prstGeom prst="rect">
            <a:avLst/>
          </a:prstGeom>
        </p:spPr>
      </p:pic>
      <p:sp>
        <p:nvSpPr>
          <p:cNvPr id="288" name="TextBox 287">
            <a:extLst>
              <a:ext uri="{FF2B5EF4-FFF2-40B4-BE49-F238E27FC236}">
                <a16:creationId xmlns:a16="http://schemas.microsoft.com/office/drawing/2014/main" id="{98B89CA0-390B-4C9D-AF87-02D614EFBC05}"/>
              </a:ext>
            </a:extLst>
          </p:cNvPr>
          <p:cNvSpPr txBox="1"/>
          <p:nvPr/>
        </p:nvSpPr>
        <p:spPr>
          <a:xfrm rot="5400000">
            <a:off x="9669774" y="3167390"/>
            <a:ext cx="2672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ontserrat SemiBold" panose="00000700000000000000" pitchFamily="2" charset="-52"/>
              </a:rPr>
              <a:t>SERVICE BUS</a:t>
            </a:r>
            <a:endParaRPr lang="ru-RU" sz="2800" dirty="0">
              <a:latin typeface="Montserrat SemiBold" panose="00000700000000000000" pitchFamily="2" charset="-52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2FCA400-5658-4786-A313-C2681960ABBE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25"/>
          <a:stretch/>
        </p:blipFill>
        <p:spPr>
          <a:xfrm>
            <a:off x="-5192906" y="3594975"/>
            <a:ext cx="2088936" cy="1140130"/>
          </a:xfrm>
          <a:prstGeom prst="rect">
            <a:avLst/>
          </a:prstGeom>
        </p:spPr>
      </p:pic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9164BBCA-46BB-4FFD-B137-99940E77F40E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211817" y="1847449"/>
            <a:ext cx="0" cy="4510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86F9D6AB-260D-49D1-90FF-040D559FB6E9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7006330" y="1736981"/>
            <a:ext cx="514350" cy="5143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25FFACF2-40E7-4289-806D-E0AD0013EFAC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7012220" y="5425961"/>
            <a:ext cx="514350" cy="5143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9D1E3210-29B7-4B2C-97D6-2E0AC07EB968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7018110" y="6436842"/>
            <a:ext cx="514350" cy="5143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48836503-6FD1-4474-ABA0-E9ACC63338AC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6295421" y="7447723"/>
            <a:ext cx="514350" cy="5143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988694F0-7045-4A4A-A8E1-5D9B2B7B61BF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7006330" y="-683876"/>
            <a:ext cx="514350" cy="5143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D22BBDB7-798B-4691-83DE-243CDE41DDE4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7623206" y="-686068"/>
            <a:ext cx="514350" cy="5143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0F0B8A6A-632C-400B-AFF4-2C220EEF4291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7623206" y="1722789"/>
            <a:ext cx="514350" cy="5143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61E127E7-6732-459E-86CE-88B128754802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7623206" y="5421150"/>
            <a:ext cx="514350" cy="5143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DB0735BF-5BD7-4080-9F74-A55F232CC4F0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rcRect/>
          <a:stretch/>
        </p:blipFill>
        <p:spPr>
          <a:xfrm>
            <a:off x="7623206" y="6441412"/>
            <a:ext cx="514350" cy="5143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6" name="Рисунок 35" descr="Открытая папка">
            <a:extLst>
              <a:ext uri="{FF2B5EF4-FFF2-40B4-BE49-F238E27FC236}">
                <a16:creationId xmlns:a16="http://schemas.microsoft.com/office/drawing/2014/main" id="{FF2CFB3D-0E17-48FD-A5C5-5639DDA2B2FD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7054718" y="7473035"/>
            <a:ext cx="463725" cy="4637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A36C0C-95EE-47D3-A3F9-3D3B2D464D57}"/>
              </a:ext>
            </a:extLst>
          </p:cNvPr>
          <p:cNvPicPr>
            <a:picLocks noChangeAspect="1"/>
          </p:cNvPicPr>
          <p:nvPr/>
        </p:nvPicPr>
        <p:blipFill rotWithShape="1">
          <a:blip r:embed="rId47"/>
          <a:srcRect l="7750" t="74957" r="31480" b="10898"/>
          <a:stretch/>
        </p:blipFill>
        <p:spPr>
          <a:xfrm>
            <a:off x="8327293" y="1677641"/>
            <a:ext cx="1439898" cy="590465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FBBB5490-356A-4E42-B738-FD71957E24F8}"/>
              </a:ext>
            </a:extLst>
          </p:cNvPr>
          <p:cNvPicPr>
            <a:picLocks noChangeAspect="1"/>
          </p:cNvPicPr>
          <p:nvPr/>
        </p:nvPicPr>
        <p:blipFill rotWithShape="1">
          <a:blip r:embed="rId47"/>
          <a:srcRect l="8268" t="28862" r="30961" b="56671"/>
          <a:stretch/>
        </p:blipFill>
        <p:spPr>
          <a:xfrm>
            <a:off x="8327293" y="6403552"/>
            <a:ext cx="1439898" cy="603828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6D53A190-4EB0-4217-88D0-B7CF8D8B299E}"/>
              </a:ext>
            </a:extLst>
          </p:cNvPr>
          <p:cNvPicPr>
            <a:picLocks noChangeAspect="1"/>
          </p:cNvPicPr>
          <p:nvPr/>
        </p:nvPicPr>
        <p:blipFill rotWithShape="1">
          <a:blip r:embed="rId47"/>
          <a:srcRect l="7745" t="57247" r="31530" b="28380"/>
          <a:stretch/>
        </p:blipFill>
        <p:spPr>
          <a:xfrm>
            <a:off x="8328349" y="5382384"/>
            <a:ext cx="1438842" cy="599924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123E8F4B-C3C1-43BC-8B10-A066783FEBCC}"/>
              </a:ext>
            </a:extLst>
          </p:cNvPr>
          <p:cNvPicPr>
            <a:picLocks noChangeAspect="1"/>
          </p:cNvPicPr>
          <p:nvPr/>
        </p:nvPicPr>
        <p:blipFill rotWithShape="1">
          <a:blip r:embed="rId47"/>
          <a:srcRect l="2465" t="92888" r="36765" b="3549"/>
          <a:stretch/>
        </p:blipFill>
        <p:spPr>
          <a:xfrm>
            <a:off x="8327293" y="7632725"/>
            <a:ext cx="1439898" cy="14864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7CB189C-A8DC-4F4A-85E1-D57476F28AF6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5208043" y="2437831"/>
            <a:ext cx="4603139" cy="2226562"/>
          </a:xfrm>
          <a:prstGeom prst="rect">
            <a:avLst/>
          </a:prstGeom>
        </p:spPr>
      </p:pic>
      <p:sp>
        <p:nvSpPr>
          <p:cNvPr id="92" name="Овал 91">
            <a:extLst>
              <a:ext uri="{FF2B5EF4-FFF2-40B4-BE49-F238E27FC236}">
                <a16:creationId xmlns:a16="http://schemas.microsoft.com/office/drawing/2014/main" id="{6CD574B3-58A0-493D-8577-BE99AE58BE90}"/>
              </a:ext>
            </a:extLst>
          </p:cNvPr>
          <p:cNvSpPr/>
          <p:nvPr/>
        </p:nvSpPr>
        <p:spPr>
          <a:xfrm>
            <a:off x="10719696" y="4735105"/>
            <a:ext cx="546879" cy="546879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Montserrat SemiBold" panose="00000700000000000000" pitchFamily="2" charset="-52"/>
            </a:endParaRPr>
          </a:p>
        </p:txBody>
      </p:sp>
      <p:pic>
        <p:nvPicPr>
          <p:cNvPr id="98" name="Picture 2" descr="RabbitMQ Logo PNG">
            <a:extLst>
              <a:ext uri="{FF2B5EF4-FFF2-40B4-BE49-F238E27FC236}">
                <a16:creationId xmlns:a16="http://schemas.microsoft.com/office/drawing/2014/main" id="{B15B685F-D0DB-40EE-95F1-914599908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2647" y="4849822"/>
            <a:ext cx="299586" cy="31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376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487</Words>
  <Application>Microsoft Office PowerPoint</Application>
  <PresentationFormat>Широкоэкранный</PresentationFormat>
  <Paragraphs>170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Montserrat SemiBold</vt:lpstr>
      <vt:lpstr>Тема Office</vt:lpstr>
      <vt:lpstr>Презентация PowerPoint</vt:lpstr>
      <vt:lpstr>Презентация PowerPoint</vt:lpstr>
      <vt:lpstr>Презентация PowerPoint</vt:lpstr>
      <vt:lpstr>Приложение «FurtherEducation»</vt:lpstr>
      <vt:lpstr>Приложение «FurtherEducation»</vt:lpstr>
      <vt:lpstr>Приложение «FurtherEducation»</vt:lpstr>
      <vt:lpstr>Приложение «FurtherEducation»</vt:lpstr>
      <vt:lpstr>Приложение «FurtherEducation»</vt:lpstr>
      <vt:lpstr>Приложение «FurtherEducation»</vt:lpstr>
      <vt:lpstr>Приложение «FurtherEducation»</vt:lpstr>
      <vt:lpstr>Приложение «FurtherEducation»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ВКР</dc:title>
  <dc:creator>Александр Брусленко</dc:creator>
  <cp:lastModifiedBy>Александр Брусленко</cp:lastModifiedBy>
  <cp:revision>101</cp:revision>
  <dcterms:created xsi:type="dcterms:W3CDTF">2022-06-11T12:35:38Z</dcterms:created>
  <dcterms:modified xsi:type="dcterms:W3CDTF">2022-06-24T16:47:29Z</dcterms:modified>
</cp:coreProperties>
</file>