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6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9" autoAdjust="0"/>
  </p:normalViewPr>
  <p:slideViewPr>
    <p:cSldViewPr snapToGrid="0">
      <p:cViewPr varScale="1">
        <p:scale>
          <a:sx n="94" d="100"/>
          <a:sy n="94" d="100"/>
        </p:scale>
        <p:origin x="20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42EE3-6A72-4014-B776-F8D5F7F990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778084-79BA-4EA9-8BCF-66504E57517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aseline="0" dirty="0"/>
            <a:t>Kreacyjne</a:t>
          </a:r>
          <a:endParaRPr lang="en-US" dirty="0"/>
        </a:p>
      </dgm:t>
    </dgm:pt>
    <dgm:pt modelId="{26FF527D-86EB-4D2D-ADDC-E1DAFC8C7C12}" type="parTrans" cxnId="{0C5BF224-BFB2-4AA7-A114-82BCEFA978A4}">
      <dgm:prSet/>
      <dgm:spPr/>
      <dgm:t>
        <a:bodyPr/>
        <a:lstStyle/>
        <a:p>
          <a:endParaRPr lang="en-US"/>
        </a:p>
      </dgm:t>
    </dgm:pt>
    <dgm:pt modelId="{CE68A795-F1EF-49C8-8E54-3A45B72101C6}" type="sibTrans" cxnId="{0C5BF224-BFB2-4AA7-A114-82BCEFA978A4}">
      <dgm:prSet/>
      <dgm:spPr/>
      <dgm:t>
        <a:bodyPr/>
        <a:lstStyle/>
        <a:p>
          <a:endParaRPr lang="en-US"/>
        </a:p>
      </dgm:t>
    </dgm:pt>
    <dgm:pt modelId="{F356EB8D-7FAE-40F1-8D3B-191AF621E55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aseline="0"/>
            <a:t>Strukturalne</a:t>
          </a:r>
          <a:endParaRPr lang="en-US"/>
        </a:p>
      </dgm:t>
    </dgm:pt>
    <dgm:pt modelId="{4DE08234-63DE-440C-ACF5-978F5449557A}" type="parTrans" cxnId="{7FBCFEC3-F6C8-468B-926F-37657D797AC4}">
      <dgm:prSet/>
      <dgm:spPr/>
      <dgm:t>
        <a:bodyPr/>
        <a:lstStyle/>
        <a:p>
          <a:endParaRPr lang="en-US"/>
        </a:p>
      </dgm:t>
    </dgm:pt>
    <dgm:pt modelId="{C22088DB-7BDF-4AEC-BE11-0A33F8F11A2B}" type="sibTrans" cxnId="{7FBCFEC3-F6C8-468B-926F-37657D797AC4}">
      <dgm:prSet/>
      <dgm:spPr/>
      <dgm:t>
        <a:bodyPr/>
        <a:lstStyle/>
        <a:p>
          <a:endParaRPr lang="en-US"/>
        </a:p>
      </dgm:t>
    </dgm:pt>
    <dgm:pt modelId="{0136DBCC-5A65-44B8-938A-42BCCB53547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aseline="0"/>
            <a:t>Behawioralne</a:t>
          </a:r>
          <a:endParaRPr lang="en-US"/>
        </a:p>
      </dgm:t>
    </dgm:pt>
    <dgm:pt modelId="{6339D70A-EE2A-469F-92AE-2280DE068334}" type="parTrans" cxnId="{F407CC70-C631-4198-8EA8-290B71113E19}">
      <dgm:prSet/>
      <dgm:spPr/>
      <dgm:t>
        <a:bodyPr/>
        <a:lstStyle/>
        <a:p>
          <a:endParaRPr lang="en-US"/>
        </a:p>
      </dgm:t>
    </dgm:pt>
    <dgm:pt modelId="{978886F2-5FF4-450B-84DD-5B7AF54FEFD2}" type="sibTrans" cxnId="{F407CC70-C631-4198-8EA8-290B71113E19}">
      <dgm:prSet/>
      <dgm:spPr/>
      <dgm:t>
        <a:bodyPr/>
        <a:lstStyle/>
        <a:p>
          <a:endParaRPr lang="en-US"/>
        </a:p>
      </dgm:t>
    </dgm:pt>
    <dgm:pt modelId="{431AA091-9277-41F6-BCCC-97DDFD0D9CA2}" type="pres">
      <dgm:prSet presAssocID="{70D42EE3-6A72-4014-B776-F8D5F7F9906D}" presName="root" presStyleCnt="0">
        <dgm:presLayoutVars>
          <dgm:dir/>
          <dgm:resizeHandles val="exact"/>
        </dgm:presLayoutVars>
      </dgm:prSet>
      <dgm:spPr/>
    </dgm:pt>
    <dgm:pt modelId="{9A35B090-4B89-446A-A2A8-25EE0C739BF6}" type="pres">
      <dgm:prSet presAssocID="{4B778084-79BA-4EA9-8BCF-66504E575177}" presName="compNode" presStyleCnt="0"/>
      <dgm:spPr/>
    </dgm:pt>
    <dgm:pt modelId="{A16C5C94-E89D-4189-8613-8FA97A03472C}" type="pres">
      <dgm:prSet presAssocID="{4B778084-79BA-4EA9-8BCF-66504E5751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D96740C2-6C92-4F1B-A207-E1C25F01C175}" type="pres">
      <dgm:prSet presAssocID="{4B778084-79BA-4EA9-8BCF-66504E575177}" presName="spaceRect" presStyleCnt="0"/>
      <dgm:spPr/>
    </dgm:pt>
    <dgm:pt modelId="{74A50EC1-9656-4EDC-BEE0-4F0DE9BD5F66}" type="pres">
      <dgm:prSet presAssocID="{4B778084-79BA-4EA9-8BCF-66504E575177}" presName="textRect" presStyleLbl="revTx" presStyleIdx="0" presStyleCnt="3">
        <dgm:presLayoutVars>
          <dgm:chMax val="1"/>
          <dgm:chPref val="1"/>
        </dgm:presLayoutVars>
      </dgm:prSet>
      <dgm:spPr/>
    </dgm:pt>
    <dgm:pt modelId="{749AEDAA-D4DE-4F76-B84D-4C463AC6FB4C}" type="pres">
      <dgm:prSet presAssocID="{CE68A795-F1EF-49C8-8E54-3A45B72101C6}" presName="sibTrans" presStyleCnt="0"/>
      <dgm:spPr/>
    </dgm:pt>
    <dgm:pt modelId="{EA59E542-13BC-4701-8893-65FA826BF280}" type="pres">
      <dgm:prSet presAssocID="{F356EB8D-7FAE-40F1-8D3B-191AF621E551}" presName="compNode" presStyleCnt="0"/>
      <dgm:spPr/>
    </dgm:pt>
    <dgm:pt modelId="{1E7E2DE1-7D45-42F9-B384-205685D80137}" type="pres">
      <dgm:prSet presAssocID="{F356EB8D-7FAE-40F1-8D3B-191AF621E5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AB05174-0B41-4798-8359-8AB6E6C229EB}" type="pres">
      <dgm:prSet presAssocID="{F356EB8D-7FAE-40F1-8D3B-191AF621E551}" presName="spaceRect" presStyleCnt="0"/>
      <dgm:spPr/>
    </dgm:pt>
    <dgm:pt modelId="{A8C9D9DD-D2F7-44E9-BCB1-46A65A0763F5}" type="pres">
      <dgm:prSet presAssocID="{F356EB8D-7FAE-40F1-8D3B-191AF621E551}" presName="textRect" presStyleLbl="revTx" presStyleIdx="1" presStyleCnt="3">
        <dgm:presLayoutVars>
          <dgm:chMax val="1"/>
          <dgm:chPref val="1"/>
        </dgm:presLayoutVars>
      </dgm:prSet>
      <dgm:spPr/>
    </dgm:pt>
    <dgm:pt modelId="{7AC1438F-C43D-487A-ACD0-84B6A625AB43}" type="pres">
      <dgm:prSet presAssocID="{C22088DB-7BDF-4AEC-BE11-0A33F8F11A2B}" presName="sibTrans" presStyleCnt="0"/>
      <dgm:spPr/>
    </dgm:pt>
    <dgm:pt modelId="{A1D5F63C-8DA7-4045-8CBA-1003CD07CC5E}" type="pres">
      <dgm:prSet presAssocID="{0136DBCC-5A65-44B8-938A-42BCCB53547E}" presName="compNode" presStyleCnt="0"/>
      <dgm:spPr/>
    </dgm:pt>
    <dgm:pt modelId="{23A7832C-408B-49B4-BC91-73B1F760EFFF}" type="pres">
      <dgm:prSet presAssocID="{0136DBCC-5A65-44B8-938A-42BCCB53547E}" presName="iconRect" presStyleLbl="node1" presStyleIdx="2" presStyleCnt="3" custScaleX="115557" custScaleY="115316" custLinFactNeighborX="-3117" custLinFactNeighborY="12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22FB2AC-73A8-416B-9F08-07BCD528DF51}" type="pres">
      <dgm:prSet presAssocID="{0136DBCC-5A65-44B8-938A-42BCCB53547E}" presName="spaceRect" presStyleCnt="0"/>
      <dgm:spPr/>
    </dgm:pt>
    <dgm:pt modelId="{FBB47DB0-6937-49D6-8686-1F6CD1771E60}" type="pres">
      <dgm:prSet presAssocID="{0136DBCC-5A65-44B8-938A-42BCCB5354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9EF003-5A88-4C7C-BCA8-3C3C90348C15}" type="presOf" srcId="{F356EB8D-7FAE-40F1-8D3B-191AF621E551}" destId="{A8C9D9DD-D2F7-44E9-BCB1-46A65A0763F5}" srcOrd="0" destOrd="0" presId="urn:microsoft.com/office/officeart/2018/2/layout/IconLabelList"/>
    <dgm:cxn modelId="{7F96550F-2770-4C96-8B83-B839E2EDD0C9}" type="presOf" srcId="{4B778084-79BA-4EA9-8BCF-66504E575177}" destId="{74A50EC1-9656-4EDC-BEE0-4F0DE9BD5F66}" srcOrd="0" destOrd="0" presId="urn:microsoft.com/office/officeart/2018/2/layout/IconLabelList"/>
    <dgm:cxn modelId="{0C5BF224-BFB2-4AA7-A114-82BCEFA978A4}" srcId="{70D42EE3-6A72-4014-B776-F8D5F7F9906D}" destId="{4B778084-79BA-4EA9-8BCF-66504E575177}" srcOrd="0" destOrd="0" parTransId="{26FF527D-86EB-4D2D-ADDC-E1DAFC8C7C12}" sibTransId="{CE68A795-F1EF-49C8-8E54-3A45B72101C6}"/>
    <dgm:cxn modelId="{F407CC70-C631-4198-8EA8-290B71113E19}" srcId="{70D42EE3-6A72-4014-B776-F8D5F7F9906D}" destId="{0136DBCC-5A65-44B8-938A-42BCCB53547E}" srcOrd="2" destOrd="0" parTransId="{6339D70A-EE2A-469F-92AE-2280DE068334}" sibTransId="{978886F2-5FF4-450B-84DD-5B7AF54FEFD2}"/>
    <dgm:cxn modelId="{D91F1A97-61EC-45CD-8B2D-7F9D1BC6D780}" type="presOf" srcId="{70D42EE3-6A72-4014-B776-F8D5F7F9906D}" destId="{431AA091-9277-41F6-BCCC-97DDFD0D9CA2}" srcOrd="0" destOrd="0" presId="urn:microsoft.com/office/officeart/2018/2/layout/IconLabelList"/>
    <dgm:cxn modelId="{DE0EBFB2-1605-41F6-8385-0231497B47C0}" type="presOf" srcId="{0136DBCC-5A65-44B8-938A-42BCCB53547E}" destId="{FBB47DB0-6937-49D6-8686-1F6CD1771E60}" srcOrd="0" destOrd="0" presId="urn:microsoft.com/office/officeart/2018/2/layout/IconLabelList"/>
    <dgm:cxn modelId="{7FBCFEC3-F6C8-468B-926F-37657D797AC4}" srcId="{70D42EE3-6A72-4014-B776-F8D5F7F9906D}" destId="{F356EB8D-7FAE-40F1-8D3B-191AF621E551}" srcOrd="1" destOrd="0" parTransId="{4DE08234-63DE-440C-ACF5-978F5449557A}" sibTransId="{C22088DB-7BDF-4AEC-BE11-0A33F8F11A2B}"/>
    <dgm:cxn modelId="{CF941847-8392-45F0-AE75-75D64F8CEEAE}" type="presParOf" srcId="{431AA091-9277-41F6-BCCC-97DDFD0D9CA2}" destId="{9A35B090-4B89-446A-A2A8-25EE0C739BF6}" srcOrd="0" destOrd="0" presId="urn:microsoft.com/office/officeart/2018/2/layout/IconLabelList"/>
    <dgm:cxn modelId="{1E02F2E6-68AF-4317-BFDB-AAA8C7CFC5AE}" type="presParOf" srcId="{9A35B090-4B89-446A-A2A8-25EE0C739BF6}" destId="{A16C5C94-E89D-4189-8613-8FA97A03472C}" srcOrd="0" destOrd="0" presId="urn:microsoft.com/office/officeart/2018/2/layout/IconLabelList"/>
    <dgm:cxn modelId="{A08A2A6E-FB5A-4246-A973-ADB2A8198862}" type="presParOf" srcId="{9A35B090-4B89-446A-A2A8-25EE0C739BF6}" destId="{D96740C2-6C92-4F1B-A207-E1C25F01C175}" srcOrd="1" destOrd="0" presId="urn:microsoft.com/office/officeart/2018/2/layout/IconLabelList"/>
    <dgm:cxn modelId="{57AAAE82-7DAA-4FF2-8F46-ECBD90FB43B6}" type="presParOf" srcId="{9A35B090-4B89-446A-A2A8-25EE0C739BF6}" destId="{74A50EC1-9656-4EDC-BEE0-4F0DE9BD5F66}" srcOrd="2" destOrd="0" presId="urn:microsoft.com/office/officeart/2018/2/layout/IconLabelList"/>
    <dgm:cxn modelId="{D3EC9846-BBAD-43C5-B17E-9A8327D61968}" type="presParOf" srcId="{431AA091-9277-41F6-BCCC-97DDFD0D9CA2}" destId="{749AEDAA-D4DE-4F76-B84D-4C463AC6FB4C}" srcOrd="1" destOrd="0" presId="urn:microsoft.com/office/officeart/2018/2/layout/IconLabelList"/>
    <dgm:cxn modelId="{A783E748-9E3B-423F-82E3-5726DA38817A}" type="presParOf" srcId="{431AA091-9277-41F6-BCCC-97DDFD0D9CA2}" destId="{EA59E542-13BC-4701-8893-65FA826BF280}" srcOrd="2" destOrd="0" presId="urn:microsoft.com/office/officeart/2018/2/layout/IconLabelList"/>
    <dgm:cxn modelId="{B3A1E8CB-6CEA-4E5C-93E2-06969E19BBBD}" type="presParOf" srcId="{EA59E542-13BC-4701-8893-65FA826BF280}" destId="{1E7E2DE1-7D45-42F9-B384-205685D80137}" srcOrd="0" destOrd="0" presId="urn:microsoft.com/office/officeart/2018/2/layout/IconLabelList"/>
    <dgm:cxn modelId="{96E565F7-1285-43B2-B90B-5893732C0E23}" type="presParOf" srcId="{EA59E542-13BC-4701-8893-65FA826BF280}" destId="{4AB05174-0B41-4798-8359-8AB6E6C229EB}" srcOrd="1" destOrd="0" presId="urn:microsoft.com/office/officeart/2018/2/layout/IconLabelList"/>
    <dgm:cxn modelId="{E27A8769-F87D-49AD-9308-64DB38F1468B}" type="presParOf" srcId="{EA59E542-13BC-4701-8893-65FA826BF280}" destId="{A8C9D9DD-D2F7-44E9-BCB1-46A65A0763F5}" srcOrd="2" destOrd="0" presId="urn:microsoft.com/office/officeart/2018/2/layout/IconLabelList"/>
    <dgm:cxn modelId="{1EC2F11C-012C-4B35-B296-14E9CD6F2062}" type="presParOf" srcId="{431AA091-9277-41F6-BCCC-97DDFD0D9CA2}" destId="{7AC1438F-C43D-487A-ACD0-84B6A625AB43}" srcOrd="3" destOrd="0" presId="urn:microsoft.com/office/officeart/2018/2/layout/IconLabelList"/>
    <dgm:cxn modelId="{AB3EA168-CF20-4157-967F-936EC38BECA6}" type="presParOf" srcId="{431AA091-9277-41F6-BCCC-97DDFD0D9CA2}" destId="{A1D5F63C-8DA7-4045-8CBA-1003CD07CC5E}" srcOrd="4" destOrd="0" presId="urn:microsoft.com/office/officeart/2018/2/layout/IconLabelList"/>
    <dgm:cxn modelId="{1C73649F-7EA4-44A2-B540-0A68D7BDA53D}" type="presParOf" srcId="{A1D5F63C-8DA7-4045-8CBA-1003CD07CC5E}" destId="{23A7832C-408B-49B4-BC91-73B1F760EFFF}" srcOrd="0" destOrd="0" presId="urn:microsoft.com/office/officeart/2018/2/layout/IconLabelList"/>
    <dgm:cxn modelId="{2B1B5AE5-FEFB-4C56-9C65-0DCE2442F9CA}" type="presParOf" srcId="{A1D5F63C-8DA7-4045-8CBA-1003CD07CC5E}" destId="{F22FB2AC-73A8-416B-9F08-07BCD528DF51}" srcOrd="1" destOrd="0" presId="urn:microsoft.com/office/officeart/2018/2/layout/IconLabelList"/>
    <dgm:cxn modelId="{6D11E325-4115-4F3D-9C8D-08CFDA14399D}" type="presParOf" srcId="{A1D5F63C-8DA7-4045-8CBA-1003CD07CC5E}" destId="{FBB47DB0-6937-49D6-8686-1F6CD1771E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C5C94-E89D-4189-8613-8FA97A03472C}">
      <dsp:nvSpPr>
        <dsp:cNvPr id="0" name=""/>
        <dsp:cNvSpPr/>
      </dsp:nvSpPr>
      <dsp:spPr>
        <a:xfrm>
          <a:off x="843615" y="515661"/>
          <a:ext cx="977973" cy="977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50EC1-9656-4EDC-BEE0-4F0DE9BD5F66}">
      <dsp:nvSpPr>
        <dsp:cNvPr id="0" name=""/>
        <dsp:cNvSpPr/>
      </dsp:nvSpPr>
      <dsp:spPr>
        <a:xfrm>
          <a:off x="245964" y="1793405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baseline="0" dirty="0"/>
            <a:t>Kreacyjne</a:t>
          </a:r>
          <a:endParaRPr lang="en-US" sz="3100" kern="1200" dirty="0"/>
        </a:p>
      </dsp:txBody>
      <dsp:txXfrm>
        <a:off x="245964" y="1793405"/>
        <a:ext cx="2173275" cy="720000"/>
      </dsp:txXfrm>
    </dsp:sp>
    <dsp:sp modelId="{1E7E2DE1-7D45-42F9-B384-205685D80137}">
      <dsp:nvSpPr>
        <dsp:cNvPr id="0" name=""/>
        <dsp:cNvSpPr/>
      </dsp:nvSpPr>
      <dsp:spPr>
        <a:xfrm>
          <a:off x="3397213" y="515661"/>
          <a:ext cx="977973" cy="977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D9DD-D2F7-44E9-BCB1-46A65A0763F5}">
      <dsp:nvSpPr>
        <dsp:cNvPr id="0" name=""/>
        <dsp:cNvSpPr/>
      </dsp:nvSpPr>
      <dsp:spPr>
        <a:xfrm>
          <a:off x="2799562" y="1793405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baseline="0"/>
            <a:t>Strukturalne</a:t>
          </a:r>
          <a:endParaRPr lang="en-US" sz="3100" kern="1200"/>
        </a:p>
      </dsp:txBody>
      <dsp:txXfrm>
        <a:off x="2799562" y="1793405"/>
        <a:ext cx="2173275" cy="720000"/>
      </dsp:txXfrm>
    </dsp:sp>
    <dsp:sp modelId="{23A7832C-408B-49B4-BC91-73B1F760EFFF}">
      <dsp:nvSpPr>
        <dsp:cNvPr id="0" name=""/>
        <dsp:cNvSpPr/>
      </dsp:nvSpPr>
      <dsp:spPr>
        <a:xfrm>
          <a:off x="5844256" y="490263"/>
          <a:ext cx="1130117" cy="11277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47DB0-6937-49D6-8686-1F6CD1771E60}">
      <dsp:nvSpPr>
        <dsp:cNvPr id="0" name=""/>
        <dsp:cNvSpPr/>
      </dsp:nvSpPr>
      <dsp:spPr>
        <a:xfrm>
          <a:off x="5353160" y="1830852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baseline="0"/>
            <a:t>Behawioralne</a:t>
          </a:r>
          <a:endParaRPr lang="en-US" sz="3100" kern="1200"/>
        </a:p>
      </dsp:txBody>
      <dsp:txXfrm>
        <a:off x="5353160" y="1830852"/>
        <a:ext cx="21732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C3A2-F741-4E74-BADB-888C9B9E49E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9AF4D-89A4-44BF-B7B0-F9A2C0576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4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analogy to an algorithm is a cooking recipe: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both have clear steps to achieve a goal.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other hand, a pattern is more like a blueprint: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can see what the result and its features are, but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exact order of implementation is up to you.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78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en-US" dirty="0"/>
              <a:t>Even if you never encounter these problems, knowing patterns is still useful because it teaches you how to solve all sorts of problems using principles of object-oriented design.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4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Rozwijająca się aplikacja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Tworzenie domu o różnych parametrach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2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Wpasowanie kwadratowego krążka do okrągłej dziury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2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Podróż kosmiczna. Łączenie podsystemów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4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Gra komputerowa. Inne zachowanie aplikacji przy innych stanach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6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AF4D-89A4-44BF-B7B0-F9A2C0576B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5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5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14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1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54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9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76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50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3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2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43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2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E374DE-3B5B-4FB5-9310-DA91CCC1A46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C52413-90C4-4D83-AFF7-3CC8144AB41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9BD04EF6-C39B-4B3B-A629-8DF72BAA33BF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38416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29FB-FFBE-41B9-B422-8A5FE2AD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2578869"/>
            <a:ext cx="6517482" cy="1700261"/>
          </a:xfrm>
        </p:spPr>
        <p:txBody>
          <a:bodyPr>
            <a:normAutofit/>
          </a:bodyPr>
          <a:lstStyle/>
          <a:p>
            <a:r>
              <a:rPr lang="pl-PL" sz="5400" dirty="0"/>
              <a:t>WZORCE PROJEKTOWE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48723-E3C2-4F90-A0E1-09587E073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6313" y="5881256"/>
            <a:ext cx="6517482" cy="1371599"/>
          </a:xfrm>
        </p:spPr>
        <p:txBody>
          <a:bodyPr/>
          <a:lstStyle/>
          <a:p>
            <a:r>
              <a:rPr lang="pl-PL" sz="1800" dirty="0"/>
              <a:t>Paweł Tarsała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23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6AC7-7ED1-44D1-B72A-512C549E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2" y="248391"/>
            <a:ext cx="7773338" cy="1596177"/>
          </a:xfrm>
        </p:spPr>
        <p:txBody>
          <a:bodyPr/>
          <a:lstStyle/>
          <a:p>
            <a:r>
              <a:rPr lang="pl-PL" dirty="0"/>
              <a:t>WZORCE STRUKTURALNE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4CCF1-AB32-4B9F-9AD5-53044EE5EA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0960" y="1796958"/>
            <a:ext cx="6482080" cy="48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8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Content Placeholder 3" descr="A close up of a car&#10;&#10;Description automatically generated">
            <a:extLst>
              <a:ext uri="{FF2B5EF4-FFF2-40B4-BE49-F238E27FC236}">
                <a16:creationId xmlns:a16="http://schemas.microsoft.com/office/drawing/2014/main" id="{72B6F73E-0616-4A96-BADF-99B1F867DC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>
            <a:alphaModFix amt="35000"/>
          </a:blip>
          <a:srcRect l="6340" r="299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3F905-236D-41DE-BDBD-20F86BFB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259" y="1300785"/>
            <a:ext cx="6517482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Problem #3</a:t>
            </a:r>
          </a:p>
        </p:txBody>
      </p:sp>
    </p:spTree>
    <p:extLst>
      <p:ext uri="{BB962C8B-B14F-4D97-AF65-F5344CB8AC3E}">
        <p14:creationId xmlns:p14="http://schemas.microsoft.com/office/powerpoint/2010/main" val="170142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27AC-09BD-425A-9C96-555B3AC4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Adapter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250E-B07E-4D64-8F82-60D4534B55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i="1" dirty="0"/>
              <a:t>Single Responsibility Principle</a:t>
            </a:r>
            <a:r>
              <a:rPr lang="en-US" dirty="0"/>
              <a:t>. </a:t>
            </a:r>
            <a:r>
              <a:rPr lang="pl-PL" dirty="0"/>
              <a:t>Pozwala oddzielić interfejs lub kod konwersji danych od podstawowej logiki biznesowej programu.</a:t>
            </a:r>
            <a:r>
              <a:rPr lang="en-US" dirty="0"/>
              <a:t> </a:t>
            </a:r>
            <a:endParaRPr lang="pl-PL" dirty="0"/>
          </a:p>
          <a:p>
            <a:r>
              <a:rPr lang="en-US" i="1" dirty="0"/>
              <a:t>Open/Closed Principle</a:t>
            </a:r>
            <a:r>
              <a:rPr lang="en-US" dirty="0"/>
              <a:t>. </a:t>
            </a:r>
            <a:r>
              <a:rPr lang="pl-PL" dirty="0"/>
              <a:t>Do programu można wprowadzać nowe typy adapterów bez naruszania istniejącego kodu klienta, o ile działają z adapterami za pośrednictwem interfejsu klienta.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91E231AE-A91F-4F0E-9C46-AF22B4DDC2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>
            <a:alphaModFix amt="35000"/>
          </a:blip>
          <a:srcRect l="6573" r="576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A38DD-529D-41E5-A4A8-E44D61EE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259" y="1300785"/>
            <a:ext cx="6517482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#4</a:t>
            </a:r>
          </a:p>
        </p:txBody>
      </p:sp>
    </p:spTree>
    <p:extLst>
      <p:ext uri="{BB962C8B-B14F-4D97-AF65-F5344CB8AC3E}">
        <p14:creationId xmlns:p14="http://schemas.microsoft.com/office/powerpoint/2010/main" val="174309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FCED-D9FD-43DD-96FD-9732F5AA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FACADE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5612-6FE8-4C1B-AD57-9288809D6A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/>
              <a:t>Pozwala na izolacje kodu w celu redukcji złożoności podsystemu</a:t>
            </a:r>
          </a:p>
          <a:p>
            <a:r>
              <a:rPr lang="pl-PL" dirty="0"/>
              <a:t>Pozwala na korzystanie z jednego źródła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45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9144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B541B3-7D06-4883-A167-8C999EC54C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21460" b="8620"/>
          <a:stretch/>
        </p:blipFill>
        <p:spPr>
          <a:xfrm>
            <a:off x="20" y="-1"/>
            <a:ext cx="9143980" cy="418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B38EA-3280-49A0-BD6F-5B1DC3EF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4437888"/>
            <a:ext cx="7424928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Wzorce behawioralne</a:t>
            </a:r>
          </a:p>
        </p:txBody>
      </p:sp>
    </p:spTree>
    <p:extLst>
      <p:ext uri="{BB962C8B-B14F-4D97-AF65-F5344CB8AC3E}">
        <p14:creationId xmlns:p14="http://schemas.microsoft.com/office/powerpoint/2010/main" val="127887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E2A8975-E534-4052-A891-E152DEFE4F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>
            <a:alphaModFix amt="35000"/>
          </a:blip>
          <a:srcRect l="13042" r="2626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04EB7-C711-4ED6-87B8-6692987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259" y="1300785"/>
            <a:ext cx="6517482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#5</a:t>
            </a:r>
          </a:p>
        </p:txBody>
      </p:sp>
    </p:spTree>
    <p:extLst>
      <p:ext uri="{BB962C8B-B14F-4D97-AF65-F5344CB8AC3E}">
        <p14:creationId xmlns:p14="http://schemas.microsoft.com/office/powerpoint/2010/main" val="412657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A28-A8DD-488C-8442-F050BED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1FB9-4429-4D10-BF1C-8BEAF703D8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Single Responsibility Principle</a:t>
            </a:r>
            <a:r>
              <a:rPr lang="en-US" dirty="0"/>
              <a:t>. </a:t>
            </a:r>
            <a:r>
              <a:rPr lang="pl-PL" dirty="0"/>
              <a:t>Organizuje kod związany z poszczególnymi stanami w oddzielne klasy.</a:t>
            </a:r>
          </a:p>
          <a:p>
            <a:r>
              <a:rPr lang="en-US" i="1" dirty="0"/>
              <a:t>Open/Closed Principle</a:t>
            </a:r>
            <a:r>
              <a:rPr lang="en-US" dirty="0"/>
              <a:t>. </a:t>
            </a:r>
            <a:r>
              <a:rPr lang="pl-PL" dirty="0"/>
              <a:t>Wprowadza nowe stany bez zmiany istniejących klas stanów lub kontekstu.</a:t>
            </a:r>
          </a:p>
          <a:p>
            <a:r>
              <a:rPr lang="pl-PL" dirty="0"/>
              <a:t>Upraszcza kod kontekstu, eliminując nieporęczne warunki stanu maszyny automatycznej.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6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E7AFB4D-1D7D-4DAE-974B-AF7F0BF61E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>
            <a:alphaModFix amt="35000"/>
          </a:blip>
          <a:srcRect r="333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9664D-1FFF-47B5-A40E-B97A753F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259" y="1300785"/>
            <a:ext cx="6517482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#6</a:t>
            </a:r>
          </a:p>
        </p:txBody>
      </p:sp>
    </p:spTree>
    <p:extLst>
      <p:ext uri="{BB962C8B-B14F-4D97-AF65-F5344CB8AC3E}">
        <p14:creationId xmlns:p14="http://schemas.microsoft.com/office/powerpoint/2010/main" val="254571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33E8-7891-4120-96AA-536E8B90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VISITOR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3A0E-86A6-4C38-AF3E-56C1FD1C30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i="1" dirty="0"/>
              <a:t>Open/</a:t>
            </a:r>
            <a:r>
              <a:rPr lang="pl-PL" i="1" dirty="0" err="1"/>
              <a:t>Closed</a:t>
            </a:r>
            <a:r>
              <a:rPr lang="pl-PL" i="1" dirty="0"/>
              <a:t> </a:t>
            </a:r>
            <a:r>
              <a:rPr lang="pl-PL" i="1" dirty="0" err="1"/>
              <a:t>Principle</a:t>
            </a:r>
            <a:r>
              <a:rPr lang="pl-PL" dirty="0"/>
              <a:t>. Pozwala wprowadzić nowe zachowanie, które może pracować z obiektami różnych klas bez zmiany tych klas.</a:t>
            </a:r>
          </a:p>
          <a:p>
            <a:r>
              <a:rPr lang="pl-PL" i="1" dirty="0"/>
              <a:t>Single </a:t>
            </a:r>
            <a:r>
              <a:rPr lang="pl-PL" i="1" dirty="0" err="1"/>
              <a:t>Responsibility</a:t>
            </a:r>
            <a:r>
              <a:rPr lang="pl-PL" i="1" dirty="0"/>
              <a:t> </a:t>
            </a:r>
            <a:r>
              <a:rPr lang="pl-PL" i="1" dirty="0" err="1"/>
              <a:t>Principle</a:t>
            </a:r>
            <a:r>
              <a:rPr lang="pl-PL" dirty="0"/>
              <a:t>. Pozwala przenieść wiele wersji tego samego zachowania do tej samej klasy.</a:t>
            </a:r>
          </a:p>
          <a:p>
            <a:r>
              <a:rPr lang="pl-PL" dirty="0"/>
              <a:t>Obiekt odwiedzający może gromadzić przydatne informacje podczas pracy z różnymi obiektami. Może to być przydatne, gdy chcesz przejść przez skomplikowaną strukturę obiektu, taką jak drzewo obiektów, i zastosować gościa do każdego obiektu tej struktury.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0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A0BD6-DFD5-4A6D-A994-8417BDAC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2227894"/>
            <a:ext cx="3889617" cy="356330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11090-C423-4237-A49E-3D28063E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>
            <a:normAutofit/>
          </a:bodyPr>
          <a:lstStyle/>
          <a:p>
            <a:r>
              <a:rPr lang="pl-PL" dirty="0"/>
              <a:t>Wzorzec projektowy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11E0-8341-449C-AF33-A456A0525F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2214696"/>
            <a:ext cx="3924300" cy="35765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600" dirty="0"/>
              <a:t>sposób podejścia do rozwiązania powszechnego problemu projektowania oprogramowania</a:t>
            </a:r>
          </a:p>
          <a:p>
            <a:pPr>
              <a:lnSpc>
                <a:spcPct val="110000"/>
              </a:lnSpc>
            </a:pPr>
            <a:r>
              <a:rPr lang="pl-PL" sz="1600" dirty="0"/>
              <a:t>Może być modyfikowany w zależności od potrzeb dostosowania się do problemu </a:t>
            </a:r>
          </a:p>
          <a:p>
            <a:pPr>
              <a:lnSpc>
                <a:spcPct val="110000"/>
              </a:lnSpc>
            </a:pPr>
            <a:r>
              <a:rPr lang="pl-PL" sz="1600" dirty="0"/>
              <a:t>Jest ściśle związany z tworzonym oprogramowaniem </a:t>
            </a:r>
            <a:br>
              <a:rPr lang="pl-PL" sz="1600" dirty="0"/>
            </a:br>
            <a:r>
              <a:rPr lang="pl-PL" sz="1600" dirty="0"/>
              <a:t>(tym razem bez kopi-</a:t>
            </a:r>
            <a:r>
              <a:rPr lang="pl-PL" sz="1600" dirty="0" err="1"/>
              <a:t>pejsta</a:t>
            </a:r>
            <a:r>
              <a:rPr lang="pl-PL" sz="1600" dirty="0"/>
              <a:t>)</a:t>
            </a:r>
          </a:p>
          <a:p>
            <a:pPr>
              <a:lnSpc>
                <a:spcPct val="110000"/>
              </a:lnSpc>
            </a:pPr>
            <a:r>
              <a:rPr lang="pl-PL" sz="1600" dirty="0"/>
              <a:t>Nie jest algorytmem</a:t>
            </a:r>
          </a:p>
        </p:txBody>
      </p:sp>
    </p:spTree>
    <p:extLst>
      <p:ext uri="{BB962C8B-B14F-4D97-AF65-F5344CB8AC3E}">
        <p14:creationId xmlns:p14="http://schemas.microsoft.com/office/powerpoint/2010/main" val="246316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F032-DF80-4813-B07E-AB0583DA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l-PL"/>
              <a:t>Dlaczego warto je znać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CE82-F8CE-45DD-9C62-BB1F256772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272" y="2113093"/>
            <a:ext cx="4983950" cy="342410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Są przetestowanym narzędziem wspomagającym rozwiązywanie problemów</a:t>
            </a:r>
          </a:p>
          <a:p>
            <a:r>
              <a:rPr lang="pl-PL" dirty="0"/>
              <a:t>Wspomagają komunikację w zespole</a:t>
            </a:r>
          </a:p>
          <a:p>
            <a:r>
              <a:rPr lang="pl-PL" dirty="0"/>
              <a:t>Uczą różnorodnego sposobu podejścia do problemów architekturalnych</a:t>
            </a:r>
            <a:endParaRPr lang="en-US" dirty="0"/>
          </a:p>
          <a:p>
            <a:r>
              <a:rPr lang="pl-PL" dirty="0"/>
              <a:t>Niezbędne z perspektywy utrzymania oprogramowania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671C7-B800-42D8-93F2-B37BDF5D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911" y="2214695"/>
            <a:ext cx="3916009" cy="2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DD0B-3992-4E1A-ACA0-8C7ADAE1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pl-PL" sz="4400" dirty="0"/>
              <a:t>PODZIAŁ</a:t>
            </a:r>
            <a:endParaRPr lang="en-GB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6E02E-FD6F-4699-91F0-89643A82E8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47130735"/>
              </p:ext>
            </p:extLst>
          </p:nvPr>
        </p:nvGraphicFramePr>
        <p:xfrm>
          <a:off x="686269" y="2493586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15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9144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" name="Content Placeholder 8" descr="A construction site&#10;&#10;Description automatically generated">
            <a:extLst>
              <a:ext uri="{FF2B5EF4-FFF2-40B4-BE49-F238E27FC236}">
                <a16:creationId xmlns:a16="http://schemas.microsoft.com/office/drawing/2014/main" id="{074ABE0C-D0DB-4C8E-818D-CAFBC940CE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30025" b="846"/>
          <a:stretch/>
        </p:blipFill>
        <p:spPr>
          <a:xfrm>
            <a:off x="20" y="-1"/>
            <a:ext cx="9143980" cy="418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D8C67-3854-4455-A8CE-D0BCFAF2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4437888"/>
            <a:ext cx="7424928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Wzorce kreacyjne</a:t>
            </a:r>
          </a:p>
        </p:txBody>
      </p:sp>
    </p:spTree>
    <p:extLst>
      <p:ext uri="{BB962C8B-B14F-4D97-AF65-F5344CB8AC3E}">
        <p14:creationId xmlns:p14="http://schemas.microsoft.com/office/powerpoint/2010/main" val="71882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C0169-224C-4296-B094-0C7669B886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>
            <a:alphaModFix amt="35000"/>
            <a:extLst/>
          </a:blip>
          <a:srcRect l="14384" r="94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6A318-79B3-4560-874F-8A9CBA06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259" y="1300785"/>
            <a:ext cx="6517482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#1</a:t>
            </a:r>
          </a:p>
        </p:txBody>
      </p:sp>
    </p:spTree>
    <p:extLst>
      <p:ext uri="{BB962C8B-B14F-4D97-AF65-F5344CB8AC3E}">
        <p14:creationId xmlns:p14="http://schemas.microsoft.com/office/powerpoint/2010/main" val="272346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BD5B-F5E8-4889-B5F7-82BCAB6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Fabryka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07D9-1E65-4A52-BD9A-DA98596E99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/>
              <a:t>Unikasz ścisłego powiązania między twórcą a konkretnymi produktami.</a:t>
            </a:r>
          </a:p>
          <a:p>
            <a:r>
              <a:rPr lang="pl-PL" i="1" dirty="0"/>
              <a:t>Single </a:t>
            </a:r>
            <a:r>
              <a:rPr lang="pl-PL" i="1" dirty="0" err="1"/>
              <a:t>Responsibility</a:t>
            </a:r>
            <a:r>
              <a:rPr lang="pl-PL" i="1" dirty="0"/>
              <a:t> </a:t>
            </a:r>
            <a:r>
              <a:rPr lang="pl-PL" i="1" dirty="0" err="1"/>
              <a:t>Principle</a:t>
            </a:r>
            <a:r>
              <a:rPr lang="pl-PL" i="1" dirty="0"/>
              <a:t> -</a:t>
            </a:r>
            <a:r>
              <a:rPr lang="pl-PL" dirty="0"/>
              <a:t> Możesz przenieść kod tworzenia produktu do jednego miejsca w programie, ułatwiając obsługę kodu.</a:t>
            </a:r>
          </a:p>
          <a:p>
            <a:r>
              <a:rPr lang="pl-PL" i="1" dirty="0"/>
              <a:t>Open/</a:t>
            </a:r>
            <a:r>
              <a:rPr lang="pl-PL" i="1" dirty="0" err="1"/>
              <a:t>Closed</a:t>
            </a:r>
            <a:r>
              <a:rPr lang="pl-PL" i="1" dirty="0"/>
              <a:t> </a:t>
            </a:r>
            <a:r>
              <a:rPr lang="pl-PL" i="1" dirty="0" err="1"/>
              <a:t>principlce</a:t>
            </a:r>
            <a:r>
              <a:rPr lang="pl-PL" i="1" dirty="0"/>
              <a:t> -</a:t>
            </a:r>
            <a:r>
              <a:rPr lang="pl-PL" dirty="0"/>
              <a:t> Możesz wprowadzić do programu nowe typy produktów bez łamania istniejącego kodu klienta.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3170D-4B60-48A6-9E98-EE59581AA0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>
            <a:alphaModFix amt="35000"/>
            <a:extLst/>
          </a:blip>
          <a:srcRect l="6407" r="6594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7D2EC-0C60-46D0-A054-80778D50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259" y="1300785"/>
            <a:ext cx="6517482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#2</a:t>
            </a:r>
          </a:p>
        </p:txBody>
      </p:sp>
    </p:spTree>
    <p:extLst>
      <p:ext uri="{BB962C8B-B14F-4D97-AF65-F5344CB8AC3E}">
        <p14:creationId xmlns:p14="http://schemas.microsoft.com/office/powerpoint/2010/main" val="174323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961-15CD-4C8E-B98A-3064C49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Builder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504E-BC79-4E4F-8ED9-24E1AC66A5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dirty="0"/>
              <a:t>Umożliwia konstruowanie obiektów krok po kroku, odraczanie etapów budowy lub wykonywanie rekurencyjnie kroków.</a:t>
            </a:r>
          </a:p>
          <a:p>
            <a:r>
              <a:rPr lang="pl-PL" dirty="0"/>
              <a:t>Pozwala ponownie użyć tego samego kodu konstrukcyjnego podczas tworzenia różnych reprezentacji produktów.</a:t>
            </a:r>
          </a:p>
          <a:p>
            <a:r>
              <a:rPr lang="pl-PL" i="1" dirty="0"/>
              <a:t>Single </a:t>
            </a:r>
            <a:r>
              <a:rPr lang="pl-PL" i="1" dirty="0" err="1"/>
              <a:t>responsibility</a:t>
            </a:r>
            <a:r>
              <a:rPr lang="pl-PL" i="1" dirty="0"/>
              <a:t> </a:t>
            </a:r>
            <a:r>
              <a:rPr lang="pl-PL" i="1" dirty="0" err="1"/>
              <a:t>principle</a:t>
            </a:r>
            <a:r>
              <a:rPr lang="pl-PL" i="1" dirty="0"/>
              <a:t>. </a:t>
            </a:r>
            <a:r>
              <a:rPr lang="pl-PL" dirty="0"/>
              <a:t>Pozwala wyizolować złożony kod konstrukcyjny z logiki biznesowej produktu.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25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437</Words>
  <Application>Microsoft Office PowerPoint</Application>
  <PresentationFormat>On-screen Show (4:3)</PresentationFormat>
  <Paragraphs>66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Droplet</vt:lpstr>
      <vt:lpstr>WZORCE PROJEKTOWE</vt:lpstr>
      <vt:lpstr>Wzorzec projektowy</vt:lpstr>
      <vt:lpstr>Dlaczego warto je znać</vt:lpstr>
      <vt:lpstr>PODZIAŁ</vt:lpstr>
      <vt:lpstr>Wzorce kreacyjne</vt:lpstr>
      <vt:lpstr>Problem #1</vt:lpstr>
      <vt:lpstr>Fabryka</vt:lpstr>
      <vt:lpstr>PROBLEM #2</vt:lpstr>
      <vt:lpstr>Builder</vt:lpstr>
      <vt:lpstr>WZORCE STRUKTURALNE</vt:lpstr>
      <vt:lpstr>Problem #3</vt:lpstr>
      <vt:lpstr>Adapter</vt:lpstr>
      <vt:lpstr>PROBLEM #4</vt:lpstr>
      <vt:lpstr>FACADE</vt:lpstr>
      <vt:lpstr>Wzorce behawioralne</vt:lpstr>
      <vt:lpstr>Problem #5</vt:lpstr>
      <vt:lpstr>STATE</vt:lpstr>
      <vt:lpstr>PROBLEM #6</vt:lpstr>
      <vt:lpstr>VISITOR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Pawel Tarsala (PLT)</dc:creator>
  <cp:lastModifiedBy>Pawel Tarsala (PLT)</cp:lastModifiedBy>
  <cp:revision>3</cp:revision>
  <dcterms:created xsi:type="dcterms:W3CDTF">2019-05-29T08:21:08Z</dcterms:created>
  <dcterms:modified xsi:type="dcterms:W3CDTF">2019-06-19T03:05:12Z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P_Author">
    <vt:lpwstr>Pawel Tarsala (PLT)</vt:lpwstr>
  </property>
  <property fmtid="{D5CDD505-2E9C-101B-9397-08002B2CF9AE}" pid="3" name="SPP_Applicationname">
    <vt:lpwstr>Microsoft Office PowerPoint</vt:lpwstr>
  </property>
  <property fmtid="{D5CDD505-2E9C-101B-9397-08002B2CF9AE}" pid="4" name="SPP_Creationdate">
    <vt:lpwstr>29.05.2019</vt:lpwstr>
  </property>
  <property fmtid="{D5CDD505-2E9C-101B-9397-08002B2CF9AE}" pid="5" name="MSIP_Label_fad1bf97-4b98-4e5c-84f4-bbc497191520_Enabled">
    <vt:lpwstr>True</vt:lpwstr>
  </property>
  <property fmtid="{D5CDD505-2E9C-101B-9397-08002B2CF9AE}" pid="6" name="MSIP_Label_fad1bf97-4b98-4e5c-84f4-bbc497191520_SiteId">
    <vt:lpwstr>1e2ad6d6-274f-43e8-89ef-d36d65bb83b5</vt:lpwstr>
  </property>
  <property fmtid="{D5CDD505-2E9C-101B-9397-08002B2CF9AE}" pid="7" name="MSIP_Label_fad1bf97-4b98-4e5c-84f4-bbc497191520_Owner">
    <vt:lpwstr>PLT@kmd.dk</vt:lpwstr>
  </property>
  <property fmtid="{D5CDD505-2E9C-101B-9397-08002B2CF9AE}" pid="8" name="MSIP_Label_fad1bf97-4b98-4e5c-84f4-bbc497191520_SetDate">
    <vt:lpwstr>2019-05-29T08:21:15.3486852Z</vt:lpwstr>
  </property>
  <property fmtid="{D5CDD505-2E9C-101B-9397-08002B2CF9AE}" pid="9" name="MSIP_Label_fad1bf97-4b98-4e5c-84f4-bbc497191520_Name">
    <vt:lpwstr>Internal</vt:lpwstr>
  </property>
  <property fmtid="{D5CDD505-2E9C-101B-9397-08002B2CF9AE}" pid="10" name="MSIP_Label_fad1bf97-4b98-4e5c-84f4-bbc497191520_Application">
    <vt:lpwstr>Microsoft Azure Information Protection</vt:lpwstr>
  </property>
  <property fmtid="{D5CDD505-2E9C-101B-9397-08002B2CF9AE}" pid="11" name="MSIP_Label_fad1bf97-4b98-4e5c-84f4-bbc497191520_Extended_MSFT_Method">
    <vt:lpwstr>Automatic</vt:lpwstr>
  </property>
  <property fmtid="{D5CDD505-2E9C-101B-9397-08002B2CF9AE}" pid="12" name="Sensitivity">
    <vt:lpwstr>Internal</vt:lpwstr>
  </property>
  <property fmtid="{D5CDD505-2E9C-101B-9397-08002B2CF9AE}" pid="13" name="SPP_Title">
    <vt:lpwstr>WZORCE PROJEKTOWE</vt:lpwstr>
  </property>
  <property fmtid="{D5CDD505-2E9C-101B-9397-08002B2CF9AE}" pid="14" name="SPP_Lastauthor">
    <vt:lpwstr>Pawel Tarsala (PLT)</vt:lpwstr>
  </property>
  <property fmtid="{D5CDD505-2E9C-101B-9397-08002B2CF9AE}" pid="15" name="SPP_Revisionnumber">
    <vt:lpwstr>2</vt:lpwstr>
  </property>
  <property fmtid="{D5CDD505-2E9C-101B-9397-08002B2CF9AE}" pid="16" name="SPP_Lastsavetime">
    <vt:lpwstr>29.05.2019</vt:lpwstr>
  </property>
  <property fmtid="{D5CDD505-2E9C-101B-9397-08002B2CF9AE}" pid="17" name="SPP_Format">
    <vt:lpwstr>On-screen Show (4:3)</vt:lpwstr>
  </property>
</Properties>
</file>