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75" r:id="rId25"/>
    <p:sldId id="280" r:id="rId26"/>
    <p:sldId id="281" r:id="rId27"/>
    <p:sldId id="287" r:id="rId28"/>
    <p:sldId id="282" r:id="rId29"/>
    <p:sldId id="284" r:id="rId30"/>
    <p:sldId id="285" r:id="rId31"/>
    <p:sldId id="286" r:id="rId32"/>
    <p:sldId id="283"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p:restoredTop sz="94682"/>
  </p:normalViewPr>
  <p:slideViewPr>
    <p:cSldViewPr snapToGrid="0" snapToObjects="1">
      <p:cViewPr varScale="1">
        <p:scale>
          <a:sx n="119" d="100"/>
          <a:sy n="119" d="100"/>
        </p:scale>
        <p:origin x="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532DC-D999-004A-9F48-4CEA0848528F}" type="datetimeFigureOut">
              <a:rPr lang="en-US" smtClean="0"/>
              <a:t>4/1/16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21F5B-8C99-5F42-BE26-A11DFA431E2B}" type="slidenum">
              <a:rPr lang="en-US" smtClean="0"/>
              <a:t>‹#›</a:t>
            </a:fld>
            <a:endParaRPr lang="en-US"/>
          </a:p>
        </p:txBody>
      </p:sp>
    </p:spTree>
    <p:extLst>
      <p:ext uri="{BB962C8B-B14F-4D97-AF65-F5344CB8AC3E}">
        <p14:creationId xmlns:p14="http://schemas.microsoft.com/office/powerpoint/2010/main" val="27283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21F5B-8C99-5F42-BE26-A11DFA431E2B}" type="slidenum">
              <a:rPr lang="en-US" smtClean="0"/>
              <a:t>8</a:t>
            </a:fld>
            <a:endParaRPr lang="en-US"/>
          </a:p>
        </p:txBody>
      </p:sp>
    </p:spTree>
    <p:extLst>
      <p:ext uri="{BB962C8B-B14F-4D97-AF65-F5344CB8AC3E}">
        <p14:creationId xmlns:p14="http://schemas.microsoft.com/office/powerpoint/2010/main" val="58079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1AF524-F4A4-AC45-AD72-381C93ADA1D4}" type="datetime1">
              <a:rPr lang="en-US" smtClean="0"/>
              <a:t>4/1/16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70758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B0098-7C6C-6F40-998B-7E1A7225CEE4}" type="datetime1">
              <a:rPr lang="en-US" smtClean="0"/>
              <a:t>4/1/16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90132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6DF75-1DF2-BB48-A3D0-0A86587BFEAA}" type="datetime1">
              <a:rPr lang="en-US" smtClean="0"/>
              <a:t>4/1/16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14967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FF4F5-498A-6545-B504-E3E1F193FFCD}" type="datetime1">
              <a:rPr lang="en-US" smtClean="0"/>
              <a:t>4/1/16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51056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2BA1B-4152-0C47-B518-1F0FEDE79294}" type="datetime1">
              <a:rPr lang="en-US" smtClean="0"/>
              <a:t>4/1/16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184433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F1F82B-A03A-594D-940E-7FC39598C8EA}" type="datetime1">
              <a:rPr lang="en-US" smtClean="0"/>
              <a:t>4/1/16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89299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E42C8D-EF17-CA42-A036-298CD4BA0E29}" type="datetime1">
              <a:rPr lang="en-US" smtClean="0"/>
              <a:t>4/1/16</a:t>
            </a:fld>
            <a:endParaRPr lang="en-US"/>
          </a:p>
        </p:txBody>
      </p:sp>
      <p:sp>
        <p:nvSpPr>
          <p:cNvPr id="8" name="Footer Placeholder 7"/>
          <p:cNvSpPr>
            <a:spLocks noGrp="1"/>
          </p:cNvSpPr>
          <p:nvPr>
            <p:ph type="ftr" sz="quarter" idx="11"/>
          </p:nvPr>
        </p:nvSpPr>
        <p:spPr/>
        <p:txBody>
          <a:bodyPr/>
          <a:lstStyle/>
          <a:p>
            <a:r>
              <a:rPr lang="en-US" smtClean="0"/>
              <a:t>Ashim Lamichhane</a:t>
            </a:r>
            <a:endParaRPr lang="en-US"/>
          </a:p>
        </p:txBody>
      </p:sp>
      <p:sp>
        <p:nvSpPr>
          <p:cNvPr id="9" name="Slide Number Placeholder 8"/>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197732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54B6F4-5301-5445-B957-5C802D6CBBAF}" type="datetime1">
              <a:rPr lang="en-US" smtClean="0"/>
              <a:t>4/1/16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57886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C7327-E793-CD42-AD3C-212F02C1E780}" type="datetime1">
              <a:rPr lang="en-US" smtClean="0"/>
              <a:t>4/1/16</a:t>
            </a:fld>
            <a:endParaRPr lang="en-US"/>
          </a:p>
        </p:txBody>
      </p:sp>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84399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237F5-2424-8E42-93BC-DBE411A3FA55}" type="datetime1">
              <a:rPr lang="en-US" smtClean="0"/>
              <a:t>4/1/16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82030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1C320-F59B-8F49-962F-9C2C24E7604C}" type="datetime1">
              <a:rPr lang="en-US" smtClean="0"/>
              <a:t>4/1/16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EDC88E65-EBB5-E94C-9D2B-2279E73F4CCC}" type="slidenum">
              <a:rPr lang="en-US" smtClean="0"/>
              <a:t>‹#›</a:t>
            </a:fld>
            <a:endParaRPr lang="en-US"/>
          </a:p>
        </p:txBody>
      </p:sp>
    </p:spTree>
    <p:extLst>
      <p:ext uri="{BB962C8B-B14F-4D97-AF65-F5344CB8AC3E}">
        <p14:creationId xmlns:p14="http://schemas.microsoft.com/office/powerpoint/2010/main" val="593403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933E1-C383-1040-944D-507C4FEB9BFC}" type="datetime1">
              <a:rPr lang="en-US" smtClean="0"/>
              <a:t>4/1/16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Ashim Lamichhane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88E65-EBB5-E94C-9D2B-2279E73F4CCC}" type="slidenum">
              <a:rPr lang="en-US" smtClean="0"/>
              <a:t>‹#›</a:t>
            </a:fld>
            <a:endParaRPr lang="en-US"/>
          </a:p>
        </p:txBody>
      </p:sp>
    </p:spTree>
    <p:extLst>
      <p:ext uri="{BB962C8B-B14F-4D97-AF65-F5344CB8AC3E}">
        <p14:creationId xmlns:p14="http://schemas.microsoft.com/office/powerpoint/2010/main" val="92588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him888/csit-c/tree/master/code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studytonight.com/c/file-input-output.php" TargetMode="External"/><Relationship Id="rId4" Type="http://schemas.openxmlformats.org/officeDocument/2006/relationships/hyperlink" Target="http://www.sanfoundry.com/c-programming-examples-file-handling/" TargetMode="External"/><Relationship Id="rId5" Type="http://schemas.openxmlformats.org/officeDocument/2006/relationships/hyperlink" Target="http://www.thegeekstuff.com/2012/07/c-file-handling/" TargetMode="External"/><Relationship Id="rId6" Type="http://schemas.openxmlformats.org/officeDocument/2006/relationships/hyperlink" Target="http://www.tutorialspoint.com/cprogramming/c_file_io.htm" TargetMode="External"/><Relationship Id="rId1" Type="http://schemas.openxmlformats.org/officeDocument/2006/relationships/slideLayout" Target="../slideLayouts/slideLayout2.xml"/><Relationship Id="rId2" Type="http://schemas.openxmlformats.org/officeDocument/2006/relationships/hyperlink" Target="http://www.tutorialspoint.com/c_standard_library/c_function_fflush.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10</a:t>
            </a:r>
            <a:endParaRPr lang="en-US" dirty="0"/>
          </a:p>
        </p:txBody>
      </p:sp>
      <p:sp>
        <p:nvSpPr>
          <p:cNvPr id="3" name="Subtitle 2"/>
          <p:cNvSpPr>
            <a:spLocks noGrp="1"/>
          </p:cNvSpPr>
          <p:nvPr>
            <p:ph type="subTitle" idx="1"/>
          </p:nvPr>
        </p:nvSpPr>
        <p:spPr/>
        <p:txBody>
          <a:bodyPr>
            <a:normAutofit/>
          </a:bodyPr>
          <a:lstStyle/>
          <a:p>
            <a:r>
              <a:rPr lang="en-US" sz="3600" b="1" dirty="0"/>
              <a:t>Files and file handling in </a:t>
            </a:r>
            <a:r>
              <a:rPr lang="en-US" sz="3600" b="1" dirty="0" smtClean="0"/>
              <a:t>C</a:t>
            </a:r>
            <a:endParaRPr lang="en-US" sz="3600" dirty="0"/>
          </a:p>
        </p:txBody>
      </p:sp>
    </p:spTree>
    <p:extLst>
      <p:ext uri="{BB962C8B-B14F-4D97-AF65-F5344CB8AC3E}">
        <p14:creationId xmlns:p14="http://schemas.microsoft.com/office/powerpoint/2010/main" val="168019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275"/>
            <a:ext cx="10515600" cy="613821"/>
          </a:xfrm>
        </p:spPr>
        <p:txBody>
          <a:bodyPr>
            <a:noAutofit/>
          </a:bodyPr>
          <a:lstStyle/>
          <a:p>
            <a:pPr>
              <a:lnSpc>
                <a:spcPct val="100000"/>
              </a:lnSpc>
            </a:pPr>
            <a:r>
              <a:rPr lang="en-US" sz="3200" dirty="0" smtClean="0"/>
              <a:t>Library Functions for reading/writing from/to a file</a:t>
            </a:r>
            <a:endParaRPr lang="en-US" sz="3200" dirty="0"/>
          </a:p>
        </p:txBody>
      </p:sp>
      <p:sp>
        <p:nvSpPr>
          <p:cNvPr id="3" name="Content Placeholder 2"/>
          <p:cNvSpPr>
            <a:spLocks noGrp="1"/>
          </p:cNvSpPr>
          <p:nvPr>
            <p:ph idx="1"/>
          </p:nvPr>
        </p:nvSpPr>
        <p:spPr>
          <a:xfrm>
            <a:off x="838200" y="1108038"/>
            <a:ext cx="10515600" cy="5068925"/>
          </a:xfrm>
        </p:spPr>
        <p:txBody>
          <a:bodyPr/>
          <a:lstStyle/>
          <a:p>
            <a:pPr marL="514350" indent="-514350">
              <a:buFont typeface="+mj-lt"/>
              <a:buAutoNum type="arabicPeriod"/>
            </a:pPr>
            <a:r>
              <a:rPr lang="en-US" b="1" dirty="0" smtClean="0">
                <a:latin typeface="+mj-lt"/>
              </a:rPr>
              <a:t>String </a:t>
            </a:r>
            <a:r>
              <a:rPr lang="en-US" b="1" dirty="0" err="1" smtClean="0">
                <a:latin typeface="+mj-lt"/>
              </a:rPr>
              <a:t>Input/Output</a:t>
            </a:r>
            <a:endParaRPr lang="en-US" b="1" dirty="0" smtClean="0">
              <a:latin typeface="+mj-lt"/>
            </a:endParaRPr>
          </a:p>
          <a:p>
            <a:pPr lvl="1"/>
            <a:endParaRPr lang="en-US" dirty="0">
              <a:latin typeface="+mj-lt"/>
            </a:endParaRPr>
          </a:p>
          <a:p>
            <a:pPr lvl="1"/>
            <a:r>
              <a:rPr lang="en-US" dirty="0" smtClean="0">
                <a:latin typeface="+mj-lt"/>
              </a:rPr>
              <a:t>Using string I/O functions, data can be read from a file or written to a file in the form of array of characters.</a:t>
            </a:r>
          </a:p>
          <a:p>
            <a:pPr lvl="1"/>
            <a:endParaRPr lang="en-US" dirty="0" smtClean="0">
              <a:latin typeface="+mj-lt"/>
            </a:endParaRPr>
          </a:p>
          <a:p>
            <a:pPr marL="1428750" lvl="2" indent="-514350">
              <a:buFont typeface="+mj-lt"/>
              <a:buAutoNum type="romanUcPeriod"/>
            </a:pPr>
            <a:r>
              <a:rPr lang="en-US" b="1" dirty="0" err="1">
                <a:latin typeface="+mj-lt"/>
              </a:rPr>
              <a:t>f</a:t>
            </a:r>
            <a:r>
              <a:rPr lang="en-US" b="1" dirty="0" err="1" smtClean="0">
                <a:latin typeface="+mj-lt"/>
              </a:rPr>
              <a:t>gets</a:t>
            </a:r>
            <a:r>
              <a:rPr lang="en-US" dirty="0" smtClean="0">
                <a:latin typeface="+mj-lt"/>
              </a:rPr>
              <a:t>()</a:t>
            </a:r>
          </a:p>
          <a:p>
            <a:pPr lvl="3"/>
            <a:r>
              <a:rPr lang="en-US" dirty="0" smtClean="0">
                <a:latin typeface="+mj-lt"/>
              </a:rPr>
              <a:t>It is used to read string from file. Its syntax is</a:t>
            </a:r>
          </a:p>
          <a:p>
            <a:pPr lvl="3"/>
            <a:r>
              <a:rPr lang="en-US" dirty="0" err="1" smtClean="0">
                <a:latin typeface="+mj-lt"/>
              </a:rPr>
              <a:t>fgets</a:t>
            </a:r>
            <a:r>
              <a:rPr lang="en-US" dirty="0" smtClean="0">
                <a:latin typeface="+mj-lt"/>
              </a:rPr>
              <a:t>(string, </a:t>
            </a:r>
            <a:r>
              <a:rPr lang="en-US" dirty="0" err="1" smtClean="0">
                <a:latin typeface="+mj-lt"/>
              </a:rPr>
              <a:t>int_value,file_ptr_variable</a:t>
            </a:r>
            <a:r>
              <a:rPr lang="en-US" dirty="0" smtClean="0">
                <a:latin typeface="+mj-lt"/>
              </a:rPr>
              <a:t>);	//</a:t>
            </a:r>
            <a:r>
              <a:rPr lang="en-US" sz="1600" b="1" dirty="0" err="1" smtClean="0">
                <a:latin typeface="+mj-lt"/>
              </a:rPr>
              <a:t>int_value</a:t>
            </a:r>
            <a:r>
              <a:rPr lang="en-US" sz="1600" b="1" dirty="0" smtClean="0">
                <a:latin typeface="+mj-lt"/>
              </a:rPr>
              <a:t> represents the number of character in string</a:t>
            </a:r>
          </a:p>
          <a:p>
            <a:pPr lvl="3"/>
            <a:endParaRPr lang="en-US" b="1" dirty="0" smtClean="0">
              <a:latin typeface="+mj-lt"/>
            </a:endParaRPr>
          </a:p>
          <a:p>
            <a:pPr marL="1428750" lvl="2" indent="-514350">
              <a:buFont typeface="+mj-lt"/>
              <a:buAutoNum type="romanUcPeriod"/>
            </a:pPr>
            <a:r>
              <a:rPr lang="en-US" b="1" dirty="0" err="1">
                <a:latin typeface="+mj-lt"/>
              </a:rPr>
              <a:t>f</a:t>
            </a:r>
            <a:r>
              <a:rPr lang="en-US" b="1" dirty="0" err="1" smtClean="0">
                <a:latin typeface="+mj-lt"/>
              </a:rPr>
              <a:t>puts</a:t>
            </a:r>
            <a:r>
              <a:rPr lang="en-US" dirty="0" smtClean="0">
                <a:latin typeface="+mj-lt"/>
              </a:rPr>
              <a:t>()</a:t>
            </a:r>
          </a:p>
          <a:p>
            <a:pPr lvl="3"/>
            <a:r>
              <a:rPr lang="en-US" dirty="0" smtClean="0">
                <a:latin typeface="+mj-lt"/>
              </a:rPr>
              <a:t>It is used to write a string to a file. Its syntax is</a:t>
            </a:r>
          </a:p>
          <a:p>
            <a:pPr lvl="3"/>
            <a:r>
              <a:rPr lang="en-US" dirty="0" err="1">
                <a:latin typeface="+mj-lt"/>
              </a:rPr>
              <a:t>f</a:t>
            </a:r>
            <a:r>
              <a:rPr lang="en-US" dirty="0" err="1" smtClean="0">
                <a:latin typeface="+mj-lt"/>
              </a:rPr>
              <a:t>puts</a:t>
            </a:r>
            <a:r>
              <a:rPr lang="en-US" dirty="0" smtClean="0">
                <a:latin typeface="+mj-lt"/>
              </a:rPr>
              <a:t>(string, </a:t>
            </a:r>
            <a:r>
              <a:rPr lang="en-US" dirty="0" err="1" smtClean="0">
                <a:latin typeface="+mj-lt"/>
              </a:rPr>
              <a:t>file_ptr_variable</a:t>
            </a:r>
            <a:r>
              <a:rPr lang="en-US" dirty="0" smtClean="0">
                <a:latin typeface="+mj-lt"/>
              </a:rPr>
              <a:t>);</a:t>
            </a:r>
          </a:p>
          <a:p>
            <a:pPr marL="1428750" lvl="2" indent="-514350">
              <a:buFont typeface="+mj-lt"/>
              <a:buAutoNum type="romanUcPeriod"/>
            </a:pPr>
            <a:endParaRPr lang="en-US" dirty="0" smtClean="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10</a:t>
            </a:fld>
            <a:endParaRPr lang="en-US"/>
          </a:p>
        </p:txBody>
      </p:sp>
    </p:spTree>
    <p:extLst>
      <p:ext uri="{BB962C8B-B14F-4D97-AF65-F5344CB8AC3E}">
        <p14:creationId xmlns:p14="http://schemas.microsoft.com/office/powerpoint/2010/main" val="155806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7540145" cy="6858000"/>
          </a:xfrm>
        </p:spPr>
      </p:pic>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11</a:t>
            </a:fld>
            <a:endParaRPr lang="en-US"/>
          </a:p>
        </p:txBody>
      </p:sp>
      <p:sp>
        <p:nvSpPr>
          <p:cNvPr id="8" name="Content Placeholder 2"/>
          <p:cNvSpPr txBox="1">
            <a:spLocks/>
          </p:cNvSpPr>
          <p:nvPr/>
        </p:nvSpPr>
        <p:spPr>
          <a:xfrm>
            <a:off x="7680960" y="340752"/>
            <a:ext cx="3672840" cy="6015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latin typeface="+mj-lt"/>
              </a:rPr>
              <a:t>Here function </a:t>
            </a:r>
            <a:r>
              <a:rPr lang="en-US" sz="2000" dirty="0" err="1" smtClean="0">
                <a:latin typeface="+mj-lt"/>
              </a:rPr>
              <a:t>filewrite</a:t>
            </a:r>
            <a:r>
              <a:rPr lang="en-US" sz="2000" dirty="0" smtClean="0">
                <a:latin typeface="+mj-lt"/>
              </a:rPr>
              <a:t> function writes in a file </a:t>
            </a:r>
            <a:r>
              <a:rPr lang="en-US" sz="2000" dirty="0" err="1" smtClean="0">
                <a:latin typeface="+mj-lt"/>
              </a:rPr>
              <a:t>text.txt</a:t>
            </a:r>
            <a:r>
              <a:rPr lang="en-US" sz="2000" dirty="0" smtClean="0">
                <a:latin typeface="+mj-lt"/>
              </a:rPr>
              <a:t> where as </a:t>
            </a:r>
            <a:r>
              <a:rPr lang="en-US" sz="2000" dirty="0" err="1" smtClean="0">
                <a:latin typeface="+mj-lt"/>
              </a:rPr>
              <a:t>fileread</a:t>
            </a:r>
            <a:r>
              <a:rPr lang="en-US" sz="2000" dirty="0" smtClean="0">
                <a:latin typeface="+mj-lt"/>
              </a:rPr>
              <a:t> reads from the file.</a:t>
            </a:r>
          </a:p>
          <a:p>
            <a:endParaRPr lang="en-US" sz="2000" dirty="0">
              <a:latin typeface="+mj-lt"/>
            </a:endParaRPr>
          </a:p>
          <a:p>
            <a:r>
              <a:rPr lang="en-US" sz="2000" dirty="0" smtClean="0">
                <a:latin typeface="+mj-lt"/>
              </a:rPr>
              <a:t>A file pointer </a:t>
            </a:r>
            <a:r>
              <a:rPr lang="en-US" sz="2000" dirty="0" err="1" smtClean="0">
                <a:latin typeface="+mj-lt"/>
              </a:rPr>
              <a:t>fptr</a:t>
            </a:r>
            <a:r>
              <a:rPr lang="en-US" sz="2000" dirty="0" smtClean="0">
                <a:latin typeface="+mj-lt"/>
              </a:rPr>
              <a:t> points to the file buffer </a:t>
            </a:r>
            <a:r>
              <a:rPr lang="en-US" sz="2000" dirty="0" err="1" smtClean="0">
                <a:latin typeface="+mj-lt"/>
              </a:rPr>
              <a:t>test.txt</a:t>
            </a:r>
            <a:r>
              <a:rPr lang="en-US" sz="2000" dirty="0" smtClean="0">
                <a:latin typeface="+mj-lt"/>
              </a:rPr>
              <a:t> and checks if its null or not.</a:t>
            </a:r>
          </a:p>
          <a:p>
            <a:endParaRPr lang="en-US" sz="2000" dirty="0">
              <a:latin typeface="+mj-lt"/>
            </a:endParaRPr>
          </a:p>
          <a:p>
            <a:r>
              <a:rPr lang="en-US" sz="2000" dirty="0" err="1">
                <a:latin typeface="+mj-lt"/>
              </a:rPr>
              <a:t>f</a:t>
            </a:r>
            <a:r>
              <a:rPr lang="en-US" sz="2000" dirty="0" err="1" smtClean="0">
                <a:latin typeface="+mj-lt"/>
              </a:rPr>
              <a:t>puts</a:t>
            </a:r>
            <a:r>
              <a:rPr lang="en-US" sz="2000" dirty="0" smtClean="0">
                <a:latin typeface="+mj-lt"/>
              </a:rPr>
              <a:t> writes to the file</a:t>
            </a:r>
          </a:p>
          <a:p>
            <a:endParaRPr lang="en-US" sz="2000" dirty="0">
              <a:latin typeface="+mj-lt"/>
            </a:endParaRPr>
          </a:p>
          <a:p>
            <a:r>
              <a:rPr lang="en-US" sz="2000" dirty="0" smtClean="0">
                <a:latin typeface="+mj-lt"/>
              </a:rPr>
              <a:t>Similarly, </a:t>
            </a:r>
            <a:r>
              <a:rPr lang="en-US" sz="2000" dirty="0" err="1" smtClean="0">
                <a:latin typeface="+mj-lt"/>
              </a:rPr>
              <a:t>fgets</a:t>
            </a:r>
            <a:r>
              <a:rPr lang="en-US" sz="2000" dirty="0" smtClean="0">
                <a:latin typeface="+mj-lt"/>
              </a:rPr>
              <a:t> reads from file with 110* characters.</a:t>
            </a:r>
          </a:p>
          <a:p>
            <a:endParaRPr lang="en-US" sz="2000" dirty="0">
              <a:latin typeface="+mj-lt"/>
            </a:endParaRPr>
          </a:p>
          <a:p>
            <a:r>
              <a:rPr lang="en-US" sz="2000" dirty="0" smtClean="0">
                <a:latin typeface="+mj-lt"/>
              </a:rPr>
              <a:t>Finally we close the </a:t>
            </a:r>
            <a:r>
              <a:rPr lang="en-US" sz="2000" dirty="0" err="1" smtClean="0">
                <a:latin typeface="+mj-lt"/>
              </a:rPr>
              <a:t>filepointer</a:t>
            </a:r>
            <a:r>
              <a:rPr lang="en-US" sz="2000" dirty="0" smtClean="0">
                <a:latin typeface="+mj-lt"/>
              </a:rPr>
              <a:t>.</a:t>
            </a:r>
            <a:endParaRPr lang="en-US" sz="2000" dirty="0">
              <a:latin typeface="+mj-lt"/>
            </a:endParaRPr>
          </a:p>
        </p:txBody>
      </p:sp>
    </p:spTree>
    <p:extLst>
      <p:ext uri="{BB962C8B-B14F-4D97-AF65-F5344CB8AC3E}">
        <p14:creationId xmlns:p14="http://schemas.microsoft.com/office/powerpoint/2010/main" val="684663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Character </a:t>
            </a:r>
            <a:r>
              <a:rPr lang="en-US" dirty="0" err="1" smtClean="0"/>
              <a:t>Input/Output</a:t>
            </a:r>
            <a:endParaRPr lang="en-US" dirty="0"/>
          </a:p>
        </p:txBody>
      </p:sp>
      <p:sp>
        <p:nvSpPr>
          <p:cNvPr id="3" name="Content Placeholder 2"/>
          <p:cNvSpPr>
            <a:spLocks noGrp="1"/>
          </p:cNvSpPr>
          <p:nvPr>
            <p:ph idx="1"/>
          </p:nvPr>
        </p:nvSpPr>
        <p:spPr>
          <a:xfrm>
            <a:off x="838200" y="1108038"/>
            <a:ext cx="10515600" cy="5068925"/>
          </a:xfrm>
        </p:spPr>
        <p:txBody>
          <a:bodyPr/>
          <a:lstStyle/>
          <a:p>
            <a:r>
              <a:rPr lang="en-US" sz="2400" dirty="0" smtClean="0">
                <a:latin typeface="+mj-lt"/>
              </a:rPr>
              <a:t>Using these functions, data data can be read from file or written to file one character at a time.</a:t>
            </a:r>
          </a:p>
          <a:p>
            <a:endParaRPr lang="en-US" dirty="0" smtClean="0">
              <a:latin typeface="+mj-lt"/>
            </a:endParaRPr>
          </a:p>
          <a:p>
            <a:pPr marL="971550" lvl="1" indent="-514350">
              <a:buFont typeface="+mj-lt"/>
              <a:buAutoNum type="romanUcPeriod"/>
            </a:pPr>
            <a:r>
              <a:rPr lang="en-US" dirty="0" err="1">
                <a:latin typeface="+mj-lt"/>
              </a:rPr>
              <a:t>f</a:t>
            </a:r>
            <a:r>
              <a:rPr lang="en-US" dirty="0" err="1" smtClean="0">
                <a:latin typeface="+mj-lt"/>
              </a:rPr>
              <a:t>getc</a:t>
            </a:r>
            <a:r>
              <a:rPr lang="en-US" dirty="0" smtClean="0">
                <a:latin typeface="+mj-lt"/>
              </a:rPr>
              <a:t>()</a:t>
            </a:r>
          </a:p>
          <a:p>
            <a:pPr lvl="2"/>
            <a:r>
              <a:rPr lang="en-US" dirty="0" smtClean="0">
                <a:latin typeface="+mj-lt"/>
              </a:rPr>
              <a:t>It is used to read a character from a file. Its syntax is</a:t>
            </a:r>
          </a:p>
          <a:p>
            <a:pPr marL="914400" lvl="2" indent="0">
              <a:buNone/>
            </a:pPr>
            <a:r>
              <a:rPr lang="en-US" dirty="0" smtClean="0">
                <a:latin typeface="+mj-lt"/>
              </a:rPr>
              <a:t>	</a:t>
            </a:r>
            <a:r>
              <a:rPr lang="en-US" dirty="0" err="1" smtClean="0">
                <a:latin typeface="+mj-lt"/>
              </a:rPr>
              <a:t>char_variable</a:t>
            </a:r>
            <a:r>
              <a:rPr lang="en-US" dirty="0" smtClean="0">
                <a:latin typeface="+mj-lt"/>
              </a:rPr>
              <a:t>=</a:t>
            </a:r>
            <a:r>
              <a:rPr lang="en-US" dirty="0" err="1" smtClean="0">
                <a:latin typeface="+mj-lt"/>
              </a:rPr>
              <a:t>fgetc</a:t>
            </a:r>
            <a:r>
              <a:rPr lang="en-US" dirty="0" smtClean="0">
                <a:latin typeface="+mj-lt"/>
              </a:rPr>
              <a:t>(</a:t>
            </a:r>
            <a:r>
              <a:rPr lang="en-US" dirty="0" err="1" smtClean="0">
                <a:latin typeface="+mj-lt"/>
              </a:rPr>
              <a:t>file_ptr_variable</a:t>
            </a:r>
            <a:r>
              <a:rPr lang="en-US" dirty="0" smtClean="0">
                <a:latin typeface="+mj-lt"/>
              </a:rPr>
              <a:t>);</a:t>
            </a:r>
          </a:p>
          <a:p>
            <a:pPr marL="914400" lvl="2" indent="0">
              <a:buNone/>
            </a:pPr>
            <a:endParaRPr lang="en-US" dirty="0" smtClean="0">
              <a:latin typeface="+mj-lt"/>
            </a:endParaRPr>
          </a:p>
          <a:p>
            <a:pPr marL="914400" lvl="1" indent="-457200">
              <a:buFont typeface="+mj-lt"/>
              <a:buAutoNum type="romanUcPeriod"/>
            </a:pPr>
            <a:r>
              <a:rPr lang="en-US" dirty="0" err="1" smtClean="0">
                <a:latin typeface="+mj-lt"/>
              </a:rPr>
              <a:t>fputc</a:t>
            </a:r>
            <a:r>
              <a:rPr lang="en-US" dirty="0" smtClean="0">
                <a:latin typeface="+mj-lt"/>
              </a:rPr>
              <a:t>()</a:t>
            </a:r>
          </a:p>
          <a:p>
            <a:pPr lvl="2"/>
            <a:r>
              <a:rPr lang="en-US" dirty="0" smtClean="0">
                <a:latin typeface="+mj-lt"/>
              </a:rPr>
              <a:t>It is used to write a character to a file. Its syntax is</a:t>
            </a:r>
          </a:p>
          <a:p>
            <a:pPr marL="1371600" lvl="3" indent="0">
              <a:buNone/>
            </a:pPr>
            <a:r>
              <a:rPr lang="en-US" dirty="0" err="1" smtClean="0">
                <a:latin typeface="+mj-lt"/>
              </a:rPr>
              <a:t>fputc</a:t>
            </a:r>
            <a:r>
              <a:rPr lang="en-US" dirty="0" smtClean="0">
                <a:latin typeface="+mj-lt"/>
              </a:rPr>
              <a:t>(character or </a:t>
            </a:r>
            <a:r>
              <a:rPr lang="en-US" dirty="0" err="1" smtClean="0">
                <a:latin typeface="+mj-lt"/>
              </a:rPr>
              <a:t>char_variable</a:t>
            </a:r>
            <a:r>
              <a:rPr lang="en-US" dirty="0" smtClean="0">
                <a:latin typeface="+mj-lt"/>
              </a:rPr>
              <a:t>, </a:t>
            </a:r>
            <a:r>
              <a:rPr lang="en-US" dirty="0" err="1" smtClean="0">
                <a:latin typeface="+mj-lt"/>
              </a:rPr>
              <a:t>file_ptr_variable</a:t>
            </a:r>
            <a:r>
              <a:rPr lang="en-US" dirty="0" smtClean="0">
                <a:latin typeface="+mj-lt"/>
              </a:rPr>
              <a:t>);</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12</a:t>
            </a:fld>
            <a:endParaRPr lang="en-US"/>
          </a:p>
        </p:txBody>
      </p:sp>
    </p:spTree>
    <p:extLst>
      <p:ext uri="{BB962C8B-B14F-4D97-AF65-F5344CB8AC3E}">
        <p14:creationId xmlns:p14="http://schemas.microsoft.com/office/powerpoint/2010/main" val="1774004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7089289" cy="6869153"/>
          </a:xfrm>
        </p:spPr>
      </p:pic>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13</a:t>
            </a:fld>
            <a:endParaRPr lang="en-US"/>
          </a:p>
        </p:txBody>
      </p:sp>
      <p:sp>
        <p:nvSpPr>
          <p:cNvPr id="7" name="Content Placeholder 2"/>
          <p:cNvSpPr txBox="1">
            <a:spLocks/>
          </p:cNvSpPr>
          <p:nvPr/>
        </p:nvSpPr>
        <p:spPr>
          <a:xfrm>
            <a:off x="7680960" y="340752"/>
            <a:ext cx="3672840" cy="6015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latin typeface="+mj-lt"/>
              </a:rPr>
              <a:t>Here function </a:t>
            </a:r>
            <a:r>
              <a:rPr lang="en-US" sz="2000" dirty="0" err="1" smtClean="0">
                <a:latin typeface="+mj-lt"/>
              </a:rPr>
              <a:t>filewrite</a:t>
            </a:r>
            <a:r>
              <a:rPr lang="en-US" sz="2000" dirty="0" smtClean="0">
                <a:latin typeface="+mj-lt"/>
              </a:rPr>
              <a:t> function writes in a file and passes the file to </a:t>
            </a:r>
            <a:r>
              <a:rPr lang="en-US" sz="2000" dirty="0" err="1" smtClean="0">
                <a:latin typeface="+mj-lt"/>
              </a:rPr>
              <a:t>fileread</a:t>
            </a:r>
            <a:r>
              <a:rPr lang="en-US" sz="2000" dirty="0" smtClean="0">
                <a:latin typeface="+mj-lt"/>
              </a:rPr>
              <a:t>  and </a:t>
            </a:r>
            <a:r>
              <a:rPr lang="en-US" sz="2000" dirty="0" err="1" smtClean="0">
                <a:latin typeface="+mj-lt"/>
              </a:rPr>
              <a:t>fileread</a:t>
            </a:r>
            <a:r>
              <a:rPr lang="en-US" sz="2000" dirty="0" smtClean="0">
                <a:latin typeface="+mj-lt"/>
              </a:rPr>
              <a:t> reads from the file.</a:t>
            </a:r>
          </a:p>
          <a:p>
            <a:endParaRPr lang="en-US" sz="2000" dirty="0">
              <a:latin typeface="+mj-lt"/>
            </a:endParaRPr>
          </a:p>
          <a:p>
            <a:r>
              <a:rPr lang="en-US" sz="2000" dirty="0" smtClean="0">
                <a:latin typeface="+mj-lt"/>
              </a:rPr>
              <a:t>A file pointer </a:t>
            </a:r>
            <a:r>
              <a:rPr lang="en-US" sz="2000" dirty="0" err="1" smtClean="0">
                <a:latin typeface="+mj-lt"/>
              </a:rPr>
              <a:t>fptr</a:t>
            </a:r>
            <a:r>
              <a:rPr lang="en-US" sz="2000" dirty="0" smtClean="0">
                <a:latin typeface="+mj-lt"/>
              </a:rPr>
              <a:t> points to the file buffer and checks if its null or not.</a:t>
            </a:r>
          </a:p>
          <a:p>
            <a:endParaRPr lang="en-US" sz="2000" dirty="0">
              <a:latin typeface="+mj-lt"/>
            </a:endParaRPr>
          </a:p>
          <a:p>
            <a:r>
              <a:rPr lang="en-US" sz="2000" dirty="0" err="1" smtClean="0">
                <a:latin typeface="+mj-lt"/>
              </a:rPr>
              <a:t>fputc</a:t>
            </a:r>
            <a:r>
              <a:rPr lang="en-US" sz="2000" dirty="0" smtClean="0">
                <a:latin typeface="+mj-lt"/>
              </a:rPr>
              <a:t> writes to the file until it gets new line character ‘\n’</a:t>
            </a:r>
          </a:p>
          <a:p>
            <a:endParaRPr lang="en-US" sz="2000" dirty="0">
              <a:latin typeface="+mj-lt"/>
            </a:endParaRPr>
          </a:p>
          <a:p>
            <a:r>
              <a:rPr lang="en-US" sz="2000" dirty="0" smtClean="0">
                <a:latin typeface="+mj-lt"/>
              </a:rPr>
              <a:t>Similarly, </a:t>
            </a:r>
            <a:r>
              <a:rPr lang="en-US" sz="2000" dirty="0" err="1" smtClean="0">
                <a:latin typeface="+mj-lt"/>
              </a:rPr>
              <a:t>fgetc</a:t>
            </a:r>
            <a:r>
              <a:rPr lang="en-US" sz="2000" dirty="0" smtClean="0">
                <a:latin typeface="+mj-lt"/>
              </a:rPr>
              <a:t> reads from file and counts the number of $ in the file.</a:t>
            </a:r>
          </a:p>
          <a:p>
            <a:endParaRPr lang="en-US" sz="2000" dirty="0">
              <a:latin typeface="+mj-lt"/>
            </a:endParaRPr>
          </a:p>
          <a:p>
            <a:r>
              <a:rPr lang="en-US" sz="2000" dirty="0" smtClean="0">
                <a:latin typeface="+mj-lt"/>
              </a:rPr>
              <a:t>Finally we close the </a:t>
            </a:r>
            <a:r>
              <a:rPr lang="en-US" sz="2000" dirty="0" err="1" smtClean="0">
                <a:latin typeface="+mj-lt"/>
              </a:rPr>
              <a:t>filepointer</a:t>
            </a:r>
            <a:r>
              <a:rPr lang="en-US" sz="2000" dirty="0" smtClean="0">
                <a:latin typeface="+mj-lt"/>
              </a:rPr>
              <a:t>.</a:t>
            </a:r>
            <a:endParaRPr lang="en-US" sz="2000" dirty="0">
              <a:latin typeface="+mj-lt"/>
            </a:endParaRPr>
          </a:p>
        </p:txBody>
      </p:sp>
    </p:spTree>
    <p:extLst>
      <p:ext uri="{BB962C8B-B14F-4D97-AF65-F5344CB8AC3E}">
        <p14:creationId xmlns:p14="http://schemas.microsoft.com/office/powerpoint/2010/main" val="510873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062"/>
            <a:ext cx="10515600" cy="613821"/>
          </a:xfrm>
        </p:spPr>
        <p:txBody>
          <a:bodyPr>
            <a:normAutofit fontScale="90000"/>
          </a:bodyPr>
          <a:lstStyle/>
          <a:p>
            <a:pPr>
              <a:lnSpc>
                <a:spcPct val="100000"/>
              </a:lnSpc>
            </a:pPr>
            <a:r>
              <a:rPr lang="en-US" dirty="0" smtClean="0"/>
              <a:t>Formatted </a:t>
            </a:r>
            <a:r>
              <a:rPr lang="en-US" dirty="0" err="1" smtClean="0"/>
              <a:t>Input/Output</a:t>
            </a:r>
            <a:endParaRPr lang="en-US"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These functions are used to read numbers, characters or string from file or write them to file in format as our requirement.</a:t>
            </a:r>
          </a:p>
          <a:p>
            <a:endParaRPr lang="en-US" dirty="0" smtClean="0">
              <a:latin typeface="+mj-lt"/>
            </a:endParaRPr>
          </a:p>
          <a:p>
            <a:pPr marL="971550" lvl="1" indent="-514350">
              <a:buFont typeface="+mj-lt"/>
              <a:buAutoNum type="romanUcPeriod"/>
            </a:pPr>
            <a:r>
              <a:rPr lang="en-US" b="1" dirty="0" err="1" smtClean="0">
                <a:latin typeface="+mj-lt"/>
              </a:rPr>
              <a:t>fprintf</a:t>
            </a:r>
            <a:r>
              <a:rPr lang="en-US" b="1" dirty="0" smtClean="0">
                <a:latin typeface="+mj-lt"/>
              </a:rPr>
              <a:t>()</a:t>
            </a:r>
          </a:p>
          <a:p>
            <a:pPr lvl="2"/>
            <a:r>
              <a:rPr lang="en-US" dirty="0" smtClean="0">
                <a:latin typeface="+mj-lt"/>
              </a:rPr>
              <a:t>This function is formatted output function which is used to write some integer, float, char or string to a file. Its syntax is</a:t>
            </a:r>
          </a:p>
          <a:p>
            <a:pPr marL="914400" lvl="2" indent="0" algn="ctr">
              <a:buNone/>
            </a:pPr>
            <a:r>
              <a:rPr lang="en-US" dirty="0" err="1" smtClean="0">
                <a:latin typeface="+mj-lt"/>
              </a:rPr>
              <a:t>fprintf</a:t>
            </a:r>
            <a:r>
              <a:rPr lang="en-US" dirty="0" smtClean="0">
                <a:latin typeface="+mj-lt"/>
              </a:rPr>
              <a:t>(</a:t>
            </a:r>
            <a:r>
              <a:rPr lang="en-US" dirty="0" err="1" smtClean="0">
                <a:latin typeface="+mj-lt"/>
              </a:rPr>
              <a:t>file_ptr_variable</a:t>
            </a:r>
            <a:r>
              <a:rPr lang="en-US" dirty="0" smtClean="0">
                <a:latin typeface="+mj-lt"/>
              </a:rPr>
              <a:t>,  ”control string”, </a:t>
            </a:r>
            <a:r>
              <a:rPr lang="en-US" dirty="0" err="1" smtClean="0">
                <a:latin typeface="+mj-lt"/>
              </a:rPr>
              <a:t>list_variables</a:t>
            </a:r>
            <a:r>
              <a:rPr lang="en-US" dirty="0" smtClean="0">
                <a:latin typeface="+mj-lt"/>
              </a:rPr>
              <a:t>);</a:t>
            </a:r>
          </a:p>
          <a:p>
            <a:pPr marL="971550" lvl="1" indent="-514350">
              <a:buFont typeface="+mj-lt"/>
              <a:buAutoNum type="romanUcPeriod"/>
            </a:pPr>
            <a:endParaRPr lang="en-US" dirty="0" smtClean="0">
              <a:latin typeface="+mj-lt"/>
            </a:endParaRPr>
          </a:p>
          <a:p>
            <a:pPr marL="971550" lvl="1" indent="-514350">
              <a:buFont typeface="+mj-lt"/>
              <a:buAutoNum type="romanUcPeriod"/>
            </a:pPr>
            <a:r>
              <a:rPr lang="en-US" b="1" dirty="0" err="1">
                <a:latin typeface="+mj-lt"/>
              </a:rPr>
              <a:t>f</a:t>
            </a:r>
            <a:r>
              <a:rPr lang="en-US" b="1" dirty="0" err="1" smtClean="0">
                <a:latin typeface="+mj-lt"/>
              </a:rPr>
              <a:t>scanf</a:t>
            </a:r>
            <a:r>
              <a:rPr lang="en-US" b="1" dirty="0" smtClean="0">
                <a:latin typeface="+mj-lt"/>
              </a:rPr>
              <a:t>()</a:t>
            </a:r>
          </a:p>
          <a:p>
            <a:pPr lvl="2"/>
            <a:r>
              <a:rPr lang="en-US" dirty="0" smtClean="0">
                <a:latin typeface="+mj-lt"/>
              </a:rPr>
              <a:t>This function is formatted input function which is used to read some </a:t>
            </a:r>
            <a:r>
              <a:rPr lang="en-US" dirty="0" err="1" smtClean="0">
                <a:latin typeface="+mj-lt"/>
              </a:rPr>
              <a:t>integer,float</a:t>
            </a:r>
            <a:r>
              <a:rPr lang="en-US" dirty="0" smtClean="0">
                <a:latin typeface="+mj-lt"/>
              </a:rPr>
              <a:t>, char or string from a file. Its syntax is</a:t>
            </a:r>
          </a:p>
          <a:p>
            <a:pPr marL="914400" lvl="2" indent="0" algn="ctr">
              <a:buNone/>
            </a:pPr>
            <a:r>
              <a:rPr lang="en-US" dirty="0" err="1" smtClean="0">
                <a:latin typeface="+mj-lt"/>
              </a:rPr>
              <a:t>fscanf</a:t>
            </a:r>
            <a:r>
              <a:rPr lang="en-US" dirty="0" smtClean="0">
                <a:latin typeface="+mj-lt"/>
              </a:rPr>
              <a:t>(</a:t>
            </a:r>
            <a:r>
              <a:rPr lang="en-US" dirty="0" err="1" smtClean="0">
                <a:latin typeface="+mj-lt"/>
              </a:rPr>
              <a:t>file_ptr_variable</a:t>
            </a:r>
            <a:r>
              <a:rPr lang="en-US" dirty="0" smtClean="0">
                <a:latin typeface="+mj-lt"/>
              </a:rPr>
              <a:t>,  “</a:t>
            </a:r>
            <a:r>
              <a:rPr lang="en-US" dirty="0" err="1" smtClean="0">
                <a:latin typeface="+mj-lt"/>
              </a:rPr>
              <a:t>control_string</a:t>
            </a:r>
            <a:r>
              <a:rPr lang="en-US" dirty="0" smtClean="0">
                <a:latin typeface="+mj-lt"/>
              </a:rPr>
              <a:t>” ,&amp;</a:t>
            </a:r>
            <a:r>
              <a:rPr lang="en-US" dirty="0" err="1" smtClean="0">
                <a:latin typeface="+mj-lt"/>
              </a:rPr>
              <a:t>list_variables</a:t>
            </a:r>
            <a:r>
              <a:rPr lang="en-US" dirty="0" smtClean="0">
                <a:latin typeface="+mj-lt"/>
              </a:rPr>
              <a:t> );</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14</a:t>
            </a:fld>
            <a:endParaRPr lang="en-US"/>
          </a:p>
        </p:txBody>
      </p:sp>
    </p:spTree>
    <p:extLst>
      <p:ext uri="{BB962C8B-B14F-4D97-AF65-F5344CB8AC3E}">
        <p14:creationId xmlns:p14="http://schemas.microsoft.com/office/powerpoint/2010/main" val="1810924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15</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9" y="-1"/>
            <a:ext cx="8007764" cy="6858001"/>
          </a:xfrm>
        </p:spPr>
      </p:pic>
      <p:sp>
        <p:nvSpPr>
          <p:cNvPr id="9" name="Content Placeholder 2"/>
          <p:cNvSpPr txBox="1">
            <a:spLocks/>
          </p:cNvSpPr>
          <p:nvPr/>
        </p:nvSpPr>
        <p:spPr>
          <a:xfrm>
            <a:off x="8337176" y="179387"/>
            <a:ext cx="3672840" cy="6015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latin typeface="+mj-lt"/>
              </a:rPr>
              <a:t>We take 4 variables name, roll, address and marks.</a:t>
            </a:r>
          </a:p>
          <a:p>
            <a:endParaRPr lang="en-US" sz="2000" dirty="0">
              <a:latin typeface="+mj-lt"/>
            </a:endParaRPr>
          </a:p>
          <a:p>
            <a:r>
              <a:rPr lang="en-US" sz="2000" dirty="0" smtClean="0">
                <a:latin typeface="+mj-lt"/>
              </a:rPr>
              <a:t>We use </a:t>
            </a:r>
            <a:r>
              <a:rPr lang="en-US" sz="2000" dirty="0" err="1" smtClean="0">
                <a:latin typeface="+mj-lt"/>
              </a:rPr>
              <a:t>fprintf</a:t>
            </a:r>
            <a:r>
              <a:rPr lang="en-US" sz="2000" dirty="0" smtClean="0">
                <a:latin typeface="+mj-lt"/>
              </a:rPr>
              <a:t> function to feed data to the file pointer variable f.</a:t>
            </a:r>
          </a:p>
          <a:p>
            <a:endParaRPr lang="en-US" sz="2000" dirty="0">
              <a:latin typeface="+mj-lt"/>
            </a:endParaRPr>
          </a:p>
          <a:p>
            <a:r>
              <a:rPr lang="en-US" sz="2000" dirty="0" smtClean="0">
                <a:latin typeface="+mj-lt"/>
              </a:rPr>
              <a:t>As we check the file after completion of this program, we can find 4 variables each with values assigned to it.</a:t>
            </a:r>
            <a:endParaRPr lang="en-US" sz="2000" dirty="0">
              <a:latin typeface="+mj-lt"/>
            </a:endParaRPr>
          </a:p>
        </p:txBody>
      </p:sp>
    </p:spTree>
    <p:extLst>
      <p:ext uri="{BB962C8B-B14F-4D97-AF65-F5344CB8AC3E}">
        <p14:creationId xmlns:p14="http://schemas.microsoft.com/office/powerpoint/2010/main" val="1966003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End of File (EOF)</a:t>
            </a:r>
            <a:endParaRPr lang="en-US" dirty="0"/>
          </a:p>
        </p:txBody>
      </p:sp>
      <p:sp>
        <p:nvSpPr>
          <p:cNvPr id="3" name="Content Placeholder 2"/>
          <p:cNvSpPr>
            <a:spLocks noGrp="1"/>
          </p:cNvSpPr>
          <p:nvPr>
            <p:ph idx="1"/>
          </p:nvPr>
        </p:nvSpPr>
        <p:spPr>
          <a:xfrm>
            <a:off x="838200" y="1108038"/>
            <a:ext cx="10515600" cy="5068925"/>
          </a:xfrm>
        </p:spPr>
        <p:txBody>
          <a:bodyPr>
            <a:normAutofit lnSpcReduction="10000"/>
          </a:bodyPr>
          <a:lstStyle/>
          <a:p>
            <a:r>
              <a:rPr lang="en-US" dirty="0" smtClean="0">
                <a:latin typeface="+mj-lt"/>
              </a:rPr>
              <a:t>The EOF represents an integer and determines whether the file associated with a file handle has reached end of file.</a:t>
            </a:r>
          </a:p>
          <a:p>
            <a:endParaRPr lang="en-US" dirty="0">
              <a:latin typeface="+mj-lt"/>
            </a:endParaRPr>
          </a:p>
          <a:p>
            <a:r>
              <a:rPr lang="en-US" dirty="0" smtClean="0">
                <a:latin typeface="+mj-lt"/>
              </a:rPr>
              <a:t>This integer is sent to the program by the OS and is defined in a header file </a:t>
            </a:r>
            <a:r>
              <a:rPr lang="en-US" dirty="0" err="1" smtClean="0">
                <a:latin typeface="+mj-lt"/>
              </a:rPr>
              <a:t>stdio.h</a:t>
            </a:r>
            <a:endParaRPr lang="en-US" dirty="0" smtClean="0">
              <a:latin typeface="+mj-lt"/>
            </a:endParaRPr>
          </a:p>
          <a:p>
            <a:endParaRPr lang="en-US" dirty="0">
              <a:latin typeface="+mj-lt"/>
            </a:endParaRPr>
          </a:p>
          <a:p>
            <a:r>
              <a:rPr lang="en-US" dirty="0" smtClean="0">
                <a:latin typeface="+mj-lt"/>
              </a:rPr>
              <a:t>While creating a file, OS transmits the EOF signal when it finds the last character to the file has been sent.</a:t>
            </a:r>
          </a:p>
          <a:p>
            <a:endParaRPr lang="en-US" dirty="0">
              <a:latin typeface="+mj-lt"/>
            </a:endParaRPr>
          </a:p>
          <a:p>
            <a:r>
              <a:rPr lang="en-US" dirty="0" smtClean="0">
                <a:latin typeface="+mj-lt"/>
              </a:rPr>
              <a:t>In text mode, a special character, 1A hex (decimal 26) is inserted after the last character in the file. This character is used to indicate EOF.</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16</a:t>
            </a:fld>
            <a:endParaRPr lang="en-US"/>
          </a:p>
        </p:txBody>
      </p:sp>
    </p:spTree>
    <p:extLst>
      <p:ext uri="{BB962C8B-B14F-4D97-AF65-F5344CB8AC3E}">
        <p14:creationId xmlns:p14="http://schemas.microsoft.com/office/powerpoint/2010/main" val="2008580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EOF</a:t>
            </a:r>
            <a:endParaRPr lang="en-US" dirty="0"/>
          </a:p>
        </p:txBody>
      </p:sp>
      <p:sp>
        <p:nvSpPr>
          <p:cNvPr id="3" name="Content Placeholder 2"/>
          <p:cNvSpPr>
            <a:spLocks noGrp="1"/>
          </p:cNvSpPr>
          <p:nvPr>
            <p:ph idx="1"/>
          </p:nvPr>
        </p:nvSpPr>
        <p:spPr>
          <a:xfrm>
            <a:off x="838200" y="1108038"/>
            <a:ext cx="10515600" cy="5068925"/>
          </a:xfrm>
        </p:spPr>
        <p:txBody>
          <a:bodyPr>
            <a:normAutofit lnSpcReduction="10000"/>
          </a:bodyPr>
          <a:lstStyle/>
          <a:p>
            <a:r>
              <a:rPr lang="en-US" dirty="0" smtClean="0">
                <a:latin typeface="+mj-lt"/>
              </a:rPr>
              <a:t>If the character 1A is encountered at any point in the file, the read function will return the EOF signal to the program. </a:t>
            </a:r>
          </a:p>
          <a:p>
            <a:endParaRPr lang="en-US" dirty="0">
              <a:latin typeface="+mj-lt"/>
            </a:endParaRPr>
          </a:p>
          <a:p>
            <a:r>
              <a:rPr lang="en-US" dirty="0" smtClean="0">
                <a:latin typeface="+mj-lt"/>
              </a:rPr>
              <a:t>An attempt to read after EOF might either cause the program to terminate with an error or result in an infinite loop situation.</a:t>
            </a:r>
          </a:p>
          <a:p>
            <a:endParaRPr lang="en-US" dirty="0">
              <a:latin typeface="+mj-lt"/>
            </a:endParaRPr>
          </a:p>
          <a:p>
            <a:r>
              <a:rPr lang="en-US" dirty="0" smtClean="0">
                <a:latin typeface="+mj-lt"/>
              </a:rPr>
              <a:t>Thus, the last point of file is detected using EOF while reading data from file.</a:t>
            </a:r>
          </a:p>
          <a:p>
            <a:endParaRPr lang="en-US" dirty="0">
              <a:latin typeface="+mj-lt"/>
            </a:endParaRPr>
          </a:p>
          <a:p>
            <a:r>
              <a:rPr lang="en-US" dirty="0" smtClean="0">
                <a:latin typeface="+mj-lt"/>
              </a:rPr>
              <a:t>Without this mark, we cannot detect last character at the file such that it is difficult to find what time the character is to be read while reading that from the file.</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17</a:t>
            </a:fld>
            <a:endParaRPr lang="en-US"/>
          </a:p>
        </p:txBody>
      </p:sp>
    </p:spTree>
    <p:extLst>
      <p:ext uri="{BB962C8B-B14F-4D97-AF65-F5344CB8AC3E}">
        <p14:creationId xmlns:p14="http://schemas.microsoft.com/office/powerpoint/2010/main" val="1532148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EOF</a:t>
            </a:r>
            <a:endParaRPr lang="en-US" dirty="0"/>
          </a:p>
        </p:txBody>
      </p:sp>
      <p:sp>
        <p:nvSpPr>
          <p:cNvPr id="3" name="Content Placeholder 2"/>
          <p:cNvSpPr>
            <a:spLocks noGrp="1"/>
          </p:cNvSpPr>
          <p:nvPr>
            <p:ph idx="1"/>
          </p:nvPr>
        </p:nvSpPr>
        <p:spPr>
          <a:xfrm>
            <a:off x="838200" y="1108038"/>
            <a:ext cx="10515600" cy="5068925"/>
          </a:xfrm>
        </p:spPr>
        <p:txBody>
          <a:bodyPr>
            <a:normAutofit fontScale="77500" lnSpcReduction="20000"/>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smtClean="0">
                <a:latin typeface="+mj-lt"/>
              </a:rPr>
              <a:t>#</a:t>
            </a:r>
            <a:r>
              <a:rPr lang="en-US" dirty="0">
                <a:latin typeface="+mj-lt"/>
              </a:rPr>
              <a:t>include &lt;</a:t>
            </a:r>
            <a:r>
              <a:rPr lang="en-US" dirty="0" err="1">
                <a:latin typeface="+mj-lt"/>
              </a:rPr>
              <a:t>stdlib.h</a:t>
            </a:r>
            <a:r>
              <a:rPr lang="en-US" dirty="0" smtClean="0">
                <a:latin typeface="+mj-lt"/>
              </a:rPr>
              <a:t>&gt;</a:t>
            </a:r>
          </a:p>
          <a:p>
            <a:pPr marL="0" indent="0">
              <a:buNone/>
            </a:pPr>
            <a:r>
              <a:rPr lang="en-US" dirty="0" err="1" smtClean="0">
                <a:latin typeface="+mj-lt"/>
              </a:rPr>
              <a:t>int</a:t>
            </a:r>
            <a:r>
              <a:rPr lang="en-US" dirty="0" smtClean="0">
                <a:latin typeface="+mj-lt"/>
              </a:rPr>
              <a:t> </a:t>
            </a:r>
            <a:r>
              <a:rPr lang="en-US" dirty="0">
                <a:latin typeface="+mj-lt"/>
              </a:rPr>
              <a:t>main(){	</a:t>
            </a:r>
            <a:endParaRPr lang="en-US" dirty="0" smtClean="0">
              <a:latin typeface="+mj-lt"/>
            </a:endParaRPr>
          </a:p>
          <a:p>
            <a:pPr marL="0" indent="0">
              <a:buNone/>
            </a:pPr>
            <a:r>
              <a:rPr lang="en-US" dirty="0">
                <a:latin typeface="+mj-lt"/>
              </a:rPr>
              <a:t>	</a:t>
            </a:r>
            <a:r>
              <a:rPr lang="en-US" dirty="0" smtClean="0">
                <a:latin typeface="+mj-lt"/>
              </a:rPr>
              <a:t>FILE </a:t>
            </a:r>
            <a:r>
              <a:rPr lang="en-US" dirty="0">
                <a:latin typeface="+mj-lt"/>
              </a:rPr>
              <a:t>*</a:t>
            </a:r>
            <a:r>
              <a:rPr lang="en-US" dirty="0" err="1">
                <a:latin typeface="+mj-lt"/>
              </a:rPr>
              <a:t>fptr</a:t>
            </a:r>
            <a:r>
              <a:rPr lang="en-US" dirty="0">
                <a:latin typeface="+mj-lt"/>
              </a:rPr>
              <a:t>;	</a:t>
            </a:r>
            <a:endParaRPr lang="en-US" dirty="0" smtClean="0">
              <a:latin typeface="+mj-lt"/>
            </a:endParaRPr>
          </a:p>
          <a:p>
            <a:pPr marL="0" indent="0">
              <a:buNone/>
            </a:pPr>
            <a:r>
              <a:rPr lang="en-US" dirty="0">
                <a:latin typeface="+mj-lt"/>
              </a:rPr>
              <a:t>	</a:t>
            </a:r>
            <a:r>
              <a:rPr lang="en-US" dirty="0" smtClean="0">
                <a:latin typeface="+mj-lt"/>
              </a:rPr>
              <a:t>char </a:t>
            </a:r>
            <a:r>
              <a:rPr lang="en-US" dirty="0">
                <a:latin typeface="+mj-lt"/>
              </a:rPr>
              <a:t>c;	</a:t>
            </a:r>
            <a:r>
              <a:rPr lang="en-US" dirty="0" err="1">
                <a:latin typeface="+mj-lt"/>
              </a:rPr>
              <a:t>fptr</a:t>
            </a:r>
            <a:r>
              <a:rPr lang="en-US" dirty="0">
                <a:latin typeface="+mj-lt"/>
              </a:rPr>
              <a:t>=</a:t>
            </a:r>
            <a:r>
              <a:rPr lang="en-US" dirty="0" err="1">
                <a:latin typeface="+mj-lt"/>
              </a:rPr>
              <a:t>fopen</a:t>
            </a:r>
            <a:r>
              <a:rPr lang="en-US" dirty="0" smtClean="0">
                <a:latin typeface="+mj-lt"/>
              </a:rPr>
              <a:t>(”C:\\</a:t>
            </a:r>
            <a:r>
              <a:rPr lang="en-US" dirty="0" err="1" smtClean="0">
                <a:latin typeface="+mj-lt"/>
              </a:rPr>
              <a:t>myfile.txt","</a:t>
            </a:r>
            <a:r>
              <a:rPr lang="en-US" dirty="0" err="1">
                <a:latin typeface="+mj-lt"/>
              </a:rPr>
              <a:t>r</a:t>
            </a:r>
            <a:r>
              <a:rPr lang="en-US" dirty="0">
                <a:latin typeface="+mj-lt"/>
              </a:rPr>
              <a:t>");	</a:t>
            </a:r>
            <a:endParaRPr lang="en-US" dirty="0" smtClean="0">
              <a:latin typeface="+mj-lt"/>
            </a:endParaRPr>
          </a:p>
          <a:p>
            <a:pPr marL="0" indent="0">
              <a:buNone/>
            </a:pPr>
            <a:r>
              <a:rPr lang="en-US" dirty="0">
                <a:latin typeface="+mj-lt"/>
              </a:rPr>
              <a:t>	</a:t>
            </a:r>
            <a:r>
              <a:rPr lang="en-US" dirty="0" smtClean="0">
                <a:latin typeface="+mj-lt"/>
              </a:rPr>
              <a:t>if(</a:t>
            </a:r>
            <a:r>
              <a:rPr lang="en-US" dirty="0" err="1" smtClean="0">
                <a:latin typeface="+mj-lt"/>
              </a:rPr>
              <a:t>fptr</a:t>
            </a:r>
            <a:r>
              <a:rPr lang="en-US" dirty="0">
                <a:latin typeface="+mj-lt"/>
              </a:rPr>
              <a:t>==NULL){		</a:t>
            </a:r>
            <a:endParaRPr lang="en-US" dirty="0" smtClean="0">
              <a:latin typeface="+mj-lt"/>
            </a:endParaRPr>
          </a:p>
          <a:p>
            <a:pPr marL="0" indent="0">
              <a:buNone/>
            </a:pPr>
            <a:r>
              <a:rPr lang="en-US" dirty="0">
                <a:latin typeface="+mj-lt"/>
              </a:rPr>
              <a:t>	</a:t>
            </a:r>
            <a:r>
              <a:rPr lang="en-US" dirty="0" smtClean="0">
                <a:latin typeface="+mj-lt"/>
              </a:rPr>
              <a:t>	</a:t>
            </a:r>
            <a:r>
              <a:rPr lang="en-US" dirty="0" err="1" smtClean="0">
                <a:latin typeface="+mj-lt"/>
              </a:rPr>
              <a:t>printf</a:t>
            </a:r>
            <a:r>
              <a:rPr lang="en-US" dirty="0">
                <a:latin typeface="+mj-lt"/>
              </a:rPr>
              <a:t>("FILE CANNOT BE CREATED\n</a:t>
            </a:r>
            <a:r>
              <a:rPr lang="en-US" dirty="0" smtClean="0">
                <a:latin typeface="+mj-lt"/>
              </a:rPr>
              <a:t>");</a:t>
            </a:r>
          </a:p>
          <a:p>
            <a:pPr marL="0" indent="0">
              <a:buNone/>
            </a:pPr>
            <a:r>
              <a:rPr lang="en-US" dirty="0">
                <a:latin typeface="+mj-lt"/>
              </a:rPr>
              <a:t>		exit(0);	</a:t>
            </a:r>
            <a:endParaRPr lang="en-US" dirty="0" smtClean="0">
              <a:latin typeface="+mj-lt"/>
            </a:endParaRPr>
          </a:p>
          <a:p>
            <a:pPr marL="0" indent="0">
              <a:buNone/>
            </a:pPr>
            <a:r>
              <a:rPr lang="en-US" dirty="0">
                <a:latin typeface="+mj-lt"/>
              </a:rPr>
              <a:t>	</a:t>
            </a:r>
            <a:r>
              <a:rPr lang="en-US" dirty="0" smtClean="0">
                <a:latin typeface="+mj-lt"/>
              </a:rPr>
              <a:t>}</a:t>
            </a:r>
            <a:r>
              <a:rPr lang="en-US" dirty="0">
                <a:latin typeface="+mj-lt"/>
              </a:rPr>
              <a:t>	</a:t>
            </a:r>
            <a:endParaRPr lang="en-US" dirty="0" smtClean="0">
              <a:latin typeface="+mj-lt"/>
            </a:endParaRPr>
          </a:p>
          <a:p>
            <a:pPr marL="0" indent="0">
              <a:buNone/>
            </a:pPr>
            <a:r>
              <a:rPr lang="en-US" dirty="0">
                <a:latin typeface="+mj-lt"/>
              </a:rPr>
              <a:t>	</a:t>
            </a:r>
            <a:r>
              <a:rPr lang="en-US" dirty="0" smtClean="0">
                <a:latin typeface="+mj-lt"/>
              </a:rPr>
              <a:t>while</a:t>
            </a:r>
            <a:r>
              <a:rPr lang="en-US" dirty="0">
                <a:latin typeface="+mj-lt"/>
              </a:rPr>
              <a:t>((c=</a:t>
            </a:r>
            <a:r>
              <a:rPr lang="en-US" dirty="0" err="1">
                <a:latin typeface="+mj-lt"/>
              </a:rPr>
              <a:t>fgetc</a:t>
            </a:r>
            <a:r>
              <a:rPr lang="en-US" dirty="0">
                <a:latin typeface="+mj-lt"/>
              </a:rPr>
              <a:t>(</a:t>
            </a:r>
            <a:r>
              <a:rPr lang="en-US" dirty="0" err="1">
                <a:latin typeface="+mj-lt"/>
              </a:rPr>
              <a:t>fptr</a:t>
            </a:r>
            <a:r>
              <a:rPr lang="en-US" dirty="0">
                <a:latin typeface="+mj-lt"/>
              </a:rPr>
              <a:t>))!=EOF){		</a:t>
            </a:r>
            <a:endParaRPr lang="en-US" dirty="0" smtClean="0">
              <a:latin typeface="+mj-lt"/>
            </a:endParaRPr>
          </a:p>
          <a:p>
            <a:pPr marL="0" indent="0">
              <a:buNone/>
            </a:pPr>
            <a:r>
              <a:rPr lang="en-US" dirty="0">
                <a:latin typeface="+mj-lt"/>
              </a:rPr>
              <a:t>	</a:t>
            </a:r>
            <a:r>
              <a:rPr lang="en-US" dirty="0" smtClean="0">
                <a:latin typeface="+mj-lt"/>
              </a:rPr>
              <a:t>	</a:t>
            </a:r>
            <a:r>
              <a:rPr lang="en-US" dirty="0" err="1" smtClean="0">
                <a:latin typeface="+mj-lt"/>
              </a:rPr>
              <a:t>printf</a:t>
            </a:r>
            <a:r>
              <a:rPr lang="en-US" dirty="0">
                <a:latin typeface="+mj-lt"/>
              </a:rPr>
              <a:t>("%c", c);	</a:t>
            </a:r>
            <a:endParaRPr lang="en-US" dirty="0" smtClean="0">
              <a:latin typeface="+mj-lt"/>
            </a:endParaRPr>
          </a:p>
          <a:p>
            <a:pPr marL="0" indent="0">
              <a:buNone/>
            </a:pPr>
            <a:r>
              <a:rPr lang="en-US" dirty="0" smtClean="0">
                <a:latin typeface="+mj-lt"/>
              </a:rPr>
              <a:t>}</a:t>
            </a:r>
            <a:r>
              <a:rPr lang="en-US" dirty="0">
                <a:latin typeface="+mj-lt"/>
              </a:rPr>
              <a:t>	</a:t>
            </a:r>
            <a:endParaRPr lang="en-US" dirty="0" smtClean="0">
              <a:latin typeface="+mj-lt"/>
            </a:endParaRPr>
          </a:p>
          <a:p>
            <a:pPr marL="0" indent="0">
              <a:buNone/>
            </a:pPr>
            <a:r>
              <a:rPr lang="en-US" dirty="0">
                <a:latin typeface="+mj-lt"/>
              </a:rPr>
              <a:t>	</a:t>
            </a:r>
            <a:r>
              <a:rPr lang="en-US" dirty="0" err="1" smtClean="0">
                <a:latin typeface="+mj-lt"/>
              </a:rPr>
              <a:t>fclose</a:t>
            </a:r>
            <a:r>
              <a:rPr lang="en-US" dirty="0" smtClean="0">
                <a:latin typeface="+mj-lt"/>
              </a:rPr>
              <a:t>(</a:t>
            </a:r>
            <a:r>
              <a:rPr lang="en-US" dirty="0" err="1" smtClean="0">
                <a:latin typeface="+mj-lt"/>
              </a:rPr>
              <a:t>fptr</a:t>
            </a:r>
            <a:r>
              <a:rPr lang="en-US" dirty="0" smtClean="0">
                <a:latin typeface="+mj-lt"/>
              </a:rPr>
              <a:t>);</a:t>
            </a:r>
          </a:p>
          <a:p>
            <a:pPr marL="0" indent="0">
              <a:buNone/>
            </a:pPr>
            <a:r>
              <a:rPr lang="en-US" dirty="0" smtClean="0">
                <a:latin typeface="+mj-lt"/>
              </a:rPr>
              <a:t>}</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18</a:t>
            </a:fld>
            <a:endParaRPr lang="en-US"/>
          </a:p>
        </p:txBody>
      </p:sp>
    </p:spTree>
    <p:extLst>
      <p:ext uri="{BB962C8B-B14F-4D97-AF65-F5344CB8AC3E}">
        <p14:creationId xmlns:p14="http://schemas.microsoft.com/office/powerpoint/2010/main" val="751521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b="1" dirty="0" smtClean="0"/>
              <a:t>Binary Data Files</a:t>
            </a:r>
            <a:endParaRPr lang="en-US" b="1"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The binary files organize data into blocks containing contiguous bytes of information.</a:t>
            </a:r>
          </a:p>
          <a:p>
            <a:endParaRPr lang="en-US" dirty="0">
              <a:latin typeface="+mj-lt"/>
            </a:endParaRPr>
          </a:p>
          <a:p>
            <a:r>
              <a:rPr lang="en-US" dirty="0" smtClean="0">
                <a:latin typeface="+mj-lt"/>
              </a:rPr>
              <a:t>A binary file is a file of any length that holds bytes with values in the range 0 to </a:t>
            </a:r>
            <a:r>
              <a:rPr lang="en-US" dirty="0">
                <a:latin typeface="+mj-lt"/>
              </a:rPr>
              <a:t>0</a:t>
            </a:r>
            <a:r>
              <a:rPr lang="en-US" dirty="0" smtClean="0">
                <a:latin typeface="+mj-lt"/>
              </a:rPr>
              <a:t>xff (0 to 255).</a:t>
            </a:r>
          </a:p>
          <a:p>
            <a:endParaRPr lang="en-US" dirty="0">
              <a:latin typeface="+mj-lt"/>
            </a:endParaRPr>
          </a:p>
          <a:p>
            <a:r>
              <a:rPr lang="en-US" dirty="0" smtClean="0">
                <a:latin typeface="+mj-lt"/>
              </a:rPr>
              <a:t>In modern terms we recognizes binary files as a stream of bytes and more modern languages tend to work with streams rather than files.</a:t>
            </a:r>
          </a:p>
          <a:p>
            <a:endParaRPr lang="en-US" dirty="0">
              <a:latin typeface="+mj-lt"/>
            </a:endParaRPr>
          </a:p>
          <a:p>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19</a:t>
            </a:fld>
            <a:endParaRPr lang="en-US"/>
          </a:p>
        </p:txBody>
      </p:sp>
    </p:spTree>
    <p:extLst>
      <p:ext uri="{BB962C8B-B14F-4D97-AF65-F5344CB8AC3E}">
        <p14:creationId xmlns:p14="http://schemas.microsoft.com/office/powerpoint/2010/main" val="1301726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838200" y="1172586"/>
            <a:ext cx="10515600" cy="5068925"/>
          </a:xfrm>
        </p:spPr>
        <p:txBody>
          <a:bodyPr/>
          <a:lstStyle/>
          <a:p>
            <a:r>
              <a:rPr lang="en-US" dirty="0" smtClean="0">
                <a:latin typeface="+mj-lt"/>
              </a:rPr>
              <a:t>The input output functions like </a:t>
            </a:r>
            <a:r>
              <a:rPr lang="en-US" dirty="0" err="1" smtClean="0">
                <a:latin typeface="+mj-lt"/>
              </a:rPr>
              <a:t>printf</a:t>
            </a:r>
            <a:r>
              <a:rPr lang="en-US" dirty="0" smtClean="0">
                <a:latin typeface="+mj-lt"/>
              </a:rPr>
              <a:t>(), </a:t>
            </a:r>
            <a:r>
              <a:rPr lang="en-US" dirty="0" err="1" smtClean="0">
                <a:latin typeface="+mj-lt"/>
              </a:rPr>
              <a:t>scanf</a:t>
            </a:r>
            <a:r>
              <a:rPr lang="en-US" dirty="0" smtClean="0">
                <a:latin typeface="+mj-lt"/>
              </a:rPr>
              <a:t>(), </a:t>
            </a:r>
            <a:r>
              <a:rPr lang="en-US" dirty="0" err="1" smtClean="0">
                <a:latin typeface="+mj-lt"/>
              </a:rPr>
              <a:t>getchar</a:t>
            </a:r>
            <a:r>
              <a:rPr lang="en-US" dirty="0" smtClean="0">
                <a:latin typeface="+mj-lt"/>
              </a:rPr>
              <a:t>(), </a:t>
            </a:r>
            <a:r>
              <a:rPr lang="en-US" dirty="0" err="1" smtClean="0">
                <a:latin typeface="+mj-lt"/>
              </a:rPr>
              <a:t>putchar</a:t>
            </a:r>
            <a:r>
              <a:rPr lang="en-US" dirty="0" smtClean="0">
                <a:latin typeface="+mj-lt"/>
              </a:rPr>
              <a:t>() </a:t>
            </a:r>
            <a:r>
              <a:rPr lang="en-US" dirty="0" err="1" smtClean="0">
                <a:latin typeface="+mj-lt"/>
              </a:rPr>
              <a:t>etc</a:t>
            </a:r>
            <a:r>
              <a:rPr lang="en-US" dirty="0" smtClean="0">
                <a:latin typeface="+mj-lt"/>
              </a:rPr>
              <a:t> are known as console oriented I/O functions which always use input devices and computer screen or monitor for output devices.</a:t>
            </a:r>
          </a:p>
          <a:p>
            <a:endParaRPr lang="en-US" dirty="0">
              <a:latin typeface="+mj-lt"/>
            </a:endParaRPr>
          </a:p>
          <a:p>
            <a:r>
              <a:rPr lang="en-US" dirty="0" smtClean="0">
                <a:latin typeface="+mj-lt"/>
              </a:rPr>
              <a:t>Using these library function, the entire data is lost when either the program is terminated or the computer is turned off.</a:t>
            </a:r>
          </a:p>
          <a:p>
            <a:endParaRPr lang="en-US" dirty="0">
              <a:latin typeface="+mj-lt"/>
            </a:endParaRPr>
          </a:p>
          <a:p>
            <a:r>
              <a:rPr lang="en-US" dirty="0" smtClean="0">
                <a:latin typeface="+mj-lt"/>
              </a:rPr>
              <a:t>This problem invites concept of data files in which data can be stored on the disks and read whenever necessary, without destroying data.</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a:t>
            </a:fld>
            <a:endParaRPr lang="en-US"/>
          </a:p>
        </p:txBody>
      </p:sp>
    </p:spTree>
    <p:extLst>
      <p:ext uri="{BB962C8B-B14F-4D97-AF65-F5344CB8AC3E}">
        <p14:creationId xmlns:p14="http://schemas.microsoft.com/office/powerpoint/2010/main" val="452120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endParaRPr lang="en-US"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In binary file, the opening mode of text mode file is appended by a character ‘b’ i.e.</a:t>
            </a:r>
          </a:p>
          <a:p>
            <a:pPr lvl="1"/>
            <a:r>
              <a:rPr lang="en-US" b="1" dirty="0" smtClean="0">
                <a:latin typeface="+mj-lt"/>
              </a:rPr>
              <a:t>“r” is replaced by “</a:t>
            </a:r>
            <a:r>
              <a:rPr lang="en-US" b="1" dirty="0" err="1" smtClean="0">
                <a:latin typeface="+mj-lt"/>
              </a:rPr>
              <a:t>rb</a:t>
            </a:r>
            <a:r>
              <a:rPr lang="en-US" b="1" dirty="0" smtClean="0">
                <a:latin typeface="+mj-lt"/>
              </a:rPr>
              <a:t>”</a:t>
            </a:r>
          </a:p>
          <a:p>
            <a:pPr lvl="1"/>
            <a:r>
              <a:rPr lang="en-US" dirty="0" smtClean="0"/>
              <a:t>“w” </a:t>
            </a:r>
            <a:r>
              <a:rPr lang="en-US" dirty="0"/>
              <a:t>is replaced by </a:t>
            </a:r>
            <a:r>
              <a:rPr lang="en-US" dirty="0" smtClean="0"/>
              <a:t>“</a:t>
            </a:r>
            <a:r>
              <a:rPr lang="en-US" dirty="0" err="1" smtClean="0"/>
              <a:t>wb</a:t>
            </a:r>
            <a:r>
              <a:rPr lang="en-US" dirty="0"/>
              <a:t>”</a:t>
            </a:r>
          </a:p>
          <a:p>
            <a:pPr lvl="1"/>
            <a:r>
              <a:rPr lang="en-US" dirty="0" smtClean="0"/>
              <a:t>“a” </a:t>
            </a:r>
            <a:r>
              <a:rPr lang="en-US" dirty="0"/>
              <a:t>is replaced by </a:t>
            </a:r>
            <a:r>
              <a:rPr lang="en-US" dirty="0" smtClean="0"/>
              <a:t>“ab</a:t>
            </a:r>
            <a:r>
              <a:rPr lang="en-US" dirty="0"/>
              <a:t>”</a:t>
            </a:r>
          </a:p>
          <a:p>
            <a:pPr lvl="1"/>
            <a:r>
              <a:rPr lang="en-US" dirty="0" smtClean="0"/>
              <a:t>“r+” </a:t>
            </a:r>
            <a:r>
              <a:rPr lang="en-US" dirty="0"/>
              <a:t>is replaced by </a:t>
            </a:r>
            <a:r>
              <a:rPr lang="en-US" dirty="0" smtClean="0"/>
              <a:t>“</a:t>
            </a:r>
            <a:r>
              <a:rPr lang="en-US" dirty="0" err="1" smtClean="0"/>
              <a:t>r+b</a:t>
            </a:r>
            <a:r>
              <a:rPr lang="en-US" dirty="0"/>
              <a:t>”</a:t>
            </a:r>
          </a:p>
          <a:p>
            <a:pPr lvl="1"/>
            <a:r>
              <a:rPr lang="en-US" dirty="0" smtClean="0"/>
              <a:t>“w+” </a:t>
            </a:r>
            <a:r>
              <a:rPr lang="en-US" dirty="0"/>
              <a:t>is replaced by </a:t>
            </a:r>
            <a:r>
              <a:rPr lang="en-US" dirty="0" smtClean="0"/>
              <a:t>“</a:t>
            </a:r>
            <a:r>
              <a:rPr lang="en-US" dirty="0" err="1" smtClean="0"/>
              <a:t>w+b</a:t>
            </a:r>
            <a:r>
              <a:rPr lang="en-US" dirty="0"/>
              <a:t>”</a:t>
            </a:r>
          </a:p>
          <a:p>
            <a:pPr lvl="1"/>
            <a:r>
              <a:rPr lang="en-US" dirty="0" smtClean="0"/>
              <a:t>“a+” </a:t>
            </a:r>
            <a:r>
              <a:rPr lang="en-US" dirty="0"/>
              <a:t>is replaced by </a:t>
            </a:r>
            <a:r>
              <a:rPr lang="en-US" dirty="0" smtClean="0"/>
              <a:t>“</a:t>
            </a:r>
            <a:r>
              <a:rPr lang="en-US" dirty="0" err="1" smtClean="0"/>
              <a:t>a+b</a:t>
            </a:r>
            <a:r>
              <a:rPr lang="en-US" dirty="0" smtClean="0"/>
              <a:t>”</a:t>
            </a:r>
          </a:p>
          <a:p>
            <a:pPr lvl="1"/>
            <a:endParaRPr lang="en-US" dirty="0">
              <a:latin typeface="+mj-lt"/>
            </a:endParaRPr>
          </a:p>
          <a:p>
            <a:r>
              <a:rPr lang="en-US" dirty="0" smtClean="0">
                <a:latin typeface="+mj-lt"/>
              </a:rPr>
              <a:t>Thus, statement</a:t>
            </a:r>
            <a:endParaRPr lang="en-US" dirty="0">
              <a:latin typeface="+mj-lt"/>
            </a:endParaRPr>
          </a:p>
          <a:p>
            <a:pPr marL="0" indent="0">
              <a:buNone/>
            </a:pPr>
            <a:r>
              <a:rPr lang="en-US" dirty="0" smtClean="0">
                <a:latin typeface="+mj-lt"/>
              </a:rPr>
              <a:t>		</a:t>
            </a:r>
            <a:r>
              <a:rPr lang="en-US" dirty="0" err="1">
                <a:latin typeface="+mj-lt"/>
              </a:rPr>
              <a:t>f</a:t>
            </a:r>
            <a:r>
              <a:rPr lang="en-US" dirty="0" err="1" smtClean="0">
                <a:latin typeface="+mj-lt"/>
              </a:rPr>
              <a:t>ptr</a:t>
            </a:r>
            <a:r>
              <a:rPr lang="en-US" dirty="0" smtClean="0">
                <a:latin typeface="+mj-lt"/>
              </a:rPr>
              <a:t>=</a:t>
            </a:r>
            <a:r>
              <a:rPr lang="en-US" dirty="0" err="1" smtClean="0">
                <a:latin typeface="+mj-lt"/>
              </a:rPr>
              <a:t>fopen</a:t>
            </a:r>
            <a:r>
              <a:rPr lang="en-US" dirty="0" smtClean="0">
                <a:latin typeface="+mj-lt"/>
              </a:rPr>
              <a:t>(“filename.txt”,”</a:t>
            </a:r>
            <a:r>
              <a:rPr lang="en-US" dirty="0" err="1" smtClean="0">
                <a:latin typeface="+mj-lt"/>
              </a:rPr>
              <a:t>wb</a:t>
            </a:r>
            <a:r>
              <a:rPr lang="en-US" dirty="0" smtClean="0">
                <a:latin typeface="+mj-lt"/>
              </a:rPr>
              <a:t>”)</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20</a:t>
            </a:fld>
            <a:endParaRPr lang="en-US"/>
          </a:p>
        </p:txBody>
      </p:sp>
    </p:spTree>
    <p:extLst>
      <p:ext uri="{BB962C8B-B14F-4D97-AF65-F5344CB8AC3E}">
        <p14:creationId xmlns:p14="http://schemas.microsoft.com/office/powerpoint/2010/main" val="1992416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25"/>
            <a:ext cx="10515600" cy="613821"/>
          </a:xfrm>
        </p:spPr>
        <p:txBody>
          <a:bodyPr>
            <a:noAutofit/>
          </a:bodyPr>
          <a:lstStyle/>
          <a:p>
            <a:pPr>
              <a:lnSpc>
                <a:spcPct val="100000"/>
              </a:lnSpc>
            </a:pPr>
            <a:r>
              <a:rPr lang="en-US" sz="2000" b="1" dirty="0" smtClean="0"/>
              <a:t>Write a c program to write some text ”to a data file in binary mode. Read its content and display it.</a:t>
            </a:r>
            <a:endParaRPr lang="en-US" sz="20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7489552"/>
              </p:ext>
            </p:extLst>
          </p:nvPr>
        </p:nvGraphicFramePr>
        <p:xfrm>
          <a:off x="3352800" y="623234"/>
          <a:ext cx="5257800" cy="5852160"/>
        </p:xfrm>
        <a:graphic>
          <a:graphicData uri="http://schemas.openxmlformats.org/drawingml/2006/table">
            <a:tbl>
              <a:tblPr firstRow="1" bandRow="1">
                <a:tableStyleId>{5C22544A-7EE6-4342-B048-85BDC9FD1C3A}</a:tableStyleId>
              </a:tblPr>
              <a:tblGrid>
                <a:gridCol w="5257800"/>
              </a:tblGrid>
              <a:tr h="370840">
                <a:tc>
                  <a:txBody>
                    <a:bodyPr/>
                    <a:lstStyle/>
                    <a:p>
                      <a:r>
                        <a:rPr lang="en-US" dirty="0" smtClean="0"/>
                        <a:t>#include &lt;</a:t>
                      </a:r>
                      <a:r>
                        <a:rPr lang="en-US" dirty="0" err="1" smtClean="0"/>
                        <a:t>stdio.h</a:t>
                      </a:r>
                      <a:r>
                        <a:rPr lang="en-US" dirty="0" smtClean="0"/>
                        <a:t>&gt;</a:t>
                      </a:r>
                    </a:p>
                    <a:p>
                      <a:r>
                        <a:rPr lang="en-US" dirty="0" smtClean="0"/>
                        <a:t>#include &lt;</a:t>
                      </a:r>
                      <a:r>
                        <a:rPr lang="en-US" dirty="0" err="1" smtClean="0"/>
                        <a:t>stdlib.h</a:t>
                      </a:r>
                      <a:r>
                        <a:rPr lang="en-US" dirty="0" smtClean="0"/>
                        <a:t>&gt;</a:t>
                      </a:r>
                    </a:p>
                    <a:p>
                      <a:r>
                        <a:rPr lang="en-US" dirty="0" err="1" smtClean="0"/>
                        <a:t>int</a:t>
                      </a:r>
                      <a:r>
                        <a:rPr lang="en-US" dirty="0" smtClean="0"/>
                        <a:t> main(){	</a:t>
                      </a:r>
                    </a:p>
                    <a:p>
                      <a:r>
                        <a:rPr lang="en-US" dirty="0" smtClean="0"/>
                        <a:t>    FILE *</a:t>
                      </a:r>
                      <a:r>
                        <a:rPr lang="en-US" dirty="0" err="1" smtClean="0"/>
                        <a:t>fptr</a:t>
                      </a:r>
                      <a:r>
                        <a:rPr lang="en-US" dirty="0" smtClean="0"/>
                        <a:t>;	</a:t>
                      </a:r>
                    </a:p>
                    <a:p>
                      <a:r>
                        <a:rPr lang="en-US" dirty="0" smtClean="0"/>
                        <a:t>    char c;	</a:t>
                      </a:r>
                    </a:p>
                    <a:p>
                      <a:r>
                        <a:rPr lang="en-US" dirty="0" smtClean="0"/>
                        <a:t>    </a:t>
                      </a:r>
                      <a:r>
                        <a:rPr lang="en-US" dirty="0" err="1" smtClean="0"/>
                        <a:t>fptr</a:t>
                      </a:r>
                      <a:r>
                        <a:rPr lang="en-US" dirty="0" smtClean="0"/>
                        <a:t>=</a:t>
                      </a:r>
                      <a:r>
                        <a:rPr lang="en-US" dirty="0" err="1" smtClean="0"/>
                        <a:t>fopen</a:t>
                      </a:r>
                      <a:r>
                        <a:rPr lang="en-US" dirty="0" smtClean="0"/>
                        <a:t>("read","</a:t>
                      </a:r>
                      <a:r>
                        <a:rPr lang="en-US" dirty="0" err="1" smtClean="0"/>
                        <a:t>a+b</a:t>
                      </a:r>
                      <a:r>
                        <a:rPr lang="en-US" dirty="0" smtClean="0"/>
                        <a:t>");    </a:t>
                      </a:r>
                    </a:p>
                    <a:p>
                      <a:r>
                        <a:rPr lang="en-US" dirty="0" smtClean="0"/>
                        <a:t>    if(</a:t>
                      </a:r>
                      <a:r>
                        <a:rPr lang="en-US" dirty="0" err="1" smtClean="0"/>
                        <a:t>fptr</a:t>
                      </a:r>
                      <a:r>
                        <a:rPr lang="en-US" dirty="0" smtClean="0"/>
                        <a:t>==NULL){     </a:t>
                      </a:r>
                    </a:p>
                    <a:p>
                      <a:r>
                        <a:rPr lang="en-US" dirty="0" smtClean="0"/>
                        <a:t>         </a:t>
                      </a:r>
                      <a:r>
                        <a:rPr lang="en-US" dirty="0" err="1" smtClean="0"/>
                        <a:t>printf</a:t>
                      </a:r>
                      <a:r>
                        <a:rPr lang="en-US" dirty="0" smtClean="0"/>
                        <a:t>("FILE CAN NOT BE CREATED\n");      </a:t>
                      </a:r>
                    </a:p>
                    <a:p>
                      <a:r>
                        <a:rPr lang="en-US" dirty="0" smtClean="0"/>
                        <a:t>         exit(0);   </a:t>
                      </a:r>
                    </a:p>
                    <a:p>
                      <a:r>
                        <a:rPr lang="en-US" dirty="0" smtClean="0"/>
                        <a:t>     }   </a:t>
                      </a:r>
                    </a:p>
                    <a:p>
                      <a:r>
                        <a:rPr lang="en-US" dirty="0" smtClean="0"/>
                        <a:t>    </a:t>
                      </a:r>
                      <a:r>
                        <a:rPr lang="en-US" dirty="0" err="1" smtClean="0"/>
                        <a:t>fputs</a:t>
                      </a:r>
                      <a:r>
                        <a:rPr lang="en-US" dirty="0" smtClean="0"/>
                        <a:t>("WELCOME TO MY WORLD",</a:t>
                      </a:r>
                      <a:r>
                        <a:rPr lang="en-US" dirty="0" err="1" smtClean="0"/>
                        <a:t>fptr</a:t>
                      </a:r>
                      <a:r>
                        <a:rPr lang="en-US" dirty="0" smtClean="0"/>
                        <a:t>);   </a:t>
                      </a:r>
                    </a:p>
                    <a:p>
                      <a:endParaRPr lang="en-US" baseline="0" dirty="0" smtClean="0"/>
                    </a:p>
                    <a:p>
                      <a:r>
                        <a:rPr lang="en-US" baseline="0" dirty="0" smtClean="0"/>
                        <a:t>    </a:t>
                      </a:r>
                      <a:r>
                        <a:rPr lang="en-US" dirty="0" smtClean="0"/>
                        <a:t>rewind(</a:t>
                      </a:r>
                      <a:r>
                        <a:rPr lang="en-US" dirty="0" err="1" smtClean="0"/>
                        <a:t>fptr</a:t>
                      </a:r>
                      <a:r>
                        <a:rPr lang="en-US" dirty="0" smtClean="0"/>
                        <a:t>);  </a:t>
                      </a:r>
                    </a:p>
                    <a:p>
                      <a:endParaRPr lang="en-US" dirty="0" smtClean="0"/>
                    </a:p>
                    <a:p>
                      <a:r>
                        <a:rPr lang="en-US" dirty="0" smtClean="0"/>
                        <a:t>    </a:t>
                      </a:r>
                      <a:r>
                        <a:rPr lang="en-US" dirty="0" err="1" smtClean="0"/>
                        <a:t>printf</a:t>
                      </a:r>
                      <a:r>
                        <a:rPr lang="en-US" dirty="0" smtClean="0"/>
                        <a:t>("The content from file: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while((c=</a:t>
                      </a:r>
                      <a:r>
                        <a:rPr lang="en-US" dirty="0" err="1" smtClean="0"/>
                        <a:t>fgetc</a:t>
                      </a:r>
                      <a:r>
                        <a:rPr lang="en-US" dirty="0" smtClean="0"/>
                        <a:t>(</a:t>
                      </a:r>
                      <a:r>
                        <a:rPr lang="en-US" dirty="0" err="1" smtClean="0"/>
                        <a:t>fptr</a:t>
                      </a:r>
                      <a:r>
                        <a:rPr lang="en-US" dirty="0" smtClean="0"/>
                        <a:t>))!=EOF){   	</a:t>
                      </a:r>
                    </a:p>
                    <a:p>
                      <a:r>
                        <a:rPr lang="en-US" dirty="0" smtClean="0"/>
                        <a:t>              </a:t>
                      </a:r>
                      <a:r>
                        <a:rPr lang="en-US" dirty="0" err="1" smtClean="0"/>
                        <a:t>printf</a:t>
                      </a:r>
                      <a:r>
                        <a:rPr lang="en-US" dirty="0" smtClean="0"/>
                        <a:t>("%c", c);  </a:t>
                      </a:r>
                    </a:p>
                    <a:p>
                      <a:r>
                        <a:rPr lang="en-US" dirty="0" smtClean="0"/>
                        <a:t>          }   </a:t>
                      </a:r>
                    </a:p>
                    <a:p>
                      <a:r>
                        <a:rPr lang="en-US" dirty="0" smtClean="0"/>
                        <a:t>       </a:t>
                      </a:r>
                      <a:r>
                        <a:rPr lang="en-US" dirty="0" err="1" smtClean="0"/>
                        <a:t>printf</a:t>
                      </a:r>
                      <a:r>
                        <a:rPr lang="en-US" dirty="0" smtClean="0"/>
                        <a:t>("\n");   </a:t>
                      </a:r>
                    </a:p>
                    <a:p>
                      <a:r>
                        <a:rPr lang="en-US" dirty="0" smtClean="0"/>
                        <a:t>         </a:t>
                      </a:r>
                      <a:r>
                        <a:rPr lang="en-US" dirty="0" err="1" smtClean="0"/>
                        <a:t>fclose</a:t>
                      </a:r>
                      <a:r>
                        <a:rPr lang="en-US" dirty="0" smtClean="0"/>
                        <a:t>(</a:t>
                      </a:r>
                      <a:r>
                        <a:rPr lang="en-US" dirty="0" err="1" smtClean="0"/>
                        <a:t>fptr</a:t>
                      </a:r>
                      <a:r>
                        <a:rPr lang="en-US" dirty="0" smtClean="0"/>
                        <a:t>);</a:t>
                      </a:r>
                    </a:p>
                    <a:p>
                      <a:r>
                        <a:rPr lang="en-US" dirty="0" smtClean="0"/>
                        <a:t>}</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21</a:t>
            </a:fld>
            <a:endParaRPr lang="en-US"/>
          </a:p>
        </p:txBody>
      </p:sp>
    </p:spTree>
    <p:extLst>
      <p:ext uri="{BB962C8B-B14F-4D97-AF65-F5344CB8AC3E}">
        <p14:creationId xmlns:p14="http://schemas.microsoft.com/office/powerpoint/2010/main" val="1850966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Difference between binary mode and text mode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200856"/>
              </p:ext>
            </p:extLst>
          </p:nvPr>
        </p:nvGraphicFramePr>
        <p:xfrm>
          <a:off x="838200" y="1108075"/>
          <a:ext cx="10515600" cy="3210560"/>
        </p:xfrm>
        <a:graphic>
          <a:graphicData uri="http://schemas.openxmlformats.org/drawingml/2006/table">
            <a:tbl>
              <a:tblPr firstRow="1" bandRow="1">
                <a:tableStyleId>{5C22544A-7EE6-4342-B048-85BDC9FD1C3A}</a:tableStyleId>
              </a:tblPr>
              <a:tblGrid>
                <a:gridCol w="463475"/>
                <a:gridCol w="4754880"/>
                <a:gridCol w="5297245"/>
              </a:tblGrid>
              <a:tr h="370840">
                <a:tc>
                  <a:txBody>
                    <a:bodyPr/>
                    <a:lstStyle/>
                    <a:p>
                      <a:endParaRPr lang="en-US" dirty="0"/>
                    </a:p>
                  </a:txBody>
                  <a:tcPr/>
                </a:tc>
                <a:tc>
                  <a:txBody>
                    <a:bodyPr/>
                    <a:lstStyle/>
                    <a:p>
                      <a:r>
                        <a:rPr lang="en-US" dirty="0" smtClean="0"/>
                        <a:t>Text Mode</a:t>
                      </a:r>
                      <a:endParaRPr lang="en-US" dirty="0"/>
                    </a:p>
                  </a:txBody>
                  <a:tcPr/>
                </a:tc>
                <a:tc>
                  <a:txBody>
                    <a:bodyPr/>
                    <a:lstStyle/>
                    <a:p>
                      <a:r>
                        <a:rPr lang="en-US" dirty="0" smtClean="0"/>
                        <a:t>Binary Mode</a:t>
                      </a:r>
                      <a:endParaRPr lang="en-US" dirty="0"/>
                    </a:p>
                  </a:txBody>
                  <a:tcPr/>
                </a:tc>
              </a:tr>
              <a:tr h="370840">
                <a:tc>
                  <a:txBody>
                    <a:bodyPr/>
                    <a:lstStyle/>
                    <a:p>
                      <a:r>
                        <a:rPr lang="en-US" dirty="0" smtClean="0"/>
                        <a:t>1.</a:t>
                      </a:r>
                      <a:endParaRPr lang="en-US" dirty="0"/>
                    </a:p>
                  </a:txBody>
                  <a:tcPr/>
                </a:tc>
                <a:tc>
                  <a:txBody>
                    <a:bodyPr/>
                    <a:lstStyle/>
                    <a:p>
                      <a:r>
                        <a:rPr lang="en-US" dirty="0" smtClean="0"/>
                        <a:t>A special</a:t>
                      </a:r>
                      <a:r>
                        <a:rPr lang="en-US" baseline="0" dirty="0" smtClean="0"/>
                        <a:t> character EOF whose ASCII value is 1A hex(26 in decimal) is inserted after the last character in the file to mark the end of file</a:t>
                      </a:r>
                      <a:endParaRPr lang="en-US" dirty="0"/>
                    </a:p>
                  </a:txBody>
                  <a:tcPr/>
                </a:tc>
                <a:tc>
                  <a:txBody>
                    <a:bodyPr/>
                    <a:lstStyle/>
                    <a:p>
                      <a:r>
                        <a:rPr lang="en-US" dirty="0" smtClean="0"/>
                        <a:t>No special character present</a:t>
                      </a:r>
                      <a:r>
                        <a:rPr lang="en-US" baseline="0" dirty="0" smtClean="0"/>
                        <a:t> in the binary mode. In this mode, the numbers are stored in binary format.</a:t>
                      </a:r>
                      <a:endParaRPr lang="en-US" dirty="0"/>
                    </a:p>
                  </a:txBody>
                  <a:tcPr/>
                </a:tc>
              </a:tr>
              <a:tr h="370840">
                <a:tc>
                  <a:txBody>
                    <a:bodyPr/>
                    <a:lstStyle/>
                    <a:p>
                      <a:r>
                        <a:rPr lang="en-US" dirty="0" smtClean="0"/>
                        <a:t>2.</a:t>
                      </a:r>
                      <a:endParaRPr lang="en-US" dirty="0"/>
                    </a:p>
                  </a:txBody>
                  <a:tcPr/>
                </a:tc>
                <a:tc>
                  <a:txBody>
                    <a:bodyPr/>
                    <a:lstStyle/>
                    <a:p>
                      <a:r>
                        <a:rPr lang="en-US" dirty="0" smtClean="0"/>
                        <a:t>In</a:t>
                      </a:r>
                      <a:r>
                        <a:rPr lang="en-US" baseline="0" dirty="0" smtClean="0"/>
                        <a:t> text mode, the numbers are stored as string of characters</a:t>
                      </a:r>
                      <a:endParaRPr lang="en-US" dirty="0"/>
                    </a:p>
                  </a:txBody>
                  <a:tcPr/>
                </a:tc>
                <a:tc>
                  <a:txBody>
                    <a:bodyPr/>
                    <a:lstStyle/>
                    <a:p>
                      <a:r>
                        <a:rPr lang="en-US" dirty="0" smtClean="0"/>
                        <a:t>In this mode they are stored the same way</a:t>
                      </a:r>
                      <a:r>
                        <a:rPr lang="en-US" baseline="0" dirty="0" smtClean="0"/>
                        <a:t> as they are stored in computers main memory</a:t>
                      </a:r>
                      <a:endParaRPr lang="en-US" dirty="0"/>
                    </a:p>
                  </a:txBody>
                  <a:tcPr/>
                </a:tc>
              </a:tr>
              <a:tr h="370840">
                <a:tc>
                  <a:txBody>
                    <a:bodyPr/>
                    <a:lstStyle/>
                    <a:p>
                      <a:r>
                        <a:rPr lang="en-US" dirty="0" smtClean="0"/>
                        <a:t>3.</a:t>
                      </a:r>
                      <a:endParaRPr lang="en-US" dirty="0"/>
                    </a:p>
                  </a:txBody>
                  <a:tcPr/>
                </a:tc>
                <a:tc>
                  <a:txBody>
                    <a:bodyPr/>
                    <a:lstStyle/>
                    <a:p>
                      <a:r>
                        <a:rPr lang="en-US" dirty="0" smtClean="0"/>
                        <a:t>Ex: the number 1234 occupies</a:t>
                      </a:r>
                      <a:r>
                        <a:rPr lang="en-US" baseline="0" dirty="0" smtClean="0"/>
                        <a:t> two bytes in memory but it occupies 4 bytes(one bytes per character) in the file of text mode.</a:t>
                      </a:r>
                      <a:endParaRPr lang="en-US" dirty="0"/>
                    </a:p>
                  </a:txBody>
                  <a:tcPr/>
                </a:tc>
                <a:tc>
                  <a:txBody>
                    <a:bodyPr/>
                    <a:lstStyle/>
                    <a:p>
                      <a:r>
                        <a:rPr lang="en-US" dirty="0" smtClean="0"/>
                        <a:t>In</a:t>
                      </a:r>
                      <a:r>
                        <a:rPr lang="en-US" baseline="0" dirty="0" smtClean="0"/>
                        <a:t> binary mode the number 1234 occupies only 2 bytes i.e. same as it occupies in the memory</a:t>
                      </a:r>
                      <a:endParaRPr lang="en-US" dirty="0"/>
                    </a:p>
                  </a:txBody>
                  <a:tcPr/>
                </a:tc>
              </a:tr>
              <a:tr h="370840">
                <a:tc>
                  <a:txBody>
                    <a:bodyPr/>
                    <a:lstStyle/>
                    <a:p>
                      <a:r>
                        <a:rPr lang="en-US" dirty="0" smtClean="0"/>
                        <a:t>4.</a:t>
                      </a:r>
                      <a:endParaRPr lang="en-US" dirty="0"/>
                    </a:p>
                  </a:txBody>
                  <a:tcPr/>
                </a:tc>
                <a:tc>
                  <a:txBody>
                    <a:bodyPr/>
                    <a:lstStyle/>
                    <a:p>
                      <a:r>
                        <a:rPr lang="en-US" dirty="0" smtClean="0"/>
                        <a:t>Occupies</a:t>
                      </a:r>
                      <a:r>
                        <a:rPr lang="en-US" baseline="0" dirty="0" smtClean="0"/>
                        <a:t> larger space if file written in text mode</a:t>
                      </a:r>
                      <a:endParaRPr lang="en-US" dirty="0"/>
                    </a:p>
                  </a:txBody>
                  <a:tcPr/>
                </a:tc>
                <a:tc>
                  <a:txBody>
                    <a:bodyPr/>
                    <a:lstStyle/>
                    <a:p>
                      <a:r>
                        <a:rPr lang="en-US" dirty="0" smtClean="0"/>
                        <a:t>Occupies lesser space than in text mode</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22</a:t>
            </a:fld>
            <a:endParaRPr lang="en-US"/>
          </a:p>
        </p:txBody>
      </p:sp>
    </p:spTree>
    <p:extLst>
      <p:ext uri="{BB962C8B-B14F-4D97-AF65-F5344CB8AC3E}">
        <p14:creationId xmlns:p14="http://schemas.microsoft.com/office/powerpoint/2010/main" val="1861975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Record </a:t>
            </a:r>
            <a:r>
              <a:rPr lang="en-US" dirty="0" err="1" smtClean="0"/>
              <a:t>Input/Output</a:t>
            </a:r>
            <a:endParaRPr lang="en-US"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Numbers are stored as sequence of characters, not the way they are stored in memory. As a result they take a lot of disk space.</a:t>
            </a:r>
          </a:p>
          <a:p>
            <a:endParaRPr lang="en-US" dirty="0">
              <a:latin typeface="+mj-lt"/>
            </a:endParaRPr>
          </a:p>
          <a:p>
            <a:r>
              <a:rPr lang="en-US" dirty="0" smtClean="0">
                <a:latin typeface="+mj-lt"/>
              </a:rPr>
              <a:t>Likewise, inefficient to read and write each array element one at a time, but this approach is vey inefficient.</a:t>
            </a:r>
          </a:p>
          <a:p>
            <a:endParaRPr lang="en-US" dirty="0">
              <a:latin typeface="+mj-lt"/>
            </a:endParaRPr>
          </a:p>
          <a:p>
            <a:r>
              <a:rPr lang="en-US" dirty="0" smtClean="0">
                <a:latin typeface="+mj-lt"/>
              </a:rPr>
              <a:t>The solution to these problems is record I/O, also known as block I/O</a:t>
            </a:r>
            <a:endParaRPr lang="en-US" dirty="0">
              <a:latin typeface="+mj-lt"/>
            </a:endParaRPr>
          </a:p>
          <a:p>
            <a:endParaRPr lang="en-US" dirty="0" smtClean="0">
              <a:latin typeface="+mj-lt"/>
            </a:endParaRPr>
          </a:p>
          <a:p>
            <a:r>
              <a:rPr lang="en-US" dirty="0" smtClean="0">
                <a:latin typeface="+mj-lt"/>
              </a:rPr>
              <a:t>It writes numbers to files in binary format so that integers are stored in 2 bytes, long integers in 4 bytes and so on.</a:t>
            </a:r>
            <a:endParaRPr lang="en-US" dirty="0">
              <a:latin typeface="+mj-lt"/>
            </a:endParaRPr>
          </a:p>
          <a:p>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23</a:t>
            </a:fld>
            <a:endParaRPr lang="en-US"/>
          </a:p>
        </p:txBody>
      </p:sp>
    </p:spTree>
    <p:extLst>
      <p:ext uri="{BB962C8B-B14F-4D97-AF65-F5344CB8AC3E}">
        <p14:creationId xmlns:p14="http://schemas.microsoft.com/office/powerpoint/2010/main" val="1527084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904"/>
            <a:ext cx="10515600" cy="5767060"/>
          </a:xfrm>
        </p:spPr>
        <p:txBody>
          <a:bodyPr/>
          <a:lstStyle/>
          <a:p>
            <a:r>
              <a:rPr lang="en-US" dirty="0" smtClean="0">
                <a:latin typeface="+mj-lt"/>
              </a:rPr>
              <a:t>Record I/O permits reading and writing of data once.</a:t>
            </a:r>
            <a:r>
              <a:rPr lang="en-US" dirty="0">
                <a:latin typeface="+mj-lt"/>
              </a:rPr>
              <a:t> </a:t>
            </a:r>
            <a:r>
              <a:rPr lang="en-US" dirty="0" smtClean="0">
                <a:latin typeface="+mj-lt"/>
              </a:rPr>
              <a:t>The process is not limited to a single character or string or the few values.</a:t>
            </a:r>
          </a:p>
          <a:p>
            <a:endParaRPr lang="en-US" dirty="0">
              <a:latin typeface="+mj-lt"/>
            </a:endParaRPr>
          </a:p>
          <a:p>
            <a:r>
              <a:rPr lang="en-US" dirty="0" smtClean="0">
                <a:latin typeface="+mj-lt"/>
              </a:rPr>
              <a:t>Arrays, structures, array of structures </a:t>
            </a:r>
            <a:r>
              <a:rPr lang="en-US" dirty="0" err="1" smtClean="0">
                <a:latin typeface="+mj-lt"/>
              </a:rPr>
              <a:t>etc</a:t>
            </a:r>
            <a:r>
              <a:rPr lang="en-US" dirty="0" smtClean="0">
                <a:latin typeface="+mj-lt"/>
              </a:rPr>
              <a:t> can be read and written as a single unit.</a:t>
            </a:r>
          </a:p>
          <a:p>
            <a:endParaRPr lang="en-US" dirty="0">
              <a:latin typeface="+mj-lt"/>
            </a:endParaRPr>
          </a:p>
          <a:p>
            <a:r>
              <a:rPr lang="en-US" dirty="0" smtClean="0">
                <a:latin typeface="+mj-lt"/>
              </a:rPr>
              <a:t>The  function </a:t>
            </a:r>
            <a:r>
              <a:rPr lang="en-US" dirty="0" err="1" smtClean="0">
                <a:latin typeface="+mj-lt"/>
              </a:rPr>
              <a:t>fwrite</a:t>
            </a:r>
            <a:r>
              <a:rPr lang="en-US" dirty="0" smtClean="0">
                <a:latin typeface="+mj-lt"/>
              </a:rPr>
              <a:t>() is used for record writing while </a:t>
            </a:r>
            <a:r>
              <a:rPr lang="en-US" dirty="0" err="1" smtClean="0">
                <a:latin typeface="+mj-lt"/>
              </a:rPr>
              <a:t>fread</a:t>
            </a:r>
            <a:r>
              <a:rPr lang="en-US" dirty="0" smtClean="0">
                <a:latin typeface="+mj-lt"/>
              </a:rPr>
              <a:t>() is used for record reading.</a:t>
            </a:r>
          </a:p>
          <a:p>
            <a:endParaRPr lang="en-US" dirty="0">
              <a:latin typeface="+mj-lt"/>
            </a:endParaRPr>
          </a:p>
          <a:p>
            <a:endParaRPr lang="en-US" dirty="0" smtClean="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24</a:t>
            </a:fld>
            <a:endParaRPr lang="en-US"/>
          </a:p>
        </p:txBody>
      </p:sp>
    </p:spTree>
    <p:extLst>
      <p:ext uri="{BB962C8B-B14F-4D97-AF65-F5344CB8AC3E}">
        <p14:creationId xmlns:p14="http://schemas.microsoft.com/office/powerpoint/2010/main" val="1042073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endParaRPr lang="en-US" dirty="0"/>
          </a:p>
        </p:txBody>
      </p:sp>
      <p:sp>
        <p:nvSpPr>
          <p:cNvPr id="3" name="Content Placeholder 2"/>
          <p:cNvSpPr>
            <a:spLocks noGrp="1"/>
          </p:cNvSpPr>
          <p:nvPr>
            <p:ph idx="1"/>
          </p:nvPr>
        </p:nvSpPr>
        <p:spPr>
          <a:xfrm>
            <a:off x="838200" y="1108038"/>
            <a:ext cx="10515600" cy="5068925"/>
          </a:xfrm>
        </p:spPr>
        <p:txBody>
          <a:bodyPr/>
          <a:lstStyle/>
          <a:p>
            <a:r>
              <a:rPr lang="en-US" sz="2400" dirty="0" err="1"/>
              <a:t>fwrite</a:t>
            </a:r>
            <a:r>
              <a:rPr lang="en-US" sz="2400" dirty="0"/>
              <a:t>(&amp;</a:t>
            </a:r>
            <a:r>
              <a:rPr lang="en-US" sz="2400" dirty="0" err="1" smtClean="0"/>
              <a:t>ptr</a:t>
            </a:r>
            <a:r>
              <a:rPr lang="en-US" sz="2400" dirty="0" smtClean="0"/>
              <a:t> , </a:t>
            </a:r>
            <a:r>
              <a:rPr lang="en-US" sz="2400" dirty="0" err="1" smtClean="0"/>
              <a:t>sizeOfArrayOrStructure</a:t>
            </a:r>
            <a:r>
              <a:rPr lang="en-US" sz="2400" dirty="0" smtClean="0"/>
              <a:t> , </a:t>
            </a:r>
            <a:r>
              <a:rPr lang="en-US" sz="2400" dirty="0" err="1" smtClean="0"/>
              <a:t>numberOfStructureArray</a:t>
            </a:r>
            <a:r>
              <a:rPr lang="en-US" sz="2400" dirty="0"/>
              <a:t> </a:t>
            </a:r>
            <a:r>
              <a:rPr lang="en-US" sz="2400" dirty="0" smtClean="0"/>
              <a:t>, </a:t>
            </a:r>
            <a:r>
              <a:rPr lang="en-US" sz="2400" dirty="0" err="1" smtClean="0"/>
              <a:t>fptr</a:t>
            </a:r>
            <a:r>
              <a:rPr lang="en-US" sz="2400" dirty="0" smtClean="0"/>
              <a:t>);</a:t>
            </a:r>
          </a:p>
          <a:p>
            <a:endParaRPr lang="en-US" dirty="0" smtClean="0"/>
          </a:p>
          <a:p>
            <a:r>
              <a:rPr lang="en-US" sz="2400" dirty="0" err="1" smtClean="0"/>
              <a:t>fread</a:t>
            </a:r>
            <a:r>
              <a:rPr lang="en-US" sz="2400" dirty="0" smtClean="0"/>
              <a:t>(&amp;</a:t>
            </a:r>
            <a:r>
              <a:rPr lang="en-US" sz="2400" dirty="0" err="1"/>
              <a:t>ptr</a:t>
            </a:r>
            <a:r>
              <a:rPr lang="en-US" sz="2400" dirty="0"/>
              <a:t> , </a:t>
            </a:r>
            <a:r>
              <a:rPr lang="en-US" sz="2400" dirty="0" err="1"/>
              <a:t>sizeOfArrayOrStructure</a:t>
            </a:r>
            <a:r>
              <a:rPr lang="en-US" sz="2400" dirty="0"/>
              <a:t> , </a:t>
            </a:r>
            <a:r>
              <a:rPr lang="en-US" sz="2400" dirty="0" err="1"/>
              <a:t>numberOfStructureArray</a:t>
            </a:r>
            <a:r>
              <a:rPr lang="en-US" sz="2400" dirty="0"/>
              <a:t> , </a:t>
            </a:r>
            <a:r>
              <a:rPr lang="en-US" sz="2400" dirty="0" err="1"/>
              <a:t>fptr</a:t>
            </a:r>
            <a:r>
              <a:rPr lang="en-US" sz="2400" dirty="0"/>
              <a:t>);</a:t>
            </a:r>
          </a:p>
          <a:p>
            <a:endParaRPr lang="en-US" dirty="0"/>
          </a:p>
          <a:p>
            <a:r>
              <a:rPr lang="en-US" dirty="0" smtClean="0">
                <a:latin typeface="+mj-lt"/>
              </a:rPr>
              <a:t>Where</a:t>
            </a:r>
          </a:p>
          <a:p>
            <a:pPr lvl="1"/>
            <a:r>
              <a:rPr lang="en-US" b="1" dirty="0" err="1">
                <a:latin typeface="+mj-lt"/>
              </a:rPr>
              <a:t>p</a:t>
            </a:r>
            <a:r>
              <a:rPr lang="en-US" b="1" dirty="0" err="1" smtClean="0">
                <a:latin typeface="+mj-lt"/>
              </a:rPr>
              <a:t>tr</a:t>
            </a:r>
            <a:r>
              <a:rPr lang="en-US" dirty="0" smtClean="0">
                <a:latin typeface="+mj-lt"/>
              </a:rPr>
              <a:t> is the address of an array or a structure to be written</a:t>
            </a:r>
          </a:p>
          <a:p>
            <a:pPr lvl="1"/>
            <a:r>
              <a:rPr lang="en-US" dirty="0" err="1" smtClean="0"/>
              <a:t>sizeOfArrayOrStructure</a:t>
            </a:r>
            <a:r>
              <a:rPr lang="en-US" dirty="0" smtClean="0"/>
              <a:t> </a:t>
            </a:r>
            <a:r>
              <a:rPr lang="en-US" dirty="0" smtClean="0">
                <a:latin typeface="+mj-lt"/>
              </a:rPr>
              <a:t>is an integer value that shows the size of structure or array which is being read or written.</a:t>
            </a:r>
          </a:p>
          <a:p>
            <a:pPr lvl="1"/>
            <a:r>
              <a:rPr lang="en-US" dirty="0" err="1" smtClean="0"/>
              <a:t>numberOfStructureArray</a:t>
            </a:r>
            <a:r>
              <a:rPr lang="en-US" dirty="0" smtClean="0"/>
              <a:t> </a:t>
            </a:r>
            <a:r>
              <a:rPr lang="en-US" dirty="0">
                <a:latin typeface="+mj-lt"/>
              </a:rPr>
              <a:t>is an integer value that indicates number of arrays or structures to be written to file or read from </a:t>
            </a:r>
            <a:r>
              <a:rPr lang="en-US" dirty="0" smtClean="0">
                <a:latin typeface="+mj-lt"/>
              </a:rPr>
              <a:t>file</a:t>
            </a:r>
            <a:endParaRPr lang="en-US" dirty="0" smtClean="0"/>
          </a:p>
          <a:p>
            <a:pPr lvl="1"/>
            <a:r>
              <a:rPr lang="en-US" b="1" dirty="0" err="1" smtClean="0">
                <a:latin typeface="+mj-lt"/>
              </a:rPr>
              <a:t>fptr</a:t>
            </a:r>
            <a:r>
              <a:rPr lang="en-US" dirty="0" smtClean="0">
                <a:latin typeface="+mj-lt"/>
              </a:rPr>
              <a:t> is a file pointer of a file opened in binary mode</a:t>
            </a:r>
          </a:p>
          <a:p>
            <a:pPr lvl="1"/>
            <a:endParaRPr lang="en-US" dirty="0" smtClean="0">
              <a:latin typeface="+mj-lt"/>
            </a:endParaRPr>
          </a:p>
          <a:p>
            <a:pPr lvl="1"/>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25</a:t>
            </a:fld>
            <a:endParaRPr lang="en-US"/>
          </a:p>
        </p:txBody>
      </p:sp>
    </p:spTree>
    <p:extLst>
      <p:ext uri="{BB962C8B-B14F-4D97-AF65-F5344CB8AC3E}">
        <p14:creationId xmlns:p14="http://schemas.microsoft.com/office/powerpoint/2010/main" val="2104649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369"/>
            <a:ext cx="10515600" cy="613821"/>
          </a:xfrm>
        </p:spPr>
        <p:txBody>
          <a:bodyPr>
            <a:normAutofit fontScale="90000"/>
          </a:bodyPr>
          <a:lstStyle/>
          <a:p>
            <a:pPr>
              <a:lnSpc>
                <a:spcPct val="100000"/>
              </a:lnSpc>
            </a:pPr>
            <a:r>
              <a:rPr lang="en-US" dirty="0" smtClean="0"/>
              <a:t>Use of </a:t>
            </a:r>
            <a:r>
              <a:rPr lang="en-US" dirty="0" err="1" smtClean="0"/>
              <a:t>fwrite</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44355276"/>
              </p:ext>
            </p:extLst>
          </p:nvPr>
        </p:nvGraphicFramePr>
        <p:xfrm>
          <a:off x="838200" y="719197"/>
          <a:ext cx="10515600" cy="5749925"/>
        </p:xfrm>
        <a:graphic>
          <a:graphicData uri="http://schemas.openxmlformats.org/drawingml/2006/table">
            <a:tbl>
              <a:tblPr firstRow="1" bandRow="1">
                <a:tableStyleId>{5C22544A-7EE6-4342-B048-85BDC9FD1C3A}</a:tableStyleId>
              </a:tblPr>
              <a:tblGrid>
                <a:gridCol w="10515600"/>
              </a:tblGrid>
              <a:tr h="5749925">
                <a:tc>
                  <a:txBody>
                    <a:bodyPr/>
                    <a:lstStyle/>
                    <a:p>
                      <a:r>
                        <a:rPr lang="en-US" sz="1800" b="1" kern="1200" dirty="0" smtClean="0">
                          <a:solidFill>
                            <a:schemeClr val="lt1"/>
                          </a:solidFill>
                          <a:effectLst/>
                          <a:latin typeface="+mn-lt"/>
                          <a:ea typeface="+mn-ea"/>
                          <a:cs typeface="+mn-cs"/>
                        </a:rPr>
                        <a:t>#include &lt;</a:t>
                      </a:r>
                      <a:r>
                        <a:rPr lang="en-US" sz="1800" b="1" kern="1200" dirty="0" err="1" smtClean="0">
                          <a:solidFill>
                            <a:schemeClr val="lt1"/>
                          </a:solidFill>
                          <a:effectLst/>
                          <a:latin typeface="+mn-lt"/>
                          <a:ea typeface="+mn-ea"/>
                          <a:cs typeface="+mn-cs"/>
                        </a:rPr>
                        <a:t>stdio.h</a:t>
                      </a:r>
                      <a:r>
                        <a:rPr lang="en-US" sz="1800" b="1" kern="1200" dirty="0" smtClean="0">
                          <a:solidFill>
                            <a:schemeClr val="lt1"/>
                          </a:solidFill>
                          <a:effectLst/>
                          <a:latin typeface="+mn-lt"/>
                          <a:ea typeface="+mn-ea"/>
                          <a:cs typeface="+mn-cs"/>
                        </a:rPr>
                        <a:t>&gt;</a:t>
                      </a:r>
                    </a:p>
                    <a:p>
                      <a:r>
                        <a:rPr lang="en-US" sz="1800" b="1" kern="1200" dirty="0" smtClean="0">
                          <a:solidFill>
                            <a:schemeClr val="lt1"/>
                          </a:solidFill>
                          <a:effectLst/>
                          <a:latin typeface="+mn-lt"/>
                          <a:ea typeface="+mn-ea"/>
                          <a:cs typeface="+mn-cs"/>
                        </a:rPr>
                        <a:t>#include &lt;</a:t>
                      </a:r>
                      <a:r>
                        <a:rPr lang="en-US" sz="1800" b="1" kern="1200" dirty="0" err="1" smtClean="0">
                          <a:solidFill>
                            <a:schemeClr val="lt1"/>
                          </a:solidFill>
                          <a:effectLst/>
                          <a:latin typeface="+mn-lt"/>
                          <a:ea typeface="+mn-ea"/>
                          <a:cs typeface="+mn-cs"/>
                        </a:rPr>
                        <a:t>stdlib.h</a:t>
                      </a:r>
                      <a:r>
                        <a:rPr lang="en-US" sz="1800" b="1" kern="1200" dirty="0" smtClean="0">
                          <a:solidFill>
                            <a:schemeClr val="lt1"/>
                          </a:solidFill>
                          <a:effectLst/>
                          <a:latin typeface="+mn-lt"/>
                          <a:ea typeface="+mn-ea"/>
                          <a:cs typeface="+mn-cs"/>
                        </a:rPr>
                        <a:t>&gt;</a:t>
                      </a:r>
                    </a:p>
                    <a:p>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main(){</a:t>
                      </a:r>
                    </a:p>
                    <a:p>
                      <a:r>
                        <a:rPr lang="en-US" sz="1800" b="1" kern="1200" dirty="0" smtClean="0">
                          <a:solidFill>
                            <a:schemeClr val="lt1"/>
                          </a:solidFill>
                          <a:effectLst/>
                          <a:latin typeface="+mn-lt"/>
                          <a:ea typeface="+mn-ea"/>
                          <a:cs typeface="+mn-cs"/>
                        </a:rPr>
                        <a:t>	FILE *f;</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num</a:t>
                      </a:r>
                      <a:r>
                        <a:rPr lang="en-US" sz="1800" b="1" kern="1200" dirty="0" smtClean="0">
                          <a:solidFill>
                            <a:schemeClr val="lt1"/>
                          </a:solidFill>
                          <a:effectLst/>
                          <a:latin typeface="+mn-lt"/>
                          <a:ea typeface="+mn-ea"/>
                          <a:cs typeface="+mn-cs"/>
                        </a:rPr>
                        <a:t>[10],</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f=</a:t>
                      </a:r>
                      <a:r>
                        <a:rPr lang="en-US" sz="1800" b="1" kern="1200" dirty="0" err="1" smtClean="0">
                          <a:solidFill>
                            <a:schemeClr val="lt1"/>
                          </a:solidFill>
                          <a:effectLst/>
                          <a:latin typeface="+mn-lt"/>
                          <a:ea typeface="+mn-ea"/>
                          <a:cs typeface="+mn-cs"/>
                        </a:rPr>
                        <a:t>fopen</a:t>
                      </a:r>
                      <a:r>
                        <a:rPr lang="en-US" sz="1800" b="1" kern="1200" dirty="0" smtClean="0">
                          <a:solidFill>
                            <a:schemeClr val="lt1"/>
                          </a:solidFill>
                          <a:effectLst/>
                          <a:latin typeface="+mn-lt"/>
                          <a:ea typeface="+mn-ea"/>
                          <a:cs typeface="+mn-cs"/>
                        </a:rPr>
                        <a:t>("read","</a:t>
                      </a:r>
                      <a:r>
                        <a:rPr lang="en-US" sz="1800" b="1" kern="1200" dirty="0" err="1" smtClean="0">
                          <a:solidFill>
                            <a:schemeClr val="lt1"/>
                          </a:solidFill>
                          <a:effectLst/>
                          <a:latin typeface="+mn-lt"/>
                          <a:ea typeface="+mn-ea"/>
                          <a:cs typeface="+mn-cs"/>
                        </a:rPr>
                        <a:t>wb</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if(f==NULL){</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printf</a:t>
                      </a:r>
                      <a:r>
                        <a:rPr lang="en-US" sz="1800" b="1" kern="1200" dirty="0" smtClean="0">
                          <a:solidFill>
                            <a:schemeClr val="lt1"/>
                          </a:solidFill>
                          <a:effectLst/>
                          <a:latin typeface="+mn-lt"/>
                          <a:ea typeface="+mn-ea"/>
                          <a:cs typeface="+mn-cs"/>
                        </a:rPr>
                        <a:t>("FILE CAN NOT BE CREATED\n");</a:t>
                      </a:r>
                    </a:p>
                    <a:p>
                      <a:r>
                        <a:rPr lang="en-US" sz="1800" b="1" kern="1200" dirty="0" smtClean="0">
                          <a:solidFill>
                            <a:schemeClr val="lt1"/>
                          </a:solidFill>
                          <a:effectLst/>
                          <a:latin typeface="+mn-lt"/>
                          <a:ea typeface="+mn-ea"/>
                          <a:cs typeface="+mn-cs"/>
                        </a:rPr>
                        <a:t>      exit(0);</a:t>
                      </a:r>
                    </a:p>
                    <a:p>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printf</a:t>
                      </a:r>
                      <a:r>
                        <a:rPr lang="en-US" sz="1800" b="1" kern="1200" dirty="0" smtClean="0">
                          <a:solidFill>
                            <a:schemeClr val="lt1"/>
                          </a:solidFill>
                          <a:effectLst/>
                          <a:latin typeface="+mn-lt"/>
                          <a:ea typeface="+mn-ea"/>
                          <a:cs typeface="+mn-cs"/>
                        </a:rPr>
                        <a:t>("Enter 10 numbers:\n");</a:t>
                      </a:r>
                    </a:p>
                    <a:p>
                      <a:r>
                        <a:rPr lang="en-US" sz="1800" b="1" kern="1200" dirty="0" smtClean="0">
                          <a:solidFill>
                            <a:schemeClr val="lt1"/>
                          </a:solidFill>
                          <a:effectLst/>
                          <a:latin typeface="+mn-lt"/>
                          <a:ea typeface="+mn-ea"/>
                          <a:cs typeface="+mn-cs"/>
                        </a:rPr>
                        <a:t>   for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 = 0; </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 &lt; 10; </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scanf</a:t>
                      </a:r>
                      <a:r>
                        <a:rPr lang="en-US" sz="1800" b="1" kern="1200" dirty="0" smtClean="0">
                          <a:solidFill>
                            <a:schemeClr val="lt1"/>
                          </a:solidFill>
                          <a:effectLst/>
                          <a:latin typeface="+mn-lt"/>
                          <a:ea typeface="+mn-ea"/>
                          <a:cs typeface="+mn-cs"/>
                        </a:rPr>
                        <a:t>("%d",&amp;</a:t>
                      </a:r>
                      <a:r>
                        <a:rPr lang="en-US" sz="1800" b="1" kern="1200" dirty="0" err="1" smtClean="0">
                          <a:solidFill>
                            <a:schemeClr val="lt1"/>
                          </a:solidFill>
                          <a:effectLst/>
                          <a:latin typeface="+mn-lt"/>
                          <a:ea typeface="+mn-ea"/>
                          <a:cs typeface="+mn-cs"/>
                        </a:rPr>
                        <a:t>num</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fwrite</a:t>
                      </a:r>
                      <a:r>
                        <a:rPr lang="en-US" sz="1800" b="1" kern="1200" dirty="0" smtClean="0">
                          <a:solidFill>
                            <a:schemeClr val="lt1"/>
                          </a:solidFill>
                          <a:effectLst/>
                          <a:latin typeface="+mn-lt"/>
                          <a:ea typeface="+mn-ea"/>
                          <a:cs typeface="+mn-cs"/>
                        </a:rPr>
                        <a:t>(&amp;</a:t>
                      </a:r>
                      <a:r>
                        <a:rPr lang="en-US" sz="1800" b="1" kern="1200" dirty="0" err="1" smtClean="0">
                          <a:solidFill>
                            <a:schemeClr val="lt1"/>
                          </a:solidFill>
                          <a:effectLst/>
                          <a:latin typeface="+mn-lt"/>
                          <a:ea typeface="+mn-ea"/>
                          <a:cs typeface="+mn-cs"/>
                        </a:rPr>
                        <a:t>num,sizeof</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num</a:t>
                      </a:r>
                      <a:r>
                        <a:rPr lang="en-US" sz="1800" b="1" kern="1200" dirty="0" smtClean="0">
                          <a:solidFill>
                            <a:schemeClr val="lt1"/>
                          </a:solidFill>
                          <a:effectLst/>
                          <a:latin typeface="+mn-lt"/>
                          <a:ea typeface="+mn-ea"/>
                          <a:cs typeface="+mn-cs"/>
                        </a:rPr>
                        <a:t>),1,f);</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printf</a:t>
                      </a:r>
                      <a:r>
                        <a:rPr lang="en-US" sz="1800" b="1" kern="1200" dirty="0" smtClean="0">
                          <a:solidFill>
                            <a:schemeClr val="lt1"/>
                          </a:solidFill>
                          <a:effectLst/>
                          <a:latin typeface="+mn-lt"/>
                          <a:ea typeface="+mn-ea"/>
                          <a:cs typeface="+mn-cs"/>
                        </a:rPr>
                        <a:t>("\n");</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fclose</a:t>
                      </a:r>
                      <a:r>
                        <a:rPr lang="en-US" sz="1800" b="1" kern="1200" dirty="0" smtClean="0">
                          <a:solidFill>
                            <a:schemeClr val="lt1"/>
                          </a:solidFill>
                          <a:effectLst/>
                          <a:latin typeface="+mn-lt"/>
                          <a:ea typeface="+mn-ea"/>
                          <a:cs typeface="+mn-cs"/>
                        </a:rPr>
                        <a:t>(f);</a:t>
                      </a:r>
                    </a:p>
                    <a:p>
                      <a:r>
                        <a:rPr lang="en-US" sz="1800" b="1" kern="1200" dirty="0" smtClean="0">
                          <a:solidFill>
                            <a:schemeClr val="lt1"/>
                          </a:solidFill>
                          <a:effectLst/>
                          <a:latin typeface="+mn-lt"/>
                          <a:ea typeface="+mn-ea"/>
                          <a:cs typeface="+mn-cs"/>
                        </a:rPr>
                        <a:t>}</a:t>
                      </a:r>
                    </a:p>
                    <a:p>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26</a:t>
            </a:fld>
            <a:endParaRPr lang="en-US"/>
          </a:p>
        </p:txBody>
      </p:sp>
    </p:spTree>
    <p:extLst>
      <p:ext uri="{BB962C8B-B14F-4D97-AF65-F5344CB8AC3E}">
        <p14:creationId xmlns:p14="http://schemas.microsoft.com/office/powerpoint/2010/main" val="1706161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369"/>
            <a:ext cx="10515600" cy="613821"/>
          </a:xfrm>
        </p:spPr>
        <p:txBody>
          <a:bodyPr>
            <a:normAutofit fontScale="90000"/>
          </a:bodyPr>
          <a:lstStyle/>
          <a:p>
            <a:pPr>
              <a:lnSpc>
                <a:spcPct val="100000"/>
              </a:lnSpc>
            </a:pPr>
            <a:r>
              <a:rPr lang="en-US" dirty="0" smtClean="0"/>
              <a:t>Use of </a:t>
            </a:r>
            <a:r>
              <a:rPr lang="en-US" dirty="0" err="1" smtClean="0"/>
              <a:t>fread</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1549021"/>
              </p:ext>
            </p:extLst>
          </p:nvPr>
        </p:nvGraphicFramePr>
        <p:xfrm>
          <a:off x="838200" y="719197"/>
          <a:ext cx="10515600" cy="5852160"/>
        </p:xfrm>
        <a:graphic>
          <a:graphicData uri="http://schemas.openxmlformats.org/drawingml/2006/table">
            <a:tbl>
              <a:tblPr firstRow="1" bandRow="1">
                <a:tableStyleId>{5C22544A-7EE6-4342-B048-85BDC9FD1C3A}</a:tableStyleId>
              </a:tblPr>
              <a:tblGrid>
                <a:gridCol w="10515600"/>
              </a:tblGrid>
              <a:tr h="5637153">
                <a:tc>
                  <a:txBody>
                    <a:bodyPr/>
                    <a:lstStyle/>
                    <a:p>
                      <a:r>
                        <a:rPr lang="en-US" sz="1800" b="1" kern="1200" dirty="0" smtClean="0">
                          <a:solidFill>
                            <a:schemeClr val="lt1"/>
                          </a:solidFill>
                          <a:effectLst/>
                          <a:latin typeface="+mn-lt"/>
                          <a:ea typeface="+mn-ea"/>
                          <a:cs typeface="+mn-cs"/>
                        </a:rPr>
                        <a:t>#include &lt;</a:t>
                      </a:r>
                      <a:r>
                        <a:rPr lang="en-US" sz="1800" b="1" kern="1200" dirty="0" err="1" smtClean="0">
                          <a:solidFill>
                            <a:schemeClr val="lt1"/>
                          </a:solidFill>
                          <a:effectLst/>
                          <a:latin typeface="+mn-lt"/>
                          <a:ea typeface="+mn-ea"/>
                          <a:cs typeface="+mn-cs"/>
                        </a:rPr>
                        <a:t>stdio.h</a:t>
                      </a:r>
                      <a:r>
                        <a:rPr lang="en-US" sz="1800" b="1" kern="1200" dirty="0" smtClean="0">
                          <a:solidFill>
                            <a:schemeClr val="lt1"/>
                          </a:solidFill>
                          <a:effectLst/>
                          <a:latin typeface="+mn-lt"/>
                          <a:ea typeface="+mn-ea"/>
                          <a:cs typeface="+mn-cs"/>
                        </a:rPr>
                        <a:t>&gt;</a:t>
                      </a:r>
                    </a:p>
                    <a:p>
                      <a:r>
                        <a:rPr lang="en-US" sz="1800" b="1" kern="1200" dirty="0" smtClean="0">
                          <a:solidFill>
                            <a:schemeClr val="lt1"/>
                          </a:solidFill>
                          <a:effectLst/>
                          <a:latin typeface="+mn-lt"/>
                          <a:ea typeface="+mn-ea"/>
                          <a:cs typeface="+mn-cs"/>
                        </a:rPr>
                        <a:t>#include &lt;</a:t>
                      </a:r>
                      <a:r>
                        <a:rPr lang="en-US" sz="1800" b="1" kern="1200" dirty="0" err="1" smtClean="0">
                          <a:solidFill>
                            <a:schemeClr val="lt1"/>
                          </a:solidFill>
                          <a:effectLst/>
                          <a:latin typeface="+mn-lt"/>
                          <a:ea typeface="+mn-ea"/>
                          <a:cs typeface="+mn-cs"/>
                        </a:rPr>
                        <a:t>stdlib.h</a:t>
                      </a:r>
                      <a:r>
                        <a:rPr lang="en-US" sz="1800" b="1" kern="1200" dirty="0" smtClean="0">
                          <a:solidFill>
                            <a:schemeClr val="lt1"/>
                          </a:solidFill>
                          <a:effectLst/>
                          <a:latin typeface="+mn-lt"/>
                          <a:ea typeface="+mn-ea"/>
                          <a:cs typeface="+mn-cs"/>
                        </a:rPr>
                        <a:t>&gt;</a:t>
                      </a:r>
                    </a:p>
                    <a:p>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main(){</a:t>
                      </a:r>
                    </a:p>
                    <a:p>
                      <a:r>
                        <a:rPr lang="en-US" sz="1800" b="1" kern="1200" dirty="0" smtClean="0">
                          <a:solidFill>
                            <a:schemeClr val="lt1"/>
                          </a:solidFill>
                          <a:effectLst/>
                          <a:latin typeface="+mn-lt"/>
                          <a:ea typeface="+mn-ea"/>
                          <a:cs typeface="+mn-cs"/>
                        </a:rPr>
                        <a:t>	FILE *f;</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num</a:t>
                      </a:r>
                      <a:r>
                        <a:rPr lang="en-US" sz="1800" b="1" kern="1200" dirty="0" smtClean="0">
                          <a:solidFill>
                            <a:schemeClr val="lt1"/>
                          </a:solidFill>
                          <a:effectLst/>
                          <a:latin typeface="+mn-lt"/>
                          <a:ea typeface="+mn-ea"/>
                          <a:cs typeface="+mn-cs"/>
                        </a:rPr>
                        <a:t>[10],</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f=</a:t>
                      </a:r>
                      <a:r>
                        <a:rPr lang="en-US" sz="1800" b="1" kern="1200" dirty="0" err="1" smtClean="0">
                          <a:solidFill>
                            <a:schemeClr val="lt1"/>
                          </a:solidFill>
                          <a:effectLst/>
                          <a:latin typeface="+mn-lt"/>
                          <a:ea typeface="+mn-ea"/>
                          <a:cs typeface="+mn-cs"/>
                        </a:rPr>
                        <a:t>fopen</a:t>
                      </a:r>
                      <a:r>
                        <a:rPr lang="en-US" sz="1800" b="1" kern="1200" dirty="0" smtClean="0">
                          <a:solidFill>
                            <a:schemeClr val="lt1"/>
                          </a:solidFill>
                          <a:effectLst/>
                          <a:latin typeface="+mn-lt"/>
                          <a:ea typeface="+mn-ea"/>
                          <a:cs typeface="+mn-cs"/>
                        </a:rPr>
                        <a:t>("read",”</a:t>
                      </a:r>
                      <a:r>
                        <a:rPr lang="en-US" sz="1800" b="1" kern="1200" dirty="0" err="1" smtClean="0">
                          <a:solidFill>
                            <a:schemeClr val="lt1"/>
                          </a:solidFill>
                          <a:effectLst/>
                          <a:latin typeface="+mn-lt"/>
                          <a:ea typeface="+mn-ea"/>
                          <a:cs typeface="+mn-cs"/>
                        </a:rPr>
                        <a:t>rb</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if(f==NULL){</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printf</a:t>
                      </a:r>
                      <a:r>
                        <a:rPr lang="en-US" sz="1800" b="1" kern="1200" dirty="0" smtClean="0">
                          <a:solidFill>
                            <a:schemeClr val="lt1"/>
                          </a:solidFill>
                          <a:effectLst/>
                          <a:latin typeface="+mn-lt"/>
                          <a:ea typeface="+mn-ea"/>
                          <a:cs typeface="+mn-cs"/>
                        </a:rPr>
                        <a:t>("FILE CAN NOT BE CREATED\n");</a:t>
                      </a:r>
                    </a:p>
                    <a:p>
                      <a:r>
                        <a:rPr lang="en-US" sz="1800" b="1" kern="1200" dirty="0" smtClean="0">
                          <a:solidFill>
                            <a:schemeClr val="lt1"/>
                          </a:solidFill>
                          <a:effectLst/>
                          <a:latin typeface="+mn-lt"/>
                          <a:ea typeface="+mn-ea"/>
                          <a:cs typeface="+mn-cs"/>
                        </a:rPr>
                        <a:t>      exit(0);</a:t>
                      </a:r>
                    </a:p>
                    <a:p>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printf</a:t>
                      </a:r>
                      <a:r>
                        <a:rPr lang="en-US" sz="1800" b="1" kern="1200" dirty="0" smtClean="0">
                          <a:solidFill>
                            <a:schemeClr val="lt1"/>
                          </a:solidFill>
                          <a:effectLst/>
                          <a:latin typeface="+mn-lt"/>
                          <a:ea typeface="+mn-ea"/>
                          <a:cs typeface="+mn-cs"/>
                        </a:rPr>
                        <a:t>("Things read file:\n");</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fread</a:t>
                      </a:r>
                      <a:r>
                        <a:rPr lang="en-US" sz="1800" b="1" kern="1200" dirty="0" smtClean="0">
                          <a:solidFill>
                            <a:schemeClr val="lt1"/>
                          </a:solidFill>
                          <a:effectLst/>
                          <a:latin typeface="+mn-lt"/>
                          <a:ea typeface="+mn-ea"/>
                          <a:cs typeface="+mn-cs"/>
                        </a:rPr>
                        <a:t>(&amp;</a:t>
                      </a:r>
                      <a:r>
                        <a:rPr lang="en-US" sz="1800" b="1" kern="1200" dirty="0" err="1" smtClean="0">
                          <a:solidFill>
                            <a:schemeClr val="lt1"/>
                          </a:solidFill>
                          <a:effectLst/>
                          <a:latin typeface="+mn-lt"/>
                          <a:ea typeface="+mn-ea"/>
                          <a:cs typeface="+mn-cs"/>
                        </a:rPr>
                        <a:t>num,sizeof</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num</a:t>
                      </a:r>
                      <a:r>
                        <a:rPr lang="en-US" sz="1800" b="1" kern="1200" dirty="0" smtClean="0">
                          <a:solidFill>
                            <a:schemeClr val="lt1"/>
                          </a:solidFill>
                          <a:effectLst/>
                          <a:latin typeface="+mn-lt"/>
                          <a:ea typeface="+mn-ea"/>
                          <a:cs typeface="+mn-cs"/>
                        </a:rPr>
                        <a:t>),1,f);</a:t>
                      </a:r>
                    </a:p>
                    <a:p>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   for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 = 0; </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 &lt; 10; </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printf</a:t>
                      </a:r>
                      <a:r>
                        <a:rPr lang="en-US" sz="1800" b="1" kern="1200" dirty="0" smtClean="0">
                          <a:solidFill>
                            <a:schemeClr val="lt1"/>
                          </a:solidFill>
                          <a:effectLst/>
                          <a:latin typeface="+mn-lt"/>
                          <a:ea typeface="+mn-ea"/>
                          <a:cs typeface="+mn-cs"/>
                        </a:rPr>
                        <a:t>("%d\t",</a:t>
                      </a:r>
                      <a:r>
                        <a:rPr lang="en-US" sz="1800" b="1" kern="1200" dirty="0" err="1" smtClean="0">
                          <a:solidFill>
                            <a:schemeClr val="lt1"/>
                          </a:solidFill>
                          <a:effectLst/>
                          <a:latin typeface="+mn-lt"/>
                          <a:ea typeface="+mn-ea"/>
                          <a:cs typeface="+mn-cs"/>
                        </a:rPr>
                        <a:t>num</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i</a:t>
                      </a:r>
                      <a:r>
                        <a:rPr lang="en-US" sz="1800" b="1" kern="1200" dirty="0" smtClean="0">
                          <a:solidFill>
                            <a:schemeClr val="lt1"/>
                          </a:solidFill>
                          <a:effectLst/>
                          <a:latin typeface="+mn-lt"/>
                          <a:ea typeface="+mn-ea"/>
                          <a:cs typeface="+mn-cs"/>
                        </a:rPr>
                        <a:t>]);</a:t>
                      </a:r>
                    </a:p>
                    <a:p>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printf</a:t>
                      </a:r>
                      <a:r>
                        <a:rPr lang="en-US" sz="1800" b="1" kern="1200" dirty="0" smtClean="0">
                          <a:solidFill>
                            <a:schemeClr val="lt1"/>
                          </a:solidFill>
                          <a:effectLst/>
                          <a:latin typeface="+mn-lt"/>
                          <a:ea typeface="+mn-ea"/>
                          <a:cs typeface="+mn-cs"/>
                        </a:rPr>
                        <a:t>("\n");</a:t>
                      </a:r>
                    </a:p>
                    <a:p>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fclose</a:t>
                      </a:r>
                      <a:r>
                        <a:rPr lang="en-US" sz="1800" b="1" kern="1200" dirty="0" smtClean="0">
                          <a:solidFill>
                            <a:schemeClr val="lt1"/>
                          </a:solidFill>
                          <a:effectLst/>
                          <a:latin typeface="+mn-lt"/>
                          <a:ea typeface="+mn-ea"/>
                          <a:cs typeface="+mn-cs"/>
                        </a:rPr>
                        <a:t>(f);</a:t>
                      </a:r>
                    </a:p>
                    <a:p>
                      <a:r>
                        <a:rPr lang="en-US" sz="1800" b="1" kern="1200" dirty="0" smtClean="0">
                          <a:solidFill>
                            <a:schemeClr val="lt1"/>
                          </a:solidFill>
                          <a:effectLst/>
                          <a:latin typeface="+mn-lt"/>
                          <a:ea typeface="+mn-ea"/>
                          <a:cs typeface="+mn-cs"/>
                        </a:rPr>
                        <a:t>}</a:t>
                      </a:r>
                    </a:p>
                    <a:p>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27</a:t>
            </a:fld>
            <a:endParaRPr lang="en-US"/>
          </a:p>
        </p:txBody>
      </p:sp>
    </p:spTree>
    <p:extLst>
      <p:ext uri="{BB962C8B-B14F-4D97-AF65-F5344CB8AC3E}">
        <p14:creationId xmlns:p14="http://schemas.microsoft.com/office/powerpoint/2010/main" val="305633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Direct/Random Access</a:t>
            </a:r>
            <a:endParaRPr lang="en-US"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The reading and writing in all previous programs was sequential. </a:t>
            </a:r>
          </a:p>
          <a:p>
            <a:endParaRPr lang="en-US" dirty="0">
              <a:latin typeface="+mj-lt"/>
            </a:endParaRPr>
          </a:p>
          <a:p>
            <a:r>
              <a:rPr lang="en-US" dirty="0" smtClean="0">
                <a:latin typeface="+mj-lt"/>
              </a:rPr>
              <a:t>While reading data from a file, the data items are read from the beginning of the file in sequence until the end of the file.</a:t>
            </a:r>
          </a:p>
          <a:p>
            <a:endParaRPr lang="en-US" dirty="0">
              <a:latin typeface="+mj-lt"/>
            </a:endParaRPr>
          </a:p>
          <a:p>
            <a:r>
              <a:rPr lang="en-US" dirty="0" smtClean="0">
                <a:latin typeface="+mj-lt"/>
              </a:rPr>
              <a:t>We can access a particular data item placed in any location without starting from the beginning.</a:t>
            </a:r>
          </a:p>
          <a:p>
            <a:endParaRPr lang="en-US" dirty="0">
              <a:latin typeface="+mj-lt"/>
            </a:endParaRPr>
          </a:p>
          <a:p>
            <a:r>
              <a:rPr lang="en-US" dirty="0" smtClean="0">
                <a:latin typeface="+mj-lt"/>
              </a:rPr>
              <a:t>Such type of access to a data item is called direct or random access.</a:t>
            </a: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28</a:t>
            </a:fld>
            <a:endParaRPr lang="en-US"/>
          </a:p>
        </p:txBody>
      </p:sp>
    </p:spTree>
    <p:extLst>
      <p:ext uri="{BB962C8B-B14F-4D97-AF65-F5344CB8AC3E}">
        <p14:creationId xmlns:p14="http://schemas.microsoft.com/office/powerpoint/2010/main" val="1952892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8791"/>
            <a:ext cx="10515600" cy="5855375"/>
          </a:xfrm>
        </p:spPr>
        <p:txBody>
          <a:bodyPr>
            <a:normAutofit lnSpcReduction="10000"/>
          </a:bodyPr>
          <a:lstStyle/>
          <a:p>
            <a:r>
              <a:rPr lang="en-US" dirty="0" smtClean="0">
                <a:latin typeface="+mj-lt"/>
              </a:rPr>
              <a:t>Every time when we write to a file the file pointer moves to the end of the data items written so that writing can continue from that point.</a:t>
            </a:r>
          </a:p>
          <a:p>
            <a:endParaRPr lang="en-US" dirty="0">
              <a:latin typeface="+mj-lt"/>
            </a:endParaRPr>
          </a:p>
          <a:p>
            <a:r>
              <a:rPr lang="en-US" dirty="0" smtClean="0">
                <a:latin typeface="+mj-lt"/>
              </a:rPr>
              <a:t>While opening a file in read mode, the file pointer is at the beginning of file. After reading a data item, the file pointer moves to the beginning of the next data item.</a:t>
            </a:r>
          </a:p>
          <a:p>
            <a:endParaRPr lang="en-US" dirty="0">
              <a:latin typeface="+mj-lt"/>
            </a:endParaRPr>
          </a:p>
          <a:p>
            <a:r>
              <a:rPr lang="en-US" dirty="0" smtClean="0">
                <a:latin typeface="+mj-lt"/>
              </a:rPr>
              <a:t>If the file is opened in append mode, then the file pointer will be positioned at the end of the existing file, so that new data items can be written from there onwards.</a:t>
            </a:r>
          </a:p>
          <a:p>
            <a:endParaRPr lang="en-US" dirty="0">
              <a:latin typeface="+mj-lt"/>
            </a:endParaRPr>
          </a:p>
          <a:p>
            <a:r>
              <a:rPr lang="en-US" dirty="0" smtClean="0">
                <a:latin typeface="+mj-lt"/>
              </a:rPr>
              <a:t>Therefore we can read any data item from a file or write to a file randomly if we would be successful to move this file pointer as our requirement.</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29</a:t>
            </a:fld>
            <a:endParaRPr lang="en-US"/>
          </a:p>
        </p:txBody>
      </p:sp>
    </p:spTree>
    <p:extLst>
      <p:ext uri="{BB962C8B-B14F-4D97-AF65-F5344CB8AC3E}">
        <p14:creationId xmlns:p14="http://schemas.microsoft.com/office/powerpoint/2010/main" val="1236370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r>
              <a:rPr lang="en-US" dirty="0" smtClean="0"/>
              <a:t>Intro..</a:t>
            </a:r>
            <a:endParaRPr lang="en-US"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A file is a place on the disk where a group of related data is stored.</a:t>
            </a:r>
          </a:p>
          <a:p>
            <a:endParaRPr lang="en-US" dirty="0">
              <a:latin typeface="+mj-lt"/>
            </a:endParaRPr>
          </a:p>
          <a:p>
            <a:r>
              <a:rPr lang="en-US" dirty="0" smtClean="0">
                <a:latin typeface="+mj-lt"/>
              </a:rPr>
              <a:t>The data file allows us to store information and to access and alter the information whenever necessary.</a:t>
            </a:r>
          </a:p>
          <a:p>
            <a:endParaRPr lang="en-US" dirty="0">
              <a:latin typeface="+mj-lt"/>
            </a:endParaRPr>
          </a:p>
          <a:p>
            <a:r>
              <a:rPr lang="en-US" dirty="0" smtClean="0">
                <a:latin typeface="+mj-lt"/>
              </a:rPr>
              <a:t>C has various library functions for creating and processing data files</a:t>
            </a:r>
          </a:p>
          <a:p>
            <a:endParaRPr lang="en-US" dirty="0">
              <a:latin typeface="+mj-lt"/>
            </a:endParaRPr>
          </a:p>
          <a:p>
            <a:r>
              <a:rPr lang="en-US" dirty="0" smtClean="0">
                <a:latin typeface="+mj-lt"/>
              </a:rPr>
              <a:t>Mainly there are two types of data files, one is </a:t>
            </a:r>
            <a:r>
              <a:rPr lang="en-US" sz="3600" b="1" i="1" dirty="0" smtClean="0">
                <a:solidFill>
                  <a:schemeClr val="accent6">
                    <a:lumMod val="50000"/>
                  </a:schemeClr>
                </a:solidFill>
                <a:latin typeface="+mj-lt"/>
              </a:rPr>
              <a:t>stream oriented </a:t>
            </a:r>
            <a:r>
              <a:rPr lang="en-US" sz="3600" dirty="0" smtClean="0">
                <a:solidFill>
                  <a:schemeClr val="accent6">
                    <a:lumMod val="50000"/>
                  </a:schemeClr>
                </a:solidFill>
                <a:latin typeface="+mj-lt"/>
              </a:rPr>
              <a:t>or </a:t>
            </a:r>
            <a:r>
              <a:rPr lang="en-US" sz="3600" b="1" i="1" dirty="0" smtClean="0">
                <a:solidFill>
                  <a:schemeClr val="accent6">
                    <a:lumMod val="50000"/>
                  </a:schemeClr>
                </a:solidFill>
                <a:latin typeface="+mj-lt"/>
              </a:rPr>
              <a:t>standard</a:t>
            </a:r>
            <a:r>
              <a:rPr lang="en-US" sz="3600" i="1" dirty="0" smtClean="0">
                <a:solidFill>
                  <a:schemeClr val="accent6">
                    <a:lumMod val="50000"/>
                  </a:schemeClr>
                </a:solidFill>
                <a:latin typeface="+mj-lt"/>
              </a:rPr>
              <a:t> or </a:t>
            </a:r>
            <a:r>
              <a:rPr lang="en-US" sz="3600" b="1" i="1" dirty="0" smtClean="0">
                <a:solidFill>
                  <a:schemeClr val="accent6">
                    <a:lumMod val="50000"/>
                  </a:schemeClr>
                </a:solidFill>
                <a:latin typeface="+mj-lt"/>
              </a:rPr>
              <a:t>high level </a:t>
            </a:r>
            <a:r>
              <a:rPr lang="en-US" dirty="0" smtClean="0">
                <a:latin typeface="+mj-lt"/>
              </a:rPr>
              <a:t>and another is </a:t>
            </a:r>
            <a:r>
              <a:rPr lang="en-US" sz="2400" b="1" dirty="0" smtClean="0">
                <a:solidFill>
                  <a:srgbClr val="FF0000"/>
                </a:solidFill>
                <a:latin typeface="+mj-lt"/>
              </a:rPr>
              <a:t>system oriented </a:t>
            </a:r>
            <a:r>
              <a:rPr lang="en-US" sz="2400" dirty="0" smtClean="0">
                <a:solidFill>
                  <a:srgbClr val="FF0000"/>
                </a:solidFill>
                <a:latin typeface="+mj-lt"/>
              </a:rPr>
              <a:t>or </a:t>
            </a:r>
            <a:r>
              <a:rPr lang="en-US" sz="2400" b="1" i="1" dirty="0" smtClean="0">
                <a:solidFill>
                  <a:srgbClr val="FF0000"/>
                </a:solidFill>
                <a:latin typeface="+mj-lt"/>
              </a:rPr>
              <a:t>low level data files.</a:t>
            </a:r>
            <a:endParaRPr lang="en-US" sz="2400" b="1" i="1" dirty="0">
              <a:solidFill>
                <a:srgbClr val="FF0000"/>
              </a:solidFill>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3</a:t>
            </a:fld>
            <a:endParaRPr lang="en-US"/>
          </a:p>
        </p:txBody>
      </p:sp>
    </p:spTree>
    <p:extLst>
      <p:ext uri="{BB962C8B-B14F-4D97-AF65-F5344CB8AC3E}">
        <p14:creationId xmlns:p14="http://schemas.microsoft.com/office/powerpoint/2010/main" val="1062287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9"/>
            <a:ext cx="10515600" cy="613821"/>
          </a:xfrm>
        </p:spPr>
        <p:txBody>
          <a:bodyPr>
            <a:noAutofit/>
          </a:bodyPr>
          <a:lstStyle/>
          <a:p>
            <a:r>
              <a:rPr lang="en-US" sz="3200" b="1" dirty="0" err="1"/>
              <a:t>fseek</a:t>
            </a:r>
            <a:r>
              <a:rPr lang="en-US" sz="3200" b="1" dirty="0"/>
              <a:t>()</a:t>
            </a:r>
          </a:p>
        </p:txBody>
      </p:sp>
      <p:sp>
        <p:nvSpPr>
          <p:cNvPr id="3" name="Content Placeholder 2"/>
          <p:cNvSpPr>
            <a:spLocks noGrp="1"/>
          </p:cNvSpPr>
          <p:nvPr>
            <p:ph idx="1"/>
          </p:nvPr>
        </p:nvSpPr>
        <p:spPr>
          <a:xfrm>
            <a:off x="838200" y="710006"/>
            <a:ext cx="10515600" cy="5646344"/>
          </a:xfrm>
        </p:spPr>
        <p:txBody>
          <a:bodyPr>
            <a:normAutofit fontScale="92500" lnSpcReduction="20000"/>
          </a:bodyPr>
          <a:lstStyle/>
          <a:p>
            <a:r>
              <a:rPr lang="en-US" dirty="0" smtClean="0">
                <a:latin typeface="+mj-lt"/>
              </a:rPr>
              <a:t>It sets the file pointer associated with a stream/file handle to a new position.</a:t>
            </a:r>
          </a:p>
          <a:p>
            <a:r>
              <a:rPr lang="en-US" dirty="0" smtClean="0">
                <a:latin typeface="+mj-lt"/>
              </a:rPr>
              <a:t>This function is used to move the file pointer to different positions.</a:t>
            </a:r>
          </a:p>
          <a:p>
            <a:pPr marL="457200" lvl="1" indent="0" algn="ctr">
              <a:buNone/>
            </a:pPr>
            <a:r>
              <a:rPr lang="en-US" b="1" dirty="0" err="1" smtClean="0">
                <a:latin typeface="+mj-lt"/>
              </a:rPr>
              <a:t>fseek</a:t>
            </a:r>
            <a:r>
              <a:rPr lang="en-US" b="1" dirty="0" smtClean="0">
                <a:latin typeface="+mj-lt"/>
              </a:rPr>
              <a:t>(</a:t>
            </a:r>
            <a:r>
              <a:rPr lang="en-US" b="1" dirty="0" err="1" smtClean="0">
                <a:latin typeface="+mj-lt"/>
              </a:rPr>
              <a:t>fptr,offset,mode</a:t>
            </a:r>
            <a:r>
              <a:rPr lang="en-US" b="1" dirty="0" smtClean="0">
                <a:latin typeface="+mj-lt"/>
              </a:rPr>
              <a:t>);</a:t>
            </a:r>
          </a:p>
          <a:p>
            <a:r>
              <a:rPr lang="en-US" dirty="0" smtClean="0">
                <a:latin typeface="+mj-lt"/>
              </a:rPr>
              <a:t>Where,</a:t>
            </a:r>
          </a:p>
          <a:p>
            <a:pPr lvl="1"/>
            <a:r>
              <a:rPr lang="en-US" b="1" dirty="0" err="1">
                <a:latin typeface="+mj-lt"/>
              </a:rPr>
              <a:t>f</a:t>
            </a:r>
            <a:r>
              <a:rPr lang="en-US" b="1" dirty="0" err="1" smtClean="0">
                <a:latin typeface="+mj-lt"/>
              </a:rPr>
              <a:t>ptr</a:t>
            </a:r>
            <a:r>
              <a:rPr lang="en-US" dirty="0" smtClean="0">
                <a:latin typeface="+mj-lt"/>
              </a:rPr>
              <a:t> is a file pointer</a:t>
            </a:r>
          </a:p>
          <a:p>
            <a:pPr lvl="1"/>
            <a:r>
              <a:rPr lang="en-US" b="1" dirty="0">
                <a:latin typeface="+mj-lt"/>
              </a:rPr>
              <a:t>o</a:t>
            </a:r>
            <a:r>
              <a:rPr lang="en-US" b="1" dirty="0" smtClean="0">
                <a:latin typeface="+mj-lt"/>
              </a:rPr>
              <a:t>ffset</a:t>
            </a:r>
            <a:r>
              <a:rPr lang="en-US" dirty="0" smtClean="0">
                <a:latin typeface="+mj-lt"/>
              </a:rPr>
              <a:t> is an integer that specifies the number of bytes by which the file pointer is moved.</a:t>
            </a:r>
          </a:p>
          <a:p>
            <a:pPr lvl="1"/>
            <a:r>
              <a:rPr lang="en-US" b="1" dirty="0">
                <a:latin typeface="+mj-lt"/>
              </a:rPr>
              <a:t>m</a:t>
            </a:r>
            <a:r>
              <a:rPr lang="en-US" b="1" dirty="0" smtClean="0">
                <a:latin typeface="+mj-lt"/>
              </a:rPr>
              <a:t>ode</a:t>
            </a:r>
            <a:r>
              <a:rPr lang="en-US" dirty="0" smtClean="0">
                <a:latin typeface="+mj-lt"/>
              </a:rPr>
              <a:t> specifies from which position the offset is measured.</a:t>
            </a:r>
          </a:p>
          <a:p>
            <a:pPr lvl="2"/>
            <a:r>
              <a:rPr lang="en-US" dirty="0" smtClean="0">
                <a:latin typeface="+mj-lt"/>
              </a:rPr>
              <a:t>Its value may be 0,1 or 2. </a:t>
            </a:r>
          </a:p>
          <a:p>
            <a:pPr lvl="3"/>
            <a:r>
              <a:rPr lang="en-US" dirty="0" smtClean="0">
                <a:latin typeface="+mj-lt"/>
              </a:rPr>
              <a:t>0 represents beginning of the file (SEEK_SET)</a:t>
            </a:r>
          </a:p>
          <a:p>
            <a:pPr lvl="3"/>
            <a:r>
              <a:rPr lang="en-US" dirty="0" smtClean="0">
                <a:latin typeface="+mj-lt"/>
              </a:rPr>
              <a:t>1 represents current </a:t>
            </a:r>
            <a:r>
              <a:rPr lang="en-US" dirty="0">
                <a:latin typeface="+mj-lt"/>
              </a:rPr>
              <a:t>position (</a:t>
            </a:r>
            <a:r>
              <a:rPr lang="en-US" dirty="0" smtClean="0">
                <a:latin typeface="+mj-lt"/>
              </a:rPr>
              <a:t>SEEK_CUR)</a:t>
            </a:r>
          </a:p>
          <a:p>
            <a:pPr lvl="3"/>
            <a:r>
              <a:rPr lang="en-US" dirty="0" smtClean="0">
                <a:latin typeface="+mj-lt"/>
              </a:rPr>
              <a:t>2 represents end of </a:t>
            </a:r>
            <a:r>
              <a:rPr lang="en-US" dirty="0">
                <a:latin typeface="+mj-lt"/>
              </a:rPr>
              <a:t>the file (</a:t>
            </a:r>
            <a:r>
              <a:rPr lang="en-US" dirty="0" smtClean="0">
                <a:latin typeface="+mj-lt"/>
              </a:rPr>
              <a:t>SEEK_END)</a:t>
            </a:r>
          </a:p>
          <a:p>
            <a:r>
              <a:rPr lang="en-US" dirty="0" smtClean="0">
                <a:latin typeface="+mj-lt"/>
              </a:rPr>
              <a:t>Ex		</a:t>
            </a:r>
          </a:p>
          <a:p>
            <a:pPr lvl="1"/>
            <a:r>
              <a:rPr lang="en-US" b="1" dirty="0" err="1" smtClean="0">
                <a:latin typeface="+mj-lt"/>
              </a:rPr>
              <a:t>fseek</a:t>
            </a:r>
            <a:r>
              <a:rPr lang="en-US" b="1" dirty="0" smtClean="0">
                <a:latin typeface="+mj-lt"/>
              </a:rPr>
              <a:t>(</a:t>
            </a:r>
            <a:r>
              <a:rPr lang="en-US" b="1" dirty="0" err="1" smtClean="0">
                <a:latin typeface="+mj-lt"/>
              </a:rPr>
              <a:t>fptr</a:t>
            </a:r>
            <a:r>
              <a:rPr lang="en-US" b="1" dirty="0" smtClean="0">
                <a:latin typeface="+mj-lt"/>
              </a:rPr>
              <a:t>, 0 , SEEK_SET)		</a:t>
            </a:r>
            <a:r>
              <a:rPr lang="en-US" dirty="0"/>
              <a:t>//moves file pointer at the </a:t>
            </a:r>
            <a:r>
              <a:rPr lang="en-US" dirty="0" smtClean="0"/>
              <a:t>start of </a:t>
            </a:r>
            <a:r>
              <a:rPr lang="en-US" dirty="0"/>
              <a:t>the </a:t>
            </a:r>
            <a:r>
              <a:rPr lang="en-US" dirty="0" smtClean="0"/>
              <a:t>file</a:t>
            </a:r>
            <a:endParaRPr lang="en-US" b="1" dirty="0" smtClean="0">
              <a:latin typeface="+mj-lt"/>
            </a:endParaRPr>
          </a:p>
          <a:p>
            <a:pPr lvl="1"/>
            <a:r>
              <a:rPr lang="en-US" dirty="0" err="1"/>
              <a:t>fseek</a:t>
            </a:r>
            <a:r>
              <a:rPr lang="en-US" dirty="0"/>
              <a:t>(</a:t>
            </a:r>
            <a:r>
              <a:rPr lang="en-US" dirty="0" err="1"/>
              <a:t>fptr</a:t>
            </a:r>
            <a:r>
              <a:rPr lang="en-US" dirty="0"/>
              <a:t>, 0 , </a:t>
            </a:r>
            <a:r>
              <a:rPr lang="en-US" dirty="0" smtClean="0"/>
              <a:t>SEEK_END)		//moves file pointer at the end of the file</a:t>
            </a:r>
            <a:endParaRPr lang="en-US" dirty="0"/>
          </a:p>
          <a:p>
            <a:pPr lvl="1"/>
            <a:r>
              <a:rPr lang="en-US" dirty="0" err="1"/>
              <a:t>fseek</a:t>
            </a:r>
            <a:r>
              <a:rPr lang="en-US" dirty="0"/>
              <a:t>(</a:t>
            </a:r>
            <a:r>
              <a:rPr lang="en-US" dirty="0" err="1"/>
              <a:t>fptr</a:t>
            </a:r>
            <a:r>
              <a:rPr lang="en-US" dirty="0"/>
              <a:t>, </a:t>
            </a:r>
            <a:r>
              <a:rPr lang="en-US" dirty="0" smtClean="0"/>
              <a:t>-2 </a:t>
            </a:r>
            <a:r>
              <a:rPr lang="en-US" dirty="0"/>
              <a:t>, </a:t>
            </a:r>
            <a:r>
              <a:rPr lang="en-US" dirty="0" smtClean="0"/>
              <a:t>SEEK_CUR)		</a:t>
            </a:r>
            <a:r>
              <a:rPr lang="en-US" dirty="0"/>
              <a:t>//moves file pointer at </a:t>
            </a:r>
            <a:r>
              <a:rPr lang="en-US" dirty="0" smtClean="0"/>
              <a:t>2 bytes left from the 						current position.</a:t>
            </a:r>
            <a:endParaRPr lang="en-US" dirty="0"/>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30</a:t>
            </a:fld>
            <a:endParaRPr lang="en-US"/>
          </a:p>
        </p:txBody>
      </p:sp>
    </p:spTree>
    <p:extLst>
      <p:ext uri="{BB962C8B-B14F-4D97-AF65-F5344CB8AC3E}">
        <p14:creationId xmlns:p14="http://schemas.microsoft.com/office/powerpoint/2010/main" val="1926951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a:t>r</a:t>
            </a:r>
            <a:r>
              <a:rPr lang="en-US" dirty="0" smtClean="0"/>
              <a:t>ewind()</a:t>
            </a:r>
            <a:endParaRPr lang="en-US"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One way of positioning the file pointer to the beginning of the file is to close the file and then re-open it again.</a:t>
            </a:r>
          </a:p>
          <a:p>
            <a:endParaRPr lang="en-US" dirty="0">
              <a:latin typeface="+mj-lt"/>
            </a:endParaRPr>
          </a:p>
          <a:p>
            <a:r>
              <a:rPr lang="en-US" dirty="0" smtClean="0">
                <a:latin typeface="+mj-lt"/>
              </a:rPr>
              <a:t>This same task can be accomplished without closing the file using rewind() function.</a:t>
            </a:r>
          </a:p>
          <a:p>
            <a:endParaRPr lang="en-US" dirty="0">
              <a:latin typeface="+mj-lt"/>
            </a:endParaRPr>
          </a:p>
          <a:p>
            <a:r>
              <a:rPr lang="en-US" dirty="0" smtClean="0">
                <a:latin typeface="+mj-lt"/>
              </a:rPr>
              <a:t>This function positions the file pointer in the beginning of the file.</a:t>
            </a:r>
          </a:p>
          <a:p>
            <a:endParaRPr lang="en-US" dirty="0">
              <a:latin typeface="+mj-lt"/>
            </a:endParaRPr>
          </a:p>
          <a:p>
            <a:r>
              <a:rPr lang="en-US" dirty="0" smtClean="0">
                <a:latin typeface="+mj-lt"/>
              </a:rPr>
              <a:t>The use of this function is equivalent of using </a:t>
            </a:r>
            <a:r>
              <a:rPr lang="en-US" b="1" dirty="0" err="1" smtClean="0">
                <a:latin typeface="+mj-lt"/>
              </a:rPr>
              <a:t>fseek</a:t>
            </a:r>
            <a:r>
              <a:rPr lang="en-US" b="1" dirty="0" smtClean="0">
                <a:latin typeface="+mj-lt"/>
              </a:rPr>
              <a:t>(</a:t>
            </a:r>
            <a:r>
              <a:rPr lang="en-US" b="1" dirty="0" err="1" smtClean="0">
                <a:latin typeface="+mj-lt"/>
              </a:rPr>
              <a:t>fptr</a:t>
            </a:r>
            <a:r>
              <a:rPr lang="en-US" dirty="0" smtClean="0">
                <a:latin typeface="+mj-lt"/>
              </a:rPr>
              <a:t>, 0, </a:t>
            </a:r>
            <a:r>
              <a:rPr lang="en-US" b="1" dirty="0" smtClean="0">
                <a:latin typeface="+mj-lt"/>
              </a:rPr>
              <a:t>SEEK_SET) </a:t>
            </a:r>
            <a:endParaRPr lang="en-US" b="1"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31</a:t>
            </a:fld>
            <a:endParaRPr lang="en-US"/>
          </a:p>
        </p:txBody>
      </p:sp>
    </p:spTree>
    <p:extLst>
      <p:ext uri="{BB962C8B-B14F-4D97-AF65-F5344CB8AC3E}">
        <p14:creationId xmlns:p14="http://schemas.microsoft.com/office/powerpoint/2010/main" val="15456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err="1"/>
              <a:t>f</a:t>
            </a:r>
            <a:r>
              <a:rPr lang="en-US" dirty="0" err="1" smtClean="0"/>
              <a:t>tell</a:t>
            </a:r>
            <a:r>
              <a:rPr lang="en-US" dirty="0" smtClean="0"/>
              <a:t>()</a:t>
            </a:r>
            <a:endParaRPr lang="en-US" dirty="0"/>
          </a:p>
        </p:txBody>
      </p:sp>
      <p:sp>
        <p:nvSpPr>
          <p:cNvPr id="3" name="Content Placeholder 2"/>
          <p:cNvSpPr>
            <a:spLocks noGrp="1"/>
          </p:cNvSpPr>
          <p:nvPr>
            <p:ph idx="1"/>
          </p:nvPr>
        </p:nvSpPr>
        <p:spPr>
          <a:xfrm>
            <a:off x="838200" y="1108038"/>
            <a:ext cx="10515600" cy="5068925"/>
          </a:xfrm>
        </p:spPr>
        <p:txBody>
          <a:bodyPr/>
          <a:lstStyle/>
          <a:p>
            <a:r>
              <a:rPr lang="en-US" dirty="0" smtClean="0">
                <a:latin typeface="+mj-lt"/>
              </a:rPr>
              <a:t>This function determines the current location of the file pointer within the file. </a:t>
            </a:r>
          </a:p>
          <a:p>
            <a:r>
              <a:rPr lang="en-US" dirty="0" smtClean="0">
                <a:latin typeface="+mj-lt"/>
              </a:rPr>
              <a:t>It returns integer value. </a:t>
            </a:r>
          </a:p>
          <a:p>
            <a:endParaRPr lang="en-US" dirty="0" smtClean="0">
              <a:latin typeface="+mj-lt"/>
            </a:endParaRPr>
          </a:p>
          <a:p>
            <a:r>
              <a:rPr lang="en-US" dirty="0" smtClean="0">
                <a:latin typeface="+mj-lt"/>
              </a:rPr>
              <a:t>The syntax of this function is:</a:t>
            </a:r>
          </a:p>
          <a:p>
            <a:pPr marL="0" indent="0" algn="ctr">
              <a:buNone/>
            </a:pPr>
            <a:r>
              <a:rPr lang="en-US" dirty="0" err="1" smtClean="0">
                <a:latin typeface="+mj-lt"/>
              </a:rPr>
              <a:t>ftell</a:t>
            </a:r>
            <a:r>
              <a:rPr lang="en-US" dirty="0" smtClean="0">
                <a:latin typeface="+mj-lt"/>
              </a:rPr>
              <a:t>(</a:t>
            </a:r>
            <a:r>
              <a:rPr lang="en-US" dirty="0" err="1" smtClean="0">
                <a:latin typeface="+mj-lt"/>
              </a:rPr>
              <a:t>fptr</a:t>
            </a:r>
            <a:r>
              <a:rPr lang="en-US" dirty="0" smtClean="0">
                <a:latin typeface="+mj-lt"/>
              </a:rPr>
              <a:t>);</a:t>
            </a:r>
          </a:p>
          <a:p>
            <a:pPr marL="0" indent="0" algn="ctr">
              <a:buNone/>
            </a:pPr>
            <a:endParaRPr lang="en-US" dirty="0" smtClean="0">
              <a:latin typeface="+mj-lt"/>
            </a:endParaRPr>
          </a:p>
          <a:p>
            <a:r>
              <a:rPr lang="en-US" dirty="0" smtClean="0">
                <a:latin typeface="+mj-lt"/>
              </a:rPr>
              <a:t>Where </a:t>
            </a:r>
            <a:r>
              <a:rPr lang="en-US" dirty="0" err="1" smtClean="0">
                <a:latin typeface="+mj-lt"/>
              </a:rPr>
              <a:t>fptr</a:t>
            </a:r>
            <a:r>
              <a:rPr lang="en-US" dirty="0">
                <a:latin typeface="+mj-lt"/>
              </a:rPr>
              <a:t> is a file </a:t>
            </a:r>
            <a:r>
              <a:rPr lang="en-US" dirty="0" smtClean="0">
                <a:latin typeface="+mj-lt"/>
              </a:rPr>
              <a:t>pointer for a currently </a:t>
            </a:r>
            <a:r>
              <a:rPr lang="en-US" dirty="0">
                <a:latin typeface="+mj-lt"/>
              </a:rPr>
              <a:t>opened file</a:t>
            </a:r>
          </a:p>
          <a:p>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32</a:t>
            </a:fld>
            <a:endParaRPr lang="en-US"/>
          </a:p>
        </p:txBody>
      </p:sp>
    </p:spTree>
    <p:extLst>
      <p:ext uri="{BB962C8B-B14F-4D97-AF65-F5344CB8AC3E}">
        <p14:creationId xmlns:p14="http://schemas.microsoft.com/office/powerpoint/2010/main" val="740367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gn="ctr">
              <a:lnSpc>
                <a:spcPct val="100000"/>
              </a:lnSpc>
            </a:pPr>
            <a:r>
              <a:rPr lang="en-US" dirty="0" smtClean="0"/>
              <a:t>For codes please do check</a:t>
            </a:r>
            <a:endParaRPr lang="en-US" dirty="0"/>
          </a:p>
        </p:txBody>
      </p:sp>
      <p:sp>
        <p:nvSpPr>
          <p:cNvPr id="3" name="Content Placeholder 2"/>
          <p:cNvSpPr>
            <a:spLocks noGrp="1"/>
          </p:cNvSpPr>
          <p:nvPr>
            <p:ph idx="1"/>
          </p:nvPr>
        </p:nvSpPr>
        <p:spPr>
          <a:xfrm>
            <a:off x="838200" y="2259106"/>
            <a:ext cx="10515600" cy="3917857"/>
          </a:xfrm>
        </p:spPr>
        <p:txBody>
          <a:bodyPr/>
          <a:lstStyle/>
          <a:p>
            <a:pPr algn="ctr"/>
            <a:r>
              <a:rPr lang="en-US" dirty="0">
                <a:latin typeface="+mj-lt"/>
                <a:hlinkClick r:id="rId2"/>
              </a:rPr>
              <a:t>https://</a:t>
            </a:r>
            <a:r>
              <a:rPr lang="en-US" dirty="0" smtClean="0">
                <a:latin typeface="+mj-lt"/>
                <a:hlinkClick r:id="rId2"/>
              </a:rPr>
              <a:t>github.com/ashim888/csit-c/tree/master/codes</a:t>
            </a:r>
            <a:endParaRPr lang="en-US" dirty="0" smtClean="0">
              <a:latin typeface="+mj-lt"/>
            </a:endParaRPr>
          </a:p>
          <a:p>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33</a:t>
            </a:fld>
            <a:endParaRPr lang="en-US"/>
          </a:p>
        </p:txBody>
      </p:sp>
    </p:spTree>
    <p:extLst>
      <p:ext uri="{BB962C8B-B14F-4D97-AF65-F5344CB8AC3E}">
        <p14:creationId xmlns:p14="http://schemas.microsoft.com/office/powerpoint/2010/main" val="20919648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pPr>
              <a:lnSpc>
                <a:spcPct val="100000"/>
              </a:lnSpc>
            </a:pPr>
            <a:r>
              <a:rPr lang="en-US" dirty="0" smtClean="0"/>
              <a:t>Reference</a:t>
            </a:r>
            <a:endParaRPr lang="en-US" dirty="0"/>
          </a:p>
        </p:txBody>
      </p:sp>
      <p:sp>
        <p:nvSpPr>
          <p:cNvPr id="3" name="Content Placeholder 2"/>
          <p:cNvSpPr>
            <a:spLocks noGrp="1"/>
          </p:cNvSpPr>
          <p:nvPr>
            <p:ph idx="1"/>
          </p:nvPr>
        </p:nvSpPr>
        <p:spPr>
          <a:xfrm>
            <a:off x="838200" y="1387736"/>
            <a:ext cx="10515600" cy="4789227"/>
          </a:xfrm>
        </p:spPr>
        <p:txBody>
          <a:bodyPr/>
          <a:lstStyle/>
          <a:p>
            <a:r>
              <a:rPr lang="en-US" dirty="0">
                <a:latin typeface="+mj-lt"/>
                <a:hlinkClick r:id="rId2"/>
              </a:rPr>
              <a:t>http://</a:t>
            </a:r>
            <a:r>
              <a:rPr lang="en-US" dirty="0" smtClean="0">
                <a:latin typeface="+mj-lt"/>
                <a:hlinkClick r:id="rId2"/>
              </a:rPr>
              <a:t>www.tutorialspoint.com/c_standard_library/c_function_fflush.htm</a:t>
            </a:r>
            <a:endParaRPr lang="en-US" dirty="0" smtClean="0">
              <a:latin typeface="+mj-lt"/>
            </a:endParaRPr>
          </a:p>
          <a:p>
            <a:r>
              <a:rPr lang="en-US" dirty="0">
                <a:latin typeface="+mj-lt"/>
                <a:hlinkClick r:id="rId3"/>
              </a:rPr>
              <a:t>http://</a:t>
            </a:r>
            <a:r>
              <a:rPr lang="en-US" dirty="0" smtClean="0">
                <a:latin typeface="+mj-lt"/>
                <a:hlinkClick r:id="rId3"/>
              </a:rPr>
              <a:t>www.studytonight.com/c/file-input-output.php</a:t>
            </a:r>
            <a:endParaRPr lang="en-US" dirty="0" smtClean="0">
              <a:latin typeface="+mj-lt"/>
            </a:endParaRPr>
          </a:p>
          <a:p>
            <a:r>
              <a:rPr lang="en-US" dirty="0">
                <a:latin typeface="+mj-lt"/>
                <a:hlinkClick r:id="rId4"/>
              </a:rPr>
              <a:t>http://www.sanfoundry.com/c-programming-examples-file-handling</a:t>
            </a:r>
            <a:r>
              <a:rPr lang="en-US" dirty="0" smtClean="0">
                <a:latin typeface="+mj-lt"/>
                <a:hlinkClick r:id="rId4"/>
              </a:rPr>
              <a:t>/</a:t>
            </a:r>
            <a:endParaRPr lang="en-US" dirty="0" smtClean="0">
              <a:latin typeface="+mj-lt"/>
            </a:endParaRPr>
          </a:p>
          <a:p>
            <a:r>
              <a:rPr lang="en-US" dirty="0">
                <a:latin typeface="+mj-lt"/>
                <a:hlinkClick r:id="rId5"/>
              </a:rPr>
              <a:t>http://www.thegeekstuff.com/2012/07/c-file-handling</a:t>
            </a:r>
            <a:r>
              <a:rPr lang="en-US" dirty="0" smtClean="0">
                <a:latin typeface="+mj-lt"/>
                <a:hlinkClick r:id="rId5"/>
              </a:rPr>
              <a:t>/</a:t>
            </a:r>
            <a:endParaRPr lang="en-US" dirty="0" smtClean="0">
              <a:latin typeface="+mj-lt"/>
            </a:endParaRPr>
          </a:p>
          <a:p>
            <a:r>
              <a:rPr lang="en-US" dirty="0">
                <a:latin typeface="+mj-lt"/>
                <a:hlinkClick r:id="rId6"/>
              </a:rPr>
              <a:t>http://</a:t>
            </a:r>
            <a:r>
              <a:rPr lang="en-US" dirty="0" smtClean="0">
                <a:latin typeface="+mj-lt"/>
                <a:hlinkClick r:id="rId6"/>
              </a:rPr>
              <a:t>www.tutorialspoint.com/cprogramming/c_file_io.htm</a:t>
            </a:r>
            <a:endParaRPr lang="en-US" dirty="0" smtClean="0">
              <a:latin typeface="+mj-lt"/>
            </a:endParaRPr>
          </a:p>
          <a:p>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34</a:t>
            </a:fld>
            <a:endParaRPr lang="en-US"/>
          </a:p>
        </p:txBody>
      </p:sp>
    </p:spTree>
    <p:extLst>
      <p:ext uri="{BB962C8B-B14F-4D97-AF65-F5344CB8AC3E}">
        <p14:creationId xmlns:p14="http://schemas.microsoft.com/office/powerpoint/2010/main" val="687027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126"/>
            <a:ext cx="10515600" cy="5649838"/>
          </a:xfrm>
        </p:spPr>
        <p:txBody>
          <a:bodyPr/>
          <a:lstStyle/>
          <a:p>
            <a:r>
              <a:rPr lang="en-US" dirty="0" smtClean="0">
                <a:latin typeface="+mj-lt"/>
              </a:rPr>
              <a:t>The standard data files are again subdivided into text files and binary files.</a:t>
            </a:r>
          </a:p>
          <a:p>
            <a:endParaRPr lang="en-US" dirty="0">
              <a:latin typeface="+mj-lt"/>
            </a:endParaRPr>
          </a:p>
          <a:p>
            <a:r>
              <a:rPr lang="en-US" dirty="0" smtClean="0">
                <a:latin typeface="+mj-lt"/>
              </a:rPr>
              <a:t>The text files consists of consecutive characters and these characters are interpreted as individual data item.</a:t>
            </a:r>
          </a:p>
          <a:p>
            <a:endParaRPr lang="en-US" dirty="0">
              <a:latin typeface="+mj-lt"/>
            </a:endParaRPr>
          </a:p>
          <a:p>
            <a:r>
              <a:rPr lang="en-US" dirty="0" smtClean="0">
                <a:latin typeface="+mj-lt"/>
              </a:rPr>
              <a:t>The binary files organize data into blocks containing contiguous bytes of information.</a:t>
            </a:r>
          </a:p>
          <a:p>
            <a:endParaRPr lang="en-US" dirty="0">
              <a:latin typeface="+mj-lt"/>
            </a:endParaRPr>
          </a:p>
          <a:p>
            <a:r>
              <a:rPr lang="en-US" dirty="0" smtClean="0">
                <a:latin typeface="+mj-lt"/>
              </a:rPr>
              <a:t>For each binary and text files, there are number of formatted and unformatted library functions in C.</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4</a:t>
            </a:fld>
            <a:endParaRPr lang="en-US"/>
          </a:p>
        </p:txBody>
      </p:sp>
    </p:spTree>
    <p:extLst>
      <p:ext uri="{BB962C8B-B14F-4D97-AF65-F5344CB8AC3E}">
        <p14:creationId xmlns:p14="http://schemas.microsoft.com/office/powerpoint/2010/main" val="129665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9912" y="591672"/>
            <a:ext cx="2572870"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62750" y="1733777"/>
            <a:ext cx="2002713"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89783" y="1733777"/>
            <a:ext cx="2002713"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72647" y="2951182"/>
            <a:ext cx="1039007"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2890" y="2947591"/>
            <a:ext cx="1039007"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15258" y="3996465"/>
            <a:ext cx="1243403"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0112" y="3996465"/>
            <a:ext cx="1352166"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191216" y="684922"/>
            <a:ext cx="1890261" cy="369332"/>
          </a:xfrm>
          <a:prstGeom prst="rect">
            <a:avLst/>
          </a:prstGeom>
          <a:noFill/>
        </p:spPr>
        <p:txBody>
          <a:bodyPr wrap="none" rtlCol="0">
            <a:spAutoFit/>
          </a:bodyPr>
          <a:lstStyle/>
          <a:p>
            <a:r>
              <a:rPr lang="en-US" dirty="0" smtClean="0"/>
              <a:t>Disk </a:t>
            </a:r>
            <a:r>
              <a:rPr lang="en-US" smtClean="0"/>
              <a:t>I/O Functions</a:t>
            </a:r>
            <a:endParaRPr lang="en-US"/>
          </a:p>
        </p:txBody>
      </p:sp>
      <p:cxnSp>
        <p:nvCxnSpPr>
          <p:cNvPr id="16" name="Elbow Connector 15"/>
          <p:cNvCxnSpPr>
            <a:stCxn id="4" idx="2"/>
            <a:endCxn id="6" idx="0"/>
          </p:cNvCxnSpPr>
          <p:nvPr/>
        </p:nvCxnSpPr>
        <p:spPr>
          <a:xfrm rot="16200000" flipH="1">
            <a:off x="6761632" y="504268"/>
            <a:ext cx="604223" cy="18547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5" idx="0"/>
          </p:cNvCxnSpPr>
          <p:nvPr/>
        </p:nvCxnSpPr>
        <p:spPr>
          <a:xfrm rot="5400000">
            <a:off x="4848116" y="445545"/>
            <a:ext cx="604223" cy="1972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1775" y="4001840"/>
            <a:ext cx="1440617"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93682" y="3991082"/>
            <a:ext cx="1474687" cy="537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stCxn id="5" idx="2"/>
            <a:endCxn id="8" idx="0"/>
          </p:cNvCxnSpPr>
          <p:nvPr/>
        </p:nvCxnSpPr>
        <p:spPr>
          <a:xfrm rot="16200000" flipH="1">
            <a:off x="4710284" y="1725481"/>
            <a:ext cx="675932" cy="1768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2"/>
            <a:endCxn id="7" idx="0"/>
          </p:cNvCxnSpPr>
          <p:nvPr/>
        </p:nvCxnSpPr>
        <p:spPr>
          <a:xfrm rot="5400000">
            <a:off x="3038368" y="1825442"/>
            <a:ext cx="679523" cy="15719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8" idx="2"/>
            <a:endCxn id="20" idx="0"/>
          </p:cNvCxnSpPr>
          <p:nvPr/>
        </p:nvCxnSpPr>
        <p:spPr>
          <a:xfrm rot="16200000" flipH="1">
            <a:off x="6228906" y="3188961"/>
            <a:ext cx="505609" cy="1098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19" idx="0"/>
          </p:cNvCxnSpPr>
          <p:nvPr/>
        </p:nvCxnSpPr>
        <p:spPr>
          <a:xfrm rot="5400000">
            <a:off x="5314056" y="3383501"/>
            <a:ext cx="516367" cy="7203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2"/>
            <a:endCxn id="10" idx="0"/>
          </p:cNvCxnSpPr>
          <p:nvPr/>
        </p:nvCxnSpPr>
        <p:spPr>
          <a:xfrm rot="16200000" flipH="1">
            <a:off x="2845473" y="3235742"/>
            <a:ext cx="507401" cy="10140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2"/>
            <a:endCxn id="9" idx="0"/>
          </p:cNvCxnSpPr>
          <p:nvPr/>
        </p:nvCxnSpPr>
        <p:spPr>
          <a:xfrm rot="5400000">
            <a:off x="1860856" y="3265169"/>
            <a:ext cx="507401" cy="9551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35372" y="1818052"/>
            <a:ext cx="590226" cy="369332"/>
          </a:xfrm>
          <a:prstGeom prst="rect">
            <a:avLst/>
          </a:prstGeom>
          <a:noFill/>
        </p:spPr>
        <p:txBody>
          <a:bodyPr wrap="none" rtlCol="0">
            <a:spAutoFit/>
          </a:bodyPr>
          <a:lstStyle/>
          <a:p>
            <a:r>
              <a:rPr lang="en-US" dirty="0" smtClean="0"/>
              <a:t>high</a:t>
            </a:r>
            <a:endParaRPr lang="en-US" dirty="0"/>
          </a:p>
        </p:txBody>
      </p:sp>
      <p:sp>
        <p:nvSpPr>
          <p:cNvPr id="38" name="TextBox 37"/>
          <p:cNvSpPr txBox="1"/>
          <p:nvPr/>
        </p:nvSpPr>
        <p:spPr>
          <a:xfrm>
            <a:off x="7729240" y="1818052"/>
            <a:ext cx="523798" cy="369332"/>
          </a:xfrm>
          <a:prstGeom prst="rect">
            <a:avLst/>
          </a:prstGeom>
          <a:noFill/>
        </p:spPr>
        <p:txBody>
          <a:bodyPr wrap="none" rtlCol="0">
            <a:spAutoFit/>
          </a:bodyPr>
          <a:lstStyle/>
          <a:p>
            <a:r>
              <a:rPr lang="en-US" smtClean="0"/>
              <a:t>low</a:t>
            </a:r>
            <a:endParaRPr lang="en-US"/>
          </a:p>
        </p:txBody>
      </p:sp>
      <p:sp>
        <p:nvSpPr>
          <p:cNvPr id="39" name="TextBox 38"/>
          <p:cNvSpPr txBox="1"/>
          <p:nvPr/>
        </p:nvSpPr>
        <p:spPr>
          <a:xfrm>
            <a:off x="2581838" y="3044414"/>
            <a:ext cx="565283" cy="369332"/>
          </a:xfrm>
          <a:prstGeom prst="rect">
            <a:avLst/>
          </a:prstGeom>
          <a:noFill/>
        </p:spPr>
        <p:txBody>
          <a:bodyPr wrap="none" rtlCol="0">
            <a:spAutoFit/>
          </a:bodyPr>
          <a:lstStyle/>
          <a:p>
            <a:r>
              <a:rPr lang="en-US" dirty="0" smtClean="0"/>
              <a:t>Text</a:t>
            </a:r>
            <a:endParaRPr lang="en-US" dirty="0"/>
          </a:p>
        </p:txBody>
      </p:sp>
      <p:sp>
        <p:nvSpPr>
          <p:cNvPr id="40" name="TextBox 39"/>
          <p:cNvSpPr txBox="1"/>
          <p:nvPr/>
        </p:nvSpPr>
        <p:spPr>
          <a:xfrm>
            <a:off x="5536032" y="3039043"/>
            <a:ext cx="780278" cy="369332"/>
          </a:xfrm>
          <a:prstGeom prst="rect">
            <a:avLst/>
          </a:prstGeom>
          <a:noFill/>
        </p:spPr>
        <p:txBody>
          <a:bodyPr wrap="none" rtlCol="0">
            <a:spAutoFit/>
          </a:bodyPr>
          <a:lstStyle/>
          <a:p>
            <a:r>
              <a:rPr lang="en-US" smtClean="0"/>
              <a:t>Binary</a:t>
            </a:r>
            <a:endParaRPr lang="en-US"/>
          </a:p>
        </p:txBody>
      </p:sp>
      <p:sp>
        <p:nvSpPr>
          <p:cNvPr id="41" name="TextBox 40"/>
          <p:cNvSpPr txBox="1"/>
          <p:nvPr/>
        </p:nvSpPr>
        <p:spPr>
          <a:xfrm>
            <a:off x="1095720" y="4080739"/>
            <a:ext cx="1167948" cy="369332"/>
          </a:xfrm>
          <a:prstGeom prst="rect">
            <a:avLst/>
          </a:prstGeom>
          <a:noFill/>
        </p:spPr>
        <p:txBody>
          <a:bodyPr wrap="none" rtlCol="0">
            <a:spAutoFit/>
          </a:bodyPr>
          <a:lstStyle/>
          <a:p>
            <a:r>
              <a:rPr lang="en-US" smtClean="0"/>
              <a:t>Formatted</a:t>
            </a:r>
            <a:endParaRPr lang="en-US"/>
          </a:p>
        </p:txBody>
      </p:sp>
      <p:sp>
        <p:nvSpPr>
          <p:cNvPr id="43" name="TextBox 42"/>
          <p:cNvSpPr txBox="1"/>
          <p:nvPr/>
        </p:nvSpPr>
        <p:spPr>
          <a:xfrm>
            <a:off x="4651037" y="4107631"/>
            <a:ext cx="1167948" cy="369332"/>
          </a:xfrm>
          <a:prstGeom prst="rect">
            <a:avLst/>
          </a:prstGeom>
          <a:noFill/>
        </p:spPr>
        <p:txBody>
          <a:bodyPr wrap="none" rtlCol="0">
            <a:spAutoFit/>
          </a:bodyPr>
          <a:lstStyle/>
          <a:p>
            <a:r>
              <a:rPr lang="en-US" smtClean="0"/>
              <a:t>Formatted</a:t>
            </a:r>
            <a:endParaRPr lang="en-US"/>
          </a:p>
        </p:txBody>
      </p:sp>
      <p:sp>
        <p:nvSpPr>
          <p:cNvPr id="47" name="TextBox 46"/>
          <p:cNvSpPr txBox="1"/>
          <p:nvPr/>
        </p:nvSpPr>
        <p:spPr>
          <a:xfrm>
            <a:off x="2883049" y="4087904"/>
            <a:ext cx="1399229" cy="369332"/>
          </a:xfrm>
          <a:prstGeom prst="rect">
            <a:avLst/>
          </a:prstGeom>
          <a:noFill/>
        </p:spPr>
        <p:txBody>
          <a:bodyPr wrap="none" rtlCol="0">
            <a:spAutoFit/>
          </a:bodyPr>
          <a:lstStyle/>
          <a:p>
            <a:r>
              <a:rPr lang="en-US" dirty="0" smtClean="0"/>
              <a:t>Unformatted</a:t>
            </a:r>
            <a:endParaRPr lang="en-US" dirty="0"/>
          </a:p>
        </p:txBody>
      </p:sp>
      <p:sp>
        <p:nvSpPr>
          <p:cNvPr id="49" name="TextBox 48"/>
          <p:cNvSpPr txBox="1"/>
          <p:nvPr/>
        </p:nvSpPr>
        <p:spPr>
          <a:xfrm>
            <a:off x="6290168" y="4080739"/>
            <a:ext cx="1399229" cy="369332"/>
          </a:xfrm>
          <a:prstGeom prst="rect">
            <a:avLst/>
          </a:prstGeom>
          <a:noFill/>
        </p:spPr>
        <p:txBody>
          <a:bodyPr wrap="none" rtlCol="0">
            <a:spAutoFit/>
          </a:bodyPr>
          <a:lstStyle/>
          <a:p>
            <a:r>
              <a:rPr lang="en-US" dirty="0" smtClean="0"/>
              <a:t>Unformatted</a:t>
            </a:r>
            <a:endParaRPr lang="en-US" dirty="0"/>
          </a:p>
        </p:txBody>
      </p:sp>
      <p:sp>
        <p:nvSpPr>
          <p:cNvPr id="50" name="TextBox 49"/>
          <p:cNvSpPr txBox="1"/>
          <p:nvPr/>
        </p:nvSpPr>
        <p:spPr>
          <a:xfrm>
            <a:off x="3830455" y="5210298"/>
            <a:ext cx="3731406" cy="369332"/>
          </a:xfrm>
          <a:prstGeom prst="rect">
            <a:avLst/>
          </a:prstGeom>
          <a:noFill/>
        </p:spPr>
        <p:txBody>
          <a:bodyPr wrap="none" rtlCol="0">
            <a:spAutoFit/>
          </a:bodyPr>
          <a:lstStyle/>
          <a:p>
            <a:r>
              <a:rPr lang="en-US" dirty="0" smtClean="0"/>
              <a:t>Fig. Classification of disk I/O functions</a:t>
            </a:r>
            <a:endParaRPr lang="en-US" dirty="0"/>
          </a:p>
        </p:txBody>
      </p:sp>
      <p:sp>
        <p:nvSpPr>
          <p:cNvPr id="51" name="Footer Placeholder 50"/>
          <p:cNvSpPr>
            <a:spLocks noGrp="1"/>
          </p:cNvSpPr>
          <p:nvPr>
            <p:ph type="ftr" sz="quarter" idx="11"/>
          </p:nvPr>
        </p:nvSpPr>
        <p:spPr/>
        <p:txBody>
          <a:bodyPr/>
          <a:lstStyle/>
          <a:p>
            <a:r>
              <a:rPr lang="en-US" smtClean="0"/>
              <a:t>Ashim Lamichhane</a:t>
            </a:r>
            <a:endParaRPr lang="en-US"/>
          </a:p>
        </p:txBody>
      </p:sp>
      <p:sp>
        <p:nvSpPr>
          <p:cNvPr id="52" name="Slide Number Placeholder 51"/>
          <p:cNvSpPr>
            <a:spLocks noGrp="1"/>
          </p:cNvSpPr>
          <p:nvPr>
            <p:ph type="sldNum" sz="quarter" idx="12"/>
          </p:nvPr>
        </p:nvSpPr>
        <p:spPr/>
        <p:txBody>
          <a:bodyPr/>
          <a:lstStyle/>
          <a:p>
            <a:fld id="{EDC88E65-EBB5-E94C-9D2B-2279E73F4CCC}" type="slidenum">
              <a:rPr lang="en-US" smtClean="0"/>
              <a:t>5</a:t>
            </a:fld>
            <a:endParaRPr lang="en-US"/>
          </a:p>
        </p:txBody>
      </p:sp>
    </p:spTree>
    <p:extLst>
      <p:ext uri="{BB962C8B-B14F-4D97-AF65-F5344CB8AC3E}">
        <p14:creationId xmlns:p14="http://schemas.microsoft.com/office/powerpoint/2010/main" val="8054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p:spPr>
        <p:txBody>
          <a:bodyPr>
            <a:normAutofit fontScale="90000"/>
          </a:bodyPr>
          <a:lstStyle/>
          <a:p>
            <a:r>
              <a:rPr lang="en-US" dirty="0" smtClean="0"/>
              <a:t>Opening and closing file</a:t>
            </a:r>
            <a:endParaRPr lang="en-US" dirty="0"/>
          </a:p>
        </p:txBody>
      </p:sp>
      <p:sp>
        <p:nvSpPr>
          <p:cNvPr id="3" name="Content Placeholder 2"/>
          <p:cNvSpPr>
            <a:spLocks noGrp="1"/>
          </p:cNvSpPr>
          <p:nvPr>
            <p:ph idx="1"/>
          </p:nvPr>
        </p:nvSpPr>
        <p:spPr>
          <a:xfrm>
            <a:off x="838200" y="1108038"/>
            <a:ext cx="10515600" cy="5068925"/>
          </a:xfrm>
        </p:spPr>
        <p:txBody>
          <a:bodyPr>
            <a:normAutofit fontScale="85000" lnSpcReduction="20000"/>
          </a:bodyPr>
          <a:lstStyle/>
          <a:p>
            <a:pPr>
              <a:lnSpc>
                <a:spcPct val="120000"/>
              </a:lnSpc>
            </a:pPr>
            <a:r>
              <a:rPr lang="en-US" dirty="0" smtClean="0">
                <a:latin typeface="+mj-lt"/>
              </a:rPr>
              <a:t>Before a program can write to a file or read from a file, the program must open it. </a:t>
            </a:r>
          </a:p>
          <a:p>
            <a:pPr>
              <a:lnSpc>
                <a:spcPct val="120000"/>
              </a:lnSpc>
            </a:pPr>
            <a:endParaRPr lang="en-US" dirty="0">
              <a:latin typeface="+mj-lt"/>
            </a:endParaRPr>
          </a:p>
          <a:p>
            <a:pPr>
              <a:lnSpc>
                <a:spcPct val="120000"/>
              </a:lnSpc>
            </a:pPr>
            <a:r>
              <a:rPr lang="en-US" dirty="0" smtClean="0">
                <a:latin typeface="+mj-lt"/>
              </a:rPr>
              <a:t>Opening a file establishes a link between the program and the OS. This provides OS the name of the file and the mode in which the file is to be opened.</a:t>
            </a:r>
          </a:p>
          <a:p>
            <a:pPr>
              <a:lnSpc>
                <a:spcPct val="120000"/>
              </a:lnSpc>
            </a:pPr>
            <a:endParaRPr lang="en-US" dirty="0">
              <a:latin typeface="+mj-lt"/>
            </a:endParaRPr>
          </a:p>
          <a:p>
            <a:pPr>
              <a:lnSpc>
                <a:spcPct val="120000"/>
              </a:lnSpc>
            </a:pPr>
            <a:r>
              <a:rPr lang="en-US" dirty="0" smtClean="0">
                <a:latin typeface="+mj-lt"/>
              </a:rPr>
              <a:t>While working with high level data file, we need buffer area where information is stored temporarily in the course of transferring data between computer memory and data file.</a:t>
            </a:r>
          </a:p>
          <a:p>
            <a:pPr>
              <a:lnSpc>
                <a:spcPct val="120000"/>
              </a:lnSpc>
            </a:pPr>
            <a:endParaRPr lang="en-US" dirty="0" smtClean="0">
              <a:latin typeface="+mj-lt"/>
            </a:endParaRPr>
          </a:p>
          <a:p>
            <a:pPr>
              <a:lnSpc>
                <a:spcPct val="120000"/>
              </a:lnSpc>
            </a:pPr>
            <a:r>
              <a:rPr lang="en-US" dirty="0">
                <a:latin typeface="+mj-lt"/>
              </a:rPr>
              <a:t>T</a:t>
            </a:r>
            <a:r>
              <a:rPr lang="en-US" dirty="0" smtClean="0">
                <a:latin typeface="+mj-lt"/>
              </a:rPr>
              <a:t>he buffer area is established as:</a:t>
            </a:r>
          </a:p>
          <a:p>
            <a:pPr marL="0" indent="0" algn="ctr">
              <a:lnSpc>
                <a:spcPct val="120000"/>
              </a:lnSpc>
              <a:buNone/>
            </a:pPr>
            <a:r>
              <a:rPr lang="en-US" dirty="0" smtClean="0">
                <a:latin typeface="+mj-lt"/>
              </a:rPr>
              <a:t>FILE * </a:t>
            </a:r>
            <a:r>
              <a:rPr lang="en-US" dirty="0" err="1" smtClean="0">
                <a:latin typeface="+mj-lt"/>
              </a:rPr>
              <a:t>ptr_variable</a:t>
            </a:r>
            <a:r>
              <a:rPr lang="en-US" dirty="0" smtClean="0">
                <a:latin typeface="+mj-lt"/>
              </a:rPr>
              <a:t>;</a:t>
            </a:r>
          </a:p>
          <a:p>
            <a:pPr>
              <a:lnSpc>
                <a:spcPct val="120000"/>
              </a:lnSpc>
            </a:pPr>
            <a:endParaRPr lang="en-US" dirty="0">
              <a:latin typeface="+mj-lt"/>
            </a:endParaRPr>
          </a:p>
          <a:p>
            <a:pPr>
              <a:lnSpc>
                <a:spcPct val="120000"/>
              </a:lnSpc>
            </a:pP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6</a:t>
            </a:fld>
            <a:endParaRPr lang="en-US"/>
          </a:p>
        </p:txBody>
      </p:sp>
    </p:spTree>
    <p:extLst>
      <p:ext uri="{BB962C8B-B14F-4D97-AF65-F5344CB8AC3E}">
        <p14:creationId xmlns:p14="http://schemas.microsoft.com/office/powerpoint/2010/main" val="763721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lgn="ctr"/>
            <a:r>
              <a:rPr lang="en-US" dirty="0"/>
              <a:t>FILE * </a:t>
            </a:r>
            <a:r>
              <a:rPr lang="en-US" dirty="0" err="1"/>
              <a:t>ptr_variable</a:t>
            </a:r>
            <a:r>
              <a:rPr lang="en-US" dirty="0" smtClean="0"/>
              <a:t>;</a:t>
            </a:r>
            <a:endParaRPr lang="en-US" dirty="0"/>
          </a:p>
        </p:txBody>
      </p:sp>
      <p:sp>
        <p:nvSpPr>
          <p:cNvPr id="3" name="Content Placeholder 2"/>
          <p:cNvSpPr>
            <a:spLocks noGrp="1"/>
          </p:cNvSpPr>
          <p:nvPr>
            <p:ph idx="1"/>
          </p:nvPr>
        </p:nvSpPr>
        <p:spPr>
          <a:xfrm>
            <a:off x="838200" y="1108038"/>
            <a:ext cx="10515600" cy="5068925"/>
          </a:xfrm>
          <a:ln>
            <a:noFill/>
          </a:ln>
        </p:spPr>
        <p:txBody>
          <a:bodyPr>
            <a:normAutofit lnSpcReduction="10000"/>
          </a:bodyPr>
          <a:lstStyle/>
          <a:p>
            <a:r>
              <a:rPr lang="en-US" dirty="0" smtClean="0">
                <a:latin typeface="+mj-lt"/>
              </a:rPr>
              <a:t>Here, FILE is a special structure, declared in header file </a:t>
            </a:r>
            <a:r>
              <a:rPr lang="en-US" dirty="0" err="1" smtClean="0">
                <a:latin typeface="+mj-lt"/>
              </a:rPr>
              <a:t>stdio.h</a:t>
            </a:r>
            <a:r>
              <a:rPr lang="en-US" dirty="0" smtClean="0">
                <a:latin typeface="+mj-lt"/>
              </a:rPr>
              <a:t> </a:t>
            </a:r>
          </a:p>
          <a:p>
            <a:endParaRPr lang="en-US" dirty="0">
              <a:latin typeface="+mj-lt"/>
            </a:endParaRPr>
          </a:p>
          <a:p>
            <a:r>
              <a:rPr lang="en-US" dirty="0" smtClean="0">
                <a:latin typeface="+mj-lt"/>
              </a:rPr>
              <a:t>The </a:t>
            </a:r>
            <a:r>
              <a:rPr lang="en-US" i="1" dirty="0" err="1" smtClean="0">
                <a:latin typeface="+mj-lt"/>
              </a:rPr>
              <a:t>ptr_variable</a:t>
            </a:r>
            <a:r>
              <a:rPr lang="en-US" i="1" dirty="0" smtClean="0">
                <a:latin typeface="+mj-lt"/>
              </a:rPr>
              <a:t> </a:t>
            </a:r>
            <a:r>
              <a:rPr lang="en-US" dirty="0" smtClean="0">
                <a:latin typeface="+mj-lt"/>
              </a:rPr>
              <a:t>is a pointer “pointer to the data type FILE” that stores the beginning address of the buffer area allocated after a file has been opened.</a:t>
            </a:r>
          </a:p>
          <a:p>
            <a:endParaRPr lang="en-US" i="1" dirty="0">
              <a:latin typeface="+mj-lt"/>
            </a:endParaRPr>
          </a:p>
          <a:p>
            <a:r>
              <a:rPr lang="en-US" dirty="0" smtClean="0">
                <a:latin typeface="+mj-lt"/>
              </a:rPr>
              <a:t>This pointer contains all the information about the file and it is used as a communication link between the system and the program.</a:t>
            </a:r>
          </a:p>
          <a:p>
            <a:endParaRPr lang="en-US" dirty="0">
              <a:latin typeface="+mj-lt"/>
            </a:endParaRPr>
          </a:p>
          <a:p>
            <a:r>
              <a:rPr lang="en-US" dirty="0" smtClean="0">
                <a:latin typeface="+mj-lt"/>
              </a:rPr>
              <a:t>A data file is opened using syntax:</a:t>
            </a:r>
          </a:p>
          <a:p>
            <a:pPr marL="0" indent="0" algn="ctr">
              <a:buNone/>
            </a:pPr>
            <a:r>
              <a:rPr lang="en-US" b="1" dirty="0" err="1" smtClean="0">
                <a:latin typeface="+mj-lt"/>
              </a:rPr>
              <a:t>ptr_variable</a:t>
            </a:r>
            <a:r>
              <a:rPr lang="en-US" dirty="0" smtClean="0">
                <a:latin typeface="+mj-lt"/>
              </a:rPr>
              <a:t>=</a:t>
            </a:r>
            <a:r>
              <a:rPr lang="en-US" dirty="0" err="1" smtClean="0">
                <a:latin typeface="+mj-lt"/>
              </a:rPr>
              <a:t>fopen</a:t>
            </a:r>
            <a:r>
              <a:rPr lang="en-US" dirty="0" smtClean="0">
                <a:latin typeface="+mj-lt"/>
              </a:rPr>
              <a:t>(</a:t>
            </a:r>
            <a:r>
              <a:rPr lang="en-US" b="1" dirty="0" err="1" smtClean="0">
                <a:latin typeface="+mj-lt"/>
              </a:rPr>
              <a:t>file_name</a:t>
            </a:r>
            <a:r>
              <a:rPr lang="en-US" dirty="0" smtClean="0">
                <a:latin typeface="+mj-lt"/>
              </a:rPr>
              <a:t>, </a:t>
            </a:r>
            <a:r>
              <a:rPr lang="en-US" b="1" dirty="0" err="1" smtClean="0">
                <a:latin typeface="+mj-lt"/>
              </a:rPr>
              <a:t>file_mode</a:t>
            </a:r>
            <a:r>
              <a:rPr lang="en-US" dirty="0" smtClean="0">
                <a:latin typeface="+mj-lt"/>
              </a:rPr>
              <a:t>);</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7</a:t>
            </a:fld>
            <a:endParaRPr lang="en-US"/>
          </a:p>
        </p:txBody>
      </p:sp>
    </p:spTree>
    <p:extLst>
      <p:ext uri="{BB962C8B-B14F-4D97-AF65-F5344CB8AC3E}">
        <p14:creationId xmlns:p14="http://schemas.microsoft.com/office/powerpoint/2010/main" val="473518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82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lgn="ctr"/>
            <a:r>
              <a:rPr lang="en-US" b="1" dirty="0" err="1"/>
              <a:t>ptr_variable</a:t>
            </a:r>
            <a:r>
              <a:rPr lang="en-US" dirty="0"/>
              <a:t>=</a:t>
            </a:r>
            <a:r>
              <a:rPr lang="en-US" dirty="0" err="1"/>
              <a:t>fopen</a:t>
            </a:r>
            <a:r>
              <a:rPr lang="en-US" dirty="0"/>
              <a:t>(</a:t>
            </a:r>
            <a:r>
              <a:rPr lang="en-US" b="1" i="1" dirty="0" err="1"/>
              <a:t>file_name</a:t>
            </a:r>
            <a:r>
              <a:rPr lang="en-US" i="1" dirty="0"/>
              <a:t>, </a:t>
            </a:r>
            <a:r>
              <a:rPr lang="en-US" b="1" i="1" dirty="0" err="1"/>
              <a:t>file_mode</a:t>
            </a:r>
            <a:r>
              <a:rPr lang="en-US" dirty="0" smtClean="0"/>
              <a:t>);</a:t>
            </a:r>
            <a:endParaRPr lang="en-US" dirty="0"/>
          </a:p>
        </p:txBody>
      </p:sp>
      <p:sp>
        <p:nvSpPr>
          <p:cNvPr id="3" name="Content Placeholder 2"/>
          <p:cNvSpPr>
            <a:spLocks noGrp="1"/>
          </p:cNvSpPr>
          <p:nvPr>
            <p:ph idx="1"/>
          </p:nvPr>
        </p:nvSpPr>
        <p:spPr>
          <a:xfrm>
            <a:off x="838200" y="1183344"/>
            <a:ext cx="10515600" cy="5068925"/>
          </a:xfrm>
        </p:spPr>
        <p:txBody>
          <a:bodyPr>
            <a:normAutofit fontScale="92500" lnSpcReduction="20000"/>
          </a:bodyPr>
          <a:lstStyle/>
          <a:p>
            <a:pPr>
              <a:lnSpc>
                <a:spcPct val="100000"/>
              </a:lnSpc>
            </a:pPr>
            <a:r>
              <a:rPr lang="en-US" dirty="0" smtClean="0">
                <a:latin typeface="+mj-lt"/>
              </a:rPr>
              <a:t>The function </a:t>
            </a:r>
            <a:r>
              <a:rPr lang="en-US" dirty="0" err="1" smtClean="0">
                <a:latin typeface="+mj-lt"/>
              </a:rPr>
              <a:t>fopen</a:t>
            </a:r>
            <a:r>
              <a:rPr lang="en-US" dirty="0" smtClean="0">
                <a:latin typeface="+mj-lt"/>
              </a:rPr>
              <a:t> returns a pointer to the beginning of the buffer area associated with the file.</a:t>
            </a:r>
          </a:p>
          <a:p>
            <a:pPr>
              <a:lnSpc>
                <a:spcPct val="100000"/>
              </a:lnSpc>
            </a:pPr>
            <a:endParaRPr lang="en-US" dirty="0">
              <a:latin typeface="+mj-lt"/>
            </a:endParaRPr>
          </a:p>
          <a:p>
            <a:pPr>
              <a:lnSpc>
                <a:spcPct val="100000"/>
              </a:lnSpc>
            </a:pPr>
            <a:r>
              <a:rPr lang="en-US" dirty="0" smtClean="0">
                <a:latin typeface="+mj-lt"/>
              </a:rPr>
              <a:t>A NULL value is returned if the file can not be opened due to some reasons.</a:t>
            </a:r>
          </a:p>
          <a:p>
            <a:pPr>
              <a:lnSpc>
                <a:spcPct val="100000"/>
              </a:lnSpc>
            </a:pPr>
            <a:endParaRPr lang="en-US" dirty="0">
              <a:latin typeface="+mj-lt"/>
            </a:endParaRPr>
          </a:p>
          <a:p>
            <a:pPr>
              <a:lnSpc>
                <a:spcPct val="100000"/>
              </a:lnSpc>
            </a:pPr>
            <a:r>
              <a:rPr lang="en-US" dirty="0" smtClean="0">
                <a:latin typeface="+mj-lt"/>
              </a:rPr>
              <a:t>After opening a file, we can process data and finally we close it.</a:t>
            </a:r>
          </a:p>
          <a:p>
            <a:pPr>
              <a:lnSpc>
                <a:spcPct val="100000"/>
              </a:lnSpc>
            </a:pPr>
            <a:endParaRPr lang="en-US" dirty="0">
              <a:latin typeface="+mj-lt"/>
            </a:endParaRPr>
          </a:p>
          <a:p>
            <a:pPr>
              <a:lnSpc>
                <a:spcPct val="100000"/>
              </a:lnSpc>
            </a:pPr>
            <a:r>
              <a:rPr lang="en-US" dirty="0" smtClean="0">
                <a:latin typeface="+mj-lt"/>
              </a:rPr>
              <a:t>Closing a file ensures that all outstanding information associated with the file is flushed out from the buffers.</a:t>
            </a:r>
          </a:p>
          <a:p>
            <a:pPr>
              <a:lnSpc>
                <a:spcPct val="100000"/>
              </a:lnSpc>
            </a:pPr>
            <a:endParaRPr lang="en-US" dirty="0" smtClean="0">
              <a:latin typeface="+mj-lt"/>
            </a:endParaRPr>
          </a:p>
          <a:p>
            <a:pPr>
              <a:lnSpc>
                <a:spcPct val="100000"/>
              </a:lnSpc>
            </a:pPr>
            <a:r>
              <a:rPr lang="en-US" dirty="0" smtClean="0">
                <a:latin typeface="+mj-lt"/>
              </a:rPr>
              <a:t>Ex:</a:t>
            </a:r>
          </a:p>
          <a:p>
            <a:pPr marL="0" indent="0" algn="ctr">
              <a:lnSpc>
                <a:spcPct val="100000"/>
              </a:lnSpc>
              <a:buNone/>
            </a:pPr>
            <a:r>
              <a:rPr lang="en-US" b="1" dirty="0" err="1">
                <a:latin typeface="+mj-lt"/>
              </a:rPr>
              <a:t>f</a:t>
            </a:r>
            <a:r>
              <a:rPr lang="en-US" b="1" dirty="0" err="1" smtClean="0">
                <a:latin typeface="+mj-lt"/>
              </a:rPr>
              <a:t>close</a:t>
            </a:r>
            <a:r>
              <a:rPr lang="en-US" dirty="0" smtClean="0">
                <a:latin typeface="+mj-lt"/>
              </a:rPr>
              <a:t>(</a:t>
            </a:r>
            <a:r>
              <a:rPr lang="en-US" dirty="0" err="1" smtClean="0">
                <a:latin typeface="+mj-lt"/>
              </a:rPr>
              <a:t>ptr_variable</a:t>
            </a:r>
            <a:r>
              <a:rPr lang="en-US" dirty="0" smtClean="0">
                <a:latin typeface="+mj-lt"/>
              </a:rPr>
              <a:t>);</a:t>
            </a:r>
            <a:endParaRPr lang="en-US" dirty="0">
              <a:latin typeface="+mj-lt"/>
            </a:endParaRPr>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8</a:t>
            </a:fld>
            <a:endParaRPr lang="en-US"/>
          </a:p>
        </p:txBody>
      </p:sp>
    </p:spTree>
    <p:extLst>
      <p:ext uri="{BB962C8B-B14F-4D97-AF65-F5344CB8AC3E}">
        <p14:creationId xmlns:p14="http://schemas.microsoft.com/office/powerpoint/2010/main" val="786666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093"/>
            <a:ext cx="10515600" cy="613821"/>
          </a:xfrm>
        </p:spPr>
        <p:txBody>
          <a:bodyPr>
            <a:normAutofit fontScale="90000"/>
          </a:bodyPr>
          <a:lstStyle/>
          <a:p>
            <a:pPr>
              <a:lnSpc>
                <a:spcPct val="100000"/>
              </a:lnSpc>
            </a:pPr>
            <a:r>
              <a:rPr lang="en-US" dirty="0" smtClean="0"/>
              <a:t>File Opening Modes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212621"/>
              </p:ext>
            </p:extLst>
          </p:nvPr>
        </p:nvGraphicFramePr>
        <p:xfrm>
          <a:off x="1290913" y="1075765"/>
          <a:ext cx="9595821" cy="5334973"/>
        </p:xfrm>
        <a:graphic>
          <a:graphicData uri="http://schemas.openxmlformats.org/drawingml/2006/table">
            <a:tbl>
              <a:tblPr/>
              <a:tblGrid>
                <a:gridCol w="937339"/>
                <a:gridCol w="8658482"/>
              </a:tblGrid>
              <a:tr h="692640">
                <a:tc>
                  <a:txBody>
                    <a:bodyPr/>
                    <a:lstStyle/>
                    <a:p>
                      <a:pPr algn="l" fontAlgn="t"/>
                      <a:r>
                        <a:rPr lang="en-US" sz="1600">
                          <a:effectLst/>
                        </a:rPr>
                        <a:t>Mode</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439919">
                <a:tc>
                  <a:txBody>
                    <a:bodyPr/>
                    <a:lstStyle/>
                    <a:p>
                      <a:pPr fontAlgn="t"/>
                      <a:r>
                        <a:rPr lang="en-US" sz="1600">
                          <a:effectLst/>
                        </a:rPr>
                        <a:t>r</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Opens an existing text file for reading purpose.</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945360">
                <a:tc>
                  <a:txBody>
                    <a:bodyPr/>
                    <a:lstStyle/>
                    <a:p>
                      <a:pPr fontAlgn="t"/>
                      <a:r>
                        <a:rPr lang="en-US" sz="1600">
                          <a:effectLst/>
                        </a:rPr>
                        <a:t>w</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Opens a text file for writing. If it does not exist, then a new file is created. Here your program will start writing content from the beginning of the file.</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945360">
                <a:tc>
                  <a:txBody>
                    <a:bodyPr/>
                    <a:lstStyle/>
                    <a:p>
                      <a:pPr fontAlgn="t"/>
                      <a:r>
                        <a:rPr lang="en-US" sz="1600" dirty="0">
                          <a:effectLst/>
                        </a:rPr>
                        <a:t>a</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dirty="0">
                          <a:effectLst/>
                        </a:rPr>
                        <a:t>Opens a text file for writing in appending mode. If it does not exist, then a new file is created. Here your program will start appending content in the existing file content.</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9919">
                <a:tc>
                  <a:txBody>
                    <a:bodyPr/>
                    <a:lstStyle/>
                    <a:p>
                      <a:pPr fontAlgn="t"/>
                      <a:r>
                        <a:rPr lang="en-US" sz="1600" dirty="0">
                          <a:effectLst/>
                        </a:rPr>
                        <a:t>r+</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dirty="0">
                          <a:effectLst/>
                        </a:rPr>
                        <a:t>Opens a text file for both reading and writing</a:t>
                      </a:r>
                      <a:r>
                        <a:rPr lang="en-US" sz="1600" dirty="0" smtClean="0">
                          <a:effectLst/>
                        </a:rPr>
                        <a:t>. If the file</a:t>
                      </a:r>
                      <a:r>
                        <a:rPr lang="en-US" sz="1600" baseline="0" dirty="0" smtClean="0">
                          <a:effectLst/>
                        </a:rPr>
                        <a:t> exists, loads it into memory and set up a pointer to the first character in it. If file doesn’t exist it returns null. </a:t>
                      </a:r>
                      <a:endParaRPr lang="en-US" sz="1600" dirty="0">
                        <a:effectLst/>
                      </a:endParaRP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692640">
                <a:tc>
                  <a:txBody>
                    <a:bodyPr/>
                    <a:lstStyle/>
                    <a:p>
                      <a:pPr fontAlgn="t"/>
                      <a:r>
                        <a:rPr lang="en-US" sz="1600">
                          <a:effectLst/>
                        </a:rPr>
                        <a:t>w+</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dirty="0">
                          <a:effectLst/>
                        </a:rPr>
                        <a:t>Opens a text file for both reading and writing. </a:t>
                      </a:r>
                      <a:r>
                        <a:rPr lang="en-US" sz="1600" dirty="0" smtClean="0">
                          <a:effectLst/>
                        </a:rPr>
                        <a:t>If file is present,</a:t>
                      </a:r>
                      <a:r>
                        <a:rPr lang="en-US" sz="1600" baseline="0" dirty="0" smtClean="0">
                          <a:effectLst/>
                        </a:rPr>
                        <a:t> i</a:t>
                      </a:r>
                      <a:r>
                        <a:rPr lang="en-US" sz="1600" dirty="0" smtClean="0">
                          <a:effectLst/>
                        </a:rPr>
                        <a:t>t </a:t>
                      </a:r>
                      <a:r>
                        <a:rPr lang="en-US" sz="1600" dirty="0">
                          <a:effectLst/>
                        </a:rPr>
                        <a:t>first </a:t>
                      </a:r>
                      <a:r>
                        <a:rPr lang="en-US" sz="1600" dirty="0" smtClean="0">
                          <a:effectLst/>
                        </a:rPr>
                        <a:t>destroys the </a:t>
                      </a:r>
                      <a:r>
                        <a:rPr lang="en-US" sz="1600" dirty="0">
                          <a:effectLst/>
                        </a:rPr>
                        <a:t>file to zero length if it exists, otherwise creates a file if it does not exist.</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945360">
                <a:tc>
                  <a:txBody>
                    <a:bodyPr/>
                    <a:lstStyle/>
                    <a:p>
                      <a:pPr fontAlgn="t"/>
                      <a:r>
                        <a:rPr lang="en-US" sz="1600">
                          <a:effectLst/>
                        </a:rPr>
                        <a:t>a+</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dirty="0">
                          <a:effectLst/>
                        </a:rPr>
                        <a:t>Opens a text file for both reading and writing. It creates the file if it does not exist. The reading will start from the beginning but writing can only be appended.</a:t>
                      </a:r>
                    </a:p>
                  </a:txBody>
                  <a:tcPr marL="93007" marR="93007" marT="93007" marB="93007">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EDC88E65-EBB5-E94C-9D2B-2279E73F4CCC}" type="slidenum">
              <a:rPr lang="en-US" smtClean="0"/>
              <a:t>9</a:t>
            </a:fld>
            <a:endParaRPr lang="en-US"/>
          </a:p>
        </p:txBody>
      </p:sp>
    </p:spTree>
    <p:extLst>
      <p:ext uri="{BB962C8B-B14F-4D97-AF65-F5344CB8AC3E}">
        <p14:creationId xmlns:p14="http://schemas.microsoft.com/office/powerpoint/2010/main" val="1593660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2448</Words>
  <Application>Microsoft Macintosh PowerPoint</Application>
  <PresentationFormat>Widescreen</PresentationFormat>
  <Paragraphs>401</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Calibri Light</vt:lpstr>
      <vt:lpstr>Arial</vt:lpstr>
      <vt:lpstr>Office Theme</vt:lpstr>
      <vt:lpstr>Unit 10</vt:lpstr>
      <vt:lpstr>Introduction</vt:lpstr>
      <vt:lpstr>Intro..</vt:lpstr>
      <vt:lpstr>PowerPoint Presentation</vt:lpstr>
      <vt:lpstr>PowerPoint Presentation</vt:lpstr>
      <vt:lpstr>Opening and closing file</vt:lpstr>
      <vt:lpstr>FILE * ptr_variable;</vt:lpstr>
      <vt:lpstr>ptr_variable=fopen(file_name, file_mode);</vt:lpstr>
      <vt:lpstr>File Opening Modes</vt:lpstr>
      <vt:lpstr>Library Functions for reading/writing from/to a file</vt:lpstr>
      <vt:lpstr>PowerPoint Presentation</vt:lpstr>
      <vt:lpstr>Character Input/Output</vt:lpstr>
      <vt:lpstr>PowerPoint Presentation</vt:lpstr>
      <vt:lpstr>Formatted Input/Output</vt:lpstr>
      <vt:lpstr>PowerPoint Presentation</vt:lpstr>
      <vt:lpstr>End of File (EOF)</vt:lpstr>
      <vt:lpstr>EOF</vt:lpstr>
      <vt:lpstr>EOF</vt:lpstr>
      <vt:lpstr>Binary Data Files</vt:lpstr>
      <vt:lpstr>PowerPoint Presentation</vt:lpstr>
      <vt:lpstr>Write a c program to write some text ”to a data file in binary mode. Read its content and display it.</vt:lpstr>
      <vt:lpstr>Difference between binary mode and text mode</vt:lpstr>
      <vt:lpstr>Record Input/Output</vt:lpstr>
      <vt:lpstr>PowerPoint Presentation</vt:lpstr>
      <vt:lpstr>PowerPoint Presentation</vt:lpstr>
      <vt:lpstr>Use of fwrite()</vt:lpstr>
      <vt:lpstr>Use of fread()</vt:lpstr>
      <vt:lpstr>Direct/Random Access</vt:lpstr>
      <vt:lpstr>PowerPoint Presentation</vt:lpstr>
      <vt:lpstr>fseek()</vt:lpstr>
      <vt:lpstr>rewind()</vt:lpstr>
      <vt:lpstr>ftell()</vt:lpstr>
      <vt:lpstr>For codes please do check</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Thapa</dc:creator>
  <cp:lastModifiedBy>Prakash Thapa</cp:lastModifiedBy>
  <cp:revision>387</cp:revision>
  <dcterms:created xsi:type="dcterms:W3CDTF">2016-03-28T16:15:03Z</dcterms:created>
  <dcterms:modified xsi:type="dcterms:W3CDTF">2016-03-31T18:19:19Z</dcterms:modified>
</cp:coreProperties>
</file>