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8" r:id="rId10"/>
    <p:sldId id="299" r:id="rId11"/>
    <p:sldId id="300" r:id="rId12"/>
    <p:sldId id="301" r:id="rId13"/>
    <p:sldId id="302" r:id="rId14"/>
    <p:sldId id="303" r:id="rId15"/>
    <p:sldId id="296" r:id="rId16"/>
    <p:sldId id="304" r:id="rId17"/>
    <p:sldId id="307" r:id="rId18"/>
    <p:sldId id="308" r:id="rId19"/>
    <p:sldId id="309" r:id="rId20"/>
    <p:sldId id="310" r:id="rId21"/>
    <p:sldId id="305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532DC-D999-004A-9F48-4CEA0848528F}" type="datetimeFigureOut">
              <a:rPr lang="en-US" smtClean="0"/>
              <a:t>4/1/16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21F5B-8C99-5F42-BE26-A11DFA4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F524-F4A4-AC45-AD72-381C93ADA1D4}" type="datetime1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0098-7C6C-6F40-998B-7E1A7225CEE4}" type="datetime1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F75-1DF2-BB48-A3D0-0A86587BFEAA}" type="datetime1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F4F5-498A-6545-B504-E3E1F193FFCD}" type="datetime1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A1B-4152-0C47-B518-1F0FEDE79294}" type="datetime1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F82B-A03A-594D-940E-7FC39598C8EA}" type="datetime1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C8D-EF17-CA42-A036-298CD4BA0E29}" type="datetime1">
              <a:rPr lang="en-US" smtClean="0"/>
              <a:t>4/1/16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B6F4-5301-5445-B957-5C802D6CBBAF}" type="datetime1">
              <a:rPr lang="en-US" smtClean="0"/>
              <a:t>4/1/16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327-E793-CD42-AD3C-212F02C1E780}" type="datetime1">
              <a:rPr lang="en-US" smtClean="0"/>
              <a:t>4/1/16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37F5-2424-8E42-93BC-DBE411A3FA55}" type="datetime1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320-F59B-8F49-962F-9C2C24E7604C}" type="datetime1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33E1-C383-1040-944D-507C4FEB9BFC}" type="datetime1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8E65-EBB5-E94C-9D2B-2279E73F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36374"/>
            <a:ext cx="9144000" cy="1132523"/>
          </a:xfrm>
        </p:spPr>
        <p:txBody>
          <a:bodyPr/>
          <a:lstStyle/>
          <a:p>
            <a:r>
              <a:rPr lang="en-US" dirty="0" smtClean="0"/>
              <a:t>Unit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Graphics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8019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819"/>
            <a:ext cx="10515600" cy="61382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initgraph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(&amp;graphics_driver,&amp;graphics_mode,”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path_to_driver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”);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586"/>
            <a:ext cx="10515600" cy="50689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+mj-lt"/>
              </a:rPr>
              <a:t>g</a:t>
            </a:r>
            <a:r>
              <a:rPr lang="en-US" dirty="0" err="1" smtClean="0">
                <a:latin typeface="+mj-lt"/>
              </a:rPr>
              <a:t>raphics_driver</a:t>
            </a:r>
            <a:r>
              <a:rPr lang="en-US" dirty="0" smtClean="0">
                <a:latin typeface="+mj-lt"/>
              </a:rPr>
              <a:t> is a variable of type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initialized to some constants that is defined in </a:t>
            </a:r>
            <a:r>
              <a:rPr lang="en-US" dirty="0" err="1" smtClean="0">
                <a:latin typeface="+mj-lt"/>
              </a:rPr>
              <a:t>graphics.h</a:t>
            </a:r>
            <a:r>
              <a:rPr lang="en-US" dirty="0" smtClean="0">
                <a:latin typeface="+mj-lt"/>
              </a:rPr>
              <a:t> header file. </a:t>
            </a:r>
            <a:r>
              <a:rPr lang="en-US" i="1" dirty="0" smtClean="0">
                <a:latin typeface="+mj-lt"/>
              </a:rPr>
              <a:t>It species the graphics driver to be used.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 offers certain graphics drivers and these are the files with .BGI extension.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Depending on what adapter is used, one of these drivers gets  selected.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Some constants defined in </a:t>
            </a:r>
            <a:r>
              <a:rPr lang="en-US" dirty="0" err="1" smtClean="0">
                <a:latin typeface="+mj-lt"/>
              </a:rPr>
              <a:t>graphics.h</a:t>
            </a:r>
            <a:r>
              <a:rPr lang="en-US" dirty="0" smtClean="0">
                <a:latin typeface="+mj-lt"/>
              </a:rPr>
              <a:t> file for this argument are</a:t>
            </a:r>
          </a:p>
          <a:p>
            <a:pPr lvl="1"/>
            <a:r>
              <a:rPr lang="en-US" dirty="0" smtClean="0">
                <a:latin typeface="+mj-lt"/>
              </a:rPr>
              <a:t>DETECT(=0)</a:t>
            </a:r>
          </a:p>
          <a:p>
            <a:pPr lvl="1"/>
            <a:r>
              <a:rPr lang="en-US" dirty="0" smtClean="0">
                <a:latin typeface="+mj-lt"/>
              </a:rPr>
              <a:t>CGA(=1)</a:t>
            </a:r>
          </a:p>
          <a:p>
            <a:pPr lvl="1"/>
            <a:r>
              <a:rPr lang="en-US" dirty="0" smtClean="0">
                <a:latin typeface="+mj-lt"/>
              </a:rPr>
              <a:t>EGA</a:t>
            </a:r>
            <a:r>
              <a:rPr lang="en-US" dirty="0" smtClean="0"/>
              <a:t>(=3)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EGA64</a:t>
            </a:r>
            <a:r>
              <a:rPr lang="en-US" dirty="0" smtClean="0"/>
              <a:t>(=4)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EGAMONO</a:t>
            </a:r>
            <a:r>
              <a:rPr lang="en-US" dirty="0" smtClean="0"/>
              <a:t>(=5)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VGA(=9)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initgraph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(&amp;graphics_driver,&amp;graphics_mode,”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path_to_driver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”);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586"/>
            <a:ext cx="10515600" cy="5068925"/>
          </a:xfrm>
        </p:spPr>
        <p:txBody>
          <a:bodyPr/>
          <a:lstStyle/>
          <a:p>
            <a:r>
              <a:rPr lang="en-US" b="1" i="1" dirty="0" err="1">
                <a:latin typeface="+mj-lt"/>
              </a:rPr>
              <a:t>g</a:t>
            </a:r>
            <a:r>
              <a:rPr lang="en-US" b="1" i="1" dirty="0" err="1" smtClean="0">
                <a:latin typeface="+mj-lt"/>
              </a:rPr>
              <a:t>raphics_mode</a:t>
            </a:r>
            <a:r>
              <a:rPr lang="en-US" dirty="0" smtClean="0">
                <a:latin typeface="+mj-lt"/>
              </a:rPr>
              <a:t> is also a type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that is initialized to the mode for the particular video adapter to use.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This variable tells which monitor we are using and its resolution, the number of video pages it supports and the colors that are available.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third argument is </a:t>
            </a:r>
            <a:r>
              <a:rPr lang="en-US" b="1" i="1" dirty="0" err="1" smtClean="0">
                <a:latin typeface="+mj-lt"/>
              </a:rPr>
              <a:t>path_to_driver</a:t>
            </a:r>
            <a:r>
              <a:rPr lang="en-US" b="1" i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string constant that specifies the directory containing </a:t>
            </a:r>
            <a:r>
              <a:rPr lang="en-US" b="1" dirty="0" smtClean="0">
                <a:latin typeface="+mj-lt"/>
              </a:rPr>
              <a:t>.</a:t>
            </a:r>
            <a:r>
              <a:rPr lang="en-US" b="1" dirty="0" err="1" smtClean="0">
                <a:latin typeface="+mj-lt"/>
              </a:rPr>
              <a:t>bgi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files and </a:t>
            </a:r>
            <a:r>
              <a:rPr lang="en-US" b="1" dirty="0" smtClean="0">
                <a:latin typeface="+mj-lt"/>
              </a:rPr>
              <a:t>.</a:t>
            </a:r>
            <a:r>
              <a:rPr lang="en-US" b="1" dirty="0" err="1" smtClean="0">
                <a:latin typeface="+mj-lt"/>
              </a:rPr>
              <a:t>chr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files.</a:t>
            </a:r>
          </a:p>
          <a:p>
            <a:endParaRPr lang="en-US" i="1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Its value may be like “C:\\TC\\BGI”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Auto-Initialization of Graphics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586"/>
            <a:ext cx="10515600" cy="506892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In the use of </a:t>
            </a:r>
            <a:r>
              <a:rPr lang="en-US" dirty="0" err="1" smtClean="0">
                <a:latin typeface="+mj-lt"/>
              </a:rPr>
              <a:t>initgraph</a:t>
            </a:r>
            <a:r>
              <a:rPr lang="en-US" dirty="0" smtClean="0">
                <a:latin typeface="+mj-lt"/>
              </a:rPr>
              <a:t>() function we have explicitly told </a:t>
            </a:r>
            <a:r>
              <a:rPr lang="en-US" dirty="0" err="1" smtClean="0">
                <a:latin typeface="+mj-lt"/>
              </a:rPr>
              <a:t>initgraph</a:t>
            </a:r>
            <a:r>
              <a:rPr lang="en-US" dirty="0" smtClean="0">
                <a:latin typeface="+mj-lt"/>
              </a:rPr>
              <a:t>() what graphics driver and mode to use by assigning the values to driver and mode arguments.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 is possible to let the program to find out the video adapter installed in the computer and use the best driver and mode.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i.e. the combination that gives the highest resolution.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730"/>
            <a:ext cx="10515600" cy="591878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There are two approaches for auto initialization of graphics hardware.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DETECT</a:t>
            </a:r>
            <a:r>
              <a:rPr lang="en-US" dirty="0" smtClean="0">
                <a:latin typeface="+mj-lt"/>
              </a:rPr>
              <a:t> is used for driver argument. In this method program </a:t>
            </a:r>
            <a:r>
              <a:rPr lang="en-US" dirty="0" err="1" smtClean="0">
                <a:latin typeface="+mj-lt"/>
              </a:rPr>
              <a:t>doesn</a:t>
            </a:r>
            <a:r>
              <a:rPr lang="uk-UA" dirty="0" smtClean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t know in advance what mode will be used and cannot assume anything about the resolution. Ex.</a:t>
            </a:r>
          </a:p>
          <a:p>
            <a:pPr marL="3657600" lvl="8" indent="0">
              <a:buNone/>
            </a:pPr>
            <a:r>
              <a:rPr lang="en-US" sz="2800" dirty="0" err="1">
                <a:latin typeface="+mj-lt"/>
              </a:rPr>
              <a:t>i</a:t>
            </a:r>
            <a:r>
              <a:rPr lang="en-US" sz="2800" dirty="0" err="1" smtClean="0">
                <a:latin typeface="+mj-lt"/>
              </a:rPr>
              <a:t>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gd,gm</a:t>
            </a:r>
            <a:r>
              <a:rPr lang="en-US" sz="2800" dirty="0" smtClean="0">
                <a:latin typeface="+mj-lt"/>
              </a:rPr>
              <a:t>;</a:t>
            </a:r>
          </a:p>
          <a:p>
            <a:pPr marL="3657600" lvl="8" indent="0">
              <a:buNone/>
            </a:pPr>
            <a:r>
              <a:rPr lang="en-US" sz="2800" dirty="0" err="1">
                <a:latin typeface="+mj-lt"/>
              </a:rPr>
              <a:t>g</a:t>
            </a:r>
            <a:r>
              <a:rPr lang="en-US" sz="2800" dirty="0" err="1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=DETECT;</a:t>
            </a:r>
          </a:p>
          <a:p>
            <a:pPr marL="3657600" lvl="8" indent="0">
              <a:buNone/>
            </a:pPr>
            <a:r>
              <a:rPr lang="en-US" sz="2800" dirty="0" err="1">
                <a:latin typeface="+mj-lt"/>
              </a:rPr>
              <a:t>i</a:t>
            </a:r>
            <a:r>
              <a:rPr lang="en-US" sz="2800" dirty="0" err="1" smtClean="0">
                <a:latin typeface="+mj-lt"/>
              </a:rPr>
              <a:t>nitgraph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gd</a:t>
            </a:r>
            <a:r>
              <a:rPr lang="en-US" sz="2800" dirty="0" smtClean="0">
                <a:latin typeface="+mj-lt"/>
              </a:rPr>
              <a:t>,&amp;</a:t>
            </a:r>
            <a:r>
              <a:rPr lang="en-US" sz="2800" dirty="0" err="1" smtClean="0">
                <a:latin typeface="+mj-lt"/>
              </a:rPr>
              <a:t>gm,”C</a:t>
            </a:r>
            <a:r>
              <a:rPr lang="en-US" sz="2800" dirty="0" smtClean="0">
                <a:latin typeface="+mj-lt"/>
              </a:rPr>
              <a:t>:\\TC\\BGI”);</a:t>
            </a:r>
          </a:p>
          <a:p>
            <a:endParaRPr lang="en-US" sz="3000" dirty="0">
              <a:latin typeface="+mj-lt"/>
            </a:endParaRPr>
          </a:p>
          <a:p>
            <a:r>
              <a:rPr lang="en-US" sz="3000" dirty="0" smtClean="0">
                <a:latin typeface="+mj-lt"/>
              </a:rPr>
              <a:t>A function called </a:t>
            </a:r>
            <a:r>
              <a:rPr lang="en-US" sz="3000" dirty="0" err="1" smtClean="0">
                <a:latin typeface="+mj-lt"/>
              </a:rPr>
              <a:t>detectgraph</a:t>
            </a:r>
            <a:r>
              <a:rPr lang="en-US" sz="3000" dirty="0" smtClean="0">
                <a:latin typeface="+mj-lt"/>
              </a:rPr>
              <a:t>() is used that returns value for the best driver and mode. </a:t>
            </a:r>
          </a:p>
          <a:p>
            <a:pPr marL="3657600" lvl="8" indent="0">
              <a:buNone/>
            </a:pP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gd,gm</a:t>
            </a:r>
            <a:r>
              <a:rPr lang="en-US" sz="2400" dirty="0">
                <a:latin typeface="+mj-lt"/>
              </a:rPr>
              <a:t>;</a:t>
            </a:r>
          </a:p>
          <a:p>
            <a:pPr marL="3657600" lvl="8" indent="0">
              <a:buNone/>
            </a:pPr>
            <a:r>
              <a:rPr lang="en-US" sz="2400" dirty="0" err="1" smtClean="0">
                <a:latin typeface="+mj-lt"/>
              </a:rPr>
              <a:t>Detectgraph</a:t>
            </a:r>
            <a:r>
              <a:rPr lang="en-US" sz="2400" dirty="0" smtClean="0">
                <a:latin typeface="+mj-lt"/>
              </a:rPr>
              <a:t>(&amp;</a:t>
            </a:r>
            <a:r>
              <a:rPr lang="en-US" sz="2400" dirty="0" err="1" smtClean="0">
                <a:latin typeface="+mj-lt"/>
              </a:rPr>
              <a:t>gd</a:t>
            </a:r>
            <a:r>
              <a:rPr lang="en-US" sz="2400" dirty="0" smtClean="0">
                <a:latin typeface="+mj-lt"/>
              </a:rPr>
              <a:t>,&amp;gm);</a:t>
            </a:r>
            <a:endParaRPr lang="en-US" sz="2400" dirty="0">
              <a:latin typeface="+mj-lt"/>
            </a:endParaRPr>
          </a:p>
          <a:p>
            <a:pPr marL="3657600" lvl="8" indent="0">
              <a:buNone/>
            </a:pPr>
            <a:r>
              <a:rPr lang="en-US" sz="2400" dirty="0" err="1">
                <a:latin typeface="+mj-lt"/>
              </a:rPr>
              <a:t>initgraph</a:t>
            </a:r>
            <a:r>
              <a:rPr lang="en-US" sz="2400" dirty="0" smtClean="0">
                <a:latin typeface="+mj-lt"/>
              </a:rPr>
              <a:t>(&amp;</a:t>
            </a:r>
            <a:r>
              <a:rPr lang="en-US" sz="2400" dirty="0" err="1" smtClean="0">
                <a:latin typeface="+mj-lt"/>
              </a:rPr>
              <a:t>gd</a:t>
            </a:r>
            <a:r>
              <a:rPr lang="en-US" sz="2400" dirty="0">
                <a:latin typeface="+mj-lt"/>
              </a:rPr>
              <a:t>,&amp;</a:t>
            </a:r>
            <a:r>
              <a:rPr lang="en-US" sz="2400" dirty="0" err="1">
                <a:latin typeface="+mj-lt"/>
              </a:rPr>
              <a:t>gm,”C</a:t>
            </a:r>
            <a:r>
              <a:rPr lang="en-US" sz="2400" dirty="0">
                <a:latin typeface="+mj-lt"/>
              </a:rPr>
              <a:t>:\\TC\\BGI”);</a:t>
            </a:r>
          </a:p>
          <a:p>
            <a:endParaRPr lang="en-US" sz="2400" dirty="0" smtClean="0">
              <a:latin typeface="+mj-lt"/>
            </a:endParaRPr>
          </a:p>
          <a:p>
            <a:pPr marL="3657600" lvl="8" indent="0">
              <a:buNone/>
            </a:pPr>
            <a:endParaRPr lang="en-US" sz="2400" dirty="0" smtClean="0">
              <a:latin typeface="+mj-lt"/>
            </a:endParaRPr>
          </a:p>
          <a:p>
            <a:pPr marL="3657600" lvl="8" indent="0">
              <a:buNone/>
            </a:pPr>
            <a:endParaRPr lang="en-US" sz="2400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Closing Graphic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586"/>
            <a:ext cx="10515600" cy="506892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Once the program has finished its job using the graphics facilities, then it should restore the system to the mode that was previously in use.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graphics mode is not closed explicitly by the programmer, undesirable effects may be felt.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</a:t>
            </a:r>
            <a:r>
              <a:rPr lang="en-US" b="1" dirty="0" err="1" smtClean="0">
                <a:latin typeface="+mj-lt"/>
              </a:rPr>
              <a:t>closegraph</a:t>
            </a:r>
            <a:r>
              <a:rPr lang="en-US" b="1" dirty="0" smtClean="0">
                <a:latin typeface="+mj-lt"/>
              </a:rPr>
              <a:t>()</a:t>
            </a:r>
            <a:r>
              <a:rPr lang="en-US" dirty="0" smtClean="0">
                <a:latin typeface="+mj-lt"/>
              </a:rPr>
              <a:t> function is used to restore the screen to the mode it was in before we called </a:t>
            </a:r>
            <a:r>
              <a:rPr lang="en-US" b="1" dirty="0" err="1" smtClean="0">
                <a:latin typeface="+mj-lt"/>
              </a:rPr>
              <a:t>initgraph</a:t>
            </a:r>
            <a:r>
              <a:rPr lang="en-US" b="1" dirty="0" smtClean="0">
                <a:latin typeface="+mj-lt"/>
              </a:rPr>
              <a:t>() </a:t>
            </a:r>
            <a:r>
              <a:rPr lang="en-US" dirty="0" smtClean="0">
                <a:latin typeface="+mj-lt"/>
              </a:rPr>
              <a:t>and </a:t>
            </a:r>
            <a:r>
              <a:rPr lang="en-US" b="1" dirty="0" err="1" smtClean="0">
                <a:latin typeface="+mj-lt"/>
              </a:rPr>
              <a:t>deallocates</a:t>
            </a:r>
            <a:r>
              <a:rPr lang="en-US" dirty="0" smtClean="0">
                <a:latin typeface="+mj-lt"/>
              </a:rPr>
              <a:t> all memory allocated by the graphics system.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Observation of graphics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586"/>
            <a:ext cx="10515600" cy="506892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The library function </a:t>
            </a:r>
            <a:r>
              <a:rPr lang="en-US" b="1" dirty="0" err="1" smtClean="0">
                <a:latin typeface="+mj-lt"/>
              </a:rPr>
              <a:t>graphresult</a:t>
            </a:r>
            <a:r>
              <a:rPr lang="en-US" b="1" dirty="0" smtClean="0">
                <a:latin typeface="+mj-lt"/>
              </a:rPr>
              <a:t>()</a:t>
            </a:r>
            <a:r>
              <a:rPr lang="en-US" dirty="0" smtClean="0">
                <a:latin typeface="+mj-lt"/>
              </a:rPr>
              <a:t> is used to determine whether a certain graphics operation succeeded or not.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This function returns an error code for the last unsuccessful graphics operation.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grOk</a:t>
            </a:r>
            <a:r>
              <a:rPr lang="en-US" dirty="0" smtClean="0">
                <a:latin typeface="+mj-lt"/>
              </a:rPr>
              <a:t> represents that there is no error. The variable maintained by </a:t>
            </a:r>
            <a:r>
              <a:rPr lang="en-US" dirty="0" err="1" smtClean="0">
                <a:latin typeface="+mj-lt"/>
              </a:rPr>
              <a:t>graphresult</a:t>
            </a:r>
            <a:r>
              <a:rPr lang="en-US" dirty="0" smtClean="0">
                <a:latin typeface="+mj-lt"/>
              </a:rPr>
              <a:t> is reset to 0 after </a:t>
            </a:r>
            <a:r>
              <a:rPr lang="en-US" dirty="0" err="1" smtClean="0">
                <a:latin typeface="+mj-lt"/>
              </a:rPr>
              <a:t>graphresult</a:t>
            </a:r>
            <a:r>
              <a:rPr lang="en-US" dirty="0" smtClean="0">
                <a:latin typeface="+mj-lt"/>
              </a:rPr>
              <a:t> has been called.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Therefore we should store the value of </a:t>
            </a:r>
            <a:r>
              <a:rPr lang="en-US" dirty="0" err="1" smtClean="0">
                <a:latin typeface="+mj-lt"/>
              </a:rPr>
              <a:t>graphresult</a:t>
            </a:r>
            <a:r>
              <a:rPr lang="en-US" dirty="0" smtClean="0">
                <a:latin typeface="+mj-lt"/>
              </a:rPr>
              <a:t> into a temporary variable and then test it.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1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586"/>
            <a:ext cx="10515600" cy="506892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Plotting and getting points</a:t>
            </a:r>
          </a:p>
          <a:p>
            <a:pPr lvl="1"/>
            <a:r>
              <a:rPr lang="en-US" b="1" dirty="0" err="1">
                <a:latin typeface="+mj-lt"/>
              </a:rPr>
              <a:t>p</a:t>
            </a:r>
            <a:r>
              <a:rPr lang="en-US" b="1" dirty="0" err="1" smtClean="0">
                <a:latin typeface="+mj-lt"/>
              </a:rPr>
              <a:t>utpixel</a:t>
            </a:r>
            <a:r>
              <a:rPr lang="en-US" dirty="0" smtClean="0">
                <a:latin typeface="+mj-lt"/>
              </a:rPr>
              <a:t>()</a:t>
            </a:r>
          </a:p>
          <a:p>
            <a:pPr lvl="2"/>
            <a:r>
              <a:rPr lang="en-US" dirty="0" smtClean="0">
                <a:latin typeface="+mj-lt"/>
              </a:rPr>
              <a:t>Plots a point with a specified color</a:t>
            </a:r>
          </a:p>
          <a:p>
            <a:pPr marL="914400" lvl="2" indent="0" algn="ctr">
              <a:buNone/>
            </a:pPr>
            <a:r>
              <a:rPr lang="en-US" b="1" dirty="0" err="1" smtClean="0">
                <a:latin typeface="+mj-lt"/>
              </a:rPr>
              <a:t>putpixel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y,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color);</a:t>
            </a:r>
          </a:p>
          <a:p>
            <a:pPr lvl="1"/>
            <a:r>
              <a:rPr lang="en-US" b="1" dirty="0" err="1">
                <a:latin typeface="+mj-lt"/>
              </a:rPr>
              <a:t>g</a:t>
            </a:r>
            <a:r>
              <a:rPr lang="en-US" b="1" dirty="0" err="1" smtClean="0">
                <a:latin typeface="+mj-lt"/>
              </a:rPr>
              <a:t>etpixel</a:t>
            </a:r>
            <a:r>
              <a:rPr lang="en-US" dirty="0" smtClean="0">
                <a:latin typeface="+mj-lt"/>
              </a:rPr>
              <a:t>()</a:t>
            </a:r>
          </a:p>
          <a:p>
            <a:pPr lvl="2"/>
            <a:r>
              <a:rPr lang="en-US" dirty="0" smtClean="0">
                <a:latin typeface="+mj-lt"/>
              </a:rPr>
              <a:t>Gets color of specified pixel</a:t>
            </a:r>
          </a:p>
          <a:p>
            <a:pPr marL="914400" lvl="2" indent="0" algn="ctr">
              <a:buNone/>
            </a:pPr>
            <a:r>
              <a:rPr lang="en-US" b="1" dirty="0" err="1">
                <a:latin typeface="+mj-lt"/>
              </a:rPr>
              <a:t>i</a:t>
            </a:r>
            <a:r>
              <a:rPr lang="en-US" b="1" dirty="0" err="1" smtClean="0">
                <a:latin typeface="+mj-lt"/>
              </a:rPr>
              <a:t>nteger_variable</a:t>
            </a:r>
            <a:r>
              <a:rPr lang="en-US" b="1" dirty="0" smtClean="0">
                <a:latin typeface="+mj-lt"/>
              </a:rPr>
              <a:t>=</a:t>
            </a:r>
            <a:r>
              <a:rPr lang="en-US" b="1" dirty="0" err="1" smtClean="0">
                <a:latin typeface="+mj-lt"/>
              </a:rPr>
              <a:t>getpixel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y)</a:t>
            </a:r>
            <a:r>
              <a:rPr lang="en-US" dirty="0" smtClean="0">
                <a:latin typeface="+mj-lt"/>
              </a:rPr>
              <a:t>;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Changing drawing/foreground and background color</a:t>
            </a:r>
          </a:p>
          <a:p>
            <a:pPr lvl="1"/>
            <a:r>
              <a:rPr lang="en-US" b="1" dirty="0" err="1">
                <a:latin typeface="+mj-lt"/>
              </a:rPr>
              <a:t>s</a:t>
            </a:r>
            <a:r>
              <a:rPr lang="en-US" b="1" dirty="0" err="1" smtClean="0">
                <a:latin typeface="+mj-lt"/>
              </a:rPr>
              <a:t>etcolor</a:t>
            </a:r>
            <a:r>
              <a:rPr lang="en-US" dirty="0" smtClean="0">
                <a:latin typeface="+mj-lt"/>
              </a:rPr>
              <a:t>(): changes current </a:t>
            </a:r>
            <a:r>
              <a:rPr lang="en-US" dirty="0" err="1" smtClean="0">
                <a:latin typeface="+mj-lt"/>
              </a:rPr>
              <a:t>fg</a:t>
            </a:r>
            <a:r>
              <a:rPr lang="en-US" dirty="0" smtClean="0">
                <a:latin typeface="+mj-lt"/>
              </a:rPr>
              <a:t> color</a:t>
            </a:r>
          </a:p>
          <a:p>
            <a:pPr marL="457200" lvl="1" indent="0" algn="ctr">
              <a:buNone/>
            </a:pPr>
            <a:r>
              <a:rPr lang="en-US" b="1" dirty="0" err="1">
                <a:latin typeface="+mj-lt"/>
              </a:rPr>
              <a:t>s</a:t>
            </a:r>
            <a:r>
              <a:rPr lang="en-US" b="1" dirty="0" err="1" smtClean="0">
                <a:latin typeface="+mj-lt"/>
              </a:rPr>
              <a:t>etcolor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color);</a:t>
            </a:r>
          </a:p>
          <a:p>
            <a:pPr lvl="1"/>
            <a:r>
              <a:rPr lang="en-US" b="1" dirty="0" err="1">
                <a:latin typeface="+mj-lt"/>
              </a:rPr>
              <a:t>s</a:t>
            </a:r>
            <a:r>
              <a:rPr lang="en-US" b="1" dirty="0" err="1" smtClean="0">
                <a:latin typeface="+mj-lt"/>
              </a:rPr>
              <a:t>tbkcolor</a:t>
            </a:r>
            <a:r>
              <a:rPr lang="en-US" dirty="0" smtClean="0">
                <a:latin typeface="+mj-lt"/>
              </a:rPr>
              <a:t>(): changes current </a:t>
            </a:r>
            <a:r>
              <a:rPr lang="en-US" dirty="0" err="1" smtClean="0">
                <a:latin typeface="+mj-lt"/>
              </a:rPr>
              <a:t>bg</a:t>
            </a:r>
            <a:r>
              <a:rPr lang="en-US" dirty="0" smtClean="0">
                <a:latin typeface="+mj-lt"/>
              </a:rPr>
              <a:t> color</a:t>
            </a:r>
          </a:p>
          <a:p>
            <a:pPr marL="457200" lvl="1" indent="0" algn="ctr">
              <a:buNone/>
            </a:pPr>
            <a:r>
              <a:rPr lang="en-US" b="1" dirty="0" err="1" smtClean="0">
                <a:latin typeface="+mj-lt"/>
              </a:rPr>
              <a:t>Setbkcolor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color);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216"/>
            <a:ext cx="10515600" cy="597257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Drawing Lines</a:t>
            </a:r>
          </a:p>
          <a:p>
            <a:pPr lvl="1"/>
            <a:r>
              <a:rPr lang="en-US" b="1" dirty="0">
                <a:latin typeface="+mj-lt"/>
              </a:rPr>
              <a:t>l</a:t>
            </a:r>
            <a:r>
              <a:rPr lang="en-US" b="1" dirty="0" smtClean="0">
                <a:latin typeface="+mj-lt"/>
              </a:rPr>
              <a:t>ine()</a:t>
            </a:r>
          </a:p>
          <a:p>
            <a:pPr lvl="2"/>
            <a:r>
              <a:rPr lang="en-US" dirty="0" smtClean="0">
                <a:latin typeface="+mj-lt"/>
              </a:rPr>
              <a:t>Draws line from point having co-ordinate x1, y1 to x2, y2 using current settings for the line drawing and current drawing color.</a:t>
            </a:r>
          </a:p>
          <a:p>
            <a:pPr marL="457200" lvl="1" indent="0" algn="ctr">
              <a:buNone/>
            </a:pPr>
            <a:r>
              <a:rPr lang="en-US" b="1" dirty="0" smtClean="0">
                <a:latin typeface="+mj-lt"/>
              </a:rPr>
              <a:t>line(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x1,</a:t>
            </a:r>
            <a:r>
              <a:rPr lang="en-US" sz="2000" b="1" dirty="0"/>
              <a:t>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smtClean="0"/>
              <a:t>x1,</a:t>
            </a:r>
            <a:r>
              <a:rPr lang="en-US" sz="2000" b="1" dirty="0"/>
              <a:t>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smtClean="0"/>
              <a:t>x2,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smtClean="0"/>
              <a:t>y2</a:t>
            </a:r>
            <a:r>
              <a:rPr lang="en-US" b="1" dirty="0" smtClean="0">
                <a:latin typeface="+mj-lt"/>
              </a:rPr>
              <a:t>);</a:t>
            </a:r>
          </a:p>
          <a:p>
            <a:pPr marL="457200" lvl="1" indent="0" algn="ctr">
              <a:buNone/>
            </a:pPr>
            <a:r>
              <a:rPr lang="en-US" dirty="0" smtClean="0">
                <a:latin typeface="+mj-lt"/>
              </a:rPr>
              <a:t>Similarly</a:t>
            </a:r>
          </a:p>
          <a:p>
            <a:pPr marL="457200" lvl="1" indent="0" algn="ctr">
              <a:buNone/>
            </a:pPr>
            <a:r>
              <a:rPr lang="en-US" b="1" dirty="0" err="1" smtClean="0">
                <a:latin typeface="+mj-lt"/>
              </a:rPr>
              <a:t>setlinestyle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style, unsigned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pattern,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thickness);</a:t>
            </a:r>
          </a:p>
          <a:p>
            <a:pPr marL="457200" lvl="1" indent="0" algn="ctr">
              <a:buNone/>
            </a:pPr>
            <a:endParaRPr lang="en-US" dirty="0" smtClean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l</a:t>
            </a:r>
            <a:r>
              <a:rPr lang="en-US" dirty="0" err="1" smtClean="0">
                <a:latin typeface="+mj-lt"/>
              </a:rPr>
              <a:t>ineto</a:t>
            </a:r>
            <a:r>
              <a:rPr lang="en-US" dirty="0" smtClean="0">
                <a:latin typeface="+mj-lt"/>
              </a:rPr>
              <a:t>()</a:t>
            </a:r>
          </a:p>
          <a:p>
            <a:pPr lvl="2"/>
            <a:r>
              <a:rPr lang="en-US" dirty="0" smtClean="0">
                <a:latin typeface="+mj-lt"/>
              </a:rPr>
              <a:t>It draws a line from current position to point (</a:t>
            </a:r>
            <a:r>
              <a:rPr lang="en-US" dirty="0" err="1" smtClean="0">
                <a:latin typeface="+mj-lt"/>
              </a:rPr>
              <a:t>x,y</a:t>
            </a:r>
            <a:r>
              <a:rPr lang="en-US" dirty="0" smtClean="0">
                <a:latin typeface="+mj-lt"/>
              </a:rPr>
              <a:t>).</a:t>
            </a:r>
          </a:p>
          <a:p>
            <a:pPr lvl="2"/>
            <a:r>
              <a:rPr lang="en-US" dirty="0" smtClean="0">
                <a:latin typeface="+mj-lt"/>
              </a:rPr>
              <a:t>The current position of point can be changed using </a:t>
            </a:r>
            <a:r>
              <a:rPr lang="en-US" dirty="0" err="1" smtClean="0">
                <a:latin typeface="+mj-lt"/>
              </a:rPr>
              <a:t>moveto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x,y</a:t>
            </a:r>
            <a:r>
              <a:rPr lang="en-US" dirty="0" smtClean="0">
                <a:latin typeface="+mj-lt"/>
              </a:rPr>
              <a:t>) function</a:t>
            </a:r>
          </a:p>
          <a:p>
            <a:pPr marL="914400" lvl="2" indent="0" algn="ctr">
              <a:buNone/>
            </a:pPr>
            <a:r>
              <a:rPr lang="en-US" b="1" dirty="0" err="1" smtClean="0">
                <a:latin typeface="+mj-lt"/>
              </a:rPr>
              <a:t>lineto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y);</a:t>
            </a:r>
          </a:p>
          <a:p>
            <a:pPr marL="914400" lvl="2" indent="0" algn="ctr">
              <a:buNone/>
            </a:pPr>
            <a:r>
              <a:rPr lang="en-US" dirty="0" smtClean="0">
                <a:latin typeface="+mj-lt"/>
              </a:rPr>
              <a:t>And </a:t>
            </a:r>
          </a:p>
          <a:p>
            <a:pPr marL="914400" lvl="2" indent="0" algn="ctr">
              <a:buNone/>
            </a:pPr>
            <a:r>
              <a:rPr lang="en-US" b="1" dirty="0" err="1">
                <a:latin typeface="+mj-lt"/>
              </a:rPr>
              <a:t>m</a:t>
            </a:r>
            <a:r>
              <a:rPr lang="en-US" b="1" dirty="0" err="1" smtClean="0">
                <a:latin typeface="+mj-lt"/>
              </a:rPr>
              <a:t>oveto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x1,y1);</a:t>
            </a:r>
          </a:p>
          <a:p>
            <a:pPr lvl="1"/>
            <a:r>
              <a:rPr lang="en-US" dirty="0" err="1">
                <a:latin typeface="+mj-lt"/>
              </a:rPr>
              <a:t>l</a:t>
            </a:r>
            <a:r>
              <a:rPr lang="en-US" dirty="0" err="1" smtClean="0">
                <a:latin typeface="+mj-lt"/>
              </a:rPr>
              <a:t>inerel</a:t>
            </a:r>
            <a:r>
              <a:rPr lang="en-US" dirty="0" smtClean="0">
                <a:latin typeface="+mj-lt"/>
              </a:rPr>
              <a:t>()</a:t>
            </a:r>
          </a:p>
          <a:p>
            <a:pPr lvl="2"/>
            <a:r>
              <a:rPr lang="en-US" dirty="0" smtClean="0">
                <a:latin typeface="+mj-lt"/>
              </a:rPr>
              <a:t>Draws a line a relative distance from current position</a:t>
            </a:r>
          </a:p>
          <a:p>
            <a:pPr marL="914400" lvl="2" indent="0" algn="ctr">
              <a:buNone/>
            </a:pPr>
            <a:r>
              <a:rPr lang="en-US" b="1" dirty="0" err="1">
                <a:latin typeface="+mj-lt"/>
              </a:rPr>
              <a:t>l</a:t>
            </a:r>
            <a:r>
              <a:rPr lang="en-US" b="1" dirty="0" err="1" smtClean="0">
                <a:latin typeface="+mj-lt"/>
              </a:rPr>
              <a:t>inerel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dx,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dy</a:t>
            </a:r>
            <a:r>
              <a:rPr lang="en-US" b="1" dirty="0" smtClean="0">
                <a:latin typeface="+mj-lt"/>
              </a:rPr>
              <a:t>);</a:t>
            </a:r>
          </a:p>
          <a:p>
            <a:pPr marL="914400" lvl="2" indent="0" algn="ctr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034"/>
            <a:ext cx="10515600" cy="584347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Drawing Shapes</a:t>
            </a:r>
          </a:p>
          <a:p>
            <a:pPr lvl="1"/>
            <a:r>
              <a:rPr lang="en-US" b="1" dirty="0">
                <a:latin typeface="+mj-lt"/>
              </a:rPr>
              <a:t>c</a:t>
            </a:r>
            <a:r>
              <a:rPr lang="en-US" b="1" dirty="0" smtClean="0">
                <a:latin typeface="+mj-lt"/>
              </a:rPr>
              <a:t>ircle()</a:t>
            </a:r>
          </a:p>
          <a:p>
            <a:pPr lvl="2"/>
            <a:r>
              <a:rPr lang="en-US" dirty="0" smtClean="0">
                <a:latin typeface="+mj-lt"/>
              </a:rPr>
              <a:t>Draws a circle having center point (</a:t>
            </a:r>
            <a:r>
              <a:rPr lang="en-US" dirty="0" err="1" smtClean="0">
                <a:latin typeface="+mj-lt"/>
              </a:rPr>
              <a:t>x,y</a:t>
            </a:r>
            <a:r>
              <a:rPr lang="en-US" dirty="0" smtClean="0">
                <a:latin typeface="+mj-lt"/>
              </a:rPr>
              <a:t>) and radius r with current color.</a:t>
            </a:r>
          </a:p>
          <a:p>
            <a:pPr marL="914400" lvl="2" indent="0" algn="ctr">
              <a:buNone/>
            </a:pPr>
            <a:r>
              <a:rPr lang="en-US" b="1" dirty="0" smtClean="0">
                <a:latin typeface="+mj-lt"/>
              </a:rPr>
              <a:t>circle(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x,int</a:t>
            </a:r>
            <a:r>
              <a:rPr lang="en-US" b="1" dirty="0" smtClean="0">
                <a:latin typeface="+mj-lt"/>
              </a:rPr>
              <a:t> y,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r);</a:t>
            </a:r>
          </a:p>
          <a:p>
            <a:pPr lvl="1"/>
            <a:r>
              <a:rPr lang="en-US" b="1" dirty="0">
                <a:latin typeface="+mj-lt"/>
              </a:rPr>
              <a:t>e</a:t>
            </a:r>
            <a:r>
              <a:rPr lang="en-US" b="1" dirty="0" smtClean="0">
                <a:latin typeface="+mj-lt"/>
              </a:rPr>
              <a:t>llipse()</a:t>
            </a:r>
          </a:p>
          <a:p>
            <a:pPr lvl="2"/>
            <a:r>
              <a:rPr lang="en-US" dirty="0" smtClean="0">
                <a:latin typeface="+mj-lt"/>
              </a:rPr>
              <a:t>Draws an ellipse with current color</a:t>
            </a:r>
          </a:p>
          <a:p>
            <a:pPr marL="914400" lvl="2" indent="0" algn="ctr">
              <a:buNone/>
            </a:pPr>
            <a:r>
              <a:rPr lang="en-US" b="1" dirty="0" smtClean="0">
                <a:latin typeface="+mj-lt"/>
              </a:rPr>
              <a:t>ellipse(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x,int</a:t>
            </a:r>
            <a:r>
              <a:rPr lang="en-US" b="1" dirty="0" smtClean="0">
                <a:latin typeface="+mj-lt"/>
              </a:rPr>
              <a:t> y,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startAngle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endAngle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xRadius,int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yRadius</a:t>
            </a:r>
            <a:r>
              <a:rPr lang="en-US" b="1" dirty="0" smtClean="0">
                <a:latin typeface="+mj-lt"/>
              </a:rPr>
              <a:t>);</a:t>
            </a:r>
          </a:p>
          <a:p>
            <a:pPr marL="914400" lvl="2" indent="0" algn="ctr">
              <a:buNone/>
            </a:pPr>
            <a:endParaRPr lang="en-US" b="1" dirty="0">
              <a:latin typeface="+mj-lt"/>
            </a:endParaRPr>
          </a:p>
          <a:p>
            <a:pPr lvl="1"/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rc()</a:t>
            </a:r>
          </a:p>
          <a:p>
            <a:pPr lvl="2"/>
            <a:r>
              <a:rPr lang="en-US" dirty="0" smtClean="0">
                <a:latin typeface="+mj-lt"/>
              </a:rPr>
              <a:t>Draws a circular arc in a portion of circle</a:t>
            </a:r>
          </a:p>
          <a:p>
            <a:pPr marL="914400" lvl="2" indent="0" algn="ctr">
              <a:buNone/>
            </a:pPr>
            <a:r>
              <a:rPr lang="en-US" b="1" dirty="0" smtClean="0">
                <a:latin typeface="+mj-lt"/>
              </a:rPr>
              <a:t>arc(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y,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startAngle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endAngle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radius);</a:t>
            </a:r>
          </a:p>
          <a:p>
            <a:pPr lvl="1"/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ectangle()</a:t>
            </a:r>
          </a:p>
          <a:p>
            <a:pPr lvl="2"/>
            <a:r>
              <a:rPr lang="en-US" dirty="0" smtClean="0">
                <a:latin typeface="+mj-lt"/>
              </a:rPr>
              <a:t>Draws rectangle from two end points of a diagonal of the rectangle</a:t>
            </a:r>
          </a:p>
          <a:p>
            <a:pPr marL="914400" lvl="2" indent="0" algn="ctr">
              <a:buNone/>
            </a:pPr>
            <a:r>
              <a:rPr lang="en-US" b="1" dirty="0" err="1" smtClean="0">
                <a:latin typeface="+mj-lt"/>
              </a:rPr>
              <a:t>reactangle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x1,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y1,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x2,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y2);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3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64993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d</a:t>
            </a:r>
            <a:r>
              <a:rPr lang="en-US" b="1" dirty="0" err="1" smtClean="0">
                <a:latin typeface="+mj-lt"/>
              </a:rPr>
              <a:t>rawpoly</a:t>
            </a:r>
            <a:r>
              <a:rPr lang="en-US" b="1" dirty="0" smtClean="0">
                <a:latin typeface="+mj-lt"/>
              </a:rPr>
              <a:t>()</a:t>
            </a:r>
            <a:r>
              <a:rPr lang="en-US" dirty="0" smtClean="0">
                <a:latin typeface="+mj-lt"/>
              </a:rPr>
              <a:t>: draws the outline of a polygon using required points</a:t>
            </a:r>
          </a:p>
          <a:p>
            <a:r>
              <a:rPr lang="en-US" b="1" dirty="0" err="1">
                <a:latin typeface="+mj-lt"/>
              </a:rPr>
              <a:t>f</a:t>
            </a:r>
            <a:r>
              <a:rPr lang="en-US" b="1" dirty="0" err="1" smtClean="0">
                <a:latin typeface="+mj-lt"/>
              </a:rPr>
              <a:t>illpoly</a:t>
            </a:r>
            <a:r>
              <a:rPr lang="en-US" b="1" dirty="0" smtClean="0">
                <a:latin typeface="+mj-lt"/>
              </a:rPr>
              <a:t>()</a:t>
            </a:r>
            <a:r>
              <a:rPr lang="en-US" dirty="0" smtClean="0">
                <a:latin typeface="+mj-lt"/>
              </a:rPr>
              <a:t>: draws and fills polygon</a:t>
            </a:r>
          </a:p>
          <a:p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Draws the outline of a polygon using required points</a:t>
            </a:r>
          </a:p>
          <a:p>
            <a:pPr marL="457200" lvl="1" indent="0" algn="ctr">
              <a:buNone/>
            </a:pPr>
            <a:r>
              <a:rPr lang="en-US" dirty="0" err="1" smtClean="0">
                <a:latin typeface="+mj-lt"/>
              </a:rPr>
              <a:t>drawpoly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numberOfPoints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points[]);</a:t>
            </a:r>
          </a:p>
          <a:p>
            <a:pPr marL="457200" lvl="1" indent="0" algn="ctr">
              <a:buNone/>
            </a:pPr>
            <a:r>
              <a:rPr lang="en-US" dirty="0" err="1">
                <a:latin typeface="+mj-lt"/>
              </a:rPr>
              <a:t>f</a:t>
            </a:r>
            <a:r>
              <a:rPr lang="en-US" dirty="0" err="1" smtClean="0">
                <a:latin typeface="+mj-lt"/>
              </a:rPr>
              <a:t>illpoly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numberOfPoints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points[]);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To draw a closed polygon with N vertices we must pass N+1 co-ordinates to </a:t>
            </a:r>
            <a:r>
              <a:rPr lang="en-US" dirty="0" err="1" smtClean="0">
                <a:latin typeface="+mj-lt"/>
              </a:rPr>
              <a:t>drawpoly</a:t>
            </a:r>
            <a:r>
              <a:rPr lang="en-US" dirty="0" smtClean="0">
                <a:latin typeface="+mj-lt"/>
              </a:rPr>
              <a:t>() or </a:t>
            </a:r>
            <a:r>
              <a:rPr lang="en-US" dirty="0" err="1" smtClean="0">
                <a:latin typeface="+mj-lt"/>
              </a:rPr>
              <a:t>fillpoly</a:t>
            </a:r>
            <a:r>
              <a:rPr lang="en-US" dirty="0" smtClean="0">
                <a:latin typeface="+mj-lt"/>
              </a:rPr>
              <a:t>() where N+1th co-ordinate must be same as first co-ordinate. 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Thus to draw hexagon we need seven points where first and seventh point is same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586"/>
            <a:ext cx="10515600" cy="506892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There are two modes of the standard output device: </a:t>
            </a:r>
          </a:p>
          <a:p>
            <a:pPr lvl="1"/>
            <a:r>
              <a:rPr lang="en-US" dirty="0" smtClean="0">
                <a:latin typeface="+mj-lt"/>
              </a:rPr>
              <a:t>Text Mode</a:t>
            </a:r>
          </a:p>
          <a:p>
            <a:pPr lvl="1"/>
            <a:r>
              <a:rPr lang="en-US" dirty="0" smtClean="0">
                <a:latin typeface="+mj-lt"/>
              </a:rPr>
              <a:t>Graphics Mode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programming for video games, animation and multimedia is difficult in text mode as they predominantly work with computer graphics.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In graphics mode we work with tiny dots on the screen called pixels (picture elements)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7276"/>
            <a:ext cx="10515600" cy="585423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Displaying text in graphics mode</a:t>
            </a:r>
          </a:p>
          <a:p>
            <a:pPr lvl="1"/>
            <a:r>
              <a:rPr lang="en-US" dirty="0" err="1">
                <a:latin typeface="+mj-lt"/>
              </a:rPr>
              <a:t>o</a:t>
            </a:r>
            <a:r>
              <a:rPr lang="en-US" dirty="0" err="1" smtClean="0">
                <a:latin typeface="+mj-lt"/>
              </a:rPr>
              <a:t>uttext</a:t>
            </a:r>
            <a:r>
              <a:rPr lang="en-US" dirty="0" smtClean="0">
                <a:latin typeface="+mj-lt"/>
              </a:rPr>
              <a:t>(): it displays the string at the current position</a:t>
            </a:r>
          </a:p>
          <a:p>
            <a:pPr marL="914400" lvl="2" indent="0" algn="ctr">
              <a:buNone/>
            </a:pPr>
            <a:r>
              <a:rPr lang="en-US" b="1" dirty="0" err="1">
                <a:latin typeface="+mj-lt"/>
              </a:rPr>
              <a:t>o</a:t>
            </a:r>
            <a:r>
              <a:rPr lang="en-US" b="1" dirty="0" err="1" smtClean="0">
                <a:latin typeface="+mj-lt"/>
              </a:rPr>
              <a:t>uttext</a:t>
            </a:r>
            <a:r>
              <a:rPr lang="en-US" b="1" dirty="0" smtClean="0">
                <a:latin typeface="+mj-lt"/>
              </a:rPr>
              <a:t>(string text);</a:t>
            </a:r>
          </a:p>
          <a:p>
            <a:pPr marL="914400" lvl="2" indent="0" algn="ctr">
              <a:buNone/>
            </a:pPr>
            <a:endParaRPr lang="en-US" b="1" dirty="0" smtClean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o</a:t>
            </a:r>
            <a:r>
              <a:rPr lang="en-US" dirty="0" err="1" smtClean="0">
                <a:latin typeface="+mj-lt"/>
              </a:rPr>
              <a:t>uttextxy</a:t>
            </a:r>
            <a:r>
              <a:rPr lang="en-US" dirty="0" smtClean="0">
                <a:latin typeface="+mj-lt"/>
              </a:rPr>
              <a:t>(): it displays the string at point(</a:t>
            </a:r>
            <a:r>
              <a:rPr lang="en-US" dirty="0" err="1" smtClean="0">
                <a:latin typeface="+mj-lt"/>
              </a:rPr>
              <a:t>x,y</a:t>
            </a:r>
            <a:r>
              <a:rPr lang="en-US" dirty="0" smtClean="0">
                <a:latin typeface="+mj-lt"/>
              </a:rPr>
              <a:t>)</a:t>
            </a:r>
          </a:p>
          <a:p>
            <a:pPr marL="914400" lvl="2" indent="0" algn="ctr">
              <a:buNone/>
            </a:pPr>
            <a:r>
              <a:rPr lang="en-US" b="1" dirty="0" err="1">
                <a:latin typeface="+mj-lt"/>
              </a:rPr>
              <a:t>o</a:t>
            </a:r>
            <a:r>
              <a:rPr lang="en-US" b="1" dirty="0" err="1" smtClean="0">
                <a:latin typeface="+mj-lt"/>
              </a:rPr>
              <a:t>uttextxy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y, string text);</a:t>
            </a:r>
          </a:p>
          <a:p>
            <a:pPr marL="914400" lvl="2" indent="0" algn="ctr">
              <a:buNone/>
            </a:pPr>
            <a:endParaRPr lang="en-US" b="1" dirty="0" smtClean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ettextstyle</a:t>
            </a:r>
            <a:r>
              <a:rPr lang="en-US" dirty="0" smtClean="0">
                <a:latin typeface="+mj-lt"/>
              </a:rPr>
              <a:t>(): it changes font, size and direction of characters.</a:t>
            </a:r>
          </a:p>
          <a:p>
            <a:pPr marL="914400" lvl="2" indent="0" algn="ctr">
              <a:buNone/>
            </a:pPr>
            <a:r>
              <a:rPr lang="en-US" b="1" dirty="0" err="1">
                <a:latin typeface="+mj-lt"/>
              </a:rPr>
              <a:t>s</a:t>
            </a:r>
            <a:r>
              <a:rPr lang="en-US" b="1" dirty="0" err="1" smtClean="0">
                <a:latin typeface="+mj-lt"/>
              </a:rPr>
              <a:t>ettextstyle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font,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direction, 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size);</a:t>
            </a:r>
            <a:endParaRPr lang="en-US" b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4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488"/>
            <a:ext cx="10515600" cy="5908024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p</a:t>
            </a:r>
            <a:r>
              <a:rPr lang="en-US" b="1" dirty="0" err="1" smtClean="0">
                <a:latin typeface="+mj-lt"/>
              </a:rPr>
              <a:t>ieslice</a:t>
            </a:r>
            <a:r>
              <a:rPr lang="en-US" dirty="0" smtClean="0">
                <a:latin typeface="+mj-lt"/>
              </a:rPr>
              <a:t>(): draws a sector with current color and font setting</a:t>
            </a:r>
          </a:p>
          <a:p>
            <a:pPr marL="457200" lvl="1" indent="0" algn="ctr">
              <a:buNone/>
            </a:pPr>
            <a:r>
              <a:rPr lang="en-US" dirty="0" err="1">
                <a:latin typeface="+mj-lt"/>
              </a:rPr>
              <a:t>p</a:t>
            </a:r>
            <a:r>
              <a:rPr lang="en-US" dirty="0" err="1" smtClean="0">
                <a:latin typeface="+mj-lt"/>
              </a:rPr>
              <a:t>ieslice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x,int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y,int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startAngle,int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endAngle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r);</a:t>
            </a:r>
          </a:p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ar</a:t>
            </a:r>
            <a:r>
              <a:rPr lang="en-US" dirty="0" smtClean="0">
                <a:latin typeface="+mj-lt"/>
              </a:rPr>
              <a:t>(): </a:t>
            </a:r>
          </a:p>
          <a:p>
            <a:pPr lvl="1"/>
            <a:r>
              <a:rPr lang="en-US" dirty="0" smtClean="0">
                <a:latin typeface="+mj-lt"/>
              </a:rPr>
              <a:t>draws bar diagram using two points left-top corner and bottom corner</a:t>
            </a:r>
          </a:p>
          <a:p>
            <a:pPr marL="457200" lvl="1" indent="0" algn="ctr">
              <a:buNone/>
            </a:pPr>
            <a:r>
              <a:rPr lang="en-US" dirty="0" smtClean="0">
                <a:latin typeface="+mj-lt"/>
              </a:rPr>
              <a:t>bar(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left,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top,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right,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bottom);</a:t>
            </a:r>
          </a:p>
          <a:p>
            <a:r>
              <a:rPr lang="en-US" b="1" dirty="0" err="1">
                <a:latin typeface="+mj-lt"/>
              </a:rPr>
              <a:t>g</a:t>
            </a:r>
            <a:r>
              <a:rPr lang="en-US" b="1" dirty="0" err="1" smtClean="0">
                <a:latin typeface="+mj-lt"/>
              </a:rPr>
              <a:t>etmaxx</a:t>
            </a:r>
            <a:r>
              <a:rPr lang="en-US" dirty="0" smtClean="0">
                <a:latin typeface="+mj-lt"/>
              </a:rPr>
              <a:t>()</a:t>
            </a:r>
          </a:p>
          <a:p>
            <a:pPr lvl="1"/>
            <a:r>
              <a:rPr lang="en-US" dirty="0" smtClean="0">
                <a:latin typeface="+mj-lt"/>
              </a:rPr>
              <a:t>Returns max x value for current graphics driver and mode</a:t>
            </a:r>
          </a:p>
          <a:p>
            <a:pPr marL="457200" lvl="1" indent="0" algn="ctr">
              <a:buNone/>
            </a:pPr>
            <a:r>
              <a:rPr lang="en-US" dirty="0" err="1" smtClean="0">
                <a:latin typeface="+mj-lt"/>
              </a:rPr>
              <a:t>integer_variable</a:t>
            </a:r>
            <a:r>
              <a:rPr lang="en-US" dirty="0" smtClean="0">
                <a:latin typeface="+mj-lt"/>
              </a:rPr>
              <a:t>=</a:t>
            </a:r>
            <a:r>
              <a:rPr lang="en-US" dirty="0" err="1" smtClean="0">
                <a:latin typeface="+mj-lt"/>
              </a:rPr>
              <a:t>getmaxx</a:t>
            </a:r>
            <a:r>
              <a:rPr lang="en-US" dirty="0" smtClean="0">
                <a:latin typeface="+mj-lt"/>
              </a:rPr>
              <a:t>()</a:t>
            </a:r>
          </a:p>
          <a:p>
            <a:r>
              <a:rPr lang="en-US" b="1" dirty="0" err="1" smtClean="0">
                <a:latin typeface="+mj-lt"/>
              </a:rPr>
              <a:t>getmaxy</a:t>
            </a:r>
            <a:r>
              <a:rPr lang="en-US" dirty="0" smtClean="0">
                <a:latin typeface="+mj-lt"/>
              </a:rPr>
              <a:t>()</a:t>
            </a:r>
          </a:p>
          <a:p>
            <a:pPr lvl="1"/>
            <a:r>
              <a:rPr lang="en-US" dirty="0">
                <a:latin typeface="+mj-lt"/>
              </a:rPr>
              <a:t>Returns max </a:t>
            </a:r>
            <a:r>
              <a:rPr lang="en-US" dirty="0" smtClean="0">
                <a:latin typeface="+mj-lt"/>
              </a:rPr>
              <a:t>y </a:t>
            </a:r>
            <a:r>
              <a:rPr lang="en-US" dirty="0">
                <a:latin typeface="+mj-lt"/>
              </a:rPr>
              <a:t>value for current graphics driver and mode</a:t>
            </a:r>
          </a:p>
          <a:p>
            <a:pPr marL="457200" lvl="1" indent="0" algn="ctr">
              <a:buNone/>
            </a:pPr>
            <a:r>
              <a:rPr lang="en-US" dirty="0" err="1" smtClean="0">
                <a:latin typeface="+mj-lt"/>
              </a:rPr>
              <a:t>integer_variable</a:t>
            </a:r>
            <a:r>
              <a:rPr lang="en-US" dirty="0" smtClean="0">
                <a:latin typeface="+mj-lt"/>
              </a:rPr>
              <a:t>=</a:t>
            </a:r>
            <a:r>
              <a:rPr lang="en-US" dirty="0" err="1" smtClean="0">
                <a:latin typeface="+mj-lt"/>
              </a:rPr>
              <a:t>getmaxy</a:t>
            </a:r>
            <a:r>
              <a:rPr lang="en-US" dirty="0" smtClean="0">
                <a:latin typeface="+mj-lt"/>
              </a:rPr>
              <a:t>()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736"/>
            <a:ext cx="10515600" cy="47892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+mj-lt"/>
              </a:rPr>
              <a:t>END</a:t>
            </a:r>
            <a:endParaRPr lang="en-US" sz="60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586"/>
            <a:ext cx="10515600" cy="506892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pixels are even present in text mode as they are used to form characters that appear on the screen with only difference that they are predefined pattern of pixels.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However, the graphics mode provides the ability to manipulate the individual pixels.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To work with graphics, we can use </a:t>
            </a:r>
            <a:r>
              <a:rPr lang="en-US" dirty="0" err="1" smtClean="0">
                <a:latin typeface="+mj-lt"/>
              </a:rPr>
              <a:t>graphics.h</a:t>
            </a:r>
            <a:r>
              <a:rPr lang="en-US" dirty="0" smtClean="0">
                <a:latin typeface="+mj-lt"/>
              </a:rPr>
              <a:t> header file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698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Graphics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26256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Pixels 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Short for Picture Element, a pixel is a single point (i.e. dot) in graphic image.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Graphics monitor displays pictures by dividing the display screen into thousands of pixels arranged in rows and columns.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The pixels are so close together that they appear connected.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The computer screen is a two dimensional; each pixel on the screen has some location, illustrated by x and y values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x is the horizontal offset </a:t>
            </a:r>
            <a:r>
              <a:rPr lang="en-US" b="1" dirty="0" smtClean="0">
                <a:latin typeface="+mj-lt"/>
              </a:rPr>
              <a:t>from the left side</a:t>
            </a:r>
            <a:r>
              <a:rPr lang="en-US" dirty="0" smtClean="0">
                <a:latin typeface="+mj-lt"/>
              </a:rPr>
              <a:t> of the screen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y is the vertical offset </a:t>
            </a:r>
            <a:r>
              <a:rPr lang="en-US" b="1" dirty="0" smtClean="0">
                <a:latin typeface="+mj-lt"/>
              </a:rPr>
              <a:t>from the top</a:t>
            </a:r>
            <a:r>
              <a:rPr lang="en-US" dirty="0" smtClean="0">
                <a:latin typeface="+mj-lt"/>
              </a:rPr>
              <a:t> of the screen.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So </a:t>
            </a:r>
            <a:r>
              <a:rPr lang="en-US" b="1" dirty="0" smtClean="0">
                <a:latin typeface="+mj-lt"/>
              </a:rPr>
              <a:t>x=0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latin typeface="+mj-lt"/>
              </a:rPr>
              <a:t>y=0</a:t>
            </a:r>
            <a:r>
              <a:rPr lang="en-US" dirty="0" smtClean="0">
                <a:latin typeface="+mj-lt"/>
              </a:rPr>
              <a:t> represent top left corner of computer screen.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0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02885"/>
            <a:ext cx="10515600" cy="613821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Fig. representation of co-ordinates on computer screen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2904" y="763789"/>
            <a:ext cx="4420496" cy="3453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6988" y="5378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746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(200,0)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53400" y="763789"/>
            <a:ext cx="92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32904" y="4216994"/>
            <a:ext cx="1" cy="64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03810" y="47656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25921" y="39821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(0,479)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346089" y="679516"/>
            <a:ext cx="215153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40664" y="671455"/>
            <a:ext cx="215153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052004" y="671455"/>
            <a:ext cx="215153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32343" y="2114773"/>
            <a:ext cx="215153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0487" y="3362660"/>
            <a:ext cx="215153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30487" y="4116601"/>
            <a:ext cx="215153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29905" y="4116017"/>
            <a:ext cx="215153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12305" y="23181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(639,0)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80850" y="568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14161" y="246208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(320,240)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67157" y="327032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(639,450)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91273" y="411601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(639,479)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1594" y="1667549"/>
            <a:ext cx="3159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to plot a pixel on the</a:t>
            </a:r>
          </a:p>
          <a:p>
            <a:r>
              <a:rPr lang="en-US" dirty="0" smtClean="0"/>
              <a:t>Screen at say x=70 and y=100,</a:t>
            </a:r>
          </a:p>
          <a:p>
            <a:r>
              <a:rPr lang="en-US" dirty="0" smtClean="0"/>
              <a:t>We’d put pixel information into </a:t>
            </a:r>
          </a:p>
          <a:p>
            <a:r>
              <a:rPr lang="en-US" dirty="0" smtClean="0"/>
              <a:t>that two dimensional array,</a:t>
            </a:r>
          </a:p>
          <a:p>
            <a:r>
              <a:rPr lang="en-US" dirty="0"/>
              <a:t>a</a:t>
            </a:r>
            <a:r>
              <a:rPr lang="en-US" dirty="0" smtClean="0"/>
              <a:t>t element array [100][70]</a:t>
            </a:r>
          </a:p>
        </p:txBody>
      </p:sp>
    </p:spTree>
    <p:extLst>
      <p:ext uri="{BB962C8B-B14F-4D97-AF65-F5344CB8AC3E}">
        <p14:creationId xmlns:p14="http://schemas.microsoft.com/office/powerpoint/2010/main" val="20897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5002"/>
            <a:ext cx="10515600" cy="588650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2. Resolution</a:t>
            </a: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The number of pixels used on the screen is called resolution.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There are fixed number of rows and each rows contains certain numbers of pixels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The frequently used resolutions supported by most of adapters are 640*480, 800*600,1024*768, 1152*864, 1220*1024 etc.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The resolution 640*480 (640 by 480) means that there are 640 pixels in horizontal direction(i.e. x-axis) and 480 pixels in vertical direction (</a:t>
            </a:r>
            <a:r>
              <a:rPr lang="en-US" dirty="0" err="1" smtClean="0">
                <a:latin typeface="+mj-lt"/>
              </a:rPr>
              <a:t>i.e</a:t>
            </a:r>
            <a:r>
              <a:rPr lang="en-US" dirty="0" smtClean="0">
                <a:latin typeface="+mj-lt"/>
              </a:rPr>
              <a:t> y-axis).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In general for higher resolution, the picture is more pleasing.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6499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j-lt"/>
              </a:rPr>
              <a:t>3. </a:t>
            </a:r>
            <a:r>
              <a:rPr lang="en-US" sz="3600" b="1" dirty="0" smtClean="0">
                <a:latin typeface="+mj-lt"/>
              </a:rPr>
              <a:t>Colors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Some graphics modes support more colors than other ranging from 2 to millions colors.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A particular mode may support only two colors at a time while other my support 256 colors.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These groups of colors are known as color palettes.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Video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586"/>
            <a:ext cx="10515600" cy="506892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Video adapters are drivers for display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Each video adapter handles graphics in different way.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Once a video adapter is initialized by the program for particular graphics mode then it can use it to plot various elements as well as to display text in different fonts.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Some examples of video adapters are CGA, VGA and EGA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Initializing Graphics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586"/>
            <a:ext cx="10515600" cy="506892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built in function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initgraph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()</a:t>
            </a:r>
            <a:r>
              <a:rPr lang="en-US" dirty="0" smtClean="0">
                <a:latin typeface="+mj-lt"/>
              </a:rPr>
              <a:t> is used to initialize the graphics system and put the computer screen in specified graphics mode.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dirty="0" err="1">
                <a:latin typeface="+mj-lt"/>
              </a:rPr>
              <a:t>i</a:t>
            </a:r>
            <a:r>
              <a:rPr lang="en-US" b="1" dirty="0" err="1" smtClean="0">
                <a:latin typeface="+mj-lt"/>
              </a:rPr>
              <a:t>nitgraph</a:t>
            </a:r>
            <a:r>
              <a:rPr lang="en-US" b="1" dirty="0" smtClean="0">
                <a:latin typeface="+mj-lt"/>
              </a:rPr>
              <a:t>()</a:t>
            </a:r>
            <a:r>
              <a:rPr lang="en-US" dirty="0" smtClean="0">
                <a:latin typeface="+mj-lt"/>
              </a:rPr>
              <a:t> initializes the graphics system by loading a graphics driver from disk then putting the system into graphics mode.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 also resets all graphics settings(color, palette, current position </a:t>
            </a:r>
            <a:r>
              <a:rPr lang="en-US" dirty="0" err="1" smtClean="0">
                <a:latin typeface="+mj-lt"/>
              </a:rPr>
              <a:t>etc</a:t>
            </a:r>
            <a:r>
              <a:rPr lang="en-US" dirty="0" smtClean="0">
                <a:latin typeface="+mj-lt"/>
              </a:rPr>
              <a:t>) to their defaults.</a:t>
            </a:r>
          </a:p>
          <a:p>
            <a:r>
              <a:rPr lang="en-US" dirty="0" smtClean="0">
                <a:latin typeface="+mj-lt"/>
              </a:rPr>
              <a:t>Ex:</a:t>
            </a:r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i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nitgraph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(&amp;graphics_driver,&amp;graphics_mode,”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path_to_driver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”);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E65-EBB5-E94C-9D2B-2279E73F4C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1608</Words>
  <Application>Microsoft Macintosh PowerPoint</Application>
  <PresentationFormat>Widescreen</PresentationFormat>
  <Paragraphs>252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Unit 11</vt:lpstr>
      <vt:lpstr>Intro</vt:lpstr>
      <vt:lpstr>Intro..</vt:lpstr>
      <vt:lpstr>Graphics Characteristics</vt:lpstr>
      <vt:lpstr>Fig. representation of co-ordinates on computer screen</vt:lpstr>
      <vt:lpstr>PowerPoint Presentation</vt:lpstr>
      <vt:lpstr>PowerPoint Presentation</vt:lpstr>
      <vt:lpstr>4. Video Adapters</vt:lpstr>
      <vt:lpstr>Initializing Graphics Hardware</vt:lpstr>
      <vt:lpstr>initgraph(&amp;graphics_driver,&amp;graphics_mode,”path_to_driver”);</vt:lpstr>
      <vt:lpstr>initgraph(&amp;graphics_driver,&amp;graphics_mode,”path_to_driver”);</vt:lpstr>
      <vt:lpstr>Auto-Initialization of Graphics Hardware</vt:lpstr>
      <vt:lpstr>PowerPoint Presentation</vt:lpstr>
      <vt:lpstr>Closing Graphic Mode</vt:lpstr>
      <vt:lpstr>Observation of graphics result</vt:lpstr>
      <vt:lpstr>Library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Thapa</dc:creator>
  <cp:lastModifiedBy>Prakash Thapa</cp:lastModifiedBy>
  <cp:revision>621</cp:revision>
  <cp:lastPrinted>2016-03-31T20:39:51Z</cp:lastPrinted>
  <dcterms:created xsi:type="dcterms:W3CDTF">2016-03-28T16:15:03Z</dcterms:created>
  <dcterms:modified xsi:type="dcterms:W3CDTF">2016-04-01T06:27:37Z</dcterms:modified>
</cp:coreProperties>
</file>