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6" r:id="rId13"/>
    <p:sldId id="276" r:id="rId14"/>
    <p:sldId id="277" r:id="rId15"/>
    <p:sldId id="278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288" r:id="rId37"/>
    <p:sldId id="29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6" autoAdjust="0"/>
    <p:restoredTop sz="94660"/>
  </p:normalViewPr>
  <p:slideViewPr>
    <p:cSldViewPr>
      <p:cViewPr varScale="1">
        <p:scale>
          <a:sx n="70" d="100"/>
          <a:sy n="70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FE19D-41CF-441C-80A1-BD40011D5E01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08A97-E03D-4A84-A91A-236A6FBEE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75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8A97-E03D-4A84-A91A-236A6FBEEC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10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CC7F-9A7E-436B-AB77-9526D9F477B8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0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F89C-C0DD-4C3A-BC7F-CA19745F0BCC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4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8296-AB7F-4FD9-9873-B7BF197AFF52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9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5DA3-5FFF-4E45-89A5-F82B63926862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2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DCA8-8503-45DC-A8B4-7E5A345BACAD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2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0D93-2D50-4C9E-B92A-2B53B1D7CDD1}" type="datetime1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9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8F18-9869-4E73-9295-56E60FD92B3C}" type="datetime1">
              <a:rPr lang="en-US" smtClean="0"/>
              <a:t>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FE71-A78A-402F-B6B7-95DABF1AA07F}" type="datetime1">
              <a:rPr lang="en-US" smtClean="0"/>
              <a:t>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7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25-5AE0-4C31-A261-910D2AAA6F80}" type="datetime1">
              <a:rPr lang="en-US" smtClean="0"/>
              <a:t>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4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D44F-717E-47DC-860D-39374222F2B0}" type="datetime1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9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A1DC-6151-41E6-9FE2-C4AD41A78606}" type="datetime1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7404E-9C93-42FE-BBC9-64C8114DAD98}" type="datetime1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1A7E1-C848-4272-830E-F9A0BFAB4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5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Elements of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71600"/>
            <a:ext cx="6400800" cy="685800"/>
          </a:xfrm>
        </p:spPr>
        <p:txBody>
          <a:bodyPr/>
          <a:lstStyle/>
          <a:p>
            <a:r>
              <a:rPr lang="en-US" dirty="0" smtClean="0"/>
              <a:t>UNIT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9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Floating Point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Floating point types are fractional numbers</a:t>
            </a:r>
          </a:p>
          <a:p>
            <a:r>
              <a:rPr lang="en-US" dirty="0" smtClean="0"/>
              <a:t>In C it is defined by </a:t>
            </a:r>
            <a:r>
              <a:rPr lang="en-US" b="1" dirty="0" smtClean="0"/>
              <a:t>float.</a:t>
            </a:r>
          </a:p>
          <a:p>
            <a:r>
              <a:rPr lang="en-US" dirty="0" smtClean="0"/>
              <a:t>Reserves 32bits i.e. 4 bytes</a:t>
            </a:r>
          </a:p>
          <a:p>
            <a:r>
              <a:rPr lang="en-US" dirty="0" smtClean="0"/>
              <a:t>Variable is defined as:</a:t>
            </a:r>
          </a:p>
          <a:p>
            <a:pPr marL="457200" lvl="1" indent="0">
              <a:buNone/>
            </a:pPr>
            <a:r>
              <a:rPr lang="en-US" b="1" dirty="0"/>
              <a:t>f</a:t>
            </a:r>
            <a:r>
              <a:rPr lang="en-US" b="1" dirty="0" smtClean="0"/>
              <a:t>loat a;</a:t>
            </a:r>
          </a:p>
          <a:p>
            <a:pPr marL="457200" lvl="1" indent="0">
              <a:buNone/>
            </a:pPr>
            <a:r>
              <a:rPr lang="en-US" b="1" dirty="0" smtClean="0"/>
              <a:t>float </a:t>
            </a:r>
            <a:r>
              <a:rPr lang="en-US" b="1" dirty="0" err="1" smtClean="0"/>
              <a:t>myValue</a:t>
            </a:r>
            <a:r>
              <a:rPr lang="en-US" b="1" dirty="0" smtClean="0"/>
              <a:t>=56.5;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2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Write something about Signed and Unsigned short Integers.</a:t>
            </a:r>
          </a:p>
          <a:p>
            <a:endParaRPr lang="en-US" dirty="0" smtClean="0"/>
          </a:p>
          <a:p>
            <a:r>
              <a:rPr lang="en-US" dirty="0"/>
              <a:t>Write something about Signed and Unsigned </a:t>
            </a:r>
            <a:r>
              <a:rPr lang="en-US" dirty="0" smtClean="0"/>
              <a:t>long Integers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/>
              <a:t>Write something about </a:t>
            </a:r>
            <a:r>
              <a:rPr lang="en-US" dirty="0" smtClean="0"/>
              <a:t>Double Precision  and Long Double Precision Floating point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2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Character Type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single character can be defined as a character type data.</a:t>
            </a:r>
          </a:p>
          <a:p>
            <a:endParaRPr lang="en-US" dirty="0"/>
          </a:p>
          <a:p>
            <a:r>
              <a:rPr lang="en-US" dirty="0" smtClean="0"/>
              <a:t>Stored in 8 bits (1 byte).</a:t>
            </a:r>
          </a:p>
          <a:p>
            <a:endParaRPr lang="en-US" dirty="0"/>
          </a:p>
          <a:p>
            <a:r>
              <a:rPr lang="en-US" dirty="0" smtClean="0"/>
              <a:t>The qualifier signed or unsigned may be used with </a:t>
            </a:r>
            <a:r>
              <a:rPr lang="en-US" b="1" dirty="0" smtClean="0"/>
              <a:t>char.</a:t>
            </a:r>
          </a:p>
          <a:p>
            <a:endParaRPr lang="en-US" dirty="0"/>
          </a:p>
          <a:p>
            <a:r>
              <a:rPr lang="en-US" dirty="0" smtClean="0"/>
              <a:t>The unsigned char has values between 0 and 255.</a:t>
            </a:r>
          </a:p>
          <a:p>
            <a:endParaRPr lang="en-US" dirty="0"/>
          </a:p>
          <a:p>
            <a:r>
              <a:rPr lang="en-US" dirty="0" smtClean="0"/>
              <a:t>The signed char has values from -128 to 127.</a:t>
            </a:r>
          </a:p>
          <a:p>
            <a:endParaRPr lang="en-US" dirty="0"/>
          </a:p>
          <a:p>
            <a:r>
              <a:rPr lang="en-US" dirty="0" smtClean="0"/>
              <a:t>The conversion character for this type is </a:t>
            </a:r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2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Each character is represented by an ASCII(American Standard code for information interchange)</a:t>
            </a:r>
          </a:p>
          <a:p>
            <a:r>
              <a:rPr lang="en-US" dirty="0" smtClean="0"/>
              <a:t>Ex</a:t>
            </a:r>
          </a:p>
          <a:p>
            <a:pPr lvl="1"/>
            <a:r>
              <a:rPr lang="en-US" dirty="0" smtClean="0"/>
              <a:t>“A” is represented by 65</a:t>
            </a:r>
          </a:p>
          <a:p>
            <a:pPr lvl="1"/>
            <a:r>
              <a:rPr lang="en-US" dirty="0" smtClean="0"/>
              <a:t>“B” is represented by 66</a:t>
            </a:r>
          </a:p>
          <a:p>
            <a:pPr lvl="1"/>
            <a:r>
              <a:rPr lang="en-US" dirty="0" smtClean="0"/>
              <a:t>“a” </a:t>
            </a:r>
            <a:r>
              <a:rPr lang="en-US" dirty="0"/>
              <a:t>is represented by </a:t>
            </a:r>
            <a:r>
              <a:rPr lang="en-US" dirty="0" smtClean="0"/>
              <a:t>97</a:t>
            </a:r>
            <a:endParaRPr lang="en-US" dirty="0"/>
          </a:p>
          <a:p>
            <a:pPr lvl="1"/>
            <a:r>
              <a:rPr lang="en-US" dirty="0" smtClean="0"/>
              <a:t>“z” </a:t>
            </a:r>
            <a:r>
              <a:rPr lang="en-US" dirty="0"/>
              <a:t>is represented by </a:t>
            </a:r>
            <a:r>
              <a:rPr lang="en-US" dirty="0" smtClean="0"/>
              <a:t>122</a:t>
            </a:r>
          </a:p>
          <a:p>
            <a:r>
              <a:rPr lang="en-US" dirty="0" smtClean="0"/>
              <a:t>With conversion character d, it will display ASCII value.</a:t>
            </a:r>
          </a:p>
          <a:p>
            <a:r>
              <a:rPr lang="en-US" dirty="0"/>
              <a:t>With conversion character c</a:t>
            </a:r>
            <a:r>
              <a:rPr lang="en-US" dirty="0" smtClean="0"/>
              <a:t>, </a:t>
            </a:r>
            <a:r>
              <a:rPr lang="en-US" dirty="0"/>
              <a:t>it will </a:t>
            </a:r>
            <a:r>
              <a:rPr lang="en-US" dirty="0" smtClean="0"/>
              <a:t>display character.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3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9196552" cy="6400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3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The difference of corresponding uppercase and lowercase character is always 32.</a:t>
            </a:r>
          </a:p>
          <a:p>
            <a:r>
              <a:rPr lang="en-US" dirty="0" err="1" smtClean="0"/>
              <a:t>i.e</a:t>
            </a:r>
            <a:endParaRPr lang="en-US" dirty="0" smtClean="0"/>
          </a:p>
          <a:p>
            <a:pPr lvl="1"/>
            <a:r>
              <a:rPr lang="en-US" dirty="0" smtClean="0"/>
              <a:t>ASCII value of ‘a’ – ASCII value of ‘A’ = 32</a:t>
            </a:r>
          </a:p>
          <a:p>
            <a:pPr lvl="1"/>
            <a:r>
              <a:rPr lang="en-US" dirty="0"/>
              <a:t>ASCII value of </a:t>
            </a:r>
            <a:r>
              <a:rPr lang="en-US" dirty="0" smtClean="0"/>
              <a:t>‘m’ </a:t>
            </a:r>
            <a:r>
              <a:rPr lang="en-US" dirty="0"/>
              <a:t>– ASCII value of </a:t>
            </a:r>
            <a:r>
              <a:rPr lang="en-US" dirty="0" smtClean="0"/>
              <a:t>‘M’ </a:t>
            </a:r>
            <a:r>
              <a:rPr lang="en-US" dirty="0"/>
              <a:t>= </a:t>
            </a:r>
            <a:r>
              <a:rPr lang="en-US" dirty="0" smtClean="0"/>
              <a:t>32</a:t>
            </a:r>
          </a:p>
          <a:p>
            <a:pPr lvl="1"/>
            <a:endParaRPr lang="en-US" dirty="0"/>
          </a:p>
          <a:p>
            <a:r>
              <a:rPr lang="en-US" dirty="0" smtClean="0"/>
              <a:t>Using this logic, we can convert uppercase letter into its lowercase and vice versa.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3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Void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void type has no value.</a:t>
            </a:r>
          </a:p>
          <a:p>
            <a:endParaRPr lang="en-US" dirty="0"/>
          </a:p>
          <a:p>
            <a:r>
              <a:rPr lang="en-US" dirty="0" smtClean="0"/>
              <a:t>This is usually used to specify a type of function when it does not return any value to the calling function.</a:t>
            </a:r>
          </a:p>
          <a:p>
            <a:r>
              <a:rPr lang="en-US" dirty="0" smtClean="0"/>
              <a:t>Ex</a:t>
            </a:r>
          </a:p>
          <a:p>
            <a:pPr lvl="1"/>
            <a:r>
              <a:rPr lang="en-US" dirty="0" smtClean="0"/>
              <a:t>void main()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whatIsThis</a:t>
            </a:r>
            <a:r>
              <a:rPr lang="en-US" dirty="0" smtClean="0"/>
              <a:t>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2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User Defined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 supports a feature called type definition which allows users to define an identifier that would represent an existing data type.</a:t>
            </a:r>
          </a:p>
          <a:p>
            <a:endParaRPr lang="en-US" dirty="0"/>
          </a:p>
          <a:p>
            <a:r>
              <a:rPr lang="en-US" b="1" dirty="0" err="1"/>
              <a:t>t</a:t>
            </a:r>
            <a:r>
              <a:rPr lang="en-US" b="1" dirty="0" err="1" smtClean="0"/>
              <a:t>ypedef</a:t>
            </a:r>
            <a:r>
              <a:rPr lang="en-US" dirty="0" smtClean="0"/>
              <a:t> statement is used to give new name to an existing data type.</a:t>
            </a:r>
          </a:p>
          <a:p>
            <a:endParaRPr lang="en-US" dirty="0" smtClean="0"/>
          </a:p>
          <a:p>
            <a:r>
              <a:rPr lang="en-US" dirty="0" smtClean="0"/>
              <a:t>It allows users to define new data types that are equivalent to an existing data types.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2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General form:</a:t>
            </a:r>
          </a:p>
          <a:p>
            <a:pPr lvl="1"/>
            <a:r>
              <a:rPr lang="en-US" sz="2000" b="1" dirty="0" err="1"/>
              <a:t>t</a:t>
            </a:r>
            <a:r>
              <a:rPr lang="en-US" sz="2000" b="1" dirty="0" err="1" smtClean="0"/>
              <a:t>ypedef</a:t>
            </a:r>
            <a:r>
              <a:rPr lang="en-US" sz="2000" b="1" dirty="0" smtClean="0"/>
              <a:t> </a:t>
            </a:r>
            <a:r>
              <a:rPr lang="en-US" sz="2000" i="1" dirty="0" err="1" smtClean="0"/>
              <a:t>existing_data_type</a:t>
            </a:r>
            <a:r>
              <a:rPr lang="en-US" sz="2000" i="1" dirty="0" smtClean="0"/>
              <a:t>   </a:t>
            </a:r>
            <a:r>
              <a:rPr lang="en-US" sz="2000" i="1" dirty="0" err="1" smtClean="0"/>
              <a:t>new_name_for_existing_data_type</a:t>
            </a:r>
            <a:r>
              <a:rPr lang="en-US" sz="2000" i="1" dirty="0" smtClean="0"/>
              <a:t>;</a:t>
            </a:r>
          </a:p>
          <a:p>
            <a:r>
              <a:rPr lang="en-US" dirty="0" smtClean="0"/>
              <a:t>Here, </a:t>
            </a:r>
          </a:p>
          <a:p>
            <a:pPr lvl="1"/>
            <a:r>
              <a:rPr lang="en-US" i="1" dirty="0" err="1" smtClean="0"/>
              <a:t>existing_data_type</a:t>
            </a:r>
            <a:r>
              <a:rPr lang="en-US" i="1" dirty="0" smtClean="0"/>
              <a:t> </a:t>
            </a:r>
            <a:r>
              <a:rPr lang="en-US" dirty="0" smtClean="0"/>
              <a:t>is any one of the fundamental data type.</a:t>
            </a:r>
          </a:p>
          <a:p>
            <a:pPr lvl="1"/>
            <a:r>
              <a:rPr lang="en-US" i="1" dirty="0" err="1" smtClean="0"/>
              <a:t>new_name_for_existing_data_type</a:t>
            </a:r>
            <a:r>
              <a:rPr lang="en-US" i="1" dirty="0"/>
              <a:t> </a:t>
            </a:r>
            <a:r>
              <a:rPr lang="en-US" dirty="0" smtClean="0"/>
              <a:t>refers to a new identifier.</a:t>
            </a:r>
          </a:p>
          <a:p>
            <a:r>
              <a:rPr lang="en-US" dirty="0" smtClean="0"/>
              <a:t>Ex:</a:t>
            </a:r>
          </a:p>
          <a:p>
            <a:pPr lvl="1"/>
            <a:r>
              <a:rPr lang="en-US" b="1" dirty="0" err="1" smtClean="0"/>
              <a:t>typedef</a:t>
            </a:r>
            <a:r>
              <a:rPr lang="en-US" dirty="0" smtClean="0"/>
              <a:t> </a:t>
            </a:r>
            <a:r>
              <a:rPr lang="en-US" b="1" dirty="0" smtClean="0"/>
              <a:t>int</a:t>
            </a:r>
            <a:r>
              <a:rPr lang="en-US" dirty="0" smtClean="0"/>
              <a:t> integer;</a:t>
            </a:r>
          </a:p>
          <a:p>
            <a:pPr lvl="2"/>
            <a:r>
              <a:rPr lang="en-US" dirty="0" smtClean="0"/>
              <a:t>integer symbolizes </a:t>
            </a:r>
            <a:r>
              <a:rPr lang="en-US" b="1" dirty="0" smtClean="0"/>
              <a:t>int</a:t>
            </a:r>
            <a:r>
              <a:rPr lang="en-US" dirty="0" smtClean="0"/>
              <a:t> data type. Now we can declare int variable “a” as “integer a” rather than “int a”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2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Constants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constant</a:t>
            </a:r>
            <a:r>
              <a:rPr lang="en-US" dirty="0" smtClean="0"/>
              <a:t> is a quantity that doesn't change during the execution.</a:t>
            </a:r>
          </a:p>
          <a:p>
            <a:endParaRPr lang="en-US" dirty="0" smtClean="0"/>
          </a:p>
          <a:p>
            <a:r>
              <a:rPr lang="en-US" dirty="0"/>
              <a:t>These fixed values are also called </a:t>
            </a:r>
            <a:r>
              <a:rPr lang="en-US" b="1" dirty="0" smtClean="0"/>
              <a:t>literals</a:t>
            </a:r>
          </a:p>
          <a:p>
            <a:endParaRPr lang="en-US" b="1" dirty="0" smtClean="0"/>
          </a:p>
          <a:p>
            <a:r>
              <a:rPr lang="en-US" dirty="0"/>
              <a:t>Constants can be of any of the basic data types like an </a:t>
            </a:r>
            <a:r>
              <a:rPr lang="en-US" b="1" dirty="0"/>
              <a:t>integer constant</a:t>
            </a:r>
            <a:r>
              <a:rPr lang="en-US" dirty="0"/>
              <a:t>, a </a:t>
            </a:r>
            <a:r>
              <a:rPr lang="en-US" b="1" dirty="0"/>
              <a:t>floating constant</a:t>
            </a:r>
            <a:r>
              <a:rPr lang="en-US" dirty="0"/>
              <a:t>, a </a:t>
            </a:r>
            <a:r>
              <a:rPr lang="en-US" b="1" dirty="0"/>
              <a:t>character constant</a:t>
            </a:r>
            <a:r>
              <a:rPr lang="en-US" dirty="0"/>
              <a:t>, or a </a:t>
            </a:r>
            <a:r>
              <a:rPr lang="en-US" b="1" dirty="0"/>
              <a:t>string literal</a:t>
            </a:r>
            <a:r>
              <a:rPr lang="en-US" dirty="0"/>
              <a:t>. There are enumeration constants as well.</a:t>
            </a:r>
            <a:endParaRPr lang="en-US" b="1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2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Character Set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Set of characters that are used to form words, numbers and expression in C is called c character set.</a:t>
            </a:r>
          </a:p>
          <a:p>
            <a:endParaRPr lang="en-US" dirty="0" smtClean="0"/>
          </a:p>
          <a:p>
            <a:r>
              <a:rPr lang="en-US" dirty="0" smtClean="0"/>
              <a:t>Characters in C are grouped into the following four categories: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Letters and alphabets (</a:t>
            </a:r>
            <a:r>
              <a:rPr lang="en-US" i="1" dirty="0" smtClean="0"/>
              <a:t>A…Z, a…z</a:t>
            </a:r>
            <a:r>
              <a:rPr lang="en-US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Digits (0,1,2,3,4,5,6,7,8,9)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Special Characters (, . ; : ? ‘ “ &amp; ^ * - + &lt; &gt;)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White spaces </a:t>
            </a:r>
            <a:r>
              <a:rPr lang="en-US" i="1" dirty="0" smtClean="0"/>
              <a:t>(Blank Space, Horizontal tab </a:t>
            </a:r>
            <a:r>
              <a:rPr lang="en-US" i="1" dirty="0" err="1" smtClean="0"/>
              <a:t>etc</a:t>
            </a:r>
            <a:r>
              <a:rPr lang="en-US" i="1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7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Integer </a:t>
            </a:r>
            <a:r>
              <a:rPr lang="en-US" dirty="0" smtClean="0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3687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 </a:t>
            </a:r>
            <a:r>
              <a:rPr lang="en-US" sz="2400" dirty="0"/>
              <a:t>integer literal can be a </a:t>
            </a:r>
            <a:r>
              <a:rPr lang="en-US" sz="2400" b="1" dirty="0"/>
              <a:t>decimal</a:t>
            </a:r>
            <a:r>
              <a:rPr lang="en-US" sz="2400" dirty="0"/>
              <a:t>, </a:t>
            </a:r>
            <a:r>
              <a:rPr lang="en-US" sz="2400" b="1" dirty="0"/>
              <a:t>octal</a:t>
            </a:r>
            <a:r>
              <a:rPr lang="en-US" sz="2400" dirty="0"/>
              <a:t>, or </a:t>
            </a:r>
            <a:r>
              <a:rPr lang="en-US" sz="2400" b="1" dirty="0"/>
              <a:t>hexadecimal</a:t>
            </a:r>
            <a:r>
              <a:rPr lang="en-US" sz="2400" dirty="0"/>
              <a:t> constant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 prefix specifies the base or radix: 0x or 0X for hexadecimal, 0 for octal, and nothing for decimal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An integer literal can also have a suffix that is a combination of U and L, for unsigned and long, respectively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Following are other examples of various types of integer literals −</a:t>
            </a:r>
            <a:endParaRPr lang="en-US" sz="2000" dirty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168272"/>
              </p:ext>
            </p:extLst>
          </p:nvPr>
        </p:nvGraphicFramePr>
        <p:xfrm>
          <a:off x="1066800" y="4099560"/>
          <a:ext cx="685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  <a:gridCol w="3429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/* decimal */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0213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/* octal */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0x4b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/* hexadecimal */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/* int */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/* long*/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32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400" dirty="0"/>
              <a:t>Character literals are enclosed in single quotes, </a:t>
            </a:r>
            <a:endParaRPr lang="en-US" sz="2400" dirty="0" smtClean="0"/>
          </a:p>
          <a:p>
            <a:pPr lvl="1"/>
            <a:r>
              <a:rPr lang="en-US" sz="2000" dirty="0" smtClean="0"/>
              <a:t>e.g</a:t>
            </a:r>
            <a:r>
              <a:rPr lang="en-US" sz="2000" dirty="0"/>
              <a:t>., 'x' can be stored in a simple variable of </a:t>
            </a:r>
            <a:r>
              <a:rPr lang="en-US" sz="2000" b="1" dirty="0"/>
              <a:t>char</a:t>
            </a:r>
            <a:r>
              <a:rPr lang="en-US" sz="2000" dirty="0"/>
              <a:t> type</a:t>
            </a:r>
            <a:r>
              <a:rPr lang="en-US" sz="2000" dirty="0" smtClean="0"/>
              <a:t>.</a:t>
            </a:r>
          </a:p>
          <a:p>
            <a:pPr lvl="1"/>
            <a:endParaRPr lang="en-US" sz="2000" dirty="0"/>
          </a:p>
          <a:p>
            <a:r>
              <a:rPr lang="en-US" sz="2400" dirty="0"/>
              <a:t>A character literal can be a </a:t>
            </a:r>
            <a:endParaRPr lang="en-US" sz="2400" dirty="0" smtClean="0"/>
          </a:p>
          <a:p>
            <a:pPr lvl="1"/>
            <a:r>
              <a:rPr lang="en-US" sz="2000" dirty="0" smtClean="0"/>
              <a:t>plain </a:t>
            </a:r>
            <a:r>
              <a:rPr lang="en-US" sz="2000" dirty="0"/>
              <a:t>character (e.g., 'x'), </a:t>
            </a:r>
            <a:endParaRPr lang="en-US" sz="2000" dirty="0" smtClean="0"/>
          </a:p>
          <a:p>
            <a:pPr lvl="1"/>
            <a:r>
              <a:rPr lang="en-US" sz="2000" dirty="0" smtClean="0"/>
              <a:t>an </a:t>
            </a:r>
            <a:r>
              <a:rPr lang="en-US" sz="2000" dirty="0"/>
              <a:t>escape sequence (e.g., '\t'), </a:t>
            </a:r>
            <a:endParaRPr lang="en-US" sz="2000" dirty="0" smtClean="0"/>
          </a:p>
          <a:p>
            <a:pPr lvl="1"/>
            <a:r>
              <a:rPr lang="en-US" sz="2000" dirty="0" smtClean="0"/>
              <a:t>or </a:t>
            </a:r>
            <a:r>
              <a:rPr lang="en-US" sz="2000" dirty="0"/>
              <a:t>a universal character (e.g., '\u02C0</a:t>
            </a:r>
            <a:r>
              <a:rPr lang="en-US" sz="2000" dirty="0" smtClean="0"/>
              <a:t>').</a:t>
            </a:r>
          </a:p>
          <a:p>
            <a:endParaRPr lang="en-US" sz="2400" dirty="0"/>
          </a:p>
          <a:p>
            <a:r>
              <a:rPr lang="en-US" sz="2400" dirty="0"/>
              <a:t>There are certain characters in C that represent special meaning when preceded by a backslash for example, newline (\n) or tab (\t).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Character Constants</a:t>
            </a:r>
          </a:p>
        </p:txBody>
      </p:sp>
    </p:spTree>
    <p:extLst>
      <p:ext uri="{BB962C8B-B14F-4D97-AF65-F5344CB8AC3E}">
        <p14:creationId xmlns:p14="http://schemas.microsoft.com/office/powerpoint/2010/main" val="81132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String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Sequence of characters enclosed in double quotes.</a:t>
            </a:r>
          </a:p>
          <a:p>
            <a:r>
              <a:rPr lang="en-US" dirty="0" smtClean="0"/>
              <a:t>May contain letters, numbers, special characters or blank spaces.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“hello”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hie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“2048”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2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symbolic name which is used to store data item i.e. a numerical quantity or a character constant.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Unlike constant, the value of a variable can change during the execution of a program.</a:t>
            </a:r>
          </a:p>
          <a:p>
            <a:endParaRPr lang="en-US" sz="2400" dirty="0" smtClean="0"/>
          </a:p>
          <a:p>
            <a:r>
              <a:rPr lang="en-US" sz="2400" dirty="0" smtClean="0"/>
              <a:t>The same variable can store different value at different portion of a program.</a:t>
            </a:r>
          </a:p>
          <a:p>
            <a:endParaRPr lang="en-US" sz="2400" dirty="0"/>
          </a:p>
          <a:p>
            <a:r>
              <a:rPr lang="en-US" sz="2400" dirty="0" smtClean="0"/>
              <a:t>Variable name may consist of letters, digits or underscore characters.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Variable declaration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Any variable should be defined before using it in a program</a:t>
            </a:r>
          </a:p>
          <a:p>
            <a:endParaRPr lang="en-US" sz="2800" dirty="0"/>
          </a:p>
          <a:p>
            <a:r>
              <a:rPr lang="en-US" sz="2800" dirty="0" smtClean="0"/>
              <a:t>Variable declaration syntax:</a:t>
            </a:r>
          </a:p>
          <a:p>
            <a:pPr lvl="1"/>
            <a:r>
              <a:rPr lang="en-US" sz="2400" b="1" dirty="0"/>
              <a:t>d</a:t>
            </a:r>
            <a:r>
              <a:rPr lang="en-US" sz="2400" b="1" dirty="0" smtClean="0"/>
              <a:t>ata-type variable_name1, variable_name2…..</a:t>
            </a:r>
          </a:p>
          <a:p>
            <a:endParaRPr lang="en-US" dirty="0"/>
          </a:p>
          <a:p>
            <a:r>
              <a:rPr lang="en-US" sz="2800" dirty="0" smtClean="0"/>
              <a:t>Valid declaration are:</a:t>
            </a:r>
          </a:p>
          <a:p>
            <a:pPr lvl="1"/>
            <a:r>
              <a:rPr lang="en-US" sz="2400" dirty="0" smtClean="0"/>
              <a:t>int n1;</a:t>
            </a:r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nt </a:t>
            </a:r>
            <a:r>
              <a:rPr lang="en-US" sz="2400" dirty="0" err="1" smtClean="0"/>
              <a:t>centi</a:t>
            </a:r>
            <a:r>
              <a:rPr lang="en-US" sz="2400" dirty="0" smtClean="0"/>
              <a:t>, temp;</a:t>
            </a:r>
          </a:p>
          <a:p>
            <a:pPr lvl="1"/>
            <a:r>
              <a:rPr lang="en-US" sz="2400" dirty="0" smtClean="0"/>
              <a:t>float radius;</a:t>
            </a:r>
          </a:p>
          <a:p>
            <a:pPr lvl="1"/>
            <a:r>
              <a:rPr lang="en-US" sz="2400" dirty="0" smtClean="0"/>
              <a:t>char gender;</a:t>
            </a:r>
          </a:p>
          <a:p>
            <a:pPr lvl="1"/>
            <a:endParaRPr lang="en-US" sz="24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370649"/>
              </p:ext>
            </p:extLst>
          </p:nvPr>
        </p:nvGraphicFramePr>
        <p:xfrm>
          <a:off x="3810000" y="4363720"/>
          <a:ext cx="4724400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236220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n1 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//valid</a:t>
                      </a:r>
                      <a:endParaRPr lang="en-US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radius= 2.6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//valid</a:t>
                      </a:r>
                      <a:endParaRPr lang="en-US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r>
                        <a:rPr lang="en-US" baseline="0" dirty="0" smtClean="0"/>
                        <a:t> =‘M’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//valid</a:t>
                      </a:r>
                      <a:endParaRPr lang="en-US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 smtClean="0"/>
                        <a:t>temp= ‘F’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//Invalid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1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Rules for Variable Declaration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variable name should start with only letters.</a:t>
            </a:r>
          </a:p>
          <a:p>
            <a:r>
              <a:rPr lang="en-US" sz="2800" dirty="0" smtClean="0"/>
              <a:t>The variable name shouldn't not be keyword</a:t>
            </a:r>
          </a:p>
          <a:p>
            <a:r>
              <a:rPr lang="en-US" sz="2800" dirty="0" smtClean="0"/>
              <a:t>White spaces are not allowed between characters of variable but underscores are approved</a:t>
            </a:r>
          </a:p>
          <a:p>
            <a:r>
              <a:rPr lang="en-US" sz="2800" dirty="0" smtClean="0"/>
              <a:t>The variable name is case sensitive.</a:t>
            </a:r>
          </a:p>
          <a:p>
            <a:pPr lvl="1"/>
            <a:r>
              <a:rPr lang="en-US" sz="2400" b="1" dirty="0" smtClean="0"/>
              <a:t>TEMP</a:t>
            </a:r>
            <a:r>
              <a:rPr lang="en-US" sz="2400" dirty="0" smtClean="0"/>
              <a:t> and </a:t>
            </a:r>
            <a:r>
              <a:rPr lang="en-US" sz="2400" b="1" dirty="0" smtClean="0"/>
              <a:t>temp</a:t>
            </a:r>
            <a:r>
              <a:rPr lang="en-US" sz="2400" dirty="0" smtClean="0"/>
              <a:t> is different variable</a:t>
            </a:r>
          </a:p>
          <a:p>
            <a:r>
              <a:rPr lang="en-US" sz="2800" dirty="0" smtClean="0"/>
              <a:t>No two variables of the same name are allowed to be declared in the same scope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Preprocessor Directives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Collection of special statements that are executed at the beginning of a compilation process.</a:t>
            </a:r>
          </a:p>
          <a:p>
            <a:endParaRPr lang="en-US" sz="2400" dirty="0"/>
          </a:p>
          <a:p>
            <a:r>
              <a:rPr lang="en-US" sz="2400" dirty="0" smtClean="0"/>
              <a:t>Placed in the source program before the main function.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These statements are called preprocessor directives as they are processed before compilation of any other source code in the program.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460548"/>
              </p:ext>
            </p:extLst>
          </p:nvPr>
        </p:nvGraphicFramePr>
        <p:xfrm>
          <a:off x="1219200" y="2667000"/>
          <a:ext cx="6477000" cy="2133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0"/>
                <a:gridCol w="3238500"/>
              </a:tblGrid>
              <a:tr h="451457">
                <a:tc>
                  <a:txBody>
                    <a:bodyPr/>
                    <a:lstStyle/>
                    <a:p>
                      <a:r>
                        <a:rPr lang="en-US" dirty="0" smtClean="0"/>
                        <a:t>#include&lt;</a:t>
                      </a:r>
                      <a:r>
                        <a:rPr lang="en-US" dirty="0" err="1" smtClean="0"/>
                        <a:t>stdio.h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//used for file inclusion</a:t>
                      </a:r>
                    </a:p>
                  </a:txBody>
                  <a:tcPr/>
                </a:tc>
              </a:tr>
              <a:tr h="779228">
                <a:tc>
                  <a:txBody>
                    <a:bodyPr/>
                    <a:lstStyle/>
                    <a:p>
                      <a:r>
                        <a:rPr lang="en-US" dirty="0" smtClean="0"/>
                        <a:t>#define</a:t>
                      </a:r>
                      <a:r>
                        <a:rPr lang="en-US" baseline="0" dirty="0" smtClean="0"/>
                        <a:t> PI 3.1416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//defining</a:t>
                      </a:r>
                      <a:r>
                        <a:rPr lang="en-US" baseline="0" dirty="0" smtClean="0"/>
                        <a:t> symbolic constant PI</a:t>
                      </a:r>
                      <a:endParaRPr lang="en-US" dirty="0"/>
                    </a:p>
                  </a:txBody>
                  <a:tcPr/>
                </a:tc>
              </a:tr>
              <a:tr h="451457">
                <a:tc>
                  <a:txBody>
                    <a:bodyPr/>
                    <a:lstStyle/>
                    <a:p>
                      <a:r>
                        <a:rPr lang="en-US" dirty="0" smtClean="0"/>
                        <a:t>#define</a:t>
                      </a:r>
                      <a:r>
                        <a:rPr lang="en-US" baseline="0" dirty="0" smtClean="0"/>
                        <a:t> TRUE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//used for defining TRUE as 1</a:t>
                      </a:r>
                    </a:p>
                  </a:txBody>
                  <a:tcPr/>
                </a:tc>
              </a:tr>
              <a:tr h="451457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smtClean="0"/>
                        <a:t>define</a:t>
                      </a:r>
                      <a:r>
                        <a:rPr lang="en-US" baseline="0" smtClean="0"/>
                        <a:t> FLASE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//used for defining FALSE as 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1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l"/>
            <a:r>
              <a:rPr lang="en-US" dirty="0" smtClean="0"/>
              <a:t>Escape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 escape sequence is a non-printing characters used in C.</a:t>
            </a:r>
          </a:p>
          <a:p>
            <a:endParaRPr lang="en-US" sz="2800" dirty="0" smtClean="0"/>
          </a:p>
          <a:p>
            <a:r>
              <a:rPr lang="en-US" sz="2800" dirty="0" smtClean="0"/>
              <a:t>Character combination consisting of backslash (\) followed by a letter or by a combination of digits.</a:t>
            </a:r>
          </a:p>
          <a:p>
            <a:endParaRPr lang="en-US" sz="2800" dirty="0" smtClean="0"/>
          </a:p>
          <a:p>
            <a:r>
              <a:rPr lang="en-US" sz="2800" dirty="0" smtClean="0"/>
              <a:t>Each sequences are typically used to specify actions such as carriage return, backspace, line feed or move cursors to next line.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8763000" cy="5410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Void main(){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(“Hello! </a:t>
            </a:r>
            <a:r>
              <a:rPr lang="en-US" b="1" dirty="0" smtClean="0"/>
              <a:t>\n </a:t>
            </a:r>
            <a:r>
              <a:rPr lang="en-US" dirty="0" smtClean="0"/>
              <a:t>I am testing an escape 	sequence”);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Hello!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 am testing an escape sequence.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l"/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algn="just"/>
            <a:r>
              <a:rPr lang="en-US" dirty="0" smtClean="0"/>
              <a:t>These are predefined words for a C programming language.</a:t>
            </a:r>
          </a:p>
          <a:p>
            <a:pPr algn="just"/>
            <a:r>
              <a:rPr lang="en-US" dirty="0" smtClean="0"/>
              <a:t>All keywords have fixed meaning and these meanings cannot be changed.</a:t>
            </a:r>
          </a:p>
          <a:p>
            <a:pPr algn="just"/>
            <a:r>
              <a:rPr lang="en-US" dirty="0" smtClean="0"/>
              <a:t>Ex. 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344022"/>
              </p:ext>
            </p:extLst>
          </p:nvPr>
        </p:nvGraphicFramePr>
        <p:xfrm>
          <a:off x="1676400" y="35052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auto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int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Break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Else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Switch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Case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Typedef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Return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Union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Short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Unsigned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Continue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For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Goto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Sizeof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Volatile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Do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Static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While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Extern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signed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2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Void main(){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(“Hello \t World \n”);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(“He said, \”hello\””);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OUTPUTS: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Hello		World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He said, “Hello”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Tokens in 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The basic elements recognized by the C compiler are the “tokens”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31</a:t>
            </a:fld>
            <a:endParaRPr lang="en-US"/>
          </a:p>
        </p:txBody>
      </p:sp>
      <p:pic>
        <p:nvPicPr>
          <p:cNvPr id="1026" name="Picture 2" descr="C:\Users\Ashim\Desktop\Cprogramming\Unit 2\cd_t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6396924" cy="330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1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Delimiters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800" dirty="0"/>
              <a:t>A delimiter is a unique character or series of characters that indicates the beginning or end of a specific statement, string or function body set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/>
              <a:t>Delimiter examples include</a:t>
            </a:r>
            <a:r>
              <a:rPr lang="en-US" sz="2800" dirty="0" smtClean="0"/>
              <a:t>:</a:t>
            </a:r>
            <a:endParaRPr lang="en-US" sz="2800" dirty="0"/>
          </a:p>
          <a:p>
            <a:pPr lvl="1"/>
            <a:r>
              <a:rPr lang="en-US" sz="2400" dirty="0"/>
              <a:t>Round brackets or parentheses: ( )</a:t>
            </a:r>
          </a:p>
          <a:p>
            <a:pPr lvl="1"/>
            <a:r>
              <a:rPr lang="en-US" sz="2400" dirty="0"/>
              <a:t>Curly brackets: { }</a:t>
            </a:r>
          </a:p>
          <a:p>
            <a:pPr lvl="1"/>
            <a:r>
              <a:rPr lang="en-US" sz="2400" dirty="0"/>
              <a:t>Escape sequence or comments: /*</a:t>
            </a:r>
          </a:p>
          <a:p>
            <a:pPr lvl="1"/>
            <a:r>
              <a:rPr lang="en-US" sz="2400" dirty="0"/>
              <a:t>Double quotes for defining string literals: " "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In programming, an expression is any legal combination of symbols that represents a value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/>
              <a:t>For example, in the C language x+5 is a legal expression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/>
              <a:t>Every expression consists of at least one operand and can have one or more operators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Operands </a:t>
            </a:r>
            <a:r>
              <a:rPr lang="en-US" sz="2800" dirty="0"/>
              <a:t>are values and Operators are symbols that represent particular actions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Ex:</a:t>
            </a:r>
          </a:p>
          <a:p>
            <a:pPr lvl="1"/>
            <a:r>
              <a:rPr lang="en-US" sz="2400" dirty="0"/>
              <a:t> in the C language x+5 is a legal expression.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Types of </a:t>
            </a:r>
            <a:r>
              <a:rPr lang="en-US" dirty="0" smtClean="0"/>
              <a:t>Expression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247094"/>
              </p:ext>
            </p:extLst>
          </p:nvPr>
        </p:nvGraphicFramePr>
        <p:xfrm>
          <a:off x="762000" y="1752600"/>
          <a:ext cx="7467600" cy="3352800"/>
        </p:xfrm>
        <a:graphic>
          <a:graphicData uri="http://schemas.openxmlformats.org/drawingml/2006/table">
            <a:tbl>
              <a:tblPr/>
              <a:tblGrid>
                <a:gridCol w="2489200"/>
                <a:gridCol w="2489200"/>
                <a:gridCol w="24892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Type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Explanation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Infix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Expression in which Operator is in between Operands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 + b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Prefix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Expression in which Operator is written before Operands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+ </a:t>
                      </a:r>
                      <a:r>
                        <a:rPr lang="en-US" dirty="0" smtClean="0">
                          <a:effectLst/>
                        </a:rPr>
                        <a:t>a b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Postfix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Expression in which Operator is written after Operands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a b </a:t>
                      </a:r>
                      <a:r>
                        <a:rPr lang="en-US" dirty="0">
                          <a:effectLst/>
                        </a:rPr>
                        <a:t>+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Expression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254931"/>
              </p:ext>
            </p:extLst>
          </p:nvPr>
        </p:nvGraphicFramePr>
        <p:xfrm>
          <a:off x="457200" y="2057400"/>
          <a:ext cx="8229600" cy="310896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Infix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Postfix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Prefix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 * B + C / 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 B * C D / 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+ * A B / C 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multiply A and B,</a:t>
                      </a:r>
                      <a:br>
                        <a:rPr lang="en-US"/>
                      </a:br>
                      <a:r>
                        <a:rPr lang="en-US"/>
                        <a:t>divide C by D,</a:t>
                      </a:r>
                      <a:br>
                        <a:rPr lang="en-US"/>
                      </a:br>
                      <a:r>
                        <a:rPr lang="en-US"/>
                        <a:t>add the results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 * (B + C) / 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 B C + * D /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/ * A + B C 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add B and C,</a:t>
                      </a:r>
                      <a:br>
                        <a:rPr lang="en-US"/>
                      </a:br>
                      <a:r>
                        <a:rPr lang="en-US"/>
                        <a:t>multiply by A,</a:t>
                      </a:r>
                      <a:br>
                        <a:rPr lang="en-US"/>
                      </a:br>
                      <a:r>
                        <a:rPr lang="en-US"/>
                        <a:t>divide by 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 * (B + C / 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 B C D / + 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* A + B / C 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 C by D,</a:t>
                      </a:r>
                      <a:br>
                        <a:rPr lang="en-US" dirty="0"/>
                      </a:br>
                      <a:r>
                        <a:rPr lang="en-US" dirty="0"/>
                        <a:t>add B,</a:t>
                      </a:r>
                      <a:br>
                        <a:rPr lang="en-US" dirty="0"/>
                      </a:br>
                      <a:r>
                        <a:rPr lang="en-US" dirty="0"/>
                        <a:t>multiply by 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Write something about </a:t>
            </a:r>
            <a:r>
              <a:rPr lang="en-US" sz="2800" b="1" dirty="0" smtClean="0"/>
              <a:t>Real Constants</a:t>
            </a:r>
            <a:r>
              <a:rPr lang="en-US" sz="2800" dirty="0" smtClean="0"/>
              <a:t> and also </a:t>
            </a:r>
            <a:r>
              <a:rPr lang="en-US" sz="2800" b="1" dirty="0" smtClean="0"/>
              <a:t>fractional form constants </a:t>
            </a:r>
            <a:r>
              <a:rPr lang="en-US" sz="2800" dirty="0" smtClean="0"/>
              <a:t>and </a:t>
            </a:r>
            <a:r>
              <a:rPr lang="en-US" sz="2800" b="1" dirty="0" smtClean="0"/>
              <a:t>exponential form constants</a:t>
            </a:r>
            <a:r>
              <a:rPr lang="en-US" sz="2800" dirty="0" smtClean="0"/>
              <a:t>(mantissa/exponents).</a:t>
            </a:r>
          </a:p>
          <a:p>
            <a:endParaRPr lang="en-US" sz="2800" dirty="0" smtClean="0"/>
          </a:p>
          <a:p>
            <a:r>
              <a:rPr lang="en-US" sz="2800" dirty="0" smtClean="0"/>
              <a:t>Write something about </a:t>
            </a:r>
            <a:r>
              <a:rPr lang="en-US" sz="2800" b="1" dirty="0" smtClean="0"/>
              <a:t>Symbolic Constants. </a:t>
            </a:r>
            <a:r>
              <a:rPr lang="en-US" sz="2800" dirty="0" smtClean="0"/>
              <a:t>Write rules for defining a symbolic constants. Also explain advantages of </a:t>
            </a:r>
            <a:r>
              <a:rPr lang="en-US" sz="2800" b="1" dirty="0" smtClean="0"/>
              <a:t>symbolic constants</a:t>
            </a:r>
            <a:r>
              <a:rPr lang="en-US" sz="2800" dirty="0" smtClean="0"/>
              <a:t>.</a:t>
            </a:r>
          </a:p>
          <a:p>
            <a:endParaRPr lang="en-US" sz="2800" b="1" dirty="0" smtClean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4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Every word used in C program to identify the name of variables, functions, arrays, pointers and symbolic constants are known as identifiers.</a:t>
            </a:r>
          </a:p>
          <a:p>
            <a:endParaRPr lang="en-US" sz="2400" dirty="0"/>
          </a:p>
          <a:p>
            <a:r>
              <a:rPr lang="en-US" sz="2400" dirty="0" smtClean="0"/>
              <a:t>Names given by user and consist of a sequence of letters and digits, with a letter as the first character. e.g. </a:t>
            </a:r>
            <a:r>
              <a:rPr lang="en-US" sz="2400" dirty="0" err="1" smtClean="0"/>
              <a:t>myVariable</a:t>
            </a:r>
            <a:r>
              <a:rPr lang="en-US" sz="2400" dirty="0" smtClean="0"/>
              <a:t>, </a:t>
            </a:r>
            <a:r>
              <a:rPr lang="en-US" sz="2400" dirty="0" err="1" smtClean="0"/>
              <a:t>myName</a:t>
            </a:r>
            <a:r>
              <a:rPr lang="en-US" sz="2400" dirty="0" smtClean="0"/>
              <a:t>, </a:t>
            </a:r>
            <a:r>
              <a:rPr lang="en-US" sz="2400" dirty="0" err="1" smtClean="0"/>
              <a:t>heyYou</a:t>
            </a:r>
            <a:r>
              <a:rPr lang="en-US" sz="2400" dirty="0" smtClean="0"/>
              <a:t>, callThisNumber45, </a:t>
            </a:r>
            <a:r>
              <a:rPr lang="en-US" sz="2400" dirty="0" err="1" smtClean="0"/>
              <a:t>add_this_number</a:t>
            </a:r>
            <a:r>
              <a:rPr lang="en-US" sz="2400" dirty="0" smtClean="0"/>
              <a:t> etc.</a:t>
            </a:r>
          </a:p>
          <a:p>
            <a:endParaRPr lang="en-US" sz="2400" dirty="0"/>
          </a:p>
          <a:p>
            <a:r>
              <a:rPr lang="en-US" sz="2400" dirty="0" smtClean="0"/>
              <a:t>There are certain rules to be followed while naming identifiers. (</a:t>
            </a:r>
            <a:r>
              <a:rPr lang="en-US" sz="2400" b="1" dirty="0" smtClean="0">
                <a:solidFill>
                  <a:srgbClr val="FF0000"/>
                </a:solidFill>
              </a:rPr>
              <a:t>KEEP THIS IN MIND</a:t>
            </a:r>
            <a:r>
              <a:rPr lang="en-US" sz="2400" dirty="0" smtClean="0"/>
              <a:t>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l"/>
            <a:r>
              <a:rPr lang="en-US" dirty="0" smtClean="0"/>
              <a:t>Identifiers	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2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Rules to be followed while naming identifiers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must be a combination of letters and digits and </a:t>
            </a:r>
            <a:r>
              <a:rPr lang="en-US" dirty="0" smtClean="0">
                <a:solidFill>
                  <a:srgbClr val="FF0000"/>
                </a:solidFill>
              </a:rPr>
              <a:t>must begin with a letter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Underscore is permitted between two digits and must begin with a letter.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Only first 31 characters are significant.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Keywords</a:t>
            </a:r>
            <a:r>
              <a:rPr lang="en-US" b="1" dirty="0" smtClean="0"/>
              <a:t> </a:t>
            </a:r>
            <a:r>
              <a:rPr lang="en-US" dirty="0" smtClean="0"/>
              <a:t>cannot be used.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is case sensitive, i.e. uppercase and lowercase letters are not interchangeable.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2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10 is a whole number where as 100.5 is a fractional/rational number.</a:t>
            </a:r>
          </a:p>
          <a:p>
            <a:endParaRPr lang="en-US" sz="2800" dirty="0" smtClean="0"/>
          </a:p>
          <a:p>
            <a:r>
              <a:rPr lang="en-US" sz="2800" dirty="0" smtClean="0"/>
              <a:t>Similarly in C 10 is an </a:t>
            </a:r>
            <a:r>
              <a:rPr lang="en-US" sz="2800" b="1" i="1" dirty="0" smtClean="0">
                <a:solidFill>
                  <a:srgbClr val="FF0000"/>
                </a:solidFill>
              </a:rPr>
              <a:t>integer</a:t>
            </a:r>
            <a:r>
              <a:rPr lang="en-US" sz="2800" dirty="0" smtClean="0"/>
              <a:t> number whereas 100.5 is a </a:t>
            </a:r>
            <a:r>
              <a:rPr lang="en-US" sz="2800" b="1" i="1" dirty="0" smtClean="0">
                <a:solidFill>
                  <a:srgbClr val="FF0000"/>
                </a:solidFill>
              </a:rPr>
              <a:t>float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number.</a:t>
            </a:r>
          </a:p>
          <a:p>
            <a:endParaRPr lang="en-US" sz="2800" dirty="0" smtClean="0"/>
          </a:p>
          <a:p>
            <a:r>
              <a:rPr lang="en-US" sz="2800" dirty="0" smtClean="0"/>
              <a:t>There are variety of data types available.</a:t>
            </a:r>
          </a:p>
          <a:p>
            <a:endParaRPr lang="en-US" sz="2800" dirty="0" smtClean="0"/>
          </a:p>
          <a:p>
            <a:r>
              <a:rPr lang="en-US" sz="2800" dirty="0" smtClean="0"/>
              <a:t>ANSI C supports three classes of data types:</a:t>
            </a:r>
          </a:p>
          <a:p>
            <a:pPr lvl="1"/>
            <a:r>
              <a:rPr lang="en-US" sz="2400" dirty="0" smtClean="0"/>
              <a:t>Primary/fundamental data types</a:t>
            </a:r>
          </a:p>
          <a:p>
            <a:pPr lvl="1"/>
            <a:r>
              <a:rPr lang="en-US" sz="2400" dirty="0" smtClean="0"/>
              <a:t>User-defined data types</a:t>
            </a:r>
          </a:p>
          <a:p>
            <a:pPr lvl="1"/>
            <a:r>
              <a:rPr lang="en-US" sz="2400" dirty="0" smtClean="0"/>
              <a:t>Derived data types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2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68362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Primary data types are categorized into five types: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Integer type (int)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Floating point type (float)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Double-precision floating point type (double)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Character type (char)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Void type (void)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2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Integers are whole numbers</a:t>
            </a:r>
          </a:p>
          <a:p>
            <a:r>
              <a:rPr lang="en-US" sz="2800" dirty="0" smtClean="0"/>
              <a:t>Requires 16 bit of storage. i.e. 2 bytes</a:t>
            </a:r>
          </a:p>
          <a:p>
            <a:r>
              <a:rPr lang="en-US" sz="2800" dirty="0" smtClean="0"/>
              <a:t>Three classes of integer:</a:t>
            </a:r>
          </a:p>
          <a:p>
            <a:pPr lvl="1"/>
            <a:r>
              <a:rPr lang="en-US" sz="2000" dirty="0" smtClean="0"/>
              <a:t>Integer (</a:t>
            </a:r>
            <a:r>
              <a:rPr lang="en-US" sz="2000" b="1" dirty="0" smtClean="0"/>
              <a:t>int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Short integer (</a:t>
            </a:r>
            <a:r>
              <a:rPr lang="en-US" sz="2000" b="1" dirty="0" smtClean="0"/>
              <a:t>short int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Long integer (</a:t>
            </a:r>
            <a:r>
              <a:rPr lang="en-US" sz="2000" b="1" dirty="0" smtClean="0"/>
              <a:t>long int</a:t>
            </a:r>
            <a:r>
              <a:rPr lang="en-US" sz="2000" dirty="0" smtClean="0"/>
              <a:t>)</a:t>
            </a:r>
          </a:p>
          <a:p>
            <a:r>
              <a:rPr lang="en-US" sz="2800" dirty="0" smtClean="0"/>
              <a:t>Both signed and unsigned forms.</a:t>
            </a:r>
          </a:p>
          <a:p>
            <a:r>
              <a:rPr lang="en-US" sz="2800" dirty="0" smtClean="0"/>
              <a:t>Defined as:</a:t>
            </a:r>
          </a:p>
          <a:p>
            <a:pPr marL="457200" lvl="1" indent="0">
              <a:buNone/>
            </a:pPr>
            <a:r>
              <a:rPr lang="en-US" sz="2400" b="1" dirty="0" smtClean="0"/>
              <a:t>int a;</a:t>
            </a:r>
          </a:p>
          <a:p>
            <a:pPr marL="457200" lvl="1" indent="0">
              <a:buNone/>
            </a:pPr>
            <a:r>
              <a:rPr lang="en-US" sz="2400" b="1" dirty="0" smtClean="0"/>
              <a:t>Int </a:t>
            </a:r>
            <a:r>
              <a:rPr lang="en-US" sz="2400" b="1" dirty="0" err="1" smtClean="0"/>
              <a:t>myVar</a:t>
            </a:r>
            <a:r>
              <a:rPr lang="en-US" sz="2400" b="1" dirty="0" smtClean="0"/>
              <a:t>=6;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2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115219"/>
              </p:ext>
            </p:extLst>
          </p:nvPr>
        </p:nvGraphicFramePr>
        <p:xfrm>
          <a:off x="457200" y="990603"/>
          <a:ext cx="8229600" cy="4668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18675">
                <a:tc>
                  <a:txBody>
                    <a:bodyPr/>
                    <a:lstStyle/>
                    <a:p>
                      <a:r>
                        <a:rPr lang="en-US" dirty="0" smtClean="0"/>
                        <a:t>Signed 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Unsigned Integer</a:t>
                      </a:r>
                      <a:endParaRPr lang="en-US"/>
                    </a:p>
                  </a:txBody>
                  <a:tcPr/>
                </a:tc>
              </a:tr>
              <a:tr h="722645">
                <a:tc>
                  <a:txBody>
                    <a:bodyPr/>
                    <a:lstStyle/>
                    <a:p>
                      <a:r>
                        <a:rPr lang="en-US" dirty="0" smtClean="0"/>
                        <a:t>It represents both positive and negative integers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represents only positive</a:t>
                      </a:r>
                      <a:r>
                        <a:rPr lang="en-US" baseline="0" dirty="0" smtClean="0"/>
                        <a:t> integers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651762">
                <a:tc>
                  <a:txBody>
                    <a:bodyPr/>
                    <a:lstStyle/>
                    <a:p>
                      <a:r>
                        <a:rPr lang="en-US" dirty="0" smtClean="0"/>
                        <a:t>The data type</a:t>
                      </a:r>
                      <a:r>
                        <a:rPr lang="en-US" baseline="0" dirty="0" smtClean="0"/>
                        <a:t> qualifier is </a:t>
                      </a:r>
                      <a:r>
                        <a:rPr lang="en-US" b="1" baseline="0" dirty="0" smtClean="0"/>
                        <a:t>signed int or int.</a:t>
                      </a:r>
                    </a:p>
                    <a:p>
                      <a:r>
                        <a:rPr lang="en-US" b="0" baseline="0" dirty="0" smtClean="0"/>
                        <a:t>Variables are defined as: </a:t>
                      </a:r>
                    </a:p>
                    <a:p>
                      <a:r>
                        <a:rPr lang="en-US" b="0" baseline="0" dirty="0" smtClean="0"/>
                        <a:t>signed int a;</a:t>
                      </a:r>
                    </a:p>
                    <a:p>
                      <a:r>
                        <a:rPr lang="en-US" b="0" dirty="0" smtClean="0"/>
                        <a:t>Int b;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data type qualifier is </a:t>
                      </a:r>
                      <a:r>
                        <a:rPr lang="en-US" b="1" dirty="0" smtClean="0"/>
                        <a:t>unsigned int or unsigned</a:t>
                      </a:r>
                    </a:p>
                    <a:p>
                      <a:r>
                        <a:rPr lang="en-US" b="0" baseline="0" dirty="0" smtClean="0"/>
                        <a:t>Variables are defined as: </a:t>
                      </a:r>
                    </a:p>
                    <a:p>
                      <a:r>
                        <a:rPr lang="en-US" b="0" baseline="0" dirty="0" smtClean="0"/>
                        <a:t>unsigned int a;</a:t>
                      </a:r>
                    </a:p>
                    <a:p>
                      <a:r>
                        <a:rPr lang="en-US" b="0" dirty="0" smtClean="0"/>
                        <a:t>unsigned</a:t>
                      </a:r>
                      <a:r>
                        <a:rPr lang="en-US" b="0" baseline="0" dirty="0" smtClean="0"/>
                        <a:t> b;</a:t>
                      </a:r>
                      <a:endParaRPr lang="en-US" b="0" dirty="0" smtClean="0"/>
                    </a:p>
                  </a:txBody>
                  <a:tcPr/>
                </a:tc>
              </a:tr>
              <a:tr h="418675">
                <a:tc>
                  <a:txBody>
                    <a:bodyPr/>
                    <a:lstStyle/>
                    <a:p>
                      <a:r>
                        <a:rPr lang="en-US" dirty="0" smtClean="0"/>
                        <a:t>By default</a:t>
                      </a:r>
                      <a:r>
                        <a:rPr lang="en-US" baseline="0" dirty="0" smtClean="0"/>
                        <a:t> all int are signed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</a:t>
                      </a:r>
                      <a:r>
                        <a:rPr lang="en-US" baseline="0" dirty="0" smtClean="0"/>
                        <a:t> int have to be declared explicitly</a:t>
                      </a:r>
                      <a:endParaRPr lang="en-US" dirty="0"/>
                    </a:p>
                  </a:txBody>
                  <a:tcPr/>
                </a:tc>
              </a:tr>
              <a:tr h="418675">
                <a:tc>
                  <a:txBody>
                    <a:bodyPr/>
                    <a:lstStyle/>
                    <a:p>
                      <a:r>
                        <a:rPr lang="en-US" dirty="0" smtClean="0"/>
                        <a:t>It reserves 16-bit</a:t>
                      </a:r>
                      <a:r>
                        <a:rPr lang="en-US" baseline="0" dirty="0" smtClean="0"/>
                        <a:t> (2 bytes) in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reserves 16-bit</a:t>
                      </a:r>
                      <a:r>
                        <a:rPr lang="en-US" baseline="0" dirty="0" smtClean="0"/>
                        <a:t> (2 bytes) in memory</a:t>
                      </a:r>
                    </a:p>
                  </a:txBody>
                  <a:tcPr/>
                </a:tc>
              </a:tr>
              <a:tr h="418675">
                <a:tc>
                  <a:txBody>
                    <a:bodyPr/>
                    <a:lstStyle/>
                    <a:p>
                      <a:r>
                        <a:rPr lang="en-US" dirty="0" smtClean="0"/>
                        <a:t>Range -2</a:t>
                      </a:r>
                      <a:r>
                        <a:rPr lang="en-US" baseline="30000" dirty="0" smtClean="0"/>
                        <a:t>15</a:t>
                      </a:r>
                      <a:r>
                        <a:rPr lang="en-US" dirty="0" smtClean="0"/>
                        <a:t> to +2</a:t>
                      </a:r>
                      <a:r>
                        <a:rPr lang="en-US" i="1" baseline="30000" dirty="0" smtClean="0"/>
                        <a:t>15 </a:t>
                      </a:r>
                      <a:r>
                        <a:rPr lang="en-US" baseline="0" dirty="0" smtClean="0"/>
                        <a:t>i.e. -32,768 to 32,767</a:t>
                      </a:r>
                      <a:endParaRPr lang="en-US" i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r>
                        <a:rPr lang="en-US" baseline="0" dirty="0" smtClean="0"/>
                        <a:t> from 0 to +2</a:t>
                      </a:r>
                      <a:r>
                        <a:rPr lang="en-US" baseline="30000" dirty="0" smtClean="0"/>
                        <a:t>16 </a:t>
                      </a:r>
                      <a:r>
                        <a:rPr lang="en-US" baseline="0" dirty="0" smtClean="0"/>
                        <a:t> i.e. 0 to 65,535</a:t>
                      </a:r>
                      <a:endParaRPr lang="en-US" baseline="30000" dirty="0"/>
                    </a:p>
                  </a:txBody>
                  <a:tcPr/>
                </a:tc>
              </a:tr>
              <a:tr h="61941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Its conversion character is </a:t>
                      </a:r>
                      <a:r>
                        <a:rPr lang="en-US" b="1" baseline="0" dirty="0" smtClean="0"/>
                        <a:t>d</a:t>
                      </a:r>
                      <a:endParaRPr lang="en-US" b="1" i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Its conversion character is </a:t>
                      </a:r>
                      <a:r>
                        <a:rPr lang="en-US" b="1" baseline="0" dirty="0" smtClean="0"/>
                        <a:t>u</a:t>
                      </a:r>
                      <a:endParaRPr lang="en-US" b="1" i="1" baseline="30000" dirty="0" smtClean="0"/>
                    </a:p>
                    <a:p>
                      <a:endParaRPr lang="en-US" baseline="30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7E1-C848-4272-830E-F9A0BFAB4B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2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1822</Words>
  <Application>Microsoft Office PowerPoint</Application>
  <PresentationFormat>On-screen Show (4:3)</PresentationFormat>
  <Paragraphs>416</Paragraphs>
  <Slides>37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Elements of C</vt:lpstr>
      <vt:lpstr>Character Set</vt:lpstr>
      <vt:lpstr>Keywords</vt:lpstr>
      <vt:lpstr>Identifiers </vt:lpstr>
      <vt:lpstr>Rules to be followed while naming identifiers</vt:lpstr>
      <vt:lpstr>Data Types</vt:lpstr>
      <vt:lpstr>Primary data types are categorized into five types:</vt:lpstr>
      <vt:lpstr>Integer types</vt:lpstr>
      <vt:lpstr>PowerPoint Presentation</vt:lpstr>
      <vt:lpstr>Floating Point Types</vt:lpstr>
      <vt:lpstr>Assignment</vt:lpstr>
      <vt:lpstr>Character Type</vt:lpstr>
      <vt:lpstr>PowerPoint Presentation</vt:lpstr>
      <vt:lpstr>PowerPoint Presentation</vt:lpstr>
      <vt:lpstr>Note</vt:lpstr>
      <vt:lpstr>Void Type</vt:lpstr>
      <vt:lpstr>User Defined Data Types</vt:lpstr>
      <vt:lpstr>PowerPoint Presentation</vt:lpstr>
      <vt:lpstr>Constants</vt:lpstr>
      <vt:lpstr>Integer Literals</vt:lpstr>
      <vt:lpstr>Character Constants</vt:lpstr>
      <vt:lpstr>String Constants</vt:lpstr>
      <vt:lpstr>Variables</vt:lpstr>
      <vt:lpstr>Variable declaration</vt:lpstr>
      <vt:lpstr>Rules for Variable Declaration</vt:lpstr>
      <vt:lpstr>Preprocessor Directives</vt:lpstr>
      <vt:lpstr>Escape sequences</vt:lpstr>
      <vt:lpstr>PowerPoint Presentation</vt:lpstr>
      <vt:lpstr>PowerPoint Presentation</vt:lpstr>
      <vt:lpstr>PowerPoint Presentation</vt:lpstr>
      <vt:lpstr>Tokens in C</vt:lpstr>
      <vt:lpstr>Delimiters</vt:lpstr>
      <vt:lpstr>Expressions</vt:lpstr>
      <vt:lpstr>Types of Expression</vt:lpstr>
      <vt:lpstr>Example: Expression</vt:lpstr>
      <vt:lpstr>ASSIGNMENT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Elements of C</dc:title>
  <dc:creator>ashim888</dc:creator>
  <cp:lastModifiedBy>ashim888</cp:lastModifiedBy>
  <cp:revision>163</cp:revision>
  <dcterms:created xsi:type="dcterms:W3CDTF">2015-12-27T05:41:32Z</dcterms:created>
  <dcterms:modified xsi:type="dcterms:W3CDTF">2016-01-09T07:54:29Z</dcterms:modified>
</cp:coreProperties>
</file>