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7" r:id="rId31"/>
    <p:sldId id="308" r:id="rId32"/>
    <p:sldId id="309" r:id="rId33"/>
    <p:sldId id="310" r:id="rId34"/>
    <p:sldId id="311" r:id="rId35"/>
    <p:sldId id="286" r:id="rId36"/>
    <p:sldId id="287" r:id="rId37"/>
    <p:sldId id="288" r:id="rId38"/>
    <p:sldId id="293" r:id="rId39"/>
    <p:sldId id="289" r:id="rId40"/>
    <p:sldId id="291" r:id="rId41"/>
    <p:sldId id="290" r:id="rId42"/>
    <p:sldId id="294" r:id="rId43"/>
    <p:sldId id="292" r:id="rId44"/>
    <p:sldId id="296" r:id="rId45"/>
    <p:sldId id="298" r:id="rId46"/>
    <p:sldId id="299" r:id="rId47"/>
    <p:sldId id="300" r:id="rId48"/>
    <p:sldId id="297" r:id="rId49"/>
    <p:sldId id="301" r:id="rId50"/>
    <p:sldId id="302" r:id="rId51"/>
    <p:sldId id="303" r:id="rId52"/>
    <p:sldId id="312" r:id="rId53"/>
    <p:sldId id="313" r:id="rId54"/>
    <p:sldId id="304" r:id="rId55"/>
    <p:sldId id="314" r:id="rId56"/>
    <p:sldId id="315" r:id="rId57"/>
    <p:sldId id="317" r:id="rId58"/>
    <p:sldId id="318" r:id="rId59"/>
    <p:sldId id="319" r:id="rId60"/>
    <p:sldId id="316" r:id="rId61"/>
    <p:sldId id="306" r:id="rId62"/>
    <p:sldId id="323" r:id="rId63"/>
    <p:sldId id="320" r:id="rId64"/>
    <p:sldId id="321" r:id="rId65"/>
    <p:sldId id="305" r:id="rId66"/>
    <p:sldId id="27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>
        <p:scale>
          <a:sx n="110" d="100"/>
          <a:sy n="110" d="100"/>
        </p:scale>
        <p:origin x="6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C08-A0D3-D74B-9414-6FC7F6BF36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AC2D-2EE7-DD4F-A94B-580C40C7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6AC2D-2EE7-DD4F-A94B-580C40C7EE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A0A1-9EE8-D947-A1AE-F0369F7FBD0D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4C-BD37-FA4C-8E42-B5F2C547F21A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0A4-50EA-E74F-B2A7-33E3E40F0CA2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D36-82F8-D141-9C5E-D53A4D497145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30B6-83E6-5749-85F8-DD91F5393B9D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51F4-7346-174A-BE2E-0D8F77BA6B63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896D-7122-AD44-9270-24E05AD3A1F2}" type="datetime1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5A25-C949-FC43-B87A-2DF92D8E25ED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296-C513-CD47-94EB-72C87AFCE344}" type="datetime1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2CBD-222B-0A4D-81E1-2423A2D55605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27-7C40-1448-9E50-A80B02C672DB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5D32-2DDA-BD4C-A2A1-2C315D465DB4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tutorial/c/lesson4.html" TargetMode="External"/><Relationship Id="rId4" Type="http://schemas.openxmlformats.org/officeDocument/2006/relationships/hyperlink" Target="http://www.cs.utah.edu/~germain/PPS/Topics/C_Language/c_functions.html" TargetMode="External"/><Relationship Id="rId5" Type="http://schemas.openxmlformats.org/officeDocument/2006/relationships/hyperlink" Target="http://www.programiz.com/c-programming/c-functions" TargetMode="External"/><Relationship Id="rId6" Type="http://schemas.openxmlformats.org/officeDocument/2006/relationships/hyperlink" Target="http://fresh2refresh.com/c-programming/c-func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programming/c_function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br>
              <a:rPr lang="en-US" dirty="0" smtClean="0"/>
            </a:b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Components associated with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Function Definition</a:t>
            </a:r>
          </a:p>
          <a:p>
            <a:r>
              <a:rPr lang="en-US" dirty="0" smtClean="0">
                <a:latin typeface="+mj-lt"/>
              </a:rPr>
              <a:t>Function declaration or prototype</a:t>
            </a:r>
          </a:p>
          <a:p>
            <a:r>
              <a:rPr lang="en-US" dirty="0" smtClean="0">
                <a:latin typeface="+mj-lt"/>
              </a:rPr>
              <a:t>Return Statement</a:t>
            </a:r>
          </a:p>
          <a:p>
            <a:r>
              <a:rPr lang="en-US" dirty="0" smtClean="0">
                <a:latin typeface="+mj-lt"/>
              </a:rPr>
              <a:t>Accessing/Calling a function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1C3-E0B5-5E49-9335-699C70F6366B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83"/>
            <a:ext cx="10515600" cy="710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Function definition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676"/>
            <a:ext cx="10515600" cy="52972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The collection of program statements that describes the specific task to be done by the function is called function definition.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consists of </a:t>
            </a:r>
            <a:r>
              <a:rPr lang="en-US" sz="39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function header</a:t>
            </a:r>
            <a:r>
              <a:rPr lang="en-US" dirty="0" smtClean="0">
                <a:latin typeface="+mj-lt"/>
              </a:rPr>
              <a:t>, which defines function’s name, its </a:t>
            </a:r>
            <a:r>
              <a:rPr lang="en-US" sz="3900" b="1" dirty="0" smtClean="0">
                <a:solidFill>
                  <a:schemeClr val="accent1"/>
                </a:solidFill>
                <a:latin typeface="+mj-lt"/>
              </a:rPr>
              <a:t>return type</a:t>
            </a:r>
            <a:r>
              <a:rPr lang="en-US" sz="39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its 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argument</a:t>
            </a:r>
            <a:r>
              <a:rPr lang="en-US" sz="39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list and a </a:t>
            </a:r>
            <a:r>
              <a:rPr lang="en-US" sz="3900" b="1" dirty="0" smtClean="0">
                <a:solidFill>
                  <a:srgbClr val="FF0000"/>
                </a:solidFill>
                <a:latin typeface="+mj-lt"/>
              </a:rPr>
              <a:t>function body</a:t>
            </a:r>
            <a:r>
              <a:rPr lang="en-US" dirty="0" smtClean="0">
                <a:latin typeface="+mj-lt"/>
              </a:rPr>
              <a:t>, which is a block of code enclosed in parenthesis.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 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sz="1700" dirty="0" err="1" smtClean="0"/>
              <a:t>data_type</a:t>
            </a:r>
            <a:r>
              <a:rPr lang="en-US" sz="1700" dirty="0" smtClean="0"/>
              <a:t> variable1,</a:t>
            </a:r>
            <a:r>
              <a:rPr lang="en-US" sz="1700" dirty="0"/>
              <a:t> </a:t>
            </a:r>
            <a:r>
              <a:rPr lang="en-US" sz="1700" dirty="0" err="1"/>
              <a:t>data_type</a:t>
            </a:r>
            <a:r>
              <a:rPr lang="en-US" sz="1700" dirty="0"/>
              <a:t> </a:t>
            </a:r>
            <a:r>
              <a:rPr lang="en-US" sz="1700" dirty="0" smtClean="0"/>
              <a:t>variable2,</a:t>
            </a:r>
            <a:r>
              <a:rPr lang="is-IS" sz="1700" dirty="0" smtClean="0"/>
              <a:t>…..</a:t>
            </a:r>
            <a:r>
              <a:rPr lang="en-US" dirty="0" smtClean="0"/>
              <a:t>)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is-IS" dirty="0" smtClean="0"/>
              <a:t>…...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statements;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.....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BFE9-BDF7-CD4B-9C78-5DDC6FA2D59C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ll </a:t>
            </a:r>
            <a:r>
              <a:rPr lang="en-US" sz="3200" dirty="0"/>
              <a:t>the parts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b="1" dirty="0" smtClean="0"/>
              <a:t>Return Type:</a:t>
            </a:r>
          </a:p>
          <a:p>
            <a:pPr lvl="1"/>
            <a:r>
              <a:rPr lang="en-US" dirty="0">
                <a:latin typeface="+mj-lt"/>
              </a:rPr>
              <a:t>A function may return a value.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</a:t>
            </a:r>
            <a:r>
              <a:rPr lang="en-US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return_type</a:t>
            </a:r>
            <a:r>
              <a:rPr lang="en-US" dirty="0">
                <a:latin typeface="+mj-lt"/>
              </a:rPr>
              <a:t> is the data type of the value the function returns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Some functions perform the desired operations without returning a value. In this case, the </a:t>
            </a:r>
            <a:r>
              <a:rPr lang="en-US" dirty="0" err="1">
                <a:latin typeface="+mj-lt"/>
              </a:rPr>
              <a:t>return_type</a:t>
            </a:r>
            <a:r>
              <a:rPr lang="en-US" dirty="0">
                <a:latin typeface="+mj-lt"/>
              </a:rPr>
              <a:t> is the keyword </a:t>
            </a:r>
            <a:r>
              <a:rPr lang="en-US" b="1" dirty="0">
                <a:latin typeface="+mj-lt"/>
              </a:rPr>
              <a:t>void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dirty="0" smtClean="0"/>
          </a:p>
          <a:p>
            <a:r>
              <a:rPr lang="en-US" b="1" dirty="0"/>
              <a:t>Function </a:t>
            </a:r>
            <a:r>
              <a:rPr lang="en-US" b="1" dirty="0" smtClean="0"/>
              <a:t>Name</a:t>
            </a:r>
          </a:p>
          <a:p>
            <a:pPr lvl="1"/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is the actual name of the function. </a:t>
            </a:r>
          </a:p>
          <a:p>
            <a:pPr lvl="1"/>
            <a:r>
              <a:rPr lang="en-US" dirty="0">
                <a:latin typeface="+mj-lt"/>
              </a:rPr>
              <a:t>The function name and the parameter list together constitute the function signature.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7737-DF5D-C340-9644-5ACC15ACBCEF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9838"/>
            <a:ext cx="10515600" cy="5737125"/>
          </a:xfrm>
        </p:spPr>
        <p:txBody>
          <a:bodyPr/>
          <a:lstStyle/>
          <a:p>
            <a:r>
              <a:rPr lang="en-US" b="1" dirty="0" smtClean="0"/>
              <a:t>Parameters </a:t>
            </a:r>
            <a:r>
              <a:rPr lang="en-US" dirty="0" smtClean="0"/>
              <a:t>(</a:t>
            </a:r>
            <a:r>
              <a:rPr lang="en-US" dirty="0" err="1"/>
              <a:t>data_type</a:t>
            </a:r>
            <a:r>
              <a:rPr lang="en-US" dirty="0"/>
              <a:t> variable1, </a:t>
            </a:r>
            <a:r>
              <a:rPr lang="en-US" dirty="0" err="1"/>
              <a:t>data_type</a:t>
            </a:r>
            <a:r>
              <a:rPr lang="en-US" dirty="0"/>
              <a:t> variable2,</a:t>
            </a:r>
            <a:r>
              <a:rPr lang="is-IS" dirty="0"/>
              <a:t>…..</a:t>
            </a:r>
            <a:r>
              <a:rPr lang="en-US" dirty="0" smtClean="0"/>
              <a:t> )</a:t>
            </a:r>
          </a:p>
          <a:p>
            <a:pPr lvl="1"/>
            <a:r>
              <a:rPr lang="en-US" dirty="0">
                <a:latin typeface="+mj-lt"/>
              </a:rPr>
              <a:t>A parameter is like a placeholder.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When </a:t>
            </a:r>
            <a:r>
              <a:rPr lang="en-US" dirty="0">
                <a:latin typeface="+mj-lt"/>
              </a:rPr>
              <a:t>a function is invoked, you pass a value to the parameter.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value is referred to as actual parameter or argument.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parameter list refers to the type, order, and number of the parameters of a function.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Parameters </a:t>
            </a:r>
            <a:r>
              <a:rPr lang="en-US" dirty="0">
                <a:latin typeface="+mj-lt"/>
              </a:rPr>
              <a:t>are </a:t>
            </a:r>
            <a:r>
              <a:rPr lang="en-US" dirty="0" smtClean="0">
                <a:latin typeface="+mj-lt"/>
              </a:rPr>
              <a:t>optional</a:t>
            </a:r>
            <a:r>
              <a:rPr lang="en-US" dirty="0">
                <a:latin typeface="+mj-lt"/>
              </a:rPr>
              <a:t>; that is, a function may contain no parameters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/>
              <a:t>Function </a:t>
            </a:r>
            <a:r>
              <a:rPr lang="en-US" b="1" dirty="0" smtClean="0"/>
              <a:t>Body</a:t>
            </a:r>
          </a:p>
          <a:p>
            <a:pPr lvl="1"/>
            <a:r>
              <a:rPr lang="en-US" dirty="0">
                <a:latin typeface="+mj-lt"/>
              </a:rPr>
              <a:t>The function body contains a collection of statements that define what the function does.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7CA2-4145-E64B-9F15-996153396CE1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539"/>
            <a:ext cx="10515600" cy="5783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add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a,int</a:t>
            </a:r>
            <a:r>
              <a:rPr lang="en-US" dirty="0">
                <a:latin typeface="+mj-lt"/>
              </a:rPr>
              <a:t> b){ 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//function header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sum; 	</a:t>
            </a: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 function body (statements)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sum=</a:t>
            </a:r>
            <a:r>
              <a:rPr lang="en-US" dirty="0" err="1" smtClean="0">
                <a:latin typeface="+mj-lt"/>
              </a:rPr>
              <a:t>a+b</a:t>
            </a:r>
            <a:r>
              <a:rPr lang="en-US" dirty="0">
                <a:latin typeface="+mj-lt"/>
              </a:rPr>
              <a:t>; 	</a:t>
            </a:r>
            <a:r>
              <a:rPr lang="en-US" dirty="0" smtClean="0">
                <a:latin typeface="+mj-lt"/>
              </a:rPr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function body (statements)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sum; </a:t>
            </a:r>
            <a:r>
              <a:rPr lang="en-US" dirty="0" smtClean="0">
                <a:latin typeface="+mj-lt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// returns value of sum to whoever called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float </a:t>
            </a:r>
            <a:r>
              <a:rPr lang="en-US" b="1" dirty="0" err="1">
                <a:latin typeface="+mj-lt"/>
              </a:rPr>
              <a:t>areaOfCircle</a:t>
            </a:r>
            <a:r>
              <a:rPr lang="en-US" dirty="0">
                <a:latin typeface="+mj-lt"/>
              </a:rPr>
              <a:t>(float radius){	</a:t>
            </a:r>
            <a:r>
              <a:rPr lang="en-US" dirty="0" smtClean="0">
                <a:latin typeface="+mj-lt"/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//function </a:t>
            </a:r>
            <a:r>
              <a:rPr lang="en-US" dirty="0" smtClean="0">
                <a:solidFill>
                  <a:srgbClr val="FF0000"/>
                </a:solidFill>
              </a:rPr>
              <a:t>header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3.1428*radius*radius</a:t>
            </a:r>
            <a:r>
              <a:rPr lang="en-US" dirty="0" smtClean="0">
                <a:latin typeface="+mj-lt"/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	// </a:t>
            </a:r>
            <a:r>
              <a:rPr lang="en-US" sz="2000" dirty="0">
                <a:solidFill>
                  <a:srgbClr val="FF0000"/>
                </a:solidFill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</a:rPr>
              <a:t>radius to whoever </a:t>
            </a:r>
            <a:r>
              <a:rPr lang="en-US" sz="2000" dirty="0">
                <a:solidFill>
                  <a:srgbClr val="FF0000"/>
                </a:solidFill>
              </a:rPr>
              <a:t>called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B90F-E0D2-0B49-A466-FB0D495A668A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Function Declaration or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function declaration or prototype is model or blueprint of the function.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If functions are used before they are defined, then function declaration or prototype is necessary which provides the following information to the compiler</a:t>
            </a:r>
          </a:p>
          <a:p>
            <a:pPr lvl="1"/>
            <a:r>
              <a:rPr lang="en-US" dirty="0" smtClean="0">
                <a:latin typeface="+mj-lt"/>
              </a:rPr>
              <a:t>The name of the function</a:t>
            </a:r>
          </a:p>
          <a:p>
            <a:pPr lvl="1"/>
            <a:r>
              <a:rPr lang="en-US" dirty="0" smtClean="0">
                <a:latin typeface="+mj-lt"/>
              </a:rPr>
              <a:t>The type of the value returned by the function</a:t>
            </a:r>
          </a:p>
          <a:p>
            <a:pPr lvl="1"/>
            <a:r>
              <a:rPr lang="en-US" dirty="0" smtClean="0">
                <a:latin typeface="+mj-lt"/>
              </a:rPr>
              <a:t>The number and the type of arguments that must be supplied when calling the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FDEF-AADB-8E46-8379-4AD67287B169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 Declaration or Prototype (</a:t>
            </a:r>
            <a:r>
              <a:rPr lang="en-US" sz="3200" dirty="0" err="1" smtClean="0"/>
              <a:t>cont</a:t>
            </a:r>
            <a:r>
              <a:rPr lang="is-IS" sz="3200" dirty="0" smtClean="0"/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A function </a:t>
            </a:r>
            <a:r>
              <a:rPr lang="en-US" b="1" dirty="0">
                <a:latin typeface="+mj-lt"/>
              </a:rPr>
              <a:t>declaration</a:t>
            </a:r>
            <a:r>
              <a:rPr lang="en-US" dirty="0">
                <a:latin typeface="+mj-lt"/>
              </a:rPr>
              <a:t> tells the compiler about a function name and how to call the function. The actual body of the function can be defined separately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function declaration has the following parts </a:t>
            </a:r>
            <a:r>
              <a:rPr lang="en-US" dirty="0" smtClean="0">
                <a:latin typeface="+mj-lt"/>
              </a:rPr>
              <a:t>−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+mj-lt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 parameter list ); 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For the above defined function </a:t>
            </a:r>
            <a:r>
              <a:rPr lang="en-US" dirty="0" smtClean="0">
                <a:latin typeface="+mj-lt"/>
              </a:rPr>
              <a:t>add(),the </a:t>
            </a:r>
            <a:r>
              <a:rPr lang="en-US" dirty="0">
                <a:latin typeface="+mj-lt"/>
              </a:rPr>
              <a:t>function declaration is as </a:t>
            </a:r>
            <a:r>
              <a:rPr lang="en-US" dirty="0" smtClean="0">
                <a:latin typeface="+mj-lt"/>
              </a:rPr>
              <a:t>follows−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add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num1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num2); 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float </a:t>
            </a:r>
            <a:r>
              <a:rPr lang="en-US" b="1" dirty="0" err="1">
                <a:latin typeface="+mj-lt"/>
              </a:rPr>
              <a:t>areaOfCircle</a:t>
            </a:r>
            <a:r>
              <a:rPr lang="en-US" dirty="0">
                <a:latin typeface="+mj-lt"/>
              </a:rPr>
              <a:t>(float </a:t>
            </a:r>
            <a:r>
              <a:rPr lang="en-US" dirty="0" smtClean="0">
                <a:latin typeface="+mj-lt"/>
              </a:rPr>
              <a:t>radius);</a:t>
            </a: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max(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n1,int n2);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D78-C849-764B-B934-C0DE3FDDE3D0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Return Statement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It is the statement that is executed just before the function completes its job and control is transferred back to the calling function.</a:t>
            </a:r>
          </a:p>
          <a:p>
            <a:r>
              <a:rPr lang="en-US" dirty="0" smtClean="0">
                <a:latin typeface="+mj-lt"/>
              </a:rPr>
              <a:t>The job of return statement is to hand over some value given by function body to the point where the call was made.</a:t>
            </a:r>
          </a:p>
          <a:p>
            <a:r>
              <a:rPr lang="en-US" dirty="0" smtClean="0">
                <a:latin typeface="+mj-lt"/>
              </a:rPr>
              <a:t>Two purposes of return statement:</a:t>
            </a:r>
          </a:p>
          <a:p>
            <a:pPr lvl="1"/>
            <a:r>
              <a:rPr lang="en-US" dirty="0" smtClean="0">
                <a:latin typeface="+mj-lt"/>
              </a:rPr>
              <a:t>Immediately transfer the control back to the calling program</a:t>
            </a:r>
          </a:p>
          <a:p>
            <a:pPr lvl="1"/>
            <a:r>
              <a:rPr lang="en-US" dirty="0" smtClean="0">
                <a:latin typeface="+mj-lt"/>
              </a:rPr>
              <a:t>It returns the value to the calling function.</a:t>
            </a:r>
          </a:p>
          <a:p>
            <a:r>
              <a:rPr lang="en-US" b="1" dirty="0" smtClean="0">
                <a:latin typeface="+mj-lt"/>
              </a:rPr>
              <a:t>SYNTAX</a:t>
            </a:r>
            <a:r>
              <a:rPr lang="en-US" dirty="0" smtClean="0">
                <a:latin typeface="+mj-lt"/>
              </a:rPr>
              <a:t>: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eturn (expression);</a:t>
            </a:r>
          </a:p>
          <a:p>
            <a:r>
              <a:rPr lang="en-US" dirty="0" smtClean="0">
                <a:latin typeface="+mj-lt"/>
              </a:rPr>
              <a:t>A function may or may not return a value. If a function doesn't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return a value the return type in the function definition and declaration is specified as void.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DF1A-82B9-8A41-A8A5-16F55196C81F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Accessing/Calling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 function can be called or accessed by specifying its name, followed by a list of arguments enclosed in parenthesis and separated by commas.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</a:t>
            </a:r>
          </a:p>
          <a:p>
            <a:pPr lvl="1"/>
            <a:r>
              <a:rPr lang="en-US" dirty="0" smtClean="0">
                <a:latin typeface="+mj-lt"/>
              </a:rPr>
              <a:t>a function </a:t>
            </a:r>
            <a:r>
              <a:rPr lang="en-US" b="1" dirty="0" smtClean="0">
                <a:latin typeface="+mj-lt"/>
              </a:rPr>
              <a:t>add() </a:t>
            </a:r>
            <a:r>
              <a:rPr lang="en-US" dirty="0" smtClean="0">
                <a:latin typeface="+mj-lt"/>
              </a:rPr>
              <a:t>with two arguments is called by </a:t>
            </a:r>
            <a:r>
              <a:rPr lang="en-US" b="1" dirty="0" smtClean="0">
                <a:latin typeface="+mj-lt"/>
              </a:rPr>
              <a:t>add(</a:t>
            </a:r>
            <a:r>
              <a:rPr lang="en-US" b="1" dirty="0" err="1" smtClean="0">
                <a:latin typeface="+mj-lt"/>
              </a:rPr>
              <a:t>a,b</a:t>
            </a:r>
            <a:r>
              <a:rPr lang="en-US" b="1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 to add two numbers.</a:t>
            </a:r>
          </a:p>
          <a:p>
            <a:pPr lvl="1"/>
            <a:r>
              <a:rPr lang="en-US" dirty="0" smtClean="0">
                <a:latin typeface="+mj-lt"/>
              </a:rPr>
              <a:t>If function call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require any arguments any empty pair of parenthesis must follow the name of function.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General Form:</a:t>
            </a:r>
          </a:p>
          <a:p>
            <a:pPr lvl="1"/>
            <a:r>
              <a:rPr lang="en-US" i="1" dirty="0" smtClean="0">
                <a:latin typeface="+mj-lt"/>
              </a:rPr>
              <a:t>If function has parameters but it doesn’t return value</a:t>
            </a:r>
          </a:p>
          <a:p>
            <a:pPr lvl="2"/>
            <a:r>
              <a:rPr lang="en-US" dirty="0" err="1">
                <a:latin typeface="+mj-lt"/>
              </a:rPr>
              <a:t>f</a:t>
            </a:r>
            <a:r>
              <a:rPr lang="en-US" dirty="0" err="1" smtClean="0">
                <a:latin typeface="+mj-lt"/>
              </a:rPr>
              <a:t>unction_name</a:t>
            </a:r>
            <a:r>
              <a:rPr lang="en-US" dirty="0" smtClean="0">
                <a:latin typeface="+mj-lt"/>
              </a:rPr>
              <a:t>(variable1, variable2</a:t>
            </a:r>
            <a:r>
              <a:rPr lang="is-IS" dirty="0" smtClean="0">
                <a:latin typeface="+mj-lt"/>
              </a:rPr>
              <a:t>…);</a:t>
            </a:r>
          </a:p>
          <a:p>
            <a:pPr lvl="1"/>
            <a:r>
              <a:rPr lang="en-US" i="1" dirty="0" smtClean="0">
                <a:latin typeface="+mj-lt"/>
              </a:rPr>
              <a:t>If function has no arguments and it </a:t>
            </a:r>
            <a:r>
              <a:rPr lang="en-US" i="1" dirty="0" err="1" smtClean="0">
                <a:latin typeface="+mj-lt"/>
              </a:rPr>
              <a:t>doesn</a:t>
            </a:r>
            <a:r>
              <a:rPr lang="uk-UA" i="1" dirty="0" smtClean="0">
                <a:latin typeface="+mj-lt"/>
              </a:rPr>
              <a:t>’</a:t>
            </a:r>
            <a:r>
              <a:rPr lang="en-US" i="1" dirty="0" smtClean="0">
                <a:latin typeface="+mj-lt"/>
              </a:rPr>
              <a:t>t return value</a:t>
            </a:r>
          </a:p>
          <a:p>
            <a:pPr lvl="2"/>
            <a:r>
              <a:rPr lang="en-US" dirty="0" err="1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is-IS" dirty="0" smtClean="0">
                <a:latin typeface="+mj-lt"/>
              </a:rPr>
              <a:t>);</a:t>
            </a:r>
          </a:p>
          <a:p>
            <a:pPr lvl="1"/>
            <a:r>
              <a:rPr lang="en-US" i="1" dirty="0" smtClean="0">
                <a:latin typeface="+mj-lt"/>
              </a:rPr>
              <a:t>If function has parameters but it returns value</a:t>
            </a:r>
          </a:p>
          <a:p>
            <a:pPr lvl="2"/>
            <a:r>
              <a:rPr lang="en-US" dirty="0" err="1" smtClean="0">
                <a:latin typeface="+mj-lt"/>
              </a:rPr>
              <a:t>variable_name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>
                <a:latin typeface="+mj-lt"/>
              </a:rPr>
              <a:t>function_name</a:t>
            </a:r>
            <a:r>
              <a:rPr lang="en-US" dirty="0">
                <a:latin typeface="+mj-lt"/>
              </a:rPr>
              <a:t>(variable1, variable2</a:t>
            </a:r>
            <a:r>
              <a:rPr lang="is-IS" dirty="0">
                <a:latin typeface="+mj-lt"/>
              </a:rPr>
              <a:t>…);</a:t>
            </a:r>
          </a:p>
          <a:p>
            <a:pPr lvl="1"/>
            <a:r>
              <a:rPr lang="en-US" i="1" dirty="0">
                <a:latin typeface="+mj-lt"/>
              </a:rPr>
              <a:t>If function has no arguments and it </a:t>
            </a:r>
            <a:r>
              <a:rPr lang="en-US" i="1" dirty="0" smtClean="0">
                <a:latin typeface="+mj-lt"/>
              </a:rPr>
              <a:t>does </a:t>
            </a:r>
            <a:r>
              <a:rPr lang="en-US" i="1" dirty="0">
                <a:latin typeface="+mj-lt"/>
              </a:rPr>
              <a:t>return </a:t>
            </a:r>
            <a:r>
              <a:rPr lang="en-US" i="1" dirty="0" smtClean="0">
                <a:latin typeface="+mj-lt"/>
              </a:rPr>
              <a:t>value</a:t>
            </a:r>
          </a:p>
          <a:p>
            <a:pPr lvl="2"/>
            <a:r>
              <a:rPr lang="en-US" dirty="0" err="1" smtClean="0">
                <a:latin typeface="+mj-lt"/>
              </a:rPr>
              <a:t>variable_name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is-IS" dirty="0" smtClean="0">
                <a:latin typeface="+mj-lt"/>
              </a:rPr>
              <a:t>);</a:t>
            </a:r>
            <a:endParaRPr lang="is-I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is-I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6413-FC43-4342-8EBF-9F3F4303B08C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516"/>
            <a:ext cx="4949142" cy="58644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function definition of add() function which takes two integers and </a:t>
            </a:r>
            <a:r>
              <a:rPr lang="en-US" dirty="0" smtClean="0"/>
              <a:t>returns sum </a:t>
            </a:r>
            <a:r>
              <a:rPr lang="en-US" dirty="0"/>
              <a:t>of them as integer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sum=</a:t>
            </a:r>
            <a:r>
              <a:rPr lang="en-US" dirty="0" err="1" smtClean="0"/>
              <a:t>a+b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sum;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areaOfCircle</a:t>
            </a:r>
            <a:r>
              <a:rPr lang="en-US" dirty="0"/>
              <a:t>(float radius){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3.1428*radius*radius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main(void){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a,b,mysum</a:t>
            </a:r>
            <a:r>
              <a:rPr lang="en-US" dirty="0"/>
              <a:t>; </a:t>
            </a:r>
            <a:r>
              <a:rPr lang="en-US" dirty="0" smtClean="0"/>
              <a:t>float </a:t>
            </a:r>
            <a:r>
              <a:rPr lang="en-US" dirty="0" err="1"/>
              <a:t>myfloat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two numbers\n");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 	</a:t>
            </a:r>
            <a:endParaRPr lang="en-US" dirty="0" smtClean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=add(</a:t>
            </a:r>
            <a:r>
              <a:rPr lang="en-US" b="1" i="1" dirty="0" err="1" smtClean="0">
                <a:solidFill>
                  <a:srgbClr val="FF0000"/>
                </a:solidFill>
              </a:rPr>
              <a:t>a,b</a:t>
            </a:r>
            <a:r>
              <a:rPr lang="en-US" b="1" i="1" dirty="0">
                <a:solidFill>
                  <a:srgbClr val="FF0000"/>
                </a:solidFill>
              </a:rPr>
              <a:t>); 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("VALUE: %d\n", </a:t>
            </a:r>
            <a:r>
              <a:rPr lang="en-US" dirty="0" err="1"/>
              <a:t>mysum</a:t>
            </a:r>
            <a:r>
              <a:rPr lang="en-US" dirty="0"/>
              <a:t>); 	 	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myfloat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i="1" dirty="0" err="1" smtClean="0">
                <a:solidFill>
                  <a:srgbClr val="FF0000"/>
                </a:solidFill>
              </a:rPr>
              <a:t>areaOfCircle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>
                <a:solidFill>
                  <a:srgbClr val="FF0000"/>
                </a:solidFill>
              </a:rPr>
              <a:t>); 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("So area of circle is: %f\n",</a:t>
            </a:r>
            <a:r>
              <a:rPr lang="en-US" dirty="0" err="1"/>
              <a:t>myfloat</a:t>
            </a:r>
            <a:r>
              <a:rPr lang="en-US" dirty="0"/>
              <a:t> ); 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6618" y="314441"/>
            <a:ext cx="5421771" cy="5864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/* function definition of add() function which takes two integers and returns sum of them as integer */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);	//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b);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areaOfCircle</a:t>
            </a:r>
            <a:r>
              <a:rPr lang="en-US" dirty="0" smtClean="0"/>
              <a:t>(float )	//</a:t>
            </a:r>
            <a:r>
              <a:rPr lang="en-US" dirty="0"/>
              <a:t>float </a:t>
            </a:r>
            <a:r>
              <a:rPr lang="en-US" dirty="0" err="1"/>
              <a:t>areaOfCircle</a:t>
            </a:r>
            <a:r>
              <a:rPr lang="en-US" dirty="0"/>
              <a:t>(float </a:t>
            </a:r>
            <a:r>
              <a:rPr lang="en-US" dirty="0" smtClean="0"/>
              <a:t>r)</a:t>
            </a:r>
          </a:p>
          <a:p>
            <a:pPr marL="0" indent="0">
              <a:buFont typeface="Arial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main(void){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a,b,mysum</a:t>
            </a:r>
            <a:r>
              <a:rPr lang="en-US" dirty="0" smtClean="0"/>
              <a:t>; float </a:t>
            </a:r>
            <a:r>
              <a:rPr lang="en-US" dirty="0" err="1" smtClean="0"/>
              <a:t>myfloat</a:t>
            </a:r>
            <a:r>
              <a:rPr lang="en-US" dirty="0" smtClean="0"/>
              <a:t>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two numbers\n");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d%d</a:t>
            </a:r>
            <a:r>
              <a:rPr lang="en-US" dirty="0" smtClean="0"/>
              <a:t>",&amp;</a:t>
            </a:r>
            <a:r>
              <a:rPr lang="en-US" dirty="0" err="1" smtClean="0"/>
              <a:t>a,&amp;b</a:t>
            </a:r>
            <a:r>
              <a:rPr lang="en-US" dirty="0" smtClean="0"/>
              <a:t>); 	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=add(</a:t>
            </a:r>
            <a:r>
              <a:rPr lang="en-US" b="1" i="1" dirty="0" err="1" smtClean="0">
                <a:solidFill>
                  <a:srgbClr val="FF0000"/>
                </a:solidFill>
              </a:rPr>
              <a:t>a,b</a:t>
            </a:r>
            <a:r>
              <a:rPr lang="en-US" b="1" i="1" dirty="0" smtClean="0">
                <a:solidFill>
                  <a:srgbClr val="FF0000"/>
                </a:solidFill>
              </a:rPr>
              <a:t>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("VALUE: %d\n", </a:t>
            </a:r>
            <a:r>
              <a:rPr lang="en-US" dirty="0" err="1" smtClean="0"/>
              <a:t>mysum</a:t>
            </a:r>
            <a:r>
              <a:rPr lang="en-US" dirty="0" smtClean="0"/>
              <a:t>); 	 	</a:t>
            </a:r>
          </a:p>
          <a:p>
            <a:pPr marL="0" indent="0">
              <a:buFont typeface="Arial"/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myfloat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i="1" dirty="0" err="1" smtClean="0">
                <a:solidFill>
                  <a:srgbClr val="FF0000"/>
                </a:solidFill>
              </a:rPr>
              <a:t>areaOfCircle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mysum</a:t>
            </a:r>
            <a:r>
              <a:rPr lang="en-US" b="1" i="1" dirty="0" smtClean="0">
                <a:solidFill>
                  <a:srgbClr val="FF0000"/>
                </a:solidFill>
              </a:rPr>
              <a:t>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("So area of circle is: %f\n",</a:t>
            </a:r>
            <a:r>
              <a:rPr lang="en-US" dirty="0" err="1" smtClean="0"/>
              <a:t>myfloat</a:t>
            </a:r>
            <a:r>
              <a:rPr lang="en-US" dirty="0" smtClean="0"/>
              <a:t> ); 	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 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sum; 	</a:t>
            </a:r>
          </a:p>
          <a:p>
            <a:pPr marL="0" indent="0">
              <a:buNone/>
            </a:pPr>
            <a:r>
              <a:rPr lang="en-US" dirty="0"/>
              <a:t>		sum=</a:t>
            </a:r>
            <a:r>
              <a:rPr lang="en-US" dirty="0" err="1"/>
              <a:t>a+b</a:t>
            </a:r>
            <a:r>
              <a:rPr lang="en-US" dirty="0"/>
              <a:t>; 	</a:t>
            </a:r>
          </a:p>
          <a:p>
            <a:pPr marL="0" indent="0">
              <a:buNone/>
            </a:pPr>
            <a:r>
              <a:rPr lang="en-US" dirty="0"/>
              <a:t>		return sum;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areaOfCircle</a:t>
            </a:r>
            <a:r>
              <a:rPr lang="en-US" dirty="0"/>
              <a:t>(float radius){	</a:t>
            </a:r>
          </a:p>
          <a:p>
            <a:pPr marL="0" indent="0">
              <a:buNone/>
            </a:pPr>
            <a:r>
              <a:rPr lang="en-US" dirty="0"/>
              <a:t>	return 3.1428*radius*radius;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86A-E113-034A-ADE4-131CA8725E1F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852"/>
            <a:ext cx="10515600" cy="5682111"/>
          </a:xfrm>
        </p:spPr>
        <p:txBody>
          <a:bodyPr/>
          <a:lstStyle/>
          <a:p>
            <a:r>
              <a:rPr lang="en-US" dirty="0">
                <a:latin typeface="+mj-lt"/>
              </a:rPr>
              <a:t>A function is a group of statements that together perform a </a:t>
            </a:r>
            <a:r>
              <a:rPr lang="en-US" dirty="0" smtClean="0">
                <a:latin typeface="+mj-lt"/>
              </a:rPr>
              <a:t>task.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Every </a:t>
            </a:r>
            <a:r>
              <a:rPr lang="en-US" dirty="0">
                <a:latin typeface="+mj-lt"/>
              </a:rPr>
              <a:t>C program has at least one function, which is </a:t>
            </a:r>
            <a:r>
              <a:rPr lang="en-US" b="1" dirty="0">
                <a:latin typeface="+mj-lt"/>
              </a:rPr>
              <a:t>main()</a:t>
            </a:r>
            <a:r>
              <a:rPr lang="en-US" dirty="0">
                <a:latin typeface="+mj-lt"/>
              </a:rPr>
              <a:t>, and all the most trivial programs can define additional functions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can divide up your code into separate </a:t>
            </a:r>
            <a:r>
              <a:rPr lang="en-US" dirty="0" smtClean="0">
                <a:latin typeface="+mj-lt"/>
              </a:rPr>
              <a:t>functions.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</a:rPr>
              <a:t>How you divide up your code among different functions is up to you</a:t>
            </a:r>
            <a:r>
              <a:rPr lang="en-US" dirty="0">
                <a:latin typeface="+mj-lt"/>
              </a:rPr>
              <a:t>, but logically the division is such that each function performs a specific task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297-93EF-934C-AEA9-392476BDB436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Q</a:t>
            </a:r>
            <a:r>
              <a:rPr lang="en-US" sz="3200" dirty="0" smtClean="0"/>
              <a:t>uestion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Define a function </a:t>
            </a:r>
            <a:r>
              <a:rPr lang="en-US" dirty="0" err="1" smtClean="0">
                <a:latin typeface="+mj-lt"/>
              </a:rPr>
              <a:t>whatIsYourName</a:t>
            </a:r>
            <a:r>
              <a:rPr lang="en-US" dirty="0" smtClean="0">
                <a:latin typeface="+mj-lt"/>
              </a:rPr>
              <a:t>() which asks for your and returns your name to main function and you print that name in the main function.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Define a function </a:t>
            </a:r>
            <a:r>
              <a:rPr lang="en-US" dirty="0" err="1" smtClean="0">
                <a:latin typeface="+mj-lt"/>
              </a:rPr>
              <a:t>myPercentage</a:t>
            </a:r>
            <a:r>
              <a:rPr lang="en-US" dirty="0" smtClean="0">
                <a:latin typeface="+mj-lt"/>
              </a:rPr>
              <a:t>() which calculates the percentage of the marks in </a:t>
            </a:r>
            <a:r>
              <a:rPr lang="en-US" dirty="0">
                <a:latin typeface="+mj-lt"/>
              </a:rPr>
              <a:t>two subjects and </a:t>
            </a:r>
            <a:r>
              <a:rPr lang="en-US" dirty="0" err="1" smtClean="0">
                <a:latin typeface="+mj-lt"/>
              </a:rPr>
              <a:t>marksGotInExams</a:t>
            </a:r>
            <a:r>
              <a:rPr lang="en-US" dirty="0" smtClean="0">
                <a:latin typeface="+mj-lt"/>
              </a:rPr>
              <a:t>() asks for marks in two subjects and returns your marks and percentage to the main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4D9-180A-9D44-AF38-C08726C62FAA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094" y="299578"/>
            <a:ext cx="10515600" cy="58697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total(float </a:t>
            </a:r>
            <a:r>
              <a:rPr lang="en-US" sz="1600" dirty="0" err="1"/>
              <a:t>a,float</a:t>
            </a:r>
            <a:r>
              <a:rPr lang="en-US" sz="1600" dirty="0"/>
              <a:t> b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return </a:t>
            </a:r>
            <a:r>
              <a:rPr lang="en-US" sz="1600" dirty="0" err="1"/>
              <a:t>a+b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float percentage(float total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return total/2;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main(void){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float </a:t>
            </a:r>
            <a:r>
              <a:rPr lang="en-US" sz="1600" dirty="0" err="1"/>
              <a:t>a,b,mysum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float </a:t>
            </a:r>
            <a:r>
              <a:rPr lang="en-US" sz="1600" dirty="0" err="1"/>
              <a:t>myfloat</a:t>
            </a:r>
            <a:r>
              <a:rPr lang="en-US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("Enter marks in two subjects: 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f%f</a:t>
            </a:r>
            <a:r>
              <a:rPr lang="en-US" sz="1600" dirty="0"/>
              <a:t>",&amp;</a:t>
            </a:r>
            <a:r>
              <a:rPr lang="en-US" sz="1600" dirty="0" err="1"/>
              <a:t>a,&amp;b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 	</a:t>
            </a:r>
            <a:r>
              <a:rPr lang="en-US" sz="1600" b="1" dirty="0" err="1"/>
              <a:t>mysum</a:t>
            </a:r>
            <a:r>
              <a:rPr lang="en-US" sz="1600" b="1" dirty="0"/>
              <a:t>=total(</a:t>
            </a:r>
            <a:r>
              <a:rPr lang="en-US" sz="1600" b="1" dirty="0" err="1"/>
              <a:t>a,b</a:t>
            </a:r>
            <a:r>
              <a:rPr lang="en-US" sz="1600" b="1" dirty="0" smtClean="0"/>
              <a:t>);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("My total in two subjects: %.2f\n", </a:t>
            </a:r>
            <a:r>
              <a:rPr lang="en-US" sz="1600" dirty="0" err="1"/>
              <a:t>mysum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 	</a:t>
            </a:r>
            <a:r>
              <a:rPr lang="en-US" sz="1600" b="1" dirty="0" err="1"/>
              <a:t>myfloat</a:t>
            </a:r>
            <a:r>
              <a:rPr lang="en-US" sz="1600" b="1" dirty="0"/>
              <a:t>=percentage(</a:t>
            </a:r>
            <a:r>
              <a:rPr lang="en-US" sz="1600" b="1" dirty="0" err="1"/>
              <a:t>mysum</a:t>
            </a:r>
            <a:r>
              <a:rPr lang="en-US" sz="16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	</a:t>
            </a:r>
            <a:r>
              <a:rPr lang="en-US" sz="1600" dirty="0" err="1"/>
              <a:t>printf</a:t>
            </a:r>
            <a:r>
              <a:rPr lang="en-US" sz="1600" dirty="0"/>
              <a:t>("My percentage is: %.2f \n",</a:t>
            </a:r>
            <a:r>
              <a:rPr lang="en-US" sz="1600" dirty="0" err="1"/>
              <a:t>myfloat</a:t>
            </a:r>
            <a:r>
              <a:rPr lang="en-US" sz="1600" dirty="0"/>
              <a:t> 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BD4-9F89-3349-86D5-1344B5AFD09B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Category of functions according to the return value and arguments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Category 1: Functions with no arguments and no return values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Category </a:t>
            </a:r>
            <a:r>
              <a:rPr lang="en-US" dirty="0" smtClean="0">
                <a:latin typeface="+mj-lt"/>
              </a:rPr>
              <a:t>2: Functions with arguments and no return values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 </a:t>
            </a:r>
            <a:r>
              <a:rPr lang="en-US" dirty="0" smtClean="0">
                <a:latin typeface="+mj-lt"/>
              </a:rPr>
              <a:t>3: Function with arguments and return values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1DAF-0368-6147-A6A5-3D930D6D4C08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Category 1: Functions with no arguments and no return </a:t>
            </a:r>
            <a:r>
              <a:rPr lang="en-US" sz="3200" b="1" dirty="0" smtClean="0"/>
              <a:t>values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function has no arguments, it does not receive any data from the calling function.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 when it doesn’t return a value, the calling function does not receive any data from the called function.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Thus, in such type of function’s there is no data transfer between the calling function and the called function.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AF9-9A61-9A4B-AF1E-72F9EE989514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/* body of function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Keyword </a:t>
            </a: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means the function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return any value.</a:t>
            </a:r>
          </a:p>
          <a:p>
            <a:r>
              <a:rPr lang="en-US" dirty="0" smtClean="0">
                <a:latin typeface="+mj-lt"/>
              </a:rPr>
              <a:t>There is no arguments within parenthesis which implies function has no argument and it </a:t>
            </a:r>
            <a:r>
              <a:rPr lang="en-US" dirty="0" err="1" smtClean="0">
                <a:latin typeface="+mj-lt"/>
              </a:rPr>
              <a:t>doesn</a:t>
            </a:r>
            <a:r>
              <a:rPr lang="uk-UA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t receive any data from the called function.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172-8D6F-3F4C-B284-5526713D4EE8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091"/>
            <a:ext cx="10515600" cy="5852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addition</a:t>
            </a:r>
            <a:r>
              <a:rPr lang="en-US" dirty="0" smtClean="0">
                <a:latin typeface="+mj-lt"/>
              </a:rPr>
              <a:t>(){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a,b,sum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(“enter any two numbers: \t”);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Scanf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d%d</a:t>
            </a:r>
            <a:r>
              <a:rPr lang="en-US" dirty="0" smtClean="0">
                <a:latin typeface="+mj-lt"/>
              </a:rPr>
              <a:t>”,&amp;</a:t>
            </a:r>
            <a:r>
              <a:rPr lang="en-US" dirty="0" err="1" smtClean="0">
                <a:latin typeface="+mj-lt"/>
              </a:rPr>
              <a:t>a,&amp;b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um=</a:t>
            </a:r>
            <a:r>
              <a:rPr lang="en-US" dirty="0" err="1" smtClean="0">
                <a:latin typeface="+mj-lt"/>
              </a:rPr>
              <a:t>a+b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(“\n the sum is : </a:t>
            </a:r>
            <a:r>
              <a:rPr lang="en-US" dirty="0"/>
              <a:t>\</a:t>
            </a:r>
            <a:r>
              <a:rPr lang="en-US" dirty="0" err="1"/>
              <a:t>t</a:t>
            </a:r>
            <a:r>
              <a:rPr lang="en-US" dirty="0" err="1" smtClean="0"/>
              <a:t>”,sum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oid main(){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c</a:t>
            </a:r>
            <a:r>
              <a:rPr lang="en-US" dirty="0" err="1" smtClean="0">
                <a:latin typeface="+mj-lt"/>
              </a:rPr>
              <a:t>lrscr</a:t>
            </a:r>
            <a:r>
              <a:rPr lang="en-US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ddition</a:t>
            </a:r>
            <a:r>
              <a:rPr lang="en-US" b="1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g</a:t>
            </a:r>
            <a:r>
              <a:rPr lang="en-US" dirty="0" err="1" smtClean="0">
                <a:latin typeface="+mj-lt"/>
              </a:rPr>
              <a:t>etch</a:t>
            </a:r>
            <a:r>
              <a:rPr lang="en-US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82EF-8588-654C-92F2-E389432D2FC7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Category 2: functions with arguments but no return value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void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(argument list)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Body of a function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pass arguments while calling a function but nothing is returned to the calling function from.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46E2-0E7A-5D43-9674-74A35A026B4B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3"/>
            <a:ext cx="10515600" cy="5725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sum=0;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sum=</a:t>
            </a:r>
            <a:r>
              <a:rPr lang="en-US" dirty="0" err="1" smtClean="0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(“\n the sum is : \</a:t>
            </a:r>
            <a:r>
              <a:rPr lang="en-US" dirty="0" err="1"/>
              <a:t>t”,sum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,b;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(“enter any two numbers: \t”);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a,&amp;b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B62-BB4E-264C-ADD7-F603A8FEF742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Category 3: Function with 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We pass arguments </a:t>
            </a:r>
          </a:p>
          <a:p>
            <a:r>
              <a:rPr lang="en-US" dirty="0" smtClean="0">
                <a:latin typeface="+mj-lt"/>
              </a:rPr>
              <a:t>We expect a return value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err="1" smtClean="0">
                <a:latin typeface="+mj-lt"/>
              </a:rPr>
              <a:t>return_type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function_name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argument_list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/* Body of the function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r</a:t>
            </a:r>
            <a:r>
              <a:rPr lang="en-US" b="1" dirty="0" smtClean="0">
                <a:latin typeface="+mj-lt"/>
              </a:rPr>
              <a:t>eturn</a:t>
            </a:r>
            <a:r>
              <a:rPr lang="en-US" dirty="0" smtClean="0">
                <a:latin typeface="+mj-lt"/>
              </a:rPr>
              <a:t> something;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7AC1-0915-1045-9D0C-3A910C00EAB2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0" indent="0">
              <a:buNone/>
            </a:pPr>
            <a:r>
              <a:rPr lang="en-US" dirty="0"/>
              <a:t>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sum;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,</a:t>
            </a:r>
            <a:r>
              <a:rPr lang="en-US" dirty="0" err="1" smtClean="0"/>
              <a:t>b,sum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any two numbers: \t”);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um=addition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(“\n the sum is : </a:t>
            </a:r>
            <a:r>
              <a:rPr lang="en-US" dirty="0" smtClean="0"/>
              <a:t>”,</a:t>
            </a:r>
            <a:r>
              <a:rPr lang="en-US" dirty="0"/>
              <a:t>sum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F76-6930-B149-8DC8-EA6684E0C953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214"/>
            <a:ext cx="10515600" cy="58757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Suppose a program where a set of operations has to be repeated often, though not continuously.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Loops</a:t>
            </a:r>
            <a:r>
              <a:rPr lang="en-US" dirty="0" smtClean="0">
                <a:latin typeface="+mj-lt"/>
              </a:rPr>
              <a:t> seems like a better option.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Instead of inserting the program statements for these operations at so many places, a separate program segment is written and compiled it separately.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As many times as it is needed, the segment program is called.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separate program segment is called 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function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7B32-0E24-8E48-AE48-B832AD4C4D12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b="1" dirty="0" smtClean="0"/>
              <a:t>Passing arrays to function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/>
          <a:lstStyle/>
          <a:p>
            <a:r>
              <a:rPr lang="en-US" dirty="0" smtClean="0"/>
              <a:t>It is possible to pass the value of an array element and even an entire array as an argument to a function.</a:t>
            </a:r>
          </a:p>
          <a:p>
            <a:endParaRPr lang="en-US" dirty="0" smtClean="0"/>
          </a:p>
          <a:p>
            <a:r>
              <a:rPr lang="en-US" dirty="0" smtClean="0"/>
              <a:t>To pass an entire array to a function, the array name must appear by itself, without brackets or subscripts, as an actual argument in function call statement.</a:t>
            </a:r>
          </a:p>
          <a:p>
            <a:endParaRPr lang="en-US" dirty="0" smtClean="0"/>
          </a:p>
          <a:p>
            <a:r>
              <a:rPr lang="en-US" dirty="0" smtClean="0"/>
              <a:t>When declaring a one-dimensional array as a formal argument, the array name is written with a pair of empty square brackets. The size of the array is not specified within the formal argument declaration.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351-2DAF-1041-BA25-E10A91FEA518}" type="datetime1">
              <a:rPr lang="en-US" smtClean="0"/>
              <a:t>2/28/16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Syntax for function call passing array as argument,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Syntax for function prototype which accepts array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return_type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[]);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			Or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eturn_type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function_name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pointer_variable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array is passed to a function, the values of the array elements are not passed to the function rather the array name is interpreted as the address of the first array element.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The address assigned to the corresponding formal argument when the function is called.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The formal argument therefore becomes a pointer to the first array element.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AB7E-5AA2-684E-A340-BF29C5C10883}" type="datetime1">
              <a:rPr lang="en-US" smtClean="0"/>
              <a:t>2/28/16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("%d\t", n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nums</a:t>
            </a:r>
            <a:r>
              <a:rPr lang="en-US" dirty="0"/>
              <a:t>[5]={100,23,44,3,65</a:t>
            </a:r>
            <a:r>
              <a:rPr lang="en-US" dirty="0" smtClean="0"/>
              <a:t>},</a:t>
            </a:r>
            <a:r>
              <a:rPr lang="en-US" dirty="0" err="1" smtClean="0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content of array is: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		display(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EAB1-7161-5945-BBC5-AA21DF7E643C}" type="datetime1">
              <a:rPr lang="en-US" smtClean="0"/>
              <a:t>2/28/16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7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WAP to illustrate passing an entire array to a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5299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change(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/>
              <a:t>	a[0]=10;a[1]=20;a[2]=30;a[3]=40;a[4]=50;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[5]={100,23,44,3,65},</a:t>
            </a:r>
            <a:r>
              <a:rPr lang="en-US" dirty="0" err="1"/>
              <a:t>i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nBEFORE</a:t>
            </a:r>
            <a:r>
              <a:rPr lang="en-US" dirty="0"/>
              <a:t> FUNCTION CALL: 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("\n");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change(</a:t>
            </a:r>
            <a:r>
              <a:rPr lang="en-US" dirty="0" err="1" smtClean="0"/>
              <a:t>nums</a:t>
            </a:r>
            <a:r>
              <a:rPr lang="en-US" dirty="0"/>
              <a:t>); /* PASSING ARRAYS NUMS TO FUNCTION */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nAFTER</a:t>
            </a:r>
            <a:r>
              <a:rPr lang="en-US" dirty="0"/>
              <a:t> FUNCTION CALL\n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t%d</a:t>
            </a:r>
            <a:r>
              <a:rPr lang="en-US" dirty="0"/>
              <a:t>",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B422-E5EC-F94B-9931-C3C85F9C1788}" type="datetime1">
              <a:rPr lang="en-US" smtClean="0"/>
              <a:t>2/28/16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Passing Strings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5"/>
            <a:ext cx="10515600" cy="4875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c[50];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string: 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gets(c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Display(c</a:t>
            </a:r>
            <a:r>
              <a:rPr lang="en-US" dirty="0"/>
              <a:t>); // Passing string c to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Display(char </a:t>
            </a:r>
            <a:r>
              <a:rPr lang="en-US" dirty="0" err="1"/>
              <a:t>ch</a:t>
            </a:r>
            <a:r>
              <a:rPr lang="en-US" dirty="0"/>
              <a:t>[]){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("String Output: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puts(</a:t>
            </a:r>
            <a:r>
              <a:rPr lang="en-US" dirty="0" err="1" smtClean="0"/>
              <a:t>ch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fontAlgn="base"/>
            <a:r>
              <a:rPr lang="en-US" dirty="0"/>
              <a:t>Here, string c is passed from main() function to user-defined function Display(). In function declaration, </a:t>
            </a:r>
            <a:r>
              <a:rPr lang="en-US" dirty="0" err="1"/>
              <a:t>ch</a:t>
            </a:r>
            <a:r>
              <a:rPr lang="en-US" dirty="0"/>
              <a:t>[] is the formal argument.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C8D8-E0C8-2B40-9DE7-77E0C8DDE6B3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A56-9A9F-AB46-BB77-11A20A7CD593}" type="datetime1">
              <a:rPr lang="en-US" smtClean="0"/>
              <a:t>2/28/16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Different types of function call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arguments in function can be passed in two ways:</a:t>
            </a:r>
          </a:p>
          <a:p>
            <a:pPr lvl="1"/>
            <a:r>
              <a:rPr lang="en-US" dirty="0" smtClean="0">
                <a:latin typeface="+mj-lt"/>
              </a:rPr>
              <a:t>Pass arguments by value</a:t>
            </a:r>
          </a:p>
          <a:p>
            <a:pPr lvl="1"/>
            <a:r>
              <a:rPr lang="en-US" dirty="0" smtClean="0">
                <a:latin typeface="+mj-lt"/>
              </a:rPr>
              <a:t>Pass arguments by address or reference or points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6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Function call by Value (Pass arguments by value)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values of actual arguments are passed to the function as arguments, its known as function call by value.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 this call, the value of each </a:t>
            </a:r>
            <a:r>
              <a:rPr lang="en-US" b="1" dirty="0" smtClean="0">
                <a:latin typeface="+mj-lt"/>
              </a:rPr>
              <a:t>actual argument</a:t>
            </a:r>
            <a:r>
              <a:rPr lang="en-US" dirty="0" smtClean="0">
                <a:latin typeface="+mj-lt"/>
              </a:rPr>
              <a:t> is copied into corresponding </a:t>
            </a:r>
            <a:r>
              <a:rPr lang="en-US" b="1" dirty="0" smtClean="0">
                <a:latin typeface="+mj-lt"/>
              </a:rPr>
              <a:t>formal argument</a:t>
            </a:r>
            <a:r>
              <a:rPr lang="en-US" dirty="0" smtClean="0">
                <a:latin typeface="+mj-lt"/>
              </a:rPr>
              <a:t> of the function definition.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/* A program to illustrate function call by value */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#include &lt;</a:t>
            </a:r>
            <a:r>
              <a:rPr lang="en-US" sz="2000" dirty="0" err="1">
                <a:latin typeface="+mj-lt"/>
              </a:rPr>
              <a:t>stdio.h</a:t>
            </a:r>
            <a:r>
              <a:rPr lang="en-US" sz="2000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</a:t>
            </a:r>
            <a:r>
              <a:rPr lang="en-US" sz="2000" dirty="0">
                <a:latin typeface="+mj-lt"/>
              </a:rPr>
              <a:t>swap(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);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/* </a:t>
            </a:r>
            <a:r>
              <a:rPr lang="en-US" sz="2000" dirty="0">
                <a:latin typeface="+mj-lt"/>
              </a:rPr>
              <a:t>function prototype </a:t>
            </a:r>
            <a:r>
              <a:rPr lang="en-US" sz="2000" dirty="0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main(void){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hu-HU" sz="2000" dirty="0" smtClean="0">
                <a:latin typeface="+mj-lt"/>
              </a:rPr>
              <a:t>	int </a:t>
            </a:r>
            <a:r>
              <a:rPr lang="hu-HU" sz="2000" dirty="0">
                <a:latin typeface="+mj-lt"/>
              </a:rPr>
              <a:t>a=99,b=98</a:t>
            </a:r>
            <a:r>
              <a:rPr lang="hu-HU" sz="20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("BEFORE function calling a and b are: %d \t %d\n",</a:t>
            </a:r>
            <a:r>
              <a:rPr lang="en-US" sz="2000" dirty="0" err="1">
                <a:latin typeface="+mj-lt"/>
              </a:rPr>
              <a:t>a,b</a:t>
            </a:r>
            <a:r>
              <a:rPr lang="en-US" sz="2000" dirty="0">
                <a:latin typeface="+mj-lt"/>
              </a:rPr>
              <a:t>);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swap(</a:t>
            </a:r>
            <a:r>
              <a:rPr lang="en-US" sz="2000" dirty="0" err="1" smtClean="0">
                <a:latin typeface="+mj-lt"/>
              </a:rPr>
              <a:t>a,b</a:t>
            </a:r>
            <a:r>
              <a:rPr lang="en-US" sz="2000" dirty="0">
                <a:latin typeface="+mj-lt"/>
              </a:rPr>
              <a:t>); /* function call by value */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("After calling function, a and b are: %d\t %d\n",</a:t>
            </a:r>
            <a:r>
              <a:rPr lang="en-US" sz="2000" dirty="0" err="1">
                <a:latin typeface="+mj-lt"/>
              </a:rPr>
              <a:t>a,b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</a:t>
            </a:r>
            <a:r>
              <a:rPr lang="en-US" sz="2000" dirty="0">
                <a:latin typeface="+mj-lt"/>
              </a:rPr>
              <a:t>swap(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x,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y){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temp;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temp=x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x=y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y=temp</a:t>
            </a:r>
            <a:r>
              <a:rPr lang="en-US" sz="2000" dirty="0">
                <a:latin typeface="+mj-lt"/>
              </a:rPr>
              <a:t>;	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printf</a:t>
            </a:r>
            <a:r>
              <a:rPr lang="en-US" sz="2000" dirty="0">
                <a:latin typeface="+mj-lt"/>
              </a:rPr>
              <a:t>("The values within functions are %d\</a:t>
            </a:r>
            <a:r>
              <a:rPr lang="en-US" sz="2000" dirty="0" err="1">
                <a:latin typeface="+mj-lt"/>
              </a:rPr>
              <a:t>t%d</a:t>
            </a:r>
            <a:r>
              <a:rPr lang="en-US" sz="2000" dirty="0">
                <a:latin typeface="+mj-lt"/>
              </a:rPr>
              <a:t>\n",</a:t>
            </a:r>
            <a:r>
              <a:rPr lang="en-US" sz="2000" dirty="0" err="1">
                <a:latin typeface="+mj-lt"/>
              </a:rPr>
              <a:t>x,y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4CC-060A-8B47-8348-F6604CCB702B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94"/>
            <a:ext cx="10515600" cy="5945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#include &lt;</a:t>
            </a:r>
            <a:r>
              <a:rPr lang="en-US" sz="1400" dirty="0" err="1">
                <a:latin typeface="+mj-lt"/>
              </a:rPr>
              <a:t>stdio.h</a:t>
            </a:r>
            <a:r>
              <a:rPr lang="en-US" sz="1400" dirty="0">
                <a:latin typeface="+mj-lt"/>
              </a:rPr>
              <a:t>&gt;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void </a:t>
            </a:r>
            <a:r>
              <a:rPr lang="en-US" sz="1400" dirty="0">
                <a:latin typeface="+mj-lt"/>
              </a:rPr>
              <a:t>swap(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</a:t>
            </a:r>
            <a:r>
              <a:rPr lang="en-US" sz="1400" dirty="0" smtClean="0">
                <a:latin typeface="+mj-lt"/>
              </a:rPr>
              <a:t>);	 </a:t>
            </a:r>
            <a:r>
              <a:rPr lang="en-US" sz="1400" dirty="0">
                <a:latin typeface="+mj-lt"/>
              </a:rPr>
              <a:t>/* function declaration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main () {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a = 100;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b = 200; </a:t>
            </a:r>
            <a:r>
              <a:rPr lang="en-US" sz="1400" dirty="0" smtClean="0">
                <a:latin typeface="+mj-lt"/>
              </a:rPr>
              <a:t>	/* </a:t>
            </a:r>
            <a:r>
              <a:rPr lang="en-US" sz="1400" dirty="0">
                <a:latin typeface="+mj-lt"/>
              </a:rPr>
              <a:t>local variable definition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("Before swap, value of a : %d\n", a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("Before swap, value of b : %d\n", b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swap(a</a:t>
            </a:r>
            <a:r>
              <a:rPr lang="en-US" sz="1400" dirty="0">
                <a:latin typeface="+mj-lt"/>
              </a:rPr>
              <a:t>, b); </a:t>
            </a:r>
            <a:r>
              <a:rPr lang="en-US" sz="1400" dirty="0" smtClean="0">
                <a:latin typeface="+mj-lt"/>
              </a:rPr>
              <a:t>		/* </a:t>
            </a:r>
            <a:r>
              <a:rPr lang="en-US" sz="1400" dirty="0">
                <a:latin typeface="+mj-lt"/>
              </a:rPr>
              <a:t>calling a function to swap the values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("After swap, value of a : %d\n", a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("After swap, value of b : %d\n", b );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return </a:t>
            </a:r>
            <a:r>
              <a:rPr lang="en-US" sz="1400" dirty="0">
                <a:latin typeface="+mj-lt"/>
              </a:rPr>
              <a:t>0;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/* function definition to swap the values </a:t>
            </a:r>
            <a:r>
              <a:rPr lang="en-US" sz="1400" dirty="0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void swap(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x,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y) {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int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temp; temp = x; /* save the value of x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x </a:t>
            </a:r>
            <a:r>
              <a:rPr lang="en-US" sz="1400" dirty="0">
                <a:latin typeface="+mj-lt"/>
              </a:rPr>
              <a:t>= y; 	</a:t>
            </a:r>
            <a:r>
              <a:rPr lang="en-US" sz="1400" dirty="0" smtClean="0">
                <a:latin typeface="+mj-lt"/>
              </a:rPr>
              <a:t>/* </a:t>
            </a:r>
            <a:r>
              <a:rPr lang="en-US" sz="1400" dirty="0">
                <a:latin typeface="+mj-lt"/>
              </a:rPr>
              <a:t>put y into x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y </a:t>
            </a:r>
            <a:r>
              <a:rPr lang="en-US" sz="1400" dirty="0">
                <a:latin typeface="+mj-lt"/>
              </a:rPr>
              <a:t>= temp; 	</a:t>
            </a:r>
            <a:r>
              <a:rPr lang="en-US" sz="1400" dirty="0" smtClean="0">
                <a:latin typeface="+mj-lt"/>
              </a:rPr>
              <a:t>/* </a:t>
            </a:r>
            <a:r>
              <a:rPr lang="en-US" sz="1400" dirty="0">
                <a:latin typeface="+mj-lt"/>
              </a:rPr>
              <a:t>put temp into y */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;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C671-DEB2-6448-ACC4-02752B02F9F4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5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Function Call by Reference (Pass argument by address)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576"/>
            <a:ext cx="10515600" cy="52972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In this type of function call, the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address of variable is passed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as an argument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instead of actual value of variable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Using this method, the original values are changed if they are changed within the function</a:t>
            </a:r>
          </a:p>
          <a:p>
            <a:endParaRPr lang="en-US" dirty="0">
              <a:latin typeface="+mj-lt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+mj-lt"/>
              </a:rPr>
              <a:t>We need </a:t>
            </a:r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pointer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 for this. Detail study of pointer will be on next unit.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Pointer</a:t>
            </a:r>
            <a:r>
              <a:rPr lang="en-US" dirty="0" smtClean="0">
                <a:latin typeface="+mj-lt"/>
              </a:rPr>
              <a:t>: a pointer is a variable that stores a memory address of a variable.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Pointer is declared in the same fashion like other variables but is always preceded by ‘*’ (asterisk) operator. </a:t>
            </a:r>
          </a:p>
          <a:p>
            <a:pPr marL="1828800" lvl="4" indent="0">
              <a:buNone/>
            </a:pPr>
            <a:r>
              <a:rPr lang="en-US" sz="2600" dirty="0" smtClean="0">
                <a:latin typeface="+mj-lt"/>
              </a:rPr>
              <a:t>	</a:t>
            </a:r>
            <a:r>
              <a:rPr lang="en-US" sz="2600" b="1" dirty="0" smtClean="0">
                <a:latin typeface="+mj-lt"/>
              </a:rPr>
              <a:t>Ex. </a:t>
            </a:r>
            <a:r>
              <a:rPr lang="en-US" sz="2600" b="1" dirty="0" err="1" smtClean="0">
                <a:latin typeface="+mj-lt"/>
              </a:rPr>
              <a:t>int</a:t>
            </a:r>
            <a:r>
              <a:rPr lang="en-US" sz="2600" b="1" dirty="0" smtClean="0">
                <a:latin typeface="+mj-lt"/>
              </a:rPr>
              <a:t> *a;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b="1" dirty="0" smtClean="0">
                <a:latin typeface="+mj-lt"/>
              </a:rPr>
              <a:t>float *b; char *c;</a:t>
            </a:r>
          </a:p>
          <a:p>
            <a:pPr lvl="1"/>
            <a:endParaRPr lang="en-US" b="1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Here </a:t>
            </a:r>
            <a:r>
              <a:rPr lang="en-US" dirty="0" err="1" smtClean="0">
                <a:latin typeface="+mj-lt"/>
              </a:rPr>
              <a:t>a,b</a:t>
            </a:r>
            <a:r>
              <a:rPr lang="en-US" dirty="0" smtClean="0">
                <a:latin typeface="+mj-lt"/>
              </a:rPr>
              <a:t> and c are pointer variables which stores address of integer, float and char variables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07BF-51FD-7948-B7D9-FFF150E8A613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366"/>
            <a:ext cx="10515600" cy="5884433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to calculate a 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marL="0" indent="0" algn="ctr">
              <a:buNone/>
            </a:pP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= n!/(n-r)!r!</a:t>
            </a:r>
          </a:p>
          <a:p>
            <a:endParaRPr lang="en-US" dirty="0" smtClean="0"/>
          </a:p>
          <a:p>
            <a:r>
              <a:rPr lang="en-US" dirty="0" smtClean="0"/>
              <a:t>Without using function:</a:t>
            </a:r>
          </a:p>
          <a:p>
            <a:pPr marL="1371600" lvl="3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or(</a:t>
            </a:r>
            <a:r>
              <a:rPr lang="en-US" sz="2000" dirty="0" err="1" smtClean="0"/>
              <a:t>i</a:t>
            </a:r>
            <a:r>
              <a:rPr lang="en-US" sz="2000" dirty="0" smtClean="0"/>
              <a:t>=1;i&lt;=</a:t>
            </a:r>
            <a:r>
              <a:rPr lang="en-US" sz="2000" dirty="0" err="1" smtClean="0"/>
              <a:t>n;i</a:t>
            </a:r>
            <a:r>
              <a:rPr lang="en-US" sz="2000" dirty="0" smtClean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f1*=1;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 smtClean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=1;i</a:t>
            </a:r>
            <a:r>
              <a:rPr lang="en-US" sz="2000" dirty="0" smtClean="0"/>
              <a:t>&lt;=(n-r);</a:t>
            </a:r>
            <a:r>
              <a:rPr lang="en-US" sz="2000" dirty="0" err="1" smtClean="0"/>
              <a:t>i</a:t>
            </a:r>
            <a:r>
              <a:rPr lang="en-US" sz="2000" dirty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f2*=</a:t>
            </a:r>
            <a:r>
              <a:rPr lang="en-US" sz="2000" dirty="0"/>
              <a:t>1</a:t>
            </a:r>
            <a:r>
              <a:rPr lang="en-US" sz="2000" dirty="0" smtClean="0"/>
              <a:t>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=1;i</a:t>
            </a:r>
            <a:r>
              <a:rPr lang="en-US" sz="2000" dirty="0" smtClean="0"/>
              <a:t>&lt;=</a:t>
            </a:r>
            <a:r>
              <a:rPr lang="en-US" sz="2000" dirty="0" err="1" smtClean="0"/>
              <a:t>r;i</a:t>
            </a:r>
            <a:r>
              <a:rPr lang="en-US" sz="2000" dirty="0"/>
              <a:t>++){</a:t>
            </a:r>
          </a:p>
          <a:p>
            <a:pPr marL="1371600" lvl="3" indent="0">
              <a:buNone/>
            </a:pPr>
            <a:r>
              <a:rPr lang="en-US" sz="2000" dirty="0" smtClean="0"/>
              <a:t>	f3*=1;</a:t>
            </a: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}</a:t>
            </a:r>
          </a:p>
          <a:p>
            <a:pPr marL="1371600" lvl="3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omb=f1/(f2*f3);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0975-D4B7-414C-B76D-D57C40B29203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*a; float *b ; char *c;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x; float y; char </a:t>
            </a:r>
            <a:r>
              <a:rPr lang="en-US" dirty="0" smtClean="0">
                <a:latin typeface="+mj-lt"/>
              </a:rPr>
              <a:t>z;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/* now we can do */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a=&amp;x; /* the address of x is assigned to pointer </a:t>
            </a:r>
            <a:r>
              <a:rPr lang="en-US" dirty="0" smtClean="0">
                <a:latin typeface="+mj-lt"/>
              </a:rPr>
              <a:t>variable a */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b=&amp;y; /* the address of float variable y is stored in pointer variable b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c</a:t>
            </a:r>
            <a:r>
              <a:rPr lang="en-US" dirty="0" smtClean="0">
                <a:latin typeface="+mj-lt"/>
              </a:rPr>
              <a:t>=&amp;z; </a:t>
            </a:r>
            <a:r>
              <a:rPr lang="en-US" dirty="0">
                <a:latin typeface="+mj-lt"/>
              </a:rPr>
              <a:t>/* the address of char variable </a:t>
            </a:r>
            <a:r>
              <a:rPr lang="en-US" dirty="0" smtClean="0">
                <a:latin typeface="+mj-lt"/>
              </a:rPr>
              <a:t>z </a:t>
            </a:r>
            <a:r>
              <a:rPr lang="en-US" dirty="0">
                <a:latin typeface="+mj-lt"/>
              </a:rPr>
              <a:t>is stored in pointer variable c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458A-D388-2C42-9174-70C22C2F891A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WAP to swap the values of </a:t>
            </a:r>
            <a:r>
              <a:rPr lang="en-US" sz="3200" b="1" smtClean="0"/>
              <a:t>two variables using call by reference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761"/>
            <a:ext cx="10515600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void swap(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*,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*); 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void main(){	</a:t>
            </a:r>
          </a:p>
          <a:p>
            <a:pPr marL="0" indent="0">
              <a:buNone/>
            </a:pPr>
            <a:r>
              <a:rPr lang="hu-HU" sz="2200" dirty="0">
                <a:latin typeface="+mj-lt"/>
              </a:rPr>
              <a:t>	int a=99,b=98;</a:t>
            </a:r>
          </a:p>
          <a:p>
            <a:pPr marL="0" indent="0">
              <a:buNone/>
            </a:pPr>
            <a:r>
              <a:rPr lang="hu-HU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("BEFORE function calling a and b are: %d \t %d\n",</a:t>
            </a:r>
            <a:r>
              <a:rPr lang="en-US" sz="2200" dirty="0" err="1">
                <a:latin typeface="+mj-lt"/>
              </a:rPr>
              <a:t>a,b</a:t>
            </a:r>
            <a:r>
              <a:rPr lang="en-US" sz="2200" dirty="0">
                <a:latin typeface="+mj-lt"/>
              </a:rPr>
              <a:t>);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swap(&amp;</a:t>
            </a:r>
            <a:r>
              <a:rPr lang="en-US" sz="2200" dirty="0" err="1">
                <a:latin typeface="+mj-lt"/>
              </a:rPr>
              <a:t>a,&amp;b</a:t>
            </a:r>
            <a:r>
              <a:rPr lang="en-US" sz="2200" dirty="0">
                <a:latin typeface="+mj-lt"/>
              </a:rPr>
              <a:t>); 	/* function call by reference*/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("After calling function, a and b are: %d\t %d\n",</a:t>
            </a:r>
            <a:r>
              <a:rPr lang="en-US" sz="2200" dirty="0" err="1">
                <a:latin typeface="+mj-lt"/>
              </a:rPr>
              <a:t>a,b</a:t>
            </a:r>
            <a:r>
              <a:rPr lang="en-US" sz="2200" dirty="0">
                <a:latin typeface="+mj-lt"/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void swap(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*x,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*y){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temp;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temp=*x;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*x=*y;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*y=temp;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3D7-4D89-4F46-83A2-EF07C036F40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>
                <a:latin typeface="+mj-lt"/>
              </a:rPr>
              <a:t>&gt;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</a:t>
            </a:r>
            <a:r>
              <a:rPr lang="en-US" dirty="0">
                <a:latin typeface="+mj-lt"/>
              </a:rPr>
              <a:t>swap(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*y); </a:t>
            </a:r>
            <a:r>
              <a:rPr lang="en-US" dirty="0" smtClean="0">
                <a:latin typeface="+mj-lt"/>
              </a:rPr>
              <a:t>		</a:t>
            </a:r>
            <a:r>
              <a:rPr lang="en-US" dirty="0">
                <a:latin typeface="+mj-lt"/>
              </a:rPr>
              <a:t>/* function declaration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 () {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= 100;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b = 200; </a:t>
            </a:r>
            <a:r>
              <a:rPr lang="en-US" dirty="0" smtClean="0">
                <a:latin typeface="+mj-lt"/>
              </a:rPr>
              <a:t> 		/* </a:t>
            </a:r>
            <a:r>
              <a:rPr lang="en-US" dirty="0">
                <a:latin typeface="+mj-lt"/>
              </a:rPr>
              <a:t>local variable definition */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("Before swap, value of a : %d\n", a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("Before swap, value of b : %d\n", b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/* </a:t>
            </a:r>
            <a:r>
              <a:rPr lang="en-US" dirty="0">
                <a:latin typeface="+mj-lt"/>
              </a:rPr>
              <a:t>calling a function to swap the values. </a:t>
            </a:r>
            <a:r>
              <a:rPr lang="en-US" dirty="0" smtClean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&amp;a indicates pointer to a </a:t>
            </a:r>
            <a:r>
              <a:rPr lang="en-US" dirty="0" err="1" smtClean="0">
                <a:latin typeface="+mj-lt"/>
              </a:rPr>
              <a:t>ie</a:t>
            </a:r>
            <a:r>
              <a:rPr lang="en-US" dirty="0" smtClean="0">
                <a:latin typeface="+mj-lt"/>
              </a:rPr>
              <a:t>. address of variable a and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&amp;b indicates pointer to b </a:t>
            </a:r>
            <a:r>
              <a:rPr lang="en-US" dirty="0" err="1" smtClean="0">
                <a:latin typeface="+mj-lt"/>
              </a:rPr>
              <a:t>ie</a:t>
            </a:r>
            <a:r>
              <a:rPr lang="en-US" dirty="0" smtClean="0">
                <a:latin typeface="+mj-lt"/>
              </a:rPr>
              <a:t>. address of variable b. */ 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swap</a:t>
            </a:r>
            <a:r>
              <a:rPr lang="en-US" dirty="0">
                <a:latin typeface="+mj-lt"/>
              </a:rPr>
              <a:t>(&amp;a, &amp;b);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("After swap, value of a : %d\n", a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+mj-lt"/>
              </a:rPr>
              <a:t>printf</a:t>
            </a:r>
            <a:r>
              <a:rPr lang="en-US" dirty="0">
                <a:latin typeface="+mj-lt"/>
              </a:rPr>
              <a:t>("After swap, value of b : %d\n", b ); 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0;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</a:t>
            </a:r>
            <a:r>
              <a:rPr lang="en-US" dirty="0">
                <a:latin typeface="+mj-lt"/>
              </a:rPr>
              <a:t>swap(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*y) { </a:t>
            </a:r>
            <a:r>
              <a:rPr lang="en-US" dirty="0" smtClean="0">
                <a:latin typeface="+mj-lt"/>
              </a:rPr>
              <a:t>		</a:t>
            </a:r>
            <a:r>
              <a:rPr lang="en-US" dirty="0"/>
              <a:t>/* function definition to swap the values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temp; temp = *x; </a:t>
            </a:r>
            <a:r>
              <a:rPr lang="en-US" dirty="0" smtClean="0">
                <a:latin typeface="+mj-lt"/>
              </a:rPr>
              <a:t> 		/* </a:t>
            </a:r>
            <a:r>
              <a:rPr lang="en-US" dirty="0">
                <a:latin typeface="+mj-lt"/>
              </a:rPr>
              <a:t>save the value at address x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*</a:t>
            </a:r>
            <a:r>
              <a:rPr lang="en-US" dirty="0">
                <a:latin typeface="+mj-lt"/>
              </a:rPr>
              <a:t>x = *y; </a:t>
            </a:r>
            <a:r>
              <a:rPr lang="en-US" dirty="0" smtClean="0">
                <a:latin typeface="+mj-lt"/>
              </a:rPr>
              <a:t>				</a:t>
            </a:r>
            <a:r>
              <a:rPr lang="en-US" dirty="0"/>
              <a:t>/* put y into x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*</a:t>
            </a:r>
            <a:r>
              <a:rPr lang="en-US" dirty="0">
                <a:latin typeface="+mj-lt"/>
              </a:rPr>
              <a:t>y = temp; /* put temp into y */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return</a:t>
            </a:r>
            <a:r>
              <a:rPr lang="en-US" dirty="0">
                <a:latin typeface="+mj-lt"/>
              </a:rPr>
              <a:t>;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08DF-A439-1546-85EF-21342AA0E314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Recursive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454"/>
            <a:ext cx="10515600" cy="4939834"/>
          </a:xfrm>
        </p:spPr>
        <p:txBody>
          <a:bodyPr/>
          <a:lstStyle/>
          <a:p>
            <a:r>
              <a:rPr lang="en-US" dirty="0">
                <a:latin typeface="+mj-lt"/>
              </a:rPr>
              <a:t>A recursive function is one which calls itself. 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Recursive functions are useful in evaluating certain types of mathematical function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 is called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recursive function if it calls to itself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recursion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is a process by which a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function calls itself repeatedly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until some specified condition is satisfied. 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8111-2D77-A847-95E7-733A24299AD4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Recursive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solve a problem using recursive method, two conditions must be satisfied. They are:</a:t>
            </a:r>
          </a:p>
          <a:p>
            <a:endParaRPr lang="en-US" sz="32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Problem could be written or defined </a:t>
            </a:r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in term of its previous result.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Problem statement must include a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stopping condition </a:t>
            </a:r>
            <a:r>
              <a:rPr lang="en-US" sz="2800" dirty="0" smtClean="0">
                <a:latin typeface="+mj-lt"/>
              </a:rPr>
              <a:t>i.e. we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must have an if statement somewhere</a:t>
            </a:r>
            <a:r>
              <a:rPr lang="en-US" sz="2800" dirty="0" smtClean="0">
                <a:latin typeface="+mj-lt"/>
              </a:rPr>
              <a:t> to force the function to return without the recursive call being executed,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otherwise the function will never return.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6EBF-F6E3-A346-B2B5-7250FFD6A694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Ex: </a:t>
            </a:r>
            <a:r>
              <a:rPr lang="en-US" sz="2400" dirty="0"/>
              <a:t>Suppose you have numbers from 0 to 9 and you need to calculate the sum of these numbers in the following way 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968" y="1237129"/>
            <a:ext cx="7153154" cy="493983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see that we start with 0 and </a:t>
            </a:r>
            <a:r>
              <a:rPr lang="en-US" dirty="0" smtClean="0">
                <a:latin typeface="+mj-lt"/>
              </a:rPr>
              <a:t>1</a:t>
            </a:r>
          </a:p>
          <a:p>
            <a:r>
              <a:rPr lang="en-US" dirty="0">
                <a:latin typeface="+mj-lt"/>
              </a:rPr>
              <a:t>sum them up and add the result into next number </a:t>
            </a:r>
            <a:r>
              <a:rPr lang="en-US" dirty="0" err="1">
                <a:latin typeface="+mj-lt"/>
              </a:rPr>
              <a:t>ie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>
                <a:latin typeface="+mj-lt"/>
              </a:rPr>
              <a:t>then again we add this result to 3 and continue like this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Now lets see the code</a:t>
            </a:r>
            <a:r>
              <a:rPr lang="is-IS" dirty="0" smtClean="0">
                <a:latin typeface="+mj-lt"/>
              </a:rPr>
              <a:t>….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389529"/>
            <a:ext cx="3050894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0 + 1 = 1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 + 2  = 3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3 + 3 = 6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6 + 4 = 10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10 + 5 = 15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15 + 6 = 21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21 + 7  =28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28 + 8 = 36 </a:t>
            </a:r>
          </a:p>
          <a:p>
            <a:pPr marL="0" indent="0">
              <a:buFont typeface="Arial"/>
              <a:buNone/>
            </a:pPr>
            <a:r>
              <a:rPr lang="cs-CZ" smtClean="0">
                <a:latin typeface="+mj-lt"/>
              </a:rPr>
              <a:t>36 + 9 = 45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C9D5-7CB6-9846-BA8D-71551E1B1716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241"/>
            <a:ext cx="5157486" cy="58297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+mj-lt"/>
              </a:rPr>
              <a:t>#</a:t>
            </a:r>
            <a:r>
              <a:rPr lang="de-DE" dirty="0" err="1">
                <a:latin typeface="+mj-lt"/>
              </a:rPr>
              <a:t>include</a:t>
            </a:r>
            <a:r>
              <a:rPr lang="de-DE" dirty="0">
                <a:latin typeface="+mj-lt"/>
              </a:rPr>
              <a:t> &lt;</a:t>
            </a:r>
            <a:r>
              <a:rPr lang="de-DE" dirty="0" err="1">
                <a:latin typeface="+mj-lt"/>
              </a:rPr>
              <a:t>stdio.h</a:t>
            </a:r>
            <a:r>
              <a:rPr lang="de-DE" dirty="0">
                <a:latin typeface="+mj-lt"/>
              </a:rPr>
              <a:t>&gt;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count</a:t>
            </a:r>
            <a:r>
              <a:rPr lang="de-DE" dirty="0">
                <a:latin typeface="+mj-lt"/>
              </a:rPr>
              <a:t> = 1;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void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func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int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 {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sum</a:t>
            </a:r>
            <a:r>
              <a:rPr lang="de-DE" dirty="0">
                <a:latin typeface="+mj-lt"/>
              </a:rPr>
              <a:t>  =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 + </a:t>
            </a:r>
            <a:r>
              <a:rPr lang="de-DE" dirty="0" err="1">
                <a:latin typeface="+mj-lt"/>
              </a:rPr>
              <a:t>count</a:t>
            </a:r>
            <a:r>
              <a:rPr lang="de-DE" dirty="0">
                <a:latin typeface="+mj-lt"/>
              </a:rPr>
              <a:t>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count</a:t>
            </a:r>
            <a:r>
              <a:rPr lang="de-DE" dirty="0" smtClean="0">
                <a:latin typeface="+mj-lt"/>
              </a:rPr>
              <a:t> ++;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if</a:t>
            </a:r>
            <a:r>
              <a:rPr lang="de-DE" dirty="0" smtClean="0">
                <a:latin typeface="+mj-lt"/>
              </a:rPr>
              <a:t>(</a:t>
            </a:r>
            <a:r>
              <a:rPr lang="de-DE" dirty="0" err="1" smtClean="0">
                <a:latin typeface="+mj-lt"/>
              </a:rPr>
              <a:t>count</a:t>
            </a:r>
            <a:r>
              <a:rPr lang="de-DE" dirty="0" smtClean="0">
                <a:latin typeface="+mj-lt"/>
              </a:rPr>
              <a:t> &lt;=9){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        </a:t>
            </a:r>
            <a:r>
              <a:rPr lang="de-DE" dirty="0" err="1">
                <a:latin typeface="+mj-lt"/>
              </a:rPr>
              <a:t>func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} </a:t>
            </a:r>
            <a:r>
              <a:rPr lang="de-DE" dirty="0" err="1" smtClean="0">
                <a:latin typeface="+mj-lt"/>
              </a:rPr>
              <a:t>else</a:t>
            </a:r>
            <a:r>
              <a:rPr lang="de-DE" dirty="0" smtClean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        </a:t>
            </a:r>
            <a:r>
              <a:rPr lang="de-DE" dirty="0" err="1">
                <a:latin typeface="+mj-lt"/>
              </a:rPr>
              <a:t>printf</a:t>
            </a:r>
            <a:r>
              <a:rPr lang="de-DE" dirty="0">
                <a:latin typeface="+mj-lt"/>
              </a:rPr>
              <a:t>("\</a:t>
            </a:r>
            <a:r>
              <a:rPr lang="de-DE" dirty="0" err="1">
                <a:latin typeface="+mj-lt"/>
              </a:rPr>
              <a:t>nSum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[%d] \</a:t>
            </a:r>
            <a:r>
              <a:rPr lang="de-DE" dirty="0" err="1">
                <a:latin typeface="+mj-lt"/>
              </a:rPr>
              <a:t>n</a:t>
            </a:r>
            <a:r>
              <a:rPr lang="de-DE" dirty="0">
                <a:latin typeface="+mj-lt"/>
              </a:rPr>
              <a:t>",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);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} </a:t>
            </a:r>
            <a:r>
              <a:rPr lang="de-DE" dirty="0">
                <a:latin typeface="+mj-lt"/>
              </a:rPr>
              <a:t>    </a:t>
            </a:r>
            <a:r>
              <a:rPr lang="de-DE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} </a:t>
            </a:r>
          </a:p>
          <a:p>
            <a:pPr marL="0" indent="0">
              <a:buNone/>
            </a:pP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main</a:t>
            </a:r>
            <a:r>
              <a:rPr lang="de-DE" dirty="0">
                <a:latin typeface="+mj-lt"/>
              </a:rPr>
              <a:t>(</a:t>
            </a:r>
            <a:r>
              <a:rPr lang="de-DE" dirty="0" err="1">
                <a:latin typeface="+mj-lt"/>
              </a:rPr>
              <a:t>void</a:t>
            </a:r>
            <a:r>
              <a:rPr lang="de-DE" dirty="0">
                <a:latin typeface="+mj-lt"/>
              </a:rPr>
              <a:t>) {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int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latin typeface="+mj-lt"/>
              </a:rPr>
              <a:t>sum</a:t>
            </a:r>
            <a:r>
              <a:rPr lang="de-DE" dirty="0">
                <a:latin typeface="+mj-lt"/>
              </a:rPr>
              <a:t> = 0;    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func</a:t>
            </a:r>
            <a:r>
              <a:rPr lang="de-DE" dirty="0" smtClean="0">
                <a:latin typeface="+mj-lt"/>
              </a:rPr>
              <a:t>(</a:t>
            </a:r>
            <a:r>
              <a:rPr lang="de-DE" dirty="0" err="1" smtClean="0">
                <a:latin typeface="+mj-lt"/>
              </a:rPr>
              <a:t>sum</a:t>
            </a:r>
            <a:r>
              <a:rPr lang="de-DE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</a:t>
            </a:r>
            <a:r>
              <a:rPr lang="de-DE" dirty="0" err="1" smtClean="0">
                <a:latin typeface="+mj-lt"/>
              </a:rPr>
              <a:t>return</a:t>
            </a:r>
            <a:r>
              <a:rPr lang="de-DE" dirty="0" smtClean="0">
                <a:latin typeface="+mj-lt"/>
              </a:rPr>
              <a:t> </a:t>
            </a:r>
            <a:r>
              <a:rPr lang="de-DE" dirty="0">
                <a:latin typeface="+mj-lt"/>
              </a:rPr>
              <a:t>0; 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4483" y="464917"/>
            <a:ext cx="5157486" cy="582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latin typeface="+mj-lt"/>
              </a:rPr>
              <a:t>Explanation</a:t>
            </a:r>
          </a:p>
          <a:p>
            <a:r>
              <a:rPr lang="en-US" sz="2000" dirty="0" smtClean="0">
                <a:latin typeface="+mj-lt"/>
              </a:rPr>
              <a:t>When </a:t>
            </a:r>
            <a:r>
              <a:rPr lang="en-US" sz="2000" dirty="0" err="1">
                <a:latin typeface="+mj-lt"/>
              </a:rPr>
              <a:t>func</a:t>
            </a:r>
            <a:r>
              <a:rPr lang="en-US" sz="2000" dirty="0">
                <a:latin typeface="+mj-lt"/>
              </a:rPr>
              <a:t>() was called through main(), ‘sum’ was zero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For every call to </a:t>
            </a:r>
            <a:r>
              <a:rPr lang="en-US" sz="2000" dirty="0" err="1">
                <a:latin typeface="+mj-lt"/>
              </a:rPr>
              <a:t>func</a:t>
            </a:r>
            <a:r>
              <a:rPr lang="en-US" sz="2000" dirty="0">
                <a:latin typeface="+mj-lt"/>
              </a:rPr>
              <a:t>(), the value of ‘sum’ is incremented with ‘count’ (which is 1 initially), which itself gets incremented with every call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condition of termination of this recursion is when value of ‘count’ exceeds 9. This is exactly what we expect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‘count’ exceeds 9, at this very moment, the value of ‘sum’ is the final figure that we want and hence the solution</a:t>
            </a:r>
            <a:r>
              <a:rPr lang="en-US" sz="2000" dirty="0" smtClean="0">
                <a:latin typeface="+mj-lt"/>
              </a:rPr>
              <a:t>.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1CBD-9B1B-2646-AF60-3105D7DC2EB7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7" y="486137"/>
            <a:ext cx="5608900" cy="5644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s-IS" sz="2400" dirty="0"/>
              <a:t>#include &lt;stdio.h&gt;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int </a:t>
            </a:r>
            <a:r>
              <a:rPr lang="is-IS" sz="2400" dirty="0"/>
              <a:t>func(int num) {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int </a:t>
            </a:r>
            <a:r>
              <a:rPr lang="is-IS" sz="2400" dirty="0"/>
              <a:t>res = 0;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if(num </a:t>
            </a:r>
            <a:r>
              <a:rPr lang="is-IS" sz="2400" dirty="0"/>
              <a:t>&lt;= 0</a:t>
            </a:r>
            <a:r>
              <a:rPr lang="is-IS" sz="2400" dirty="0" smtClean="0"/>
              <a:t>){</a:t>
            </a:r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	printf</a:t>
            </a:r>
            <a:r>
              <a:rPr lang="is-IS" sz="2400" dirty="0"/>
              <a:t>("\n Error \n");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}else </a:t>
            </a:r>
            <a:r>
              <a:rPr lang="is-IS" sz="2400" dirty="0"/>
              <a:t>if(num </a:t>
            </a:r>
            <a:r>
              <a:rPr lang="is-IS" sz="2400" dirty="0" smtClean="0"/>
              <a:t>==1){</a:t>
            </a:r>
          </a:p>
          <a:p>
            <a:pPr marL="0" indent="0">
              <a:buNone/>
            </a:pPr>
            <a:r>
              <a:rPr lang="is-IS" sz="2400" dirty="0" smtClean="0"/>
              <a:t>		return num</a:t>
            </a:r>
            <a:r>
              <a:rPr lang="is-IS" sz="2400" dirty="0"/>
              <a:t>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}else {</a:t>
            </a:r>
          </a:p>
          <a:p>
            <a:pPr marL="0" indent="0">
              <a:buNone/>
            </a:pPr>
            <a:r>
              <a:rPr lang="is-IS" sz="2400" dirty="0" smtClean="0"/>
              <a:t>		res</a:t>
            </a:r>
            <a:r>
              <a:rPr lang="is-IS" sz="2400" dirty="0"/>
              <a:t>  = num * func(num -1); </a:t>
            </a:r>
            <a:r>
              <a:rPr lang="is-IS" sz="2400" dirty="0" smtClean="0"/>
              <a:t>			return </a:t>
            </a:r>
            <a:r>
              <a:rPr lang="is-IS" sz="2400" dirty="0"/>
              <a:t>res;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}</a:t>
            </a:r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return 0; </a:t>
            </a:r>
          </a:p>
          <a:p>
            <a:pPr marL="0" indent="0">
              <a:buNone/>
            </a:pPr>
            <a:r>
              <a:rPr lang="is-IS" sz="2400" dirty="0" smtClean="0"/>
              <a:t>} </a:t>
            </a:r>
          </a:p>
          <a:p>
            <a:pPr marL="0" indent="0">
              <a:buNone/>
            </a:pPr>
            <a:r>
              <a:rPr lang="is-IS" sz="2400" dirty="0" smtClean="0"/>
              <a:t>int </a:t>
            </a:r>
            <a:r>
              <a:rPr lang="is-IS" sz="2400" dirty="0"/>
              <a:t>main(void) {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int </a:t>
            </a:r>
            <a:r>
              <a:rPr lang="is-IS" sz="2400" dirty="0"/>
              <a:t>num = 5 </a:t>
            </a:r>
            <a:r>
              <a:rPr lang="is-IS" sz="2400" dirty="0" smtClean="0"/>
              <a:t>;</a:t>
            </a:r>
          </a:p>
          <a:p>
            <a:pPr marL="0" indent="0">
              <a:buNone/>
            </a:pPr>
            <a:r>
              <a:rPr lang="is-IS" sz="2400" dirty="0" smtClean="0"/>
              <a:t>    int </a:t>
            </a:r>
            <a:r>
              <a:rPr lang="is-IS" sz="2400" dirty="0"/>
              <a:t>fact  = func(num); 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/>
              <a:t> </a:t>
            </a:r>
            <a:r>
              <a:rPr lang="is-IS" sz="2400" dirty="0" smtClean="0"/>
              <a:t>   if </a:t>
            </a:r>
            <a:r>
              <a:rPr lang="is-IS" sz="2400" dirty="0"/>
              <a:t>(fact &gt; 0)     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    printf</a:t>
            </a:r>
            <a:r>
              <a:rPr lang="is-IS" sz="2400" dirty="0"/>
              <a:t>("\n The factorial of [%d] is [%d]\n", </a:t>
            </a:r>
            <a:r>
              <a:rPr lang="is-IS" sz="2400" dirty="0" smtClean="0"/>
              <a:t>num, fact</a:t>
            </a:r>
            <a:r>
              <a:rPr lang="is-IS" sz="2400" dirty="0"/>
              <a:t>);     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    return </a:t>
            </a:r>
            <a:r>
              <a:rPr lang="is-IS" sz="2400" dirty="0"/>
              <a:t>0; </a:t>
            </a:r>
            <a:endParaRPr lang="is-IS" sz="2400" dirty="0" smtClean="0"/>
          </a:p>
          <a:p>
            <a:pPr marL="0" indent="0">
              <a:buNone/>
            </a:pPr>
            <a:r>
              <a:rPr lang="is-IS" sz="2400" dirty="0" smtClean="0"/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1727" y="486137"/>
            <a:ext cx="4914418" cy="5773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  = 5 * </a:t>
            </a:r>
            <a:r>
              <a:rPr lang="en-US" sz="1800" dirty="0" err="1"/>
              <a:t>func</a:t>
            </a:r>
            <a:r>
              <a:rPr lang="en-US" sz="1800" dirty="0"/>
              <a:t>(5 -1); // This is </a:t>
            </a:r>
            <a:r>
              <a:rPr lang="en-US" sz="1800" dirty="0" err="1"/>
              <a:t>func</a:t>
            </a:r>
            <a:r>
              <a:rPr lang="en-US" sz="1800" dirty="0"/>
              <a:t>() stack 1</a:t>
            </a:r>
          </a:p>
          <a:p>
            <a:r>
              <a:rPr lang="en-US" sz="1800" dirty="0"/>
              <a:t>res  = 4 *</a:t>
            </a:r>
            <a:r>
              <a:rPr lang="en-US" sz="1800" dirty="0" err="1"/>
              <a:t>func</a:t>
            </a:r>
            <a:r>
              <a:rPr lang="en-US" sz="1800" dirty="0"/>
              <a:t>(4-1);   // This is </a:t>
            </a:r>
            <a:r>
              <a:rPr lang="en-US" sz="1800" dirty="0" err="1"/>
              <a:t>func</a:t>
            </a:r>
            <a:r>
              <a:rPr lang="en-US" sz="1800" dirty="0"/>
              <a:t>() stack 2</a:t>
            </a:r>
          </a:p>
          <a:p>
            <a:r>
              <a:rPr lang="en-US" sz="1800" dirty="0"/>
              <a:t>res  = 3 *</a:t>
            </a:r>
            <a:r>
              <a:rPr lang="en-US" sz="1800" dirty="0" err="1"/>
              <a:t>func</a:t>
            </a:r>
            <a:r>
              <a:rPr lang="en-US" sz="1800" dirty="0"/>
              <a:t>(4-1);   // This is </a:t>
            </a:r>
            <a:r>
              <a:rPr lang="en-US" sz="1800" dirty="0" err="1"/>
              <a:t>func</a:t>
            </a:r>
            <a:r>
              <a:rPr lang="en-US" sz="1800" dirty="0"/>
              <a:t>() stack 3</a:t>
            </a:r>
          </a:p>
          <a:p>
            <a:r>
              <a:rPr lang="en-US" sz="1800" dirty="0"/>
              <a:t>res  = 2 *</a:t>
            </a:r>
            <a:r>
              <a:rPr lang="en-US" sz="1800" dirty="0" err="1"/>
              <a:t>func</a:t>
            </a:r>
            <a:r>
              <a:rPr lang="en-US" sz="1800" dirty="0"/>
              <a:t>(2-1);   // This is </a:t>
            </a:r>
            <a:r>
              <a:rPr lang="en-US" sz="1800" dirty="0" err="1"/>
              <a:t>func</a:t>
            </a:r>
            <a:r>
              <a:rPr lang="en-US" sz="1800" dirty="0"/>
              <a:t>() stack 4</a:t>
            </a:r>
          </a:p>
          <a:p>
            <a:r>
              <a:rPr lang="en-US" sz="1800" dirty="0"/>
              <a:t>return 1;              </a:t>
            </a:r>
            <a:r>
              <a:rPr lang="en-US" sz="1800" dirty="0" smtClean="0"/>
              <a:t>	     // </a:t>
            </a:r>
            <a:r>
              <a:rPr lang="en-US" sz="1800" dirty="0"/>
              <a:t>This is </a:t>
            </a:r>
            <a:r>
              <a:rPr lang="en-US" sz="1800" dirty="0" err="1"/>
              <a:t>func</a:t>
            </a:r>
            <a:r>
              <a:rPr lang="en-US" sz="1800" dirty="0"/>
              <a:t>() stack </a:t>
            </a:r>
            <a:r>
              <a:rPr lang="en-US" sz="1800" dirty="0" smtClean="0"/>
              <a:t>5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Take an example of sum</a:t>
            </a:r>
          </a:p>
          <a:p>
            <a:pPr marL="0" indent="0">
              <a:buNone/>
            </a:pPr>
            <a:r>
              <a:rPr lang="is-IS" sz="1800" dirty="0"/>
              <a:t>sum(5)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5+sum(4)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5+4+sum(3)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5+4+3+sum(2)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5+4+3+2+sum(1)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5+4+3+2+1+sum(0)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5+4+3+2+1+0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5+4+3+2+1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5+4+3+3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5+4+6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5+10 </a:t>
            </a:r>
            <a:endParaRPr lang="is-IS" sz="1800" dirty="0" smtClean="0"/>
          </a:p>
          <a:p>
            <a:pPr marL="0" indent="0">
              <a:buNone/>
            </a:pPr>
            <a:r>
              <a:rPr lang="is-IS" sz="1800" dirty="0" smtClean="0"/>
              <a:t>=</a:t>
            </a:r>
            <a:r>
              <a:rPr lang="is-IS" sz="1800" dirty="0"/>
              <a:t>15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9B3C-3C20-5647-A68F-72A866C288C0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3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WAP a program to find the factorial of a number using recursive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0000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008800"/>
                </a:solidFill>
              </a:rPr>
              <a:t>&lt;</a:t>
            </a:r>
            <a:r>
              <a:rPr lang="en-US" dirty="0" err="1">
                <a:solidFill>
                  <a:srgbClr val="008800"/>
                </a:solidFill>
              </a:rPr>
              <a:t>stdio.h</a:t>
            </a:r>
            <a:r>
              <a:rPr lang="en-US" dirty="0">
                <a:solidFill>
                  <a:srgbClr val="008800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l</a:t>
            </a:r>
            <a:r>
              <a:rPr lang="en-US" dirty="0" smtClean="0">
                <a:solidFill>
                  <a:srgbClr val="000088"/>
                </a:solidFill>
              </a:rPr>
              <a:t>ong 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factorial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solidFill>
                  <a:srgbClr val="666600"/>
                </a:solidFill>
              </a:rPr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666600"/>
                </a:solidFill>
              </a:rPr>
              <a:t>	</a:t>
            </a:r>
            <a:r>
              <a:rPr lang="en-US" dirty="0" smtClean="0">
                <a:solidFill>
                  <a:srgbClr val="666600"/>
                </a:solidFill>
              </a:rPr>
              <a:t>else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*</a:t>
            </a:r>
            <a:r>
              <a:rPr lang="en-US" dirty="0"/>
              <a:t> factorial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1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>
                <a:solidFill>
                  <a:srgbClr val="6666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6666"/>
                </a:solidFill>
              </a:rPr>
              <a:t>5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"Factorial of %d is %d\n"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/>
              <a:t> factorial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>
                <a:solidFill>
                  <a:srgbClr val="666600"/>
                </a:solidFill>
              </a:rPr>
              <a:t>));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6666"/>
                </a:solidFill>
              </a:rPr>
              <a:t>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9260"/>
              </p:ext>
            </p:extLst>
          </p:nvPr>
        </p:nvGraphicFramePr>
        <p:xfrm>
          <a:off x="8773610" y="2199190"/>
          <a:ext cx="2266066" cy="22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066"/>
              </a:tblGrid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5*4!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r>
                        <a:rPr lang="en-US" dirty="0" smtClean="0"/>
                        <a:t>5*4*3!</a:t>
                      </a:r>
                      <a:endParaRPr lang="en-US" dirty="0"/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5*4*3*2*1!</a:t>
                      </a:r>
                    </a:p>
                  </a:txBody>
                  <a:tcPr/>
                </a:tc>
              </a:tr>
              <a:tr h="37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5*4*3*2*1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011-E909-A845-8CD4-E1336996165F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872"/>
              </p:ext>
            </p:extLst>
          </p:nvPr>
        </p:nvGraphicFramePr>
        <p:xfrm>
          <a:off x="833374" y="856525"/>
          <a:ext cx="10567688" cy="4884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844"/>
                <a:gridCol w="5283844"/>
              </a:tblGrid>
              <a:tr h="4980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Iteration</a:t>
                      </a:r>
                      <a:endParaRPr lang="en-US" sz="3200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A function is</a:t>
                      </a:r>
                      <a:r>
                        <a:rPr lang="en-US" baseline="0" dirty="0" smtClean="0"/>
                        <a:t> called from the definition of the same function to do repeated task.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 is used to do repeated task</a:t>
                      </a:r>
                      <a:endParaRPr lang="en-US" dirty="0"/>
                    </a:p>
                  </a:txBody>
                  <a:tcPr/>
                </a:tc>
              </a:tr>
              <a:tr h="1228166">
                <a:tc>
                  <a:txBody>
                    <a:bodyPr/>
                    <a:lstStyle/>
                    <a:p>
                      <a:r>
                        <a:rPr lang="en-US" dirty="0" smtClean="0"/>
                        <a:t>Recursion is a top-down approach to problem solving; it divides the problem into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Iterations is like a bottom-up approach;</a:t>
                      </a:r>
                      <a:r>
                        <a:rPr lang="en-US" baseline="0" dirty="0" smtClean="0"/>
                        <a:t> it begins with what is known and from this it constructs the solution step by step</a:t>
                      </a:r>
                      <a:endParaRPr lang="en-US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In recursion, a function calls to itself until some condition will be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iteration,</a:t>
                      </a:r>
                      <a:r>
                        <a:rPr lang="en-US" baseline="0" dirty="0" smtClean="0"/>
                        <a:t> a function does not call to itself.</a:t>
                      </a:r>
                      <a:endParaRPr lang="en-US" dirty="0"/>
                    </a:p>
                  </a:txBody>
                  <a:tcPr/>
                </a:tc>
              </a:tr>
              <a:tr h="859716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could be written or defined in term</a:t>
                      </a:r>
                      <a:r>
                        <a:rPr lang="en-US" baseline="0" dirty="0" smtClean="0"/>
                        <a:t> of its previous result to solve a problem using recursion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necessary to define a problem in term of its previous result to solve using iteration</a:t>
                      </a:r>
                      <a:endParaRPr lang="en-US" dirty="0"/>
                    </a:p>
                  </a:txBody>
                  <a:tcPr/>
                </a:tc>
              </a:tr>
              <a:tr h="498090">
                <a:tc>
                  <a:txBody>
                    <a:bodyPr/>
                    <a:lstStyle/>
                    <a:p>
                      <a:r>
                        <a:rPr lang="en-US" dirty="0" smtClean="0"/>
                        <a:t>All problems can not be</a:t>
                      </a:r>
                      <a:r>
                        <a:rPr lang="en-US" baseline="0" dirty="0" smtClean="0"/>
                        <a:t> solved using recursion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problems can be solved using iteration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47A-7B6C-2147-A99C-8995A6872B13}" type="datetime1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0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Advantages of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5846"/>
            <a:ext cx="10515600" cy="532111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Manageability</a:t>
            </a:r>
          </a:p>
          <a:p>
            <a:pPr lvl="1"/>
            <a:r>
              <a:rPr lang="en-US" i="1" dirty="0" smtClean="0">
                <a:latin typeface="+mj-lt"/>
              </a:rPr>
              <a:t>Easier to write and keep track of.</a:t>
            </a:r>
          </a:p>
          <a:p>
            <a:pPr lvl="1"/>
            <a:r>
              <a:rPr lang="en-US" i="1" dirty="0" smtClean="0">
                <a:latin typeface="+mj-lt"/>
              </a:rPr>
              <a:t>Easier to understand and maintain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Code Reusability</a:t>
            </a:r>
          </a:p>
          <a:p>
            <a:pPr lvl="1"/>
            <a:r>
              <a:rPr lang="en-US" i="1" dirty="0" smtClean="0">
                <a:latin typeface="+mj-lt"/>
              </a:rPr>
              <a:t>Can be used multiple times 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Non-redundant programming</a:t>
            </a:r>
          </a:p>
          <a:p>
            <a:pPr lvl="1"/>
            <a:r>
              <a:rPr lang="en-US" i="1" dirty="0" smtClean="0">
                <a:latin typeface="+mj-lt"/>
              </a:rPr>
              <a:t>Same function can be called when needed.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Logical Clarity</a:t>
            </a:r>
          </a:p>
          <a:p>
            <a:pPr lvl="1"/>
            <a:r>
              <a:rPr lang="en-US" i="1" dirty="0" smtClean="0">
                <a:latin typeface="+mj-lt"/>
              </a:rPr>
              <a:t>Reduced number of code in main function.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Easy to divide the work to many different programmers.</a:t>
            </a:r>
          </a:p>
          <a:p>
            <a:pPr lvl="1"/>
            <a:r>
              <a:rPr lang="en-US" i="1" dirty="0" smtClean="0">
                <a:latin typeface="+mj-lt"/>
              </a:rPr>
              <a:t>Large work can be divided by writing different functions.</a:t>
            </a:r>
            <a:endParaRPr lang="en-US" i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61C-B02A-5B45-8546-FE8173961B0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1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 of variables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515600" cy="50310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Local variable (automatic or internal variable)</a:t>
            </a:r>
          </a:p>
          <a:p>
            <a:r>
              <a:rPr lang="en-US" dirty="0" smtClean="0">
                <a:latin typeface="+mj-lt"/>
              </a:rPr>
              <a:t>Global variables(External)</a:t>
            </a:r>
          </a:p>
          <a:p>
            <a:r>
              <a:rPr lang="en-US" dirty="0" smtClean="0">
                <a:latin typeface="+mj-lt"/>
              </a:rPr>
              <a:t>Static variables</a:t>
            </a:r>
          </a:p>
          <a:p>
            <a:r>
              <a:rPr lang="en-US" dirty="0" smtClean="0">
                <a:latin typeface="+mj-lt"/>
              </a:rPr>
              <a:t>Register variables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7DA-C090-5F44-974C-93D045ED57F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9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Local variables (automatic or internal)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Are always declared within a function or block.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local to the particular function or block in which they are declared.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Other functions cannot access these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Compiler shows errors in case other functions try to access the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created when the function is called and destroyed automatically when the function is exited.</a:t>
            </a:r>
          </a:p>
          <a:p>
            <a:endParaRPr lang="en-US" dirty="0">
              <a:latin typeface="+mj-lt"/>
            </a:endParaRPr>
          </a:p>
          <a:p>
            <a:r>
              <a:rPr lang="en-US" sz="4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Scope</a:t>
            </a:r>
            <a:r>
              <a:rPr lang="en-US" dirty="0" smtClean="0">
                <a:latin typeface="+mj-lt"/>
              </a:rPr>
              <a:t> of a variable can be defined as the region over which the variable is visible or valid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BEEF-0AF0-A742-B392-3A0C20475011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5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4"/>
            <a:ext cx="4879694" cy="577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l</a:t>
            </a:r>
            <a:r>
              <a:rPr lang="en-US" sz="1800" dirty="0" smtClean="0">
                <a:latin typeface="+mj-lt"/>
              </a:rPr>
              <a:t>ong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fact(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long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f=1;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for(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=1;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&lt;=</a:t>
            </a:r>
            <a:r>
              <a:rPr lang="en-US" sz="1800" dirty="0" err="1" smtClean="0">
                <a:latin typeface="+mj-lt"/>
              </a:rPr>
              <a:t>n;i</a:t>
            </a:r>
            <a:r>
              <a:rPr lang="en-US" sz="1800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f*=1;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	return f;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v</a:t>
            </a:r>
            <a:r>
              <a:rPr lang="en-US" sz="1800" dirty="0" smtClean="0">
                <a:latin typeface="+mj-lt"/>
              </a:rPr>
              <a:t>oid main(){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num</a:t>
            </a:r>
            <a:r>
              <a:rPr lang="en-US" sz="1800" dirty="0" smtClean="0">
                <a:latin typeface="+mj-lt"/>
              </a:rPr>
              <a:t>=5;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printf</a:t>
            </a:r>
            <a:r>
              <a:rPr lang="en-US" sz="1800" dirty="0" smtClean="0">
                <a:latin typeface="+mj-lt"/>
              </a:rPr>
              <a:t>(“factorial of %d is %</a:t>
            </a:r>
            <a:r>
              <a:rPr lang="en-US" sz="1800" dirty="0" err="1" smtClean="0">
                <a:latin typeface="+mj-lt"/>
              </a:rPr>
              <a:t>ld</a:t>
            </a:r>
            <a:r>
              <a:rPr lang="en-US" sz="1800" dirty="0" smtClean="0">
                <a:latin typeface="+mj-lt"/>
              </a:rPr>
              <a:t>”,</a:t>
            </a:r>
            <a:r>
              <a:rPr lang="en-US" sz="1800" dirty="0" err="1" smtClean="0">
                <a:latin typeface="+mj-lt"/>
              </a:rPr>
              <a:t>num,f</a:t>
            </a:r>
            <a:r>
              <a:rPr lang="en-US" sz="18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getch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4487" y="511214"/>
            <a:ext cx="4879694" cy="577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</a:rPr>
              <a:t>here the variables n,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 and f are local to function fact() and are unknown to </a:t>
            </a:r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main() </a:t>
            </a:r>
            <a:r>
              <a:rPr lang="en-US" sz="1800" dirty="0" smtClean="0">
                <a:latin typeface="+mj-lt"/>
              </a:rPr>
              <a:t>function.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Similarly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num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is local variable to the function main() and unknown to the function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fact()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24-C4A6-384E-9730-2F8B40A4BDAB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2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Global variables (External)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Variables that are both alive and active throughout the entire program.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are declared outside any block or function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Can be accessed by any function in the program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scope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sz="4400" b="1" dirty="0" smtClean="0">
                <a:solidFill>
                  <a:srgbClr val="92D050"/>
                </a:solidFill>
                <a:latin typeface="+mj-lt"/>
              </a:rPr>
              <a:t>global</a:t>
            </a:r>
            <a:r>
              <a:rPr lang="en-US" sz="4400" b="1" dirty="0" smtClean="0">
                <a:latin typeface="+mj-lt"/>
              </a:rPr>
              <a:t>.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within the </a:t>
            </a:r>
            <a:r>
              <a:rPr lang="en-US" dirty="0" smtClean="0">
                <a:latin typeface="+mj-lt"/>
              </a:rPr>
              <a:t>program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life time is as long as the program execution doesn’t come to an end.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BCB-04CF-1A4C-86F5-8F32FFD4AFE3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2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3"/>
            <a:ext cx="3432858" cy="5725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roll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loat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marks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ain(){</a:t>
            </a:r>
          </a:p>
          <a:p>
            <a:pPr marL="0" indent="0">
              <a:buNone/>
            </a:pPr>
            <a:r>
              <a:rPr lang="is-IS" dirty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…..;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func1(){</a:t>
            </a:r>
          </a:p>
          <a:p>
            <a:pPr marL="0" indent="0">
              <a:buNone/>
            </a:pPr>
            <a:r>
              <a:rPr lang="is-IS" dirty="0" smtClean="0"/>
              <a:t>	…..;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	…..;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	…..;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3329" y="451413"/>
            <a:ext cx="3650848" cy="572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Void fun(){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a=20;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++);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Void main(){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fun();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</a:t>
            </a:r>
            <a:r>
              <a:rPr lang="en-US" dirty="0" err="1" smtClean="0">
                <a:latin typeface="+mj-lt"/>
              </a:rPr>
              <a:t>d”,a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+mj-lt"/>
              </a:rPr>
              <a:t>OUTPUT: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10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20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21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4177" y="545939"/>
            <a:ext cx="3432858" cy="57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j-lt"/>
              </a:rPr>
              <a:t>Here, a is global variable and is recognized within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main() </a:t>
            </a:r>
            <a:r>
              <a:rPr lang="en-US" sz="2000" dirty="0" smtClean="0">
                <a:latin typeface="+mj-lt"/>
              </a:rPr>
              <a:t>as well as user-defined function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fun()</a:t>
            </a:r>
            <a:r>
              <a:rPr lang="en-US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can be used anywhere in the program.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E07-01D8-114F-BEC3-25FC15DE3047}" type="datetime1">
              <a:rPr lang="en-US" smtClean="0"/>
              <a:t>2/28/16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1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Static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Static variable can only be accessed from the function in which it is declared, just like local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static variable is not destroyed on exit from the function; instead its value is preserved and becomes available again when the function is next called.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static </a:t>
            </a:r>
            <a:r>
              <a:rPr lang="en-US" dirty="0" err="1" smtClean="0">
                <a:solidFill>
                  <a:srgbClr val="92D050"/>
                </a:solidFill>
                <a:latin typeface="+mj-lt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 counter;</a:t>
            </a:r>
          </a:p>
          <a:p>
            <a:endParaRPr lang="en-US" dirty="0" smtClean="0">
              <a:solidFill>
                <a:srgbClr val="92D05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Can be initialized as normal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Its scope is local to the block in which the variable is defined.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Its lifetime is global i.e. its value persists between different function calls.</a:t>
            </a:r>
            <a:endParaRPr lang="en-US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C028-2C79-A942-9470-1810116F06A0}" type="datetime1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5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13"/>
            <a:ext cx="5307957" cy="56792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/* With auto variables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ncrement(){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(“%d\t”,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Void main(){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/>
              <a:t>increment()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OUTPUT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1	1	1	1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DAE7-0B58-4548-B2C9-6F6A7DD829E7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52912" y="441763"/>
            <a:ext cx="5307957" cy="5679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/* With static variables */</a:t>
            </a:r>
          </a:p>
          <a:p>
            <a:pPr marL="0" indent="0">
              <a:buNone/>
            </a:pPr>
            <a:r>
              <a:rPr lang="en-US" dirty="0"/>
              <a:t>increment(){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(“%d\t”,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	increment();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	increment()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1	</a:t>
            </a:r>
            <a:r>
              <a:rPr lang="en-US" dirty="0" smtClean="0"/>
              <a:t>2</a:t>
            </a:r>
            <a:r>
              <a:rPr lang="en-US" dirty="0"/>
              <a:t>	</a:t>
            </a:r>
            <a:r>
              <a:rPr lang="en-US" dirty="0" smtClean="0"/>
              <a:t>3</a:t>
            </a:r>
            <a:r>
              <a:rPr lang="en-US" dirty="0"/>
              <a:t>	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93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Register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Register variables are special case of automatic variables.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Accessing data in memory is considerably slower than processing in the CPU.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Computes often have small amounts of storage within the CPU itself where data can be stored and accessed quickly.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storage cells are called registers.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 provides storage class register for some variables to be allocated to CPU registers , if possible.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Thus register variables provide a certain control over efficiency of program execution.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321B-C06B-C84C-B0CC-32D36BC39085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Register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Variables which are used repeatedly or whose access times are critical may be declared to be of storage register.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behaves just like automatic variables.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They are allocated storage upon entry to a block and the storage is freed when the block is exited.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Scope of register variable is local to the block in which they are declared.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D039-D51D-CE43-B16F-11FEFBBE5DF8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4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309"/>
            <a:ext cx="10515600" cy="55866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num1,num2;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register</a:t>
            </a:r>
            <a:r>
              <a:rPr lang="en-US" dirty="0" smtClean="0"/>
              <a:t> </a:t>
            </a:r>
            <a:r>
              <a:rPr lang="en-US" b="1" dirty="0" err="1"/>
              <a:t>int</a:t>
            </a:r>
            <a:r>
              <a:rPr lang="en-US" dirty="0"/>
              <a:t> sum;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1 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("%d",&amp;num1);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2 : 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("%d",&amp;num2);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sum </a:t>
            </a:r>
            <a:r>
              <a:rPr lang="en-US" dirty="0"/>
              <a:t>= num1 + num2;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nSum</a:t>
            </a:r>
            <a:r>
              <a:rPr lang="en-US" dirty="0"/>
              <a:t> of Numbers : %</a:t>
            </a:r>
            <a:r>
              <a:rPr lang="en-US" dirty="0" err="1"/>
              <a:t>d",sum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return</a:t>
            </a:r>
            <a:r>
              <a:rPr lang="en-US" dirty="0" smtClean="0"/>
              <a:t>(0);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9BBA-E1D1-0747-98DB-70A662A7A76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/>
              <a:t>The C Functions can be classified into two categories:</a:t>
            </a:r>
          </a:p>
          <a:p>
            <a:endParaRPr lang="en-US" dirty="0"/>
          </a:p>
          <a:p>
            <a:pPr marL="2800350" lvl="5" indent="-514350">
              <a:buFont typeface="+mj-lt"/>
              <a:buAutoNum type="arabicPeriod"/>
            </a:pPr>
            <a:r>
              <a:rPr lang="en-US" sz="3400" dirty="0"/>
              <a:t>User defined </a:t>
            </a:r>
            <a:r>
              <a:rPr lang="en-US" sz="3400" dirty="0" smtClean="0"/>
              <a:t>function</a:t>
            </a:r>
          </a:p>
          <a:p>
            <a:pPr marL="2800350" lvl="5" indent="-514350">
              <a:buFont typeface="+mj-lt"/>
              <a:buAutoNum type="arabicPeriod"/>
            </a:pPr>
            <a:endParaRPr lang="en-US" sz="3400" dirty="0" smtClean="0"/>
          </a:p>
          <a:p>
            <a:pPr marL="2800350" lvl="5" indent="-514350">
              <a:buFont typeface="+mj-lt"/>
              <a:buAutoNum type="arabicPeriod"/>
            </a:pPr>
            <a:r>
              <a:rPr lang="en-US" sz="3400" dirty="0"/>
              <a:t>L</a:t>
            </a:r>
            <a:r>
              <a:rPr lang="en-US" sz="3400" dirty="0" smtClean="0"/>
              <a:t>ibrary </a:t>
            </a:r>
            <a:r>
              <a:rPr lang="en-US" sz="3400" dirty="0"/>
              <a:t>Functions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6DB0-A6C7-E245-8972-AFE55212BF5C}" type="datetime1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local, global and static variables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37545"/>
              </p:ext>
            </p:extLst>
          </p:nvPr>
        </p:nvGraphicFramePr>
        <p:xfrm>
          <a:off x="838200" y="1019905"/>
          <a:ext cx="10515600" cy="5311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Local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Variables</a:t>
                      </a:r>
                      <a:endParaRPr lang="en-US" dirty="0"/>
                    </a:p>
                  </a:txBody>
                  <a:tcPr/>
                </a:tc>
              </a:tr>
              <a:tr h="1137537">
                <a:tc>
                  <a:txBody>
                    <a:bodyPr/>
                    <a:lstStyle/>
                    <a:p>
                      <a:r>
                        <a:rPr lang="en-US" dirty="0" smtClean="0"/>
                        <a:t>The variables are declared within function or blocks. The scope is only within the function or block in which they are 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variables</a:t>
                      </a:r>
                      <a:r>
                        <a:rPr lang="en-US" baseline="0" dirty="0" smtClean="0"/>
                        <a:t> are defined outside the functions so that their scope is throughout the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variables are special case of local</a:t>
                      </a:r>
                      <a:r>
                        <a:rPr lang="en-US" baseline="0" dirty="0" smtClean="0"/>
                        <a:t> variables. Thus, static variables are also defined inside the functions or blocks</a:t>
                      </a:r>
                      <a:endParaRPr lang="en-US" dirty="0"/>
                    </a:p>
                  </a:txBody>
                  <a:tcPr/>
                </a:tc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unpredictable or garbage</a:t>
                      </a:r>
                      <a:r>
                        <a:rPr lang="en-US" baseline="0" dirty="0" smtClean="0"/>
                        <a:t> value.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initial value is zero</a:t>
                      </a:r>
                      <a:endParaRPr lang="en-US" dirty="0"/>
                    </a:p>
                  </a:txBody>
                  <a:tcPr/>
                </a:tc>
              </a:tr>
              <a:tr h="1662554"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time is till the control</a:t>
                      </a:r>
                      <a:r>
                        <a:rPr lang="en-US" baseline="0" dirty="0" smtClean="0"/>
                        <a:t> remains within the block or function in which the variable is defined. The variable is destroyed when function returns to the calling function or block 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time is till programs execution doesn't come to an i.e. variables are created when program starts and destroyed</a:t>
                      </a:r>
                      <a:r>
                        <a:rPr lang="en-US" baseline="0" dirty="0" smtClean="0"/>
                        <a:t> when program ends.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 value persists</a:t>
                      </a:r>
                      <a:r>
                        <a:rPr lang="en-US" baseline="0" dirty="0" smtClean="0"/>
                        <a:t> between different function calls. Thus life time is same as global variables.</a:t>
                      </a:r>
                      <a:endParaRPr lang="en-US" dirty="0"/>
                    </a:p>
                  </a:txBody>
                  <a:tcPr/>
                </a:tc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auto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extern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keyword static is used.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72FA-DB55-3549-99FD-32724FA5A950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Tower of Hanoi (TOH)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Well known game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Played with three poles and number of different sized disks.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Each disk has hole in the center, allowing it to be stacked around any of the poles.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Initially disks are stacked on the leftmost pole in an order. i.e. Largest on the bottom and the smallest on the top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4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Tower of Hanoi (TOH) problem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47" y="1608881"/>
            <a:ext cx="7402706" cy="2891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 on TOH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Transfer the disks from the left most pole to the rightmost pole without ever placing a larger disk on top of a smaller disk.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Only one may be moved at a time and each disk must always be placed around one of the poles.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problem can be solved in recursive method in three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the top n-1 disks from the left pole to the center pole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nth disk(largest) to the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Move the n-1 disk on the center pole to the right pole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TOH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5099613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/*C </a:t>
            </a:r>
            <a:r>
              <a:rPr lang="en-US" sz="1800" dirty="0"/>
              <a:t>program for Tower of Hanoi using </a:t>
            </a:r>
            <a:r>
              <a:rPr lang="en-US" sz="1800" dirty="0" smtClean="0"/>
              <a:t>Recursion </a:t>
            </a:r>
            <a:r>
              <a:rPr lang="en-US" sz="1800" dirty="0"/>
              <a:t>*/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towers(</a:t>
            </a:r>
            <a:r>
              <a:rPr lang="en-US" sz="1800" dirty="0" err="1"/>
              <a:t>int</a:t>
            </a:r>
            <a:r>
              <a:rPr lang="en-US" sz="1800" dirty="0"/>
              <a:t>, char, char, char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num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the number of disks 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("%d", &amp;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("The sequence of moves involved in the </a:t>
            </a:r>
            <a:r>
              <a:rPr lang="en-US" sz="1800" dirty="0" smtClean="0"/>
              <a:t>	Tower </a:t>
            </a:r>
            <a:r>
              <a:rPr lang="en-US" sz="1800" dirty="0"/>
              <a:t>of Hanoi are :\n");</a:t>
            </a:r>
          </a:p>
          <a:p>
            <a:pPr marL="0" indent="0">
              <a:buNone/>
            </a:pPr>
            <a:r>
              <a:rPr lang="en-US" sz="1800" dirty="0"/>
              <a:t>    towers(</a:t>
            </a:r>
            <a:r>
              <a:rPr lang="en-US" sz="1800" dirty="0" err="1"/>
              <a:t>num</a:t>
            </a:r>
            <a:r>
              <a:rPr lang="en-US" sz="1800" dirty="0"/>
              <a:t>, 'A', 'C', 'B');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865-B03D-B049-9763-8CF63454296E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1237129"/>
            <a:ext cx="5099613" cy="493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void towers(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</a:t>
            </a:r>
            <a:r>
              <a:rPr lang="en-US" sz="1400" dirty="0" smtClean="0"/>
              <a:t>, char </a:t>
            </a:r>
            <a:r>
              <a:rPr lang="en-US" sz="1400" dirty="0" err="1" smtClean="0"/>
              <a:t>frompeg</a:t>
            </a:r>
            <a:r>
              <a:rPr lang="en-US" sz="1400" dirty="0" smtClean="0"/>
              <a:t>, char </a:t>
            </a:r>
            <a:r>
              <a:rPr lang="en-US" sz="1400" dirty="0" err="1" smtClean="0"/>
              <a:t>topeg</a:t>
            </a:r>
            <a:r>
              <a:rPr lang="en-US" sz="1400" dirty="0" smtClean="0"/>
              <a:t>, char </a:t>
            </a:r>
            <a:r>
              <a:rPr lang="en-US" sz="1400" dirty="0" err="1" smtClean="0"/>
              <a:t>auxpeg</a:t>
            </a:r>
            <a:r>
              <a:rPr lang="en-US" sz="14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if (</a:t>
            </a:r>
            <a:r>
              <a:rPr lang="en-US" sz="1800" dirty="0" err="1" smtClean="0"/>
              <a:t>num</a:t>
            </a:r>
            <a:r>
              <a:rPr lang="en-US" sz="1800" dirty="0" smtClean="0"/>
              <a:t> == 1)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{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("Move disk 1 from peg %c to peg %c\n", </a:t>
            </a:r>
            <a:r>
              <a:rPr lang="en-US" sz="1800" dirty="0" smtClean="0"/>
              <a:t>	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    return;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}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towers(</a:t>
            </a:r>
            <a:r>
              <a:rPr lang="en-US" sz="1800" dirty="0" err="1" smtClean="0"/>
              <a:t>num</a:t>
            </a:r>
            <a:r>
              <a:rPr lang="en-US" sz="1800" dirty="0" smtClean="0"/>
              <a:t> - 1,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auxpeg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("Move disk %d from peg %c to peg %c\n", 	</a:t>
            </a:r>
            <a:r>
              <a:rPr lang="en-US" sz="1800" dirty="0" err="1" smtClean="0"/>
              <a:t>num</a:t>
            </a:r>
            <a:r>
              <a:rPr lang="en-US" sz="1800" dirty="0" smtClean="0"/>
              <a:t>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    towers(</a:t>
            </a:r>
            <a:r>
              <a:rPr lang="en-US" sz="1800" dirty="0" err="1" smtClean="0"/>
              <a:t>num</a:t>
            </a:r>
            <a:r>
              <a:rPr lang="en-US" sz="1800" dirty="0" smtClean="0"/>
              <a:t> - 1, </a:t>
            </a:r>
            <a:r>
              <a:rPr lang="en-US" sz="1800" dirty="0" err="1" smtClean="0"/>
              <a:t>auxpeg</a:t>
            </a:r>
            <a:r>
              <a:rPr lang="en-US" sz="1800" dirty="0" smtClean="0"/>
              <a:t>, </a:t>
            </a:r>
            <a:r>
              <a:rPr lang="en-US" sz="1800" dirty="0" err="1" smtClean="0"/>
              <a:t>topeg</a:t>
            </a:r>
            <a:r>
              <a:rPr lang="en-US" sz="1800" dirty="0" smtClean="0"/>
              <a:t>, </a:t>
            </a:r>
            <a:r>
              <a:rPr lang="en-US" sz="1800" dirty="0" err="1" smtClean="0"/>
              <a:t>frompeg</a:t>
            </a:r>
            <a:r>
              <a:rPr lang="en-US" sz="18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56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Write a function </a:t>
            </a:r>
            <a:r>
              <a:rPr lang="en-US" dirty="0" err="1" smtClean="0">
                <a:latin typeface="+mj-lt"/>
              </a:rPr>
              <a:t>CalculateRoots</a:t>
            </a:r>
            <a:r>
              <a:rPr lang="en-US" dirty="0" smtClean="0">
                <a:latin typeface="+mj-lt"/>
              </a:rPr>
              <a:t>() which receives three coefficients 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 of quadratic equation ax2+bx+c=0 as its arguments and then calculates and displays its roots.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Write a recursive function like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findsum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which receives an integer n and returns sum of first n natural numbers.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Write three functions: </a:t>
            </a:r>
            <a:r>
              <a:rPr lang="en-US" dirty="0" err="1" smtClean="0">
                <a:latin typeface="+mj-lt"/>
              </a:rPr>
              <a:t>convertFromFeetToInches</a:t>
            </a:r>
            <a:r>
              <a:rPr lang="en-US" dirty="0" smtClean="0">
                <a:latin typeface="+mj-lt"/>
              </a:rPr>
              <a:t>() which converts feet value to inches, </a:t>
            </a:r>
            <a:r>
              <a:rPr lang="en-US" dirty="0" err="1" smtClean="0">
                <a:latin typeface="+mj-lt"/>
              </a:rPr>
              <a:t>convertFromInchesToCentimeters</a:t>
            </a:r>
            <a:r>
              <a:rPr lang="en-US" dirty="0" smtClean="0">
                <a:latin typeface="+mj-lt"/>
              </a:rPr>
              <a:t>() which converts inches to centimeters and </a:t>
            </a:r>
            <a:r>
              <a:rPr lang="en-US" dirty="0" err="1" smtClean="0">
                <a:latin typeface="+mj-lt"/>
              </a:rPr>
              <a:t>convertFromCentimetersToMeter</a:t>
            </a:r>
            <a:r>
              <a:rPr lang="en-US" dirty="0" smtClean="0">
                <a:latin typeface="+mj-lt"/>
              </a:rPr>
              <a:t>() which converts centimeters to meters. Write a program that prompts a user for a measurement in feet and then converts and displays this value in meters. </a:t>
            </a:r>
            <a:r>
              <a:rPr lang="en-US" b="1" dirty="0" smtClean="0">
                <a:latin typeface="+mj-lt"/>
              </a:rPr>
              <a:t>[Hint: 1 feet = 12 inches, 1 inch=2.54cm and 100cm = 1m]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31B-522D-CD40-B8CE-3CEB5F12034F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www.tutorialspoint.com/cprogramming/c_functions.htm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www.cprogramming.com/tutorial/c/lesson4.html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http://www.cs.utah.edu/~</a:t>
            </a:r>
            <a:r>
              <a:rPr lang="en-US" dirty="0" smtClean="0">
                <a:hlinkClick r:id="rId4"/>
              </a:rPr>
              <a:t>germain/PPS/Topics/C_Language/c_functions.html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www.programiz.com/c-programming/c-functions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http://fresh2refresh.com/c-programming/c-function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http://www2.its.strath.ac.uk/courses/c/section3_9.html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7247-352C-674D-B1C3-0748BF09BE88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Library functions (Built-in functions)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These are the functions which are already written, compiled and placed in C library and they are not required to be written by a programmer.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function’s name, its return type, their argument number and types have been already defined.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can use these functions as required.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scanf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sqrt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getch</a:t>
            </a:r>
            <a:r>
              <a:rPr lang="en-US" dirty="0" smtClean="0">
                <a:latin typeface="+mj-lt"/>
              </a:rPr>
              <a:t>() are example of library functions.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E1AD-C837-DC4B-9D98-9ECED62F76B4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User – defined functions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These are functions which are defined by user at the time of writing a program.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user has choice to choose its name, return type, arguments and their types.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job of each user-defined function is as defined by the user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complex C problem can be divided into a number of user-defined functions.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7A-2A24-6240-A885-DB2A9802BF99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main()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function main() is an user defined function except that the name of function is defined or fixed by the language.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return type, argument and body of the function are defined by the programmer as required.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 is executed first, when the program starts execution.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9546-DD57-AC41-8468-D8754DBD7866}" type="datetime1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3757</Words>
  <Application>Microsoft Macintosh PowerPoint</Application>
  <PresentationFormat>Widescreen</PresentationFormat>
  <Paragraphs>999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Calibri Light</vt:lpstr>
      <vt:lpstr>Arial</vt:lpstr>
      <vt:lpstr>Office Theme</vt:lpstr>
      <vt:lpstr>UNIT 7 FUNCTIONS</vt:lpstr>
      <vt:lpstr>PowerPoint Presentation</vt:lpstr>
      <vt:lpstr>PowerPoint Presentation</vt:lpstr>
      <vt:lpstr>PowerPoint Presentation</vt:lpstr>
      <vt:lpstr>Advantages of Function</vt:lpstr>
      <vt:lpstr>PowerPoint Presentation</vt:lpstr>
      <vt:lpstr>Library functions (Built-in functions)</vt:lpstr>
      <vt:lpstr>User – defined functions</vt:lpstr>
      <vt:lpstr>main() function</vt:lpstr>
      <vt:lpstr>Components associated with function</vt:lpstr>
      <vt:lpstr>Function definition</vt:lpstr>
      <vt:lpstr>All the parts of a function</vt:lpstr>
      <vt:lpstr>PowerPoint Presentation</vt:lpstr>
      <vt:lpstr>PowerPoint Presentation</vt:lpstr>
      <vt:lpstr>Function Declaration or Prototype</vt:lpstr>
      <vt:lpstr>Function Declaration or Prototype (cont…)</vt:lpstr>
      <vt:lpstr>Return Statement</vt:lpstr>
      <vt:lpstr>Accessing/Calling a function</vt:lpstr>
      <vt:lpstr>PowerPoint Presentation</vt:lpstr>
      <vt:lpstr>Question</vt:lpstr>
      <vt:lpstr>PowerPoint Presentation</vt:lpstr>
      <vt:lpstr>Category of functions according to the return value and arguments</vt:lpstr>
      <vt:lpstr>Category 1: Functions with no arguments and no return values</vt:lpstr>
      <vt:lpstr>PowerPoint Presentation</vt:lpstr>
      <vt:lpstr>PowerPoint Presentation</vt:lpstr>
      <vt:lpstr>Category 2: functions with arguments but no return value</vt:lpstr>
      <vt:lpstr>PowerPoint Presentation</vt:lpstr>
      <vt:lpstr>Category 3: Function with arguments and return values</vt:lpstr>
      <vt:lpstr>PowerPoint Presentation</vt:lpstr>
      <vt:lpstr>Passing arrays to function </vt:lpstr>
      <vt:lpstr>PowerPoint Presentation</vt:lpstr>
      <vt:lpstr>PowerPoint Presentation</vt:lpstr>
      <vt:lpstr>WAP to illustrate passing an entire array to a function</vt:lpstr>
      <vt:lpstr>Passing Strings to Functions</vt:lpstr>
      <vt:lpstr>Different types of function call</vt:lpstr>
      <vt:lpstr>Function call by Value (Pass arguments by value)</vt:lpstr>
      <vt:lpstr>/* A program to illustrate function call by value */</vt:lpstr>
      <vt:lpstr>PowerPoint Presentation</vt:lpstr>
      <vt:lpstr>Function Call by Reference (Pass argument by address)</vt:lpstr>
      <vt:lpstr>PowerPoint Presentation</vt:lpstr>
      <vt:lpstr>WAP to swap the values of two variables using call by reference</vt:lpstr>
      <vt:lpstr>PowerPoint Presentation</vt:lpstr>
      <vt:lpstr>Recursive function</vt:lpstr>
      <vt:lpstr>Recursive function</vt:lpstr>
      <vt:lpstr>Ex: Suppose you have numbers from 0 to 9 and you need to calculate the sum of these numbers in the following way :</vt:lpstr>
      <vt:lpstr>PowerPoint Presentation</vt:lpstr>
      <vt:lpstr>PowerPoint Presentation</vt:lpstr>
      <vt:lpstr>WAP a program to find the factorial of a number using recursive method</vt:lpstr>
      <vt:lpstr>PowerPoint Presentation</vt:lpstr>
      <vt:lpstr>Types of variables</vt:lpstr>
      <vt:lpstr>Local variables (automatic or internal)</vt:lpstr>
      <vt:lpstr>PowerPoint Presentation</vt:lpstr>
      <vt:lpstr>Global variables (External)</vt:lpstr>
      <vt:lpstr>PowerPoint Presentation</vt:lpstr>
      <vt:lpstr>Static variable</vt:lpstr>
      <vt:lpstr>PowerPoint Presentation</vt:lpstr>
      <vt:lpstr>Register Variable</vt:lpstr>
      <vt:lpstr>Register Variable</vt:lpstr>
      <vt:lpstr>PowerPoint Presentation</vt:lpstr>
      <vt:lpstr>Difference between local, global and static variables</vt:lpstr>
      <vt:lpstr>Tower of Hanoi (TOH) problem</vt:lpstr>
      <vt:lpstr>Tower of Hanoi (TOH) problem</vt:lpstr>
      <vt:lpstr>Objective on TOH problem</vt:lpstr>
      <vt:lpstr>TOH problem</vt:lpstr>
      <vt:lpstr>Questions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473</cp:revision>
  <dcterms:created xsi:type="dcterms:W3CDTF">2016-01-28T16:29:23Z</dcterms:created>
  <dcterms:modified xsi:type="dcterms:W3CDTF">2016-02-28T03:11:20Z</dcterms:modified>
</cp:coreProperties>
</file>