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76" r:id="rId2"/>
    <p:sldId id="277" r:id="rId3"/>
    <p:sldId id="278" r:id="rId4"/>
    <p:sldId id="279" r:id="rId5"/>
    <p:sldId id="258" r:id="rId6"/>
    <p:sldId id="259" r:id="rId7"/>
    <p:sldId id="260" r:id="rId8"/>
    <p:sldId id="256" r:id="rId9"/>
    <p:sldId id="257" r:id="rId10"/>
    <p:sldId id="261" r:id="rId11"/>
    <p:sldId id="263" r:id="rId12"/>
    <p:sldId id="262" r:id="rId13"/>
    <p:sldId id="264" r:id="rId14"/>
    <p:sldId id="265" r:id="rId15"/>
    <p:sldId id="266" r:id="rId16"/>
    <p:sldId id="267" r:id="rId17"/>
    <p:sldId id="268" r:id="rId18"/>
    <p:sldId id="269" r:id="rId19"/>
    <p:sldId id="270" r:id="rId20"/>
    <p:sldId id="271" r:id="rId21"/>
    <p:sldId id="272" r:id="rId22"/>
    <p:sldId id="273" r:id="rId23"/>
    <p:sldId id="302" r:id="rId24"/>
    <p:sldId id="303" r:id="rId25"/>
    <p:sldId id="306" r:id="rId26"/>
    <p:sldId id="307" r:id="rId27"/>
    <p:sldId id="308" r:id="rId28"/>
    <p:sldId id="309" r:id="rId29"/>
    <p:sldId id="310" r:id="rId30"/>
    <p:sldId id="288" r:id="rId31"/>
    <p:sldId id="289" r:id="rId32"/>
    <p:sldId id="274" r:id="rId33"/>
    <p:sldId id="275" r:id="rId34"/>
    <p:sldId id="280" r:id="rId35"/>
    <p:sldId id="281" r:id="rId36"/>
    <p:sldId id="282" r:id="rId37"/>
    <p:sldId id="283" r:id="rId38"/>
    <p:sldId id="290" r:id="rId39"/>
    <p:sldId id="291" r:id="rId40"/>
    <p:sldId id="292" r:id="rId41"/>
    <p:sldId id="293" r:id="rId42"/>
    <p:sldId id="295" r:id="rId43"/>
    <p:sldId id="296" r:id="rId44"/>
    <p:sldId id="297" r:id="rId45"/>
    <p:sldId id="294" r:id="rId46"/>
    <p:sldId id="298" r:id="rId47"/>
    <p:sldId id="299" r:id="rId48"/>
    <p:sldId id="300" r:id="rId49"/>
    <p:sldId id="311" r:id="rId50"/>
    <p:sldId id="301" r:id="rId51"/>
    <p:sldId id="284" r:id="rId52"/>
    <p:sldId id="285" r:id="rId53"/>
    <p:sldId id="286" r:id="rId54"/>
    <p:sldId id="287" r:id="rId55"/>
    <p:sldId id="313" r:id="rId56"/>
    <p:sldId id="314" r:id="rId57"/>
    <p:sldId id="312" r:id="rId58"/>
    <p:sldId id="30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2" autoAdjust="0"/>
    <p:restoredTop sz="94682"/>
  </p:normalViewPr>
  <p:slideViewPr>
    <p:cSldViewPr>
      <p:cViewPr varScale="1">
        <p:scale>
          <a:sx n="119" d="100"/>
          <a:sy n="119" d="100"/>
        </p:scale>
        <p:origin x="16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B7755-8F59-9143-BEAB-F534DA5485E7}" type="datetimeFigureOut">
              <a:rPr lang="en-US" smtClean="0"/>
              <a:t>1/23/16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A5BCD-0CA2-6A45-BCE7-665EAFBB92AD}" type="slidenum">
              <a:rPr lang="en-US" smtClean="0"/>
              <a:t>‹#›</a:t>
            </a:fld>
            <a:endParaRPr lang="en-US"/>
          </a:p>
        </p:txBody>
      </p:sp>
    </p:spTree>
    <p:extLst>
      <p:ext uri="{BB962C8B-B14F-4D97-AF65-F5344CB8AC3E}">
        <p14:creationId xmlns:p14="http://schemas.microsoft.com/office/powerpoint/2010/main" val="155978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A5BCD-0CA2-6A45-BCE7-665EAFBB92AD}" type="slidenum">
              <a:rPr lang="en-US" smtClean="0"/>
              <a:t>54</a:t>
            </a:fld>
            <a:endParaRPr lang="en-US"/>
          </a:p>
        </p:txBody>
      </p:sp>
    </p:spTree>
    <p:extLst>
      <p:ext uri="{BB962C8B-B14F-4D97-AF65-F5344CB8AC3E}">
        <p14:creationId xmlns:p14="http://schemas.microsoft.com/office/powerpoint/2010/main" val="1029549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F2A103-F667-E84A-AEB6-CBA7E973B9F5}" type="datetime1">
              <a:rPr lang="en-US" smtClean="0"/>
              <a:t>1/23/16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B66F8-3D8A-6C45-A6F7-E9E39D4D8AE6}" type="datetime1">
              <a:rPr lang="en-US" smtClean="0"/>
              <a:t>1/23/16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127B1-E3EE-4940-8226-4C24BA0A02CE}" type="datetime1">
              <a:rPr lang="en-US" smtClean="0"/>
              <a:t>1/23/16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F4A2A-D361-1B4B-B030-7C7293D3A185}" type="datetime1">
              <a:rPr lang="en-US" smtClean="0"/>
              <a:t>1/23/16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9C4EB-AC5E-9B43-9F88-29576F43CD8C}" type="datetime1">
              <a:rPr lang="en-US" smtClean="0"/>
              <a:t>1/23/16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E5397-0227-1347-9152-E46FF42BF60F}" type="datetime1">
              <a:rPr lang="en-US" smtClean="0"/>
              <a:t>1/23/16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047991-ED02-CC49-A9FB-FDD755F4200F}" type="datetime1">
              <a:rPr lang="en-US" smtClean="0"/>
              <a:t>1/23/16</a:t>
            </a:fld>
            <a:endParaRPr lang="en-US"/>
          </a:p>
        </p:txBody>
      </p:sp>
      <p:sp>
        <p:nvSpPr>
          <p:cNvPr id="8" name="Footer Placeholder 7"/>
          <p:cNvSpPr>
            <a:spLocks noGrp="1"/>
          </p:cNvSpPr>
          <p:nvPr>
            <p:ph type="ftr" sz="quarter" idx="11"/>
          </p:nvPr>
        </p:nvSpPr>
        <p:spPr/>
        <p:txBody>
          <a:bodyPr/>
          <a:lstStyle/>
          <a:p>
            <a:r>
              <a:rPr lang="en-US" smtClean="0"/>
              <a:t>Ashim Lamichhane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9391FD-5B0F-0E4C-92F6-32885765AC0E}" type="datetime1">
              <a:rPr lang="en-US" smtClean="0"/>
              <a:t>1/23/16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E5E7-05C7-0647-AD62-5EB9B9B8D2C1}" type="datetime1">
              <a:rPr lang="en-US" smtClean="0"/>
              <a:t>1/23/16</a:t>
            </a:fld>
            <a:endParaRPr lang="en-US"/>
          </a:p>
        </p:txBody>
      </p:sp>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9ECAB-4E64-454C-A02B-B7BBB97523EF}" type="datetime1">
              <a:rPr lang="en-US" smtClean="0"/>
              <a:t>1/23/16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A7A71-0E87-F243-ABD1-DFF137A68F65}" type="datetime1">
              <a:rPr lang="en-US" smtClean="0"/>
              <a:t>1/23/16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00221-314A-3B48-A2BC-23519E53D025}" type="datetime1">
              <a:rPr lang="en-US" smtClean="0"/>
              <a:t>1/23/16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Ashim Lamichhane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ckoverflow.com/questions/2499216/what-are-the-differences-between-break-and-exit" TargetMode="External"/><Relationship Id="rId3" Type="http://schemas.openxmlformats.org/officeDocument/2006/relationships/hyperlink" Target="http://cs-fundamentals.com/tech-interview/c/difference-between-break-and-exit-in-c.ph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r>
              <a:rPr lang="en-US" b="1" dirty="0"/>
              <a:t/>
            </a:r>
            <a:br>
              <a:rPr lang="en-US" b="1" dirty="0"/>
            </a:br>
            <a:r>
              <a:rPr lang="en-US" b="1" dirty="0"/>
              <a:t>C Programming Error Types</a:t>
            </a:r>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pPr>
              <a:lnSpc>
                <a:spcPct val="170000"/>
              </a:lnSpc>
            </a:pPr>
            <a:r>
              <a:rPr lang="en-US" dirty="0" smtClean="0"/>
              <a:t>While </a:t>
            </a:r>
            <a:r>
              <a:rPr lang="en-US" dirty="0"/>
              <a:t>writing c programs, errors also known as bugs </a:t>
            </a:r>
            <a:endParaRPr lang="en-US" dirty="0" smtClean="0"/>
          </a:p>
          <a:p>
            <a:pPr>
              <a:lnSpc>
                <a:spcPct val="170000"/>
              </a:lnSpc>
            </a:pPr>
            <a:endParaRPr lang="en-US" dirty="0" smtClean="0"/>
          </a:p>
          <a:p>
            <a:pPr>
              <a:lnSpc>
                <a:spcPct val="170000"/>
              </a:lnSpc>
            </a:pPr>
            <a:r>
              <a:rPr lang="en-US" dirty="0"/>
              <a:t>may occur unwillingly which may prevent the program to compile and run correctly as per the expectation of the programmer</a:t>
            </a:r>
            <a:r>
              <a:rPr lang="en-US" dirty="0" smtClean="0"/>
              <a:t>.</a:t>
            </a:r>
          </a:p>
          <a:p>
            <a:pPr>
              <a:lnSpc>
                <a:spcPct val="170000"/>
              </a:lnSpc>
            </a:pPr>
            <a:endParaRPr lang="en-US" dirty="0" smtClean="0"/>
          </a:p>
          <a:p>
            <a:pPr>
              <a:lnSpc>
                <a:spcPct val="170000"/>
              </a:lnSpc>
            </a:pPr>
            <a:r>
              <a:rPr lang="en-US" dirty="0"/>
              <a:t>Basically there are three types of errors in c programming:</a:t>
            </a:r>
          </a:p>
          <a:p>
            <a:pPr lvl="1">
              <a:lnSpc>
                <a:spcPct val="170000"/>
              </a:lnSpc>
            </a:pPr>
            <a:r>
              <a:rPr lang="en-US" dirty="0"/>
              <a:t>Runtime Errors</a:t>
            </a:r>
          </a:p>
          <a:p>
            <a:pPr lvl="1">
              <a:lnSpc>
                <a:spcPct val="170000"/>
              </a:lnSpc>
            </a:pPr>
            <a:r>
              <a:rPr lang="en-US" dirty="0"/>
              <a:t>Compile Errors</a:t>
            </a:r>
          </a:p>
          <a:p>
            <a:pPr lvl="1">
              <a:lnSpc>
                <a:spcPct val="170000"/>
              </a:lnSpc>
            </a:pPr>
            <a:r>
              <a:rPr lang="en-US" dirty="0"/>
              <a:t>Logical Errors</a:t>
            </a:r>
          </a:p>
          <a:p>
            <a:pPr>
              <a:lnSpc>
                <a:spcPct val="17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76871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a:t>
            </a:r>
            <a:r>
              <a:rPr lang="en-US" dirty="0" smtClean="0"/>
              <a:t>statement</a:t>
            </a:r>
            <a:endParaRPr lang="en-US" dirty="0"/>
          </a:p>
        </p:txBody>
      </p:sp>
      <p:sp>
        <p:nvSpPr>
          <p:cNvPr id="3" name="Content Placeholder 2"/>
          <p:cNvSpPr>
            <a:spLocks noGrp="1"/>
          </p:cNvSpPr>
          <p:nvPr>
            <p:ph idx="1"/>
          </p:nvPr>
        </p:nvSpPr>
        <p:spPr/>
        <p:txBody>
          <a:bodyPr/>
          <a:lstStyle/>
          <a:p>
            <a:r>
              <a:rPr lang="en-US" dirty="0"/>
              <a:t>An </a:t>
            </a:r>
            <a:r>
              <a:rPr lang="en-US" b="1" dirty="0"/>
              <a:t>if</a:t>
            </a:r>
            <a:r>
              <a:rPr lang="en-US" dirty="0"/>
              <a:t> statement consists of a Boolean expression followed by one or more statements</a:t>
            </a:r>
            <a:r>
              <a:rPr lang="en-US" dirty="0" smtClean="0"/>
              <a:t>.</a:t>
            </a:r>
          </a:p>
          <a:p>
            <a:endParaRPr lang="en-US" dirty="0"/>
          </a:p>
          <a:p>
            <a:r>
              <a:rPr lang="en-US" dirty="0" smtClean="0"/>
              <a:t>Syntax</a:t>
            </a:r>
          </a:p>
          <a:p>
            <a:pPr marL="457200" lvl="1" indent="0">
              <a:buNone/>
            </a:pPr>
            <a:r>
              <a:rPr lang="en-US" dirty="0" smtClean="0">
                <a:solidFill>
                  <a:srgbClr val="FF0000"/>
                </a:solidFill>
              </a:rPr>
              <a:t>if(</a:t>
            </a:r>
            <a:r>
              <a:rPr lang="en-US" dirty="0" err="1" smtClean="0">
                <a:solidFill>
                  <a:srgbClr val="FF0000"/>
                </a:solidFill>
              </a:rPr>
              <a:t>boolean_expression</a:t>
            </a:r>
            <a:r>
              <a:rPr lang="en-US" dirty="0">
                <a:solidFill>
                  <a:srgbClr val="FF0000"/>
                </a:solidFill>
              </a:rPr>
              <a:t>) {</a:t>
            </a:r>
            <a:br>
              <a:rPr lang="en-US" dirty="0">
                <a:solidFill>
                  <a:srgbClr val="FF0000"/>
                </a:solidFill>
              </a:rPr>
            </a:br>
            <a:r>
              <a:rPr lang="en-US" dirty="0">
                <a:solidFill>
                  <a:srgbClr val="FF0000"/>
                </a:solidFill>
              </a:rPr>
              <a:t>  /* statement(s) will execute if the </a:t>
            </a:r>
            <a:r>
              <a:rPr lang="en-US" dirty="0" err="1">
                <a:solidFill>
                  <a:srgbClr val="FF0000"/>
                </a:solidFill>
              </a:rPr>
              <a:t>boolean</a:t>
            </a:r>
            <a:r>
              <a:rPr lang="en-US" dirty="0">
                <a:solidFill>
                  <a:srgbClr val="FF0000"/>
                </a:solidFill>
              </a:rPr>
              <a:t> expression is true */</a:t>
            </a:r>
            <a:br>
              <a:rPr lang="en-US" dirty="0">
                <a:solidFill>
                  <a:srgbClr val="FF0000"/>
                </a:solidFill>
              </a:rPr>
            </a:br>
            <a:r>
              <a:rPr lang="en-US" dirty="0">
                <a:solidFill>
                  <a:srgbClr val="FF0000"/>
                </a:solidFill>
              </a:rPr>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5621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229600" cy="792162"/>
          </a:xfrm>
        </p:spPr>
        <p:txBody>
          <a:bodyPr/>
          <a:lstStyle/>
          <a:p>
            <a:r>
              <a:rPr lang="en-US" dirty="0"/>
              <a:t>Flow Diagram</a:t>
            </a:r>
          </a:p>
        </p:txBody>
      </p:sp>
      <p:pic>
        <p:nvPicPr>
          <p:cNvPr id="1032" name="Picture 8" descr="https://lh5.googleusercontent.com/ZKeMbs4fr_gG1e7gHYpqZtcYyYtCCo6J4pUuITiJFDvZ6GW0noUU4sokDuu_HUo19BSjqrzK3rbv7q3KmdFsI_wKzYzDj1INhTI-TUa_HQoMbe4ozFmm4LGfB-mfrhB7n61xRa_oLsMAR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96400"/>
            <a:ext cx="4419600" cy="55854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28695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en-US" dirty="0"/>
              <a:t>If the Boolean expression evaluates to </a:t>
            </a:r>
            <a:r>
              <a:rPr lang="en-US" b="1" dirty="0"/>
              <a:t>true</a:t>
            </a:r>
            <a:r>
              <a:rPr lang="en-US" dirty="0"/>
              <a:t>, then the block of code inside the 'if' statement will be executed. If the Boolean expression evaluates to </a:t>
            </a:r>
            <a:r>
              <a:rPr lang="en-US" b="1" dirty="0"/>
              <a:t>false</a:t>
            </a:r>
            <a:r>
              <a:rPr lang="en-US" dirty="0"/>
              <a:t>, then the first set of code after the end of the 'if' statement (after the closing curly brace) will be executed</a:t>
            </a:r>
            <a:r>
              <a:rPr lang="en-US" dirty="0" smtClean="0"/>
              <a:t>.</a:t>
            </a:r>
          </a:p>
          <a:p>
            <a:pPr>
              <a:lnSpc>
                <a:spcPct val="170000"/>
              </a:lnSpc>
            </a:pPr>
            <a:endParaRPr lang="en-US" dirty="0"/>
          </a:p>
          <a:p>
            <a:pPr>
              <a:lnSpc>
                <a:spcPct val="170000"/>
              </a:lnSpc>
            </a:pPr>
            <a:r>
              <a:rPr lang="en-US" dirty="0"/>
              <a:t>C programming language assumes any </a:t>
            </a:r>
            <a:r>
              <a:rPr lang="en-US" b="1" dirty="0"/>
              <a:t>non-zero</a:t>
            </a:r>
            <a:r>
              <a:rPr lang="en-US" dirty="0"/>
              <a:t> and </a:t>
            </a:r>
            <a:r>
              <a:rPr lang="en-US" b="1" dirty="0"/>
              <a:t>non-null</a:t>
            </a:r>
            <a:r>
              <a:rPr lang="en-US" dirty="0"/>
              <a:t> values as </a:t>
            </a:r>
            <a:r>
              <a:rPr lang="en-US" b="1" dirty="0"/>
              <a:t>true</a:t>
            </a:r>
            <a:r>
              <a:rPr lang="en-US" dirty="0"/>
              <a:t> and if it is either </a:t>
            </a:r>
            <a:r>
              <a:rPr lang="en-US" b="1" dirty="0"/>
              <a:t>zero</a:t>
            </a:r>
            <a:r>
              <a:rPr lang="en-US" dirty="0"/>
              <a:t> or </a:t>
            </a:r>
            <a:r>
              <a:rPr lang="en-US" b="1" dirty="0"/>
              <a:t>null</a:t>
            </a:r>
            <a:r>
              <a:rPr lang="en-US" dirty="0"/>
              <a:t>, then it is assumed as </a:t>
            </a:r>
            <a:r>
              <a:rPr lang="en-US" b="1" dirty="0"/>
              <a:t>false</a:t>
            </a:r>
            <a:r>
              <a:rPr lang="en-US" dirty="0"/>
              <a:t> value</a:t>
            </a:r>
            <a:r>
              <a:rPr lang="en-US" dirty="0" smtClean="0"/>
              <a:t>.</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1878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0"/>
            <a:ext cx="8229600" cy="1143000"/>
          </a:xfrm>
        </p:spPr>
        <p:txBody>
          <a:bodyPr>
            <a:normAutofit/>
          </a:bodyPr>
          <a:lstStyle/>
          <a:p>
            <a:pPr algn="l"/>
            <a:r>
              <a:rPr lang="en-US" sz="2000" dirty="0" smtClean="0"/>
              <a:t>Output:</a:t>
            </a:r>
            <a:br>
              <a:rPr lang="en-US" sz="2000" dirty="0" smtClean="0"/>
            </a:br>
            <a:r>
              <a:rPr lang="en-US" sz="2000" dirty="0" smtClean="0"/>
              <a:t>a </a:t>
            </a:r>
            <a:r>
              <a:rPr lang="en-US" sz="2000" dirty="0"/>
              <a:t>is less than 20;</a:t>
            </a:r>
            <a:br>
              <a:rPr lang="en-US" sz="2000" dirty="0"/>
            </a:br>
            <a:r>
              <a:rPr lang="en-US" sz="2000" dirty="0"/>
              <a:t>value of a is : 10</a:t>
            </a:r>
          </a:p>
        </p:txBody>
      </p:sp>
      <p:sp>
        <p:nvSpPr>
          <p:cNvPr id="3" name="Content Placeholder 2"/>
          <p:cNvSpPr>
            <a:spLocks noGrp="1"/>
          </p:cNvSpPr>
          <p:nvPr>
            <p:ph idx="1"/>
          </p:nvPr>
        </p:nvSpPr>
        <p:spPr>
          <a:xfrm>
            <a:off x="457200" y="457200"/>
            <a:ext cx="8229600" cy="4525963"/>
          </a:xfrm>
        </p:spPr>
        <p:txBody>
          <a:bodyPr>
            <a:normAutofit fontScale="62500" lnSpcReduction="20000"/>
          </a:bodyPr>
          <a:lstStyle/>
          <a:p>
            <a:pPr marL="0" indent="0">
              <a:buNone/>
            </a:pPr>
            <a:r>
              <a:rPr lang="en-US" dirty="0"/>
              <a:t>#include &lt;</a:t>
            </a:r>
            <a:r>
              <a:rPr lang="en-US" dirty="0" err="1"/>
              <a:t>stdio.h</a:t>
            </a:r>
            <a:r>
              <a:rPr lang="en-US" dirty="0"/>
              <a:t>&gt;</a:t>
            </a:r>
            <a:br>
              <a:rPr lang="en-US" dirty="0"/>
            </a:br>
            <a:r>
              <a:rPr lang="en-US" dirty="0"/>
              <a:t/>
            </a:r>
            <a:br>
              <a:rPr lang="en-US" dirty="0"/>
            </a:br>
            <a:r>
              <a:rPr lang="en-US" dirty="0" err="1"/>
              <a:t>int</a:t>
            </a:r>
            <a:r>
              <a:rPr lang="en-US" dirty="0"/>
              <a:t> main () {</a:t>
            </a:r>
            <a:br>
              <a:rPr lang="en-US" dirty="0"/>
            </a:br>
            <a:r>
              <a:rPr lang="en-US" dirty="0"/>
              <a:t/>
            </a:r>
            <a:br>
              <a:rPr lang="en-US" dirty="0"/>
            </a:br>
            <a:r>
              <a:rPr lang="en-US" dirty="0"/>
              <a:t>  /* local variable definition */</a:t>
            </a:r>
            <a:br>
              <a:rPr lang="en-US" dirty="0"/>
            </a:br>
            <a:r>
              <a:rPr lang="en-US" dirty="0"/>
              <a:t>  </a:t>
            </a:r>
            <a:r>
              <a:rPr lang="en-US" dirty="0" err="1"/>
              <a:t>int</a:t>
            </a:r>
            <a:r>
              <a:rPr lang="en-US" dirty="0"/>
              <a:t> a = 10;</a:t>
            </a:r>
            <a:br>
              <a:rPr lang="en-US" dirty="0"/>
            </a:br>
            <a:r>
              <a:rPr lang="en-US" dirty="0"/>
              <a:t/>
            </a:r>
            <a:br>
              <a:rPr lang="en-US" dirty="0"/>
            </a:br>
            <a:r>
              <a:rPr lang="en-US" dirty="0"/>
              <a:t>  /* check the </a:t>
            </a:r>
            <a:r>
              <a:rPr lang="en-US" dirty="0" err="1"/>
              <a:t>boolean</a:t>
            </a:r>
            <a:r>
              <a:rPr lang="en-US" dirty="0"/>
              <a:t> condition using if statement */</a:t>
            </a:r>
            <a:br>
              <a:rPr lang="en-US" dirty="0"/>
            </a:br>
            <a:r>
              <a:rPr lang="en-US" dirty="0"/>
              <a:t/>
            </a:r>
            <a:br>
              <a:rPr lang="en-US" dirty="0"/>
            </a:br>
            <a:r>
              <a:rPr lang="en-US" dirty="0"/>
              <a:t>  if( a &lt; 20 ) {</a:t>
            </a:r>
            <a:br>
              <a:rPr lang="en-US" dirty="0"/>
            </a:br>
            <a:r>
              <a:rPr lang="en-US" dirty="0"/>
              <a:t>     /* if condition is true then print the following */</a:t>
            </a:r>
            <a:br>
              <a:rPr lang="en-US" dirty="0"/>
            </a:br>
            <a:r>
              <a:rPr lang="en-US" dirty="0"/>
              <a:t>     </a:t>
            </a:r>
            <a:r>
              <a:rPr lang="en-US" dirty="0" err="1"/>
              <a:t>printf</a:t>
            </a:r>
            <a:r>
              <a:rPr lang="en-US" dirty="0"/>
              <a:t>("a is less than 20\n" );</a:t>
            </a:r>
            <a:br>
              <a:rPr lang="en-US" dirty="0"/>
            </a:br>
            <a:r>
              <a:rPr lang="en-US" dirty="0"/>
              <a:t>  }</a:t>
            </a:r>
            <a:br>
              <a:rPr lang="en-US" dirty="0"/>
            </a:br>
            <a:r>
              <a:rPr lang="en-US" dirty="0"/>
              <a:t>  </a:t>
            </a:r>
            <a:br>
              <a:rPr lang="en-US" dirty="0"/>
            </a:br>
            <a:r>
              <a:rPr lang="en-US" dirty="0"/>
              <a:t>  </a:t>
            </a:r>
            <a:r>
              <a:rPr lang="en-US" dirty="0" err="1"/>
              <a:t>printf</a:t>
            </a:r>
            <a:r>
              <a:rPr lang="en-US" dirty="0"/>
              <a:t>("value of a is : %d\n", a);</a:t>
            </a:r>
            <a:br>
              <a:rPr lang="en-US" dirty="0"/>
            </a:br>
            <a:r>
              <a:rPr lang="en-US" dirty="0"/>
              <a:t/>
            </a:r>
            <a:br>
              <a:rPr lang="en-US" dirty="0"/>
            </a:br>
            <a:r>
              <a:rPr lang="en-US" dirty="0"/>
              <a:t>  return 0;</a:t>
            </a:r>
            <a:br>
              <a:rPr lang="en-US" dirty="0"/>
            </a:br>
            <a:r>
              <a:rPr lang="en-US" dirty="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050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if...else </a:t>
            </a:r>
            <a:r>
              <a:rPr lang="en-US" dirty="0" smtClean="0"/>
              <a:t>statement</a:t>
            </a:r>
            <a:endParaRPr lang="en-US" dirty="0"/>
          </a:p>
        </p:txBody>
      </p:sp>
      <p:sp>
        <p:nvSpPr>
          <p:cNvPr id="3" name="Content Placeholder 2"/>
          <p:cNvSpPr>
            <a:spLocks noGrp="1"/>
          </p:cNvSpPr>
          <p:nvPr>
            <p:ph idx="1"/>
          </p:nvPr>
        </p:nvSpPr>
        <p:spPr/>
        <p:txBody>
          <a:bodyPr>
            <a:normAutofit fontScale="70000" lnSpcReduction="20000"/>
          </a:bodyPr>
          <a:lstStyle/>
          <a:p>
            <a:pPr>
              <a:lnSpc>
                <a:spcPct val="170000"/>
              </a:lnSpc>
            </a:pPr>
            <a:r>
              <a:rPr lang="en-US" dirty="0"/>
              <a:t>An </a:t>
            </a:r>
            <a:r>
              <a:rPr lang="en-US" b="1" dirty="0"/>
              <a:t>if</a:t>
            </a:r>
            <a:r>
              <a:rPr lang="en-US" dirty="0"/>
              <a:t> statement can be followed by an optional </a:t>
            </a:r>
            <a:r>
              <a:rPr lang="en-US" b="1" dirty="0"/>
              <a:t>else</a:t>
            </a:r>
            <a:r>
              <a:rPr lang="en-US" dirty="0"/>
              <a:t> statement, which executes when the Boolean expression is false.</a:t>
            </a:r>
            <a:endParaRPr lang="en-US" b="1" dirty="0"/>
          </a:p>
          <a:p>
            <a:pPr>
              <a:lnSpc>
                <a:spcPct val="170000"/>
              </a:lnSpc>
            </a:pPr>
            <a:r>
              <a:rPr lang="en-US" b="1" dirty="0" smtClean="0"/>
              <a:t>Syntax</a:t>
            </a:r>
          </a:p>
          <a:p>
            <a:pPr marL="400050" lvl="1" indent="0">
              <a:buNone/>
            </a:pPr>
            <a:r>
              <a:rPr lang="en-US" dirty="0">
                <a:solidFill>
                  <a:srgbClr val="FF0000"/>
                </a:solidFill>
              </a:rPr>
              <a:t>if(</a:t>
            </a:r>
            <a:r>
              <a:rPr lang="en-US" dirty="0" err="1">
                <a:solidFill>
                  <a:srgbClr val="FF0000"/>
                </a:solidFill>
              </a:rPr>
              <a:t>boolean_expression</a:t>
            </a:r>
            <a:r>
              <a:rPr lang="en-US" dirty="0">
                <a:solidFill>
                  <a:srgbClr val="FF0000"/>
                </a:solidFill>
              </a:rPr>
              <a:t>) {</a:t>
            </a:r>
            <a:br>
              <a:rPr lang="en-US" dirty="0">
                <a:solidFill>
                  <a:srgbClr val="FF0000"/>
                </a:solidFill>
              </a:rPr>
            </a:br>
            <a:r>
              <a:rPr lang="en-US" dirty="0">
                <a:solidFill>
                  <a:srgbClr val="FF0000"/>
                </a:solidFill>
              </a:rPr>
              <a:t>  /* statement(s) will execute if the </a:t>
            </a:r>
            <a:endParaRPr lang="en-US" dirty="0" smtClean="0">
              <a:solidFill>
                <a:srgbClr val="FF0000"/>
              </a:solidFill>
            </a:endParaRPr>
          </a:p>
          <a:p>
            <a:pPr marL="400050" lvl="1" indent="0">
              <a:buNone/>
            </a:pPr>
            <a:r>
              <a:rPr lang="en-US" dirty="0">
                <a:solidFill>
                  <a:srgbClr val="FF0000"/>
                </a:solidFill>
              </a:rPr>
              <a:t>	</a:t>
            </a:r>
            <a:r>
              <a:rPr lang="en-US" dirty="0" err="1" smtClean="0">
                <a:solidFill>
                  <a:srgbClr val="FF0000"/>
                </a:solidFill>
              </a:rPr>
              <a:t>boolean</a:t>
            </a:r>
            <a:r>
              <a:rPr lang="en-US" dirty="0" smtClean="0">
                <a:solidFill>
                  <a:srgbClr val="FF0000"/>
                </a:solidFill>
              </a:rPr>
              <a:t> </a:t>
            </a:r>
            <a:r>
              <a:rPr lang="en-US" dirty="0">
                <a:solidFill>
                  <a:srgbClr val="FF0000"/>
                </a:solidFill>
              </a:rPr>
              <a:t>expression is true */</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else {</a:t>
            </a:r>
            <a:br>
              <a:rPr lang="en-US" dirty="0">
                <a:solidFill>
                  <a:srgbClr val="FF0000"/>
                </a:solidFill>
              </a:rPr>
            </a:br>
            <a:r>
              <a:rPr lang="en-US" dirty="0">
                <a:solidFill>
                  <a:srgbClr val="FF0000"/>
                </a:solidFill>
              </a:rPr>
              <a:t>  /* statement(s) will execute if the </a:t>
            </a:r>
            <a:endParaRPr lang="en-US" dirty="0" smtClean="0">
              <a:solidFill>
                <a:srgbClr val="FF0000"/>
              </a:solidFill>
            </a:endParaRPr>
          </a:p>
          <a:p>
            <a:pPr marL="400050" lvl="1" indent="0">
              <a:buNone/>
            </a:pPr>
            <a:r>
              <a:rPr lang="en-US" dirty="0">
                <a:solidFill>
                  <a:srgbClr val="FF0000"/>
                </a:solidFill>
              </a:rPr>
              <a:t>	</a:t>
            </a:r>
            <a:r>
              <a:rPr lang="en-US" dirty="0" err="1" smtClean="0">
                <a:solidFill>
                  <a:srgbClr val="FF0000"/>
                </a:solidFill>
              </a:rPr>
              <a:t>boolean</a:t>
            </a:r>
            <a:r>
              <a:rPr lang="en-US" dirty="0" smtClean="0">
                <a:solidFill>
                  <a:srgbClr val="FF0000"/>
                </a:solidFill>
              </a:rPr>
              <a:t> </a:t>
            </a:r>
            <a:r>
              <a:rPr lang="en-US" dirty="0">
                <a:solidFill>
                  <a:srgbClr val="FF0000"/>
                </a:solidFill>
              </a:rPr>
              <a:t>expression is false */</a:t>
            </a:r>
            <a:br>
              <a:rPr lang="en-US" dirty="0">
                <a:solidFill>
                  <a:srgbClr val="FF0000"/>
                </a:solidFill>
              </a:rPr>
            </a:br>
            <a:r>
              <a:rPr lang="en-US" dirty="0">
                <a:solidFill>
                  <a:srgbClr val="FF0000"/>
                </a:solidFill>
              </a:rPr>
              <a:t>}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56167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pic>
        <p:nvPicPr>
          <p:cNvPr id="2050" name="Picture 2" descr=" if...else stat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8150" y="1824831"/>
            <a:ext cx="3187700" cy="40767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948021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 </a:t>
            </a:r>
            <a:r>
              <a:rPr lang="en-US" dirty="0"/>
              <a:t>e</a:t>
            </a:r>
            <a:r>
              <a:rPr lang="en-US" dirty="0" smtClean="0"/>
              <a:t>lse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t>If the Boolean expression evaluates to </a:t>
            </a:r>
            <a:r>
              <a:rPr lang="en-US" sz="2000" b="1" dirty="0"/>
              <a:t>true</a:t>
            </a:r>
            <a:r>
              <a:rPr lang="en-US" sz="2000" dirty="0"/>
              <a:t>, then the </a:t>
            </a:r>
            <a:r>
              <a:rPr lang="en-US" sz="2000" b="1" dirty="0"/>
              <a:t>if block</a:t>
            </a:r>
            <a:r>
              <a:rPr lang="en-US" sz="2000" dirty="0"/>
              <a:t> will be executed, otherwise, the </a:t>
            </a:r>
            <a:r>
              <a:rPr lang="en-US" sz="2000" b="1" dirty="0"/>
              <a:t>else block</a:t>
            </a:r>
            <a:r>
              <a:rPr lang="en-US" sz="2000" dirty="0"/>
              <a:t> will be executed</a:t>
            </a:r>
            <a:r>
              <a:rPr lang="en-US" sz="2000" dirty="0" smtClean="0"/>
              <a:t>.</a:t>
            </a:r>
          </a:p>
          <a:p>
            <a:pPr>
              <a:lnSpc>
                <a:spcPct val="150000"/>
              </a:lnSpc>
            </a:pPr>
            <a:endParaRPr lang="en-US" sz="2000" dirty="0"/>
          </a:p>
          <a:p>
            <a:pPr>
              <a:lnSpc>
                <a:spcPct val="150000"/>
              </a:lnSpc>
            </a:pPr>
            <a:r>
              <a:rPr lang="en-US" sz="2000" dirty="0"/>
              <a:t>C programming language assumes any </a:t>
            </a:r>
            <a:r>
              <a:rPr lang="en-US" sz="2000" b="1" dirty="0"/>
              <a:t>non-zero</a:t>
            </a:r>
            <a:r>
              <a:rPr lang="en-US" sz="2000" dirty="0"/>
              <a:t> and </a:t>
            </a:r>
            <a:r>
              <a:rPr lang="en-US" sz="2000" b="1" dirty="0"/>
              <a:t>non-null</a:t>
            </a:r>
            <a:r>
              <a:rPr lang="en-US" sz="2000" dirty="0"/>
              <a:t> values as </a:t>
            </a:r>
            <a:r>
              <a:rPr lang="en-US" sz="2000" b="1" dirty="0"/>
              <a:t>true</a:t>
            </a:r>
            <a:r>
              <a:rPr lang="en-US" sz="2000" dirty="0"/>
              <a:t>, and if it is either </a:t>
            </a:r>
            <a:r>
              <a:rPr lang="en-US" sz="2000" b="1" dirty="0"/>
              <a:t>zero</a:t>
            </a:r>
            <a:r>
              <a:rPr lang="en-US" sz="2000" dirty="0"/>
              <a:t> or </a:t>
            </a:r>
            <a:r>
              <a:rPr lang="en-US" sz="2000" b="1" dirty="0"/>
              <a:t>null</a:t>
            </a:r>
            <a:r>
              <a:rPr lang="en-US" sz="2000" dirty="0"/>
              <a:t>, then it is assumed as </a:t>
            </a:r>
            <a:r>
              <a:rPr lang="en-US" sz="2000" b="1" dirty="0"/>
              <a:t>false</a:t>
            </a:r>
            <a:r>
              <a:rPr lang="en-US" sz="2000" dirty="0"/>
              <a:t> value.</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1602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09" y="4800600"/>
            <a:ext cx="8229600" cy="1143000"/>
          </a:xfrm>
        </p:spPr>
        <p:txBody>
          <a:bodyPr>
            <a:normAutofit fontScale="90000"/>
          </a:bodyPr>
          <a:lstStyle/>
          <a:p>
            <a:pPr algn="l"/>
            <a:r>
              <a:rPr lang="en-US" sz="2400" b="1" dirty="0" smtClean="0"/>
              <a:t>Output</a:t>
            </a:r>
            <a:r>
              <a:rPr lang="en-US" sz="2400" dirty="0" smtClean="0"/>
              <a:t> </a:t>
            </a:r>
            <a:br>
              <a:rPr lang="en-US" sz="2400" dirty="0" smtClean="0"/>
            </a:br>
            <a:r>
              <a:rPr lang="en-US" sz="2400" dirty="0"/>
              <a:t>a is not less than 20;</a:t>
            </a:r>
            <a:br>
              <a:rPr lang="en-US" sz="2400" dirty="0"/>
            </a:br>
            <a:r>
              <a:rPr lang="en-US" sz="2400" dirty="0"/>
              <a:t>value of a is : </a:t>
            </a:r>
            <a:r>
              <a:rPr lang="en-US" sz="2400" dirty="0" smtClean="0"/>
              <a:t>100</a:t>
            </a:r>
            <a:endParaRPr lang="en-US" sz="2400" dirty="0"/>
          </a:p>
        </p:txBody>
      </p:sp>
      <p:sp>
        <p:nvSpPr>
          <p:cNvPr id="3" name="Content Placeholder 2"/>
          <p:cNvSpPr>
            <a:spLocks noGrp="1"/>
          </p:cNvSpPr>
          <p:nvPr>
            <p:ph idx="1"/>
          </p:nvPr>
        </p:nvSpPr>
        <p:spPr>
          <a:xfrm>
            <a:off x="429409" y="381000"/>
            <a:ext cx="8229600" cy="4525963"/>
          </a:xfrm>
        </p:spPr>
        <p:txBody>
          <a:bodyPr>
            <a:normAutofit fontScale="47500" lnSpcReduction="20000"/>
          </a:bodyPr>
          <a:lstStyle/>
          <a:p>
            <a:pPr marL="0" indent="0">
              <a:buNone/>
            </a:pPr>
            <a:r>
              <a:rPr lang="en-US" dirty="0"/>
              <a:t>#include &lt;</a:t>
            </a:r>
            <a:r>
              <a:rPr lang="en-US" dirty="0" err="1"/>
              <a:t>stdio.h</a:t>
            </a:r>
            <a:r>
              <a:rPr lang="en-US" dirty="0"/>
              <a:t>&gt;</a:t>
            </a:r>
            <a:br>
              <a:rPr lang="en-US" dirty="0"/>
            </a:br>
            <a:r>
              <a:rPr lang="en-US" dirty="0"/>
              <a:t/>
            </a:r>
            <a:br>
              <a:rPr lang="en-US" dirty="0"/>
            </a:br>
            <a:r>
              <a:rPr lang="en-US" dirty="0" err="1"/>
              <a:t>int</a:t>
            </a:r>
            <a:r>
              <a:rPr lang="en-US" dirty="0"/>
              <a:t> main () {</a:t>
            </a:r>
            <a:br>
              <a:rPr lang="en-US" dirty="0"/>
            </a:br>
            <a:r>
              <a:rPr lang="en-US" dirty="0"/>
              <a:t/>
            </a:r>
            <a:br>
              <a:rPr lang="en-US" dirty="0"/>
            </a:br>
            <a:r>
              <a:rPr lang="en-US" dirty="0"/>
              <a:t>  /* local variable definition */</a:t>
            </a:r>
            <a:br>
              <a:rPr lang="en-US" dirty="0"/>
            </a:br>
            <a:r>
              <a:rPr lang="en-US" dirty="0"/>
              <a:t>  </a:t>
            </a:r>
            <a:r>
              <a:rPr lang="en-US" dirty="0" err="1"/>
              <a:t>int</a:t>
            </a:r>
            <a:r>
              <a:rPr lang="en-US" dirty="0"/>
              <a:t> a = 100;</a:t>
            </a:r>
            <a:br>
              <a:rPr lang="en-US" dirty="0"/>
            </a:br>
            <a:r>
              <a:rPr lang="en-US" dirty="0"/>
              <a:t/>
            </a:r>
            <a:br>
              <a:rPr lang="en-US" dirty="0"/>
            </a:br>
            <a:r>
              <a:rPr lang="en-US" dirty="0"/>
              <a:t>  /* check the </a:t>
            </a:r>
            <a:r>
              <a:rPr lang="en-US" dirty="0" err="1"/>
              <a:t>boolean</a:t>
            </a:r>
            <a:r>
              <a:rPr lang="en-US" dirty="0"/>
              <a:t> condition */</a:t>
            </a:r>
            <a:br>
              <a:rPr lang="en-US" dirty="0"/>
            </a:br>
            <a:r>
              <a:rPr lang="en-US" dirty="0"/>
              <a:t>  if( a &lt; 20 ) {</a:t>
            </a:r>
            <a:br>
              <a:rPr lang="en-US" dirty="0"/>
            </a:br>
            <a:r>
              <a:rPr lang="en-US" dirty="0"/>
              <a:t>     /* if condition is true then print the following */</a:t>
            </a:r>
            <a:br>
              <a:rPr lang="en-US" dirty="0"/>
            </a:br>
            <a:r>
              <a:rPr lang="en-US" dirty="0"/>
              <a:t>     </a:t>
            </a:r>
            <a:r>
              <a:rPr lang="en-US" dirty="0" err="1"/>
              <a:t>printf</a:t>
            </a:r>
            <a:r>
              <a:rPr lang="en-US" dirty="0"/>
              <a:t>("a is less than 20\n" );</a:t>
            </a:r>
            <a:br>
              <a:rPr lang="en-US" dirty="0"/>
            </a:br>
            <a:r>
              <a:rPr lang="en-US" dirty="0"/>
              <a:t>  }</a:t>
            </a:r>
            <a:br>
              <a:rPr lang="en-US" dirty="0"/>
            </a:br>
            <a:r>
              <a:rPr lang="en-US" dirty="0"/>
              <a:t>  else {</a:t>
            </a:r>
            <a:br>
              <a:rPr lang="en-US" dirty="0"/>
            </a:br>
            <a:r>
              <a:rPr lang="en-US" dirty="0"/>
              <a:t>     /* if condition is false then print the following */</a:t>
            </a:r>
            <a:br>
              <a:rPr lang="en-US" dirty="0"/>
            </a:br>
            <a:r>
              <a:rPr lang="en-US" dirty="0"/>
              <a:t>     </a:t>
            </a:r>
            <a:r>
              <a:rPr lang="en-US" dirty="0" err="1"/>
              <a:t>printf</a:t>
            </a:r>
            <a:r>
              <a:rPr lang="en-US" dirty="0"/>
              <a:t>("a is not less than 20\n" );</a:t>
            </a:r>
            <a:br>
              <a:rPr lang="en-US" dirty="0"/>
            </a:br>
            <a:r>
              <a:rPr lang="en-US" dirty="0"/>
              <a:t>  }</a:t>
            </a:r>
            <a:br>
              <a:rPr lang="en-US" dirty="0"/>
            </a:br>
            <a:r>
              <a:rPr lang="en-US" dirty="0"/>
              <a:t>  </a:t>
            </a:r>
            <a:br>
              <a:rPr lang="en-US" dirty="0"/>
            </a:br>
            <a:r>
              <a:rPr lang="en-US" dirty="0"/>
              <a:t>  </a:t>
            </a:r>
            <a:r>
              <a:rPr lang="en-US" dirty="0" err="1"/>
              <a:t>printf</a:t>
            </a:r>
            <a:r>
              <a:rPr lang="en-US" dirty="0"/>
              <a:t>("value of a is : %d\n", a);</a:t>
            </a:r>
            <a:br>
              <a:rPr lang="en-US" dirty="0"/>
            </a:br>
            <a:r>
              <a:rPr lang="en-US" dirty="0"/>
              <a:t/>
            </a:r>
            <a:br>
              <a:rPr lang="en-US" dirty="0"/>
            </a:br>
            <a:r>
              <a:rPr lang="en-US" dirty="0"/>
              <a:t>  return 0;</a:t>
            </a:r>
            <a:br>
              <a:rPr lang="en-US" dirty="0"/>
            </a:br>
            <a:r>
              <a:rPr lang="en-US" dirty="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2806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a:t>
            </a:r>
            <a:r>
              <a:rPr lang="en-US" dirty="0" err="1"/>
              <a:t>if..else</a:t>
            </a:r>
            <a:r>
              <a:rPr lang="en-US" dirty="0"/>
              <a:t> statements</a:t>
            </a:r>
          </a:p>
        </p:txBody>
      </p:sp>
      <p:sp>
        <p:nvSpPr>
          <p:cNvPr id="3" name="Content Placeholder 2"/>
          <p:cNvSpPr>
            <a:spLocks noGrp="1"/>
          </p:cNvSpPr>
          <p:nvPr>
            <p:ph idx="1"/>
          </p:nvPr>
        </p:nvSpPr>
        <p:spPr/>
        <p:txBody>
          <a:bodyPr>
            <a:normAutofit fontScale="62500" lnSpcReduction="20000"/>
          </a:bodyPr>
          <a:lstStyle/>
          <a:p>
            <a:pPr>
              <a:lnSpc>
                <a:spcPct val="170000"/>
              </a:lnSpc>
            </a:pPr>
            <a:r>
              <a:rPr lang="en-US" dirty="0"/>
              <a:t>An </a:t>
            </a:r>
            <a:r>
              <a:rPr lang="en-US" b="1" dirty="0"/>
              <a:t>if</a:t>
            </a:r>
            <a:r>
              <a:rPr lang="en-US" dirty="0"/>
              <a:t> statement can be followed by an optional </a:t>
            </a:r>
            <a:r>
              <a:rPr lang="en-US" b="1" dirty="0"/>
              <a:t>else if...else</a:t>
            </a:r>
            <a:r>
              <a:rPr lang="en-US" dirty="0"/>
              <a:t> statement, which is very useful to test various conditions using single if...else if statement.</a:t>
            </a:r>
          </a:p>
          <a:p>
            <a:pPr>
              <a:lnSpc>
                <a:spcPct val="170000"/>
              </a:lnSpc>
            </a:pPr>
            <a:r>
              <a:rPr lang="en-US" dirty="0"/>
              <a:t>When using if...else </a:t>
            </a:r>
            <a:r>
              <a:rPr lang="en-US" dirty="0" err="1"/>
              <a:t>if..else</a:t>
            </a:r>
            <a:r>
              <a:rPr lang="en-US" dirty="0"/>
              <a:t> statements, there are few points to keep in mind −</a:t>
            </a:r>
          </a:p>
          <a:p>
            <a:pPr lvl="1" fontAlgn="base">
              <a:lnSpc>
                <a:spcPct val="170000"/>
              </a:lnSpc>
            </a:pPr>
            <a:r>
              <a:rPr lang="en-US" dirty="0"/>
              <a:t>An if can have zero or one else's and it must come after any else if's.</a:t>
            </a:r>
          </a:p>
          <a:p>
            <a:pPr lvl="1" fontAlgn="base">
              <a:lnSpc>
                <a:spcPct val="170000"/>
              </a:lnSpc>
            </a:pPr>
            <a:r>
              <a:rPr lang="en-US" dirty="0"/>
              <a:t>An if can have zero to many else if's and they must come before the else.</a:t>
            </a:r>
          </a:p>
          <a:p>
            <a:pPr lvl="1" fontAlgn="base">
              <a:lnSpc>
                <a:spcPct val="170000"/>
              </a:lnSpc>
            </a:pPr>
            <a:r>
              <a:rPr lang="en-US" dirty="0"/>
              <a:t>Once an else if succeeds, none of the remaining else if's or else's will be tested.</a:t>
            </a:r>
          </a:p>
          <a:p>
            <a:pPr>
              <a:lnSpc>
                <a:spcPct val="17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1431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pPr marL="0" indent="0">
              <a:buNone/>
            </a:pPr>
            <a:r>
              <a:rPr lang="en-US" dirty="0">
                <a:solidFill>
                  <a:srgbClr val="FF0000"/>
                </a:solidFill>
              </a:rPr>
              <a:t>if(</a:t>
            </a:r>
            <a:r>
              <a:rPr lang="en-US" dirty="0" err="1">
                <a:solidFill>
                  <a:srgbClr val="FF0000"/>
                </a:solidFill>
              </a:rPr>
              <a:t>boolean_expression</a:t>
            </a:r>
            <a:r>
              <a:rPr lang="en-US" dirty="0">
                <a:solidFill>
                  <a:srgbClr val="FF0000"/>
                </a:solidFill>
              </a:rPr>
              <a:t> 1) {</a:t>
            </a:r>
            <a:br>
              <a:rPr lang="en-US" dirty="0">
                <a:solidFill>
                  <a:srgbClr val="FF0000"/>
                </a:solidFill>
              </a:rPr>
            </a:br>
            <a:r>
              <a:rPr lang="en-US" dirty="0">
                <a:solidFill>
                  <a:srgbClr val="FF0000"/>
                </a:solidFill>
              </a:rPr>
              <a:t>  </a:t>
            </a:r>
            <a:r>
              <a:rPr lang="en-US" dirty="0" smtClean="0">
                <a:solidFill>
                  <a:srgbClr val="FF0000"/>
                </a:solidFill>
              </a:rPr>
              <a:t>	/* </a:t>
            </a:r>
            <a:r>
              <a:rPr lang="en-US" dirty="0">
                <a:solidFill>
                  <a:srgbClr val="FF0000"/>
                </a:solidFill>
              </a:rPr>
              <a:t>Executes when the </a:t>
            </a:r>
            <a:r>
              <a:rPr lang="en-US" dirty="0" err="1">
                <a:solidFill>
                  <a:srgbClr val="FF0000"/>
                </a:solidFill>
              </a:rPr>
              <a:t>boolean</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expression </a:t>
            </a:r>
            <a:r>
              <a:rPr lang="en-US" dirty="0">
                <a:solidFill>
                  <a:srgbClr val="FF0000"/>
                </a:solidFill>
              </a:rPr>
              <a:t>1 is true */</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else if( </a:t>
            </a:r>
            <a:r>
              <a:rPr lang="en-US" dirty="0" err="1">
                <a:solidFill>
                  <a:srgbClr val="FF0000"/>
                </a:solidFill>
              </a:rPr>
              <a:t>boolean_expression</a:t>
            </a:r>
            <a:r>
              <a:rPr lang="en-US" dirty="0">
                <a:solidFill>
                  <a:srgbClr val="FF0000"/>
                </a:solidFill>
              </a:rPr>
              <a:t> 2) {</a:t>
            </a:r>
            <a:br>
              <a:rPr lang="en-US" dirty="0">
                <a:solidFill>
                  <a:srgbClr val="FF0000"/>
                </a:solidFill>
              </a:rPr>
            </a:br>
            <a:r>
              <a:rPr lang="en-US" dirty="0">
                <a:solidFill>
                  <a:srgbClr val="FF0000"/>
                </a:solidFill>
              </a:rPr>
              <a:t>  </a:t>
            </a:r>
            <a:r>
              <a:rPr lang="en-US" dirty="0" smtClean="0">
                <a:solidFill>
                  <a:srgbClr val="FF0000"/>
                </a:solidFill>
              </a:rPr>
              <a:t>	/* </a:t>
            </a:r>
            <a:r>
              <a:rPr lang="en-US" dirty="0">
                <a:solidFill>
                  <a:srgbClr val="FF0000"/>
                </a:solidFill>
              </a:rPr>
              <a:t>Executes when the </a:t>
            </a:r>
            <a:r>
              <a:rPr lang="en-US" dirty="0" err="1">
                <a:solidFill>
                  <a:srgbClr val="FF0000"/>
                </a:solidFill>
              </a:rPr>
              <a:t>boolean</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expression </a:t>
            </a:r>
            <a:r>
              <a:rPr lang="en-US" dirty="0">
                <a:solidFill>
                  <a:srgbClr val="FF0000"/>
                </a:solidFill>
              </a:rPr>
              <a:t>2 is true */</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else if( </a:t>
            </a:r>
            <a:r>
              <a:rPr lang="en-US" dirty="0" err="1">
                <a:solidFill>
                  <a:srgbClr val="FF0000"/>
                </a:solidFill>
              </a:rPr>
              <a:t>boolean_expression</a:t>
            </a:r>
            <a:r>
              <a:rPr lang="en-US" dirty="0">
                <a:solidFill>
                  <a:srgbClr val="FF0000"/>
                </a:solidFill>
              </a:rPr>
              <a:t> 3) {</a:t>
            </a:r>
            <a:br>
              <a:rPr lang="en-US" dirty="0">
                <a:solidFill>
                  <a:srgbClr val="FF0000"/>
                </a:solidFill>
              </a:rPr>
            </a:br>
            <a:r>
              <a:rPr lang="en-US" dirty="0">
                <a:solidFill>
                  <a:srgbClr val="FF0000"/>
                </a:solidFill>
              </a:rPr>
              <a:t>  </a:t>
            </a:r>
            <a:r>
              <a:rPr lang="en-US" dirty="0" smtClean="0">
                <a:solidFill>
                  <a:srgbClr val="FF0000"/>
                </a:solidFill>
              </a:rPr>
              <a:t>	/* </a:t>
            </a:r>
            <a:r>
              <a:rPr lang="en-US" dirty="0">
                <a:solidFill>
                  <a:srgbClr val="FF0000"/>
                </a:solidFill>
              </a:rPr>
              <a:t>Executes when the </a:t>
            </a:r>
            <a:r>
              <a:rPr lang="en-US" dirty="0" err="1">
                <a:solidFill>
                  <a:srgbClr val="FF0000"/>
                </a:solidFill>
              </a:rPr>
              <a:t>boolean</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expression </a:t>
            </a:r>
            <a:r>
              <a:rPr lang="en-US" dirty="0">
                <a:solidFill>
                  <a:srgbClr val="FF0000"/>
                </a:solidFill>
              </a:rPr>
              <a:t>3 is true */</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else  {</a:t>
            </a:r>
            <a:br>
              <a:rPr lang="en-US" dirty="0">
                <a:solidFill>
                  <a:srgbClr val="FF0000"/>
                </a:solidFill>
              </a:rPr>
            </a:br>
            <a:r>
              <a:rPr lang="en-US" dirty="0">
                <a:solidFill>
                  <a:srgbClr val="FF0000"/>
                </a:solidFill>
              </a:rPr>
              <a:t>  </a:t>
            </a:r>
            <a:r>
              <a:rPr lang="en-US" dirty="0" smtClean="0">
                <a:solidFill>
                  <a:srgbClr val="FF0000"/>
                </a:solidFill>
              </a:rPr>
              <a:t>	/* </a:t>
            </a:r>
            <a:r>
              <a:rPr lang="en-US" dirty="0">
                <a:solidFill>
                  <a:srgbClr val="FF0000"/>
                </a:solidFill>
              </a:rPr>
              <a:t>executes when the none of the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above </a:t>
            </a:r>
            <a:r>
              <a:rPr lang="en-US" dirty="0">
                <a:solidFill>
                  <a:srgbClr val="FF0000"/>
                </a:solidFill>
              </a:rPr>
              <a:t>condition is true </a:t>
            </a:r>
            <a:r>
              <a:rPr lang="en-US" dirty="0" smtClean="0">
                <a:solidFill>
                  <a:srgbClr val="FF0000"/>
                </a:solidFill>
              </a:rPr>
              <a:t>*/</a:t>
            </a:r>
          </a:p>
          <a:p>
            <a:pPr marL="0" indent="0">
              <a:buNone/>
            </a:pPr>
            <a:r>
              <a:rPr lang="en-US" dirty="0">
                <a:solidFill>
                  <a:srgbClr val="FF0000"/>
                </a:solidFill>
              </a:rPr>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18674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 Runtime </a:t>
            </a:r>
            <a:r>
              <a:rPr lang="en-US" b="1" dirty="0" smtClean="0"/>
              <a:t>Errors</a:t>
            </a:r>
            <a:endParaRPr lang="en-US" b="1"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nSpc>
                <a:spcPct val="160000"/>
              </a:lnSpc>
            </a:pPr>
            <a:r>
              <a:rPr lang="en-US" dirty="0"/>
              <a:t>C runtime errors are those errors that occur during the </a:t>
            </a:r>
            <a:r>
              <a:rPr lang="en-US" dirty="0" smtClean="0"/>
              <a:t>execution </a:t>
            </a:r>
            <a:r>
              <a:rPr lang="en-US" dirty="0"/>
              <a:t>of a c program and generally occur due to some illegal operation performed in the program.</a:t>
            </a:r>
          </a:p>
          <a:p>
            <a:pPr>
              <a:lnSpc>
                <a:spcPct val="160000"/>
              </a:lnSpc>
            </a:pPr>
            <a:endParaRPr lang="en-US" dirty="0" smtClean="0"/>
          </a:p>
          <a:p>
            <a:pPr>
              <a:lnSpc>
                <a:spcPct val="160000"/>
              </a:lnSpc>
            </a:pPr>
            <a:r>
              <a:rPr lang="en-US" dirty="0"/>
              <a:t>Examples of some illegal operations that may produce runtime errors are:</a:t>
            </a:r>
          </a:p>
          <a:p>
            <a:pPr lvl="1">
              <a:lnSpc>
                <a:spcPct val="160000"/>
              </a:lnSpc>
            </a:pPr>
            <a:r>
              <a:rPr lang="en-US" dirty="0"/>
              <a:t>Dividing a number by zero</a:t>
            </a:r>
          </a:p>
          <a:p>
            <a:pPr lvl="1">
              <a:lnSpc>
                <a:spcPct val="160000"/>
              </a:lnSpc>
            </a:pPr>
            <a:r>
              <a:rPr lang="en-US" dirty="0"/>
              <a:t>Trying to open a file which is not created</a:t>
            </a:r>
          </a:p>
          <a:p>
            <a:pPr lvl="1">
              <a:lnSpc>
                <a:spcPct val="160000"/>
              </a:lnSpc>
            </a:pPr>
            <a:r>
              <a:rPr lang="en-US" dirty="0"/>
              <a:t>Lack of free memory </a:t>
            </a:r>
            <a:r>
              <a:rPr lang="en-US" dirty="0" smtClean="0"/>
              <a:t>space</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3327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Autofit/>
          </a:bodyPr>
          <a:lstStyle/>
          <a:p>
            <a:pPr marL="0" indent="0">
              <a:buNone/>
            </a:pPr>
            <a:r>
              <a:rPr lang="en-US" sz="1400" dirty="0"/>
              <a:t>#include &lt;</a:t>
            </a:r>
            <a:r>
              <a:rPr lang="en-US" sz="1400" dirty="0" err="1"/>
              <a:t>stdio.h</a:t>
            </a:r>
            <a:r>
              <a:rPr lang="en-US" sz="1400" dirty="0"/>
              <a:t>&gt;</a:t>
            </a:r>
            <a:br>
              <a:rPr lang="en-US" sz="1400" dirty="0"/>
            </a:br>
            <a:r>
              <a:rPr lang="en-US" sz="1400" dirty="0"/>
              <a:t/>
            </a:r>
            <a:br>
              <a:rPr lang="en-US" sz="1400" dirty="0"/>
            </a:br>
            <a:r>
              <a:rPr lang="en-US" sz="1400" dirty="0" err="1"/>
              <a:t>int</a:t>
            </a:r>
            <a:r>
              <a:rPr lang="en-US" sz="1400" dirty="0"/>
              <a:t> main () {</a:t>
            </a:r>
            <a:br>
              <a:rPr lang="en-US" sz="1400" dirty="0"/>
            </a:br>
            <a:r>
              <a:rPr lang="en-US" sz="1400" dirty="0"/>
              <a:t/>
            </a:r>
            <a:br>
              <a:rPr lang="en-US" sz="1400" dirty="0"/>
            </a:br>
            <a:r>
              <a:rPr lang="en-US" sz="1400" dirty="0"/>
              <a:t>  /* local variable definition */</a:t>
            </a:r>
            <a:br>
              <a:rPr lang="en-US" sz="1400" dirty="0"/>
            </a:br>
            <a:r>
              <a:rPr lang="en-US" sz="1400" dirty="0"/>
              <a:t>  </a:t>
            </a:r>
            <a:r>
              <a:rPr lang="en-US" sz="1400" dirty="0" err="1"/>
              <a:t>int</a:t>
            </a:r>
            <a:r>
              <a:rPr lang="en-US" sz="1400" dirty="0"/>
              <a:t> a = 100;</a:t>
            </a:r>
            <a:br>
              <a:rPr lang="en-US" sz="1400" dirty="0"/>
            </a:br>
            <a:r>
              <a:rPr lang="en-US" sz="1400" dirty="0"/>
              <a:t/>
            </a:r>
            <a:br>
              <a:rPr lang="en-US" sz="1400" dirty="0"/>
            </a:br>
            <a:r>
              <a:rPr lang="en-US" sz="1400" dirty="0"/>
              <a:t>  /* check the </a:t>
            </a:r>
            <a:r>
              <a:rPr lang="en-US" sz="1400" dirty="0" err="1"/>
              <a:t>boolean</a:t>
            </a:r>
            <a:r>
              <a:rPr lang="en-US" sz="1400" dirty="0"/>
              <a:t> condition */</a:t>
            </a:r>
            <a:br>
              <a:rPr lang="en-US" sz="1400" dirty="0"/>
            </a:br>
            <a:r>
              <a:rPr lang="en-US" sz="1400" dirty="0"/>
              <a:t>  if( a == 10 ) {</a:t>
            </a:r>
            <a:br>
              <a:rPr lang="en-US" sz="1400" dirty="0"/>
            </a:br>
            <a:r>
              <a:rPr lang="en-US" sz="1400" dirty="0"/>
              <a:t>     /* if condition is true then print the following */</a:t>
            </a:r>
            <a:br>
              <a:rPr lang="en-US" sz="1400" dirty="0"/>
            </a:br>
            <a:r>
              <a:rPr lang="en-US" sz="1400" dirty="0"/>
              <a:t>     </a:t>
            </a:r>
            <a:r>
              <a:rPr lang="en-US" sz="1400" dirty="0" err="1"/>
              <a:t>printf</a:t>
            </a:r>
            <a:r>
              <a:rPr lang="en-US" sz="1400" dirty="0"/>
              <a:t>("Value of a is 10\n" );</a:t>
            </a:r>
            <a:br>
              <a:rPr lang="en-US" sz="1400" dirty="0"/>
            </a:br>
            <a:r>
              <a:rPr lang="en-US" sz="1400" dirty="0"/>
              <a:t>  }</a:t>
            </a:r>
            <a:br>
              <a:rPr lang="en-US" sz="1400" dirty="0"/>
            </a:br>
            <a:r>
              <a:rPr lang="en-US" sz="1400" dirty="0"/>
              <a:t>  else if( a == 20 ) {</a:t>
            </a:r>
            <a:br>
              <a:rPr lang="en-US" sz="1400" dirty="0"/>
            </a:br>
            <a:r>
              <a:rPr lang="en-US" sz="1400" dirty="0"/>
              <a:t>     /* if else if condition is true */</a:t>
            </a:r>
            <a:br>
              <a:rPr lang="en-US" sz="1400" dirty="0"/>
            </a:br>
            <a:r>
              <a:rPr lang="en-US" sz="1400" dirty="0"/>
              <a:t>     </a:t>
            </a:r>
            <a:r>
              <a:rPr lang="en-US" sz="1400" dirty="0" err="1"/>
              <a:t>printf</a:t>
            </a:r>
            <a:r>
              <a:rPr lang="en-US" sz="1400" dirty="0"/>
              <a:t>("Value of a is 20\n" );</a:t>
            </a:r>
            <a:br>
              <a:rPr lang="en-US" sz="1400" dirty="0"/>
            </a:br>
            <a:r>
              <a:rPr lang="en-US" sz="1400" dirty="0"/>
              <a:t>  }</a:t>
            </a:r>
            <a:br>
              <a:rPr lang="en-US" sz="1400" dirty="0"/>
            </a:br>
            <a:r>
              <a:rPr lang="en-US" sz="1400" dirty="0"/>
              <a:t>  else if( a == 30 ) {</a:t>
            </a:r>
            <a:br>
              <a:rPr lang="en-US" sz="1400" dirty="0"/>
            </a:br>
            <a:r>
              <a:rPr lang="en-US" sz="1400" dirty="0"/>
              <a:t>     /* if else if condition is true  */</a:t>
            </a:r>
            <a:br>
              <a:rPr lang="en-US" sz="1400" dirty="0"/>
            </a:br>
            <a:r>
              <a:rPr lang="en-US" sz="1400" dirty="0"/>
              <a:t>     </a:t>
            </a:r>
            <a:r>
              <a:rPr lang="en-US" sz="1400" dirty="0" err="1"/>
              <a:t>printf</a:t>
            </a:r>
            <a:r>
              <a:rPr lang="en-US" sz="1400" dirty="0"/>
              <a:t>("Value of a is 30\n" );</a:t>
            </a:r>
            <a:br>
              <a:rPr lang="en-US" sz="1400" dirty="0"/>
            </a:br>
            <a:r>
              <a:rPr lang="en-US" sz="1400" dirty="0"/>
              <a:t>  }</a:t>
            </a:r>
            <a:br>
              <a:rPr lang="en-US" sz="1400" dirty="0"/>
            </a:br>
            <a:r>
              <a:rPr lang="en-US" sz="1400" dirty="0"/>
              <a:t>  else {</a:t>
            </a:r>
            <a:br>
              <a:rPr lang="en-US" sz="1400" dirty="0"/>
            </a:br>
            <a:r>
              <a:rPr lang="en-US" sz="1400" dirty="0"/>
              <a:t>     /* if none of the conditions is true */</a:t>
            </a:r>
            <a:br>
              <a:rPr lang="en-US" sz="1400" dirty="0"/>
            </a:br>
            <a:r>
              <a:rPr lang="en-US" sz="1400" dirty="0"/>
              <a:t>     </a:t>
            </a:r>
            <a:r>
              <a:rPr lang="en-US" sz="1400" dirty="0" err="1"/>
              <a:t>printf</a:t>
            </a:r>
            <a:r>
              <a:rPr lang="en-US" sz="1400" dirty="0"/>
              <a:t>("None of the values is matching\n" );</a:t>
            </a:r>
            <a:br>
              <a:rPr lang="en-US" sz="1400" dirty="0"/>
            </a:br>
            <a:r>
              <a:rPr lang="en-US" sz="1400" dirty="0"/>
              <a:t>  }</a:t>
            </a:r>
            <a:br>
              <a:rPr lang="en-US" sz="1400" dirty="0"/>
            </a:br>
            <a:r>
              <a:rPr lang="en-US" sz="1400" dirty="0"/>
              <a:t>  </a:t>
            </a:r>
            <a:br>
              <a:rPr lang="en-US" sz="1400" dirty="0"/>
            </a:br>
            <a:r>
              <a:rPr lang="en-US" sz="1400" dirty="0"/>
              <a:t>  </a:t>
            </a:r>
            <a:r>
              <a:rPr lang="en-US" sz="1400" dirty="0" err="1"/>
              <a:t>printf</a:t>
            </a:r>
            <a:r>
              <a:rPr lang="en-US" sz="1400" dirty="0"/>
              <a:t>("Exact value of a is: %d\n", a );</a:t>
            </a:r>
            <a:br>
              <a:rPr lang="en-US" sz="1400" dirty="0"/>
            </a:br>
            <a:r>
              <a:rPr lang="en-US" sz="1400" dirty="0"/>
              <a:t/>
            </a:r>
            <a:br>
              <a:rPr lang="en-US" sz="1400" dirty="0"/>
            </a:br>
            <a:r>
              <a:rPr lang="en-US" sz="1400" dirty="0"/>
              <a:t>  return 0;</a:t>
            </a:r>
            <a:br>
              <a:rPr lang="en-US" sz="1400" dirty="0"/>
            </a:br>
            <a:r>
              <a:rPr lang="en-US" sz="1400" dirty="0"/>
              <a:t>}</a:t>
            </a:r>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88186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statements</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a:lnSpc>
                <a:spcPct val="170000"/>
              </a:lnSpc>
            </a:pPr>
            <a:r>
              <a:rPr lang="en-US" dirty="0"/>
              <a:t>It is always legal in C programming to </a:t>
            </a:r>
            <a:r>
              <a:rPr lang="en-US" b="1" dirty="0"/>
              <a:t>nest</a:t>
            </a:r>
            <a:r>
              <a:rPr lang="en-US" dirty="0"/>
              <a:t> if-else statements, which means you can use one if or else if statement inside another if or else if statement(s</a:t>
            </a:r>
            <a:r>
              <a:rPr lang="en-US" dirty="0" smtClean="0"/>
              <a:t>).</a:t>
            </a:r>
          </a:p>
          <a:p>
            <a:pPr>
              <a:lnSpc>
                <a:spcPct val="170000"/>
              </a:lnSpc>
            </a:pPr>
            <a:r>
              <a:rPr lang="en-US" dirty="0" smtClean="0"/>
              <a:t>Syntax:</a:t>
            </a:r>
          </a:p>
          <a:p>
            <a:endParaRPr lang="en-US" dirty="0"/>
          </a:p>
          <a:p>
            <a:pPr marL="0" indent="0">
              <a:buNone/>
            </a:pPr>
            <a:r>
              <a:rPr lang="en-US" dirty="0" smtClean="0">
                <a:solidFill>
                  <a:srgbClr val="FF0000"/>
                </a:solidFill>
              </a:rPr>
              <a:t>if</a:t>
            </a:r>
            <a:r>
              <a:rPr lang="en-US" dirty="0">
                <a:solidFill>
                  <a:srgbClr val="FF0000"/>
                </a:solidFill>
              </a:rPr>
              <a:t>( </a:t>
            </a:r>
            <a:r>
              <a:rPr lang="en-US" dirty="0" err="1">
                <a:solidFill>
                  <a:srgbClr val="FF0000"/>
                </a:solidFill>
              </a:rPr>
              <a:t>boolean_expression</a:t>
            </a:r>
            <a:r>
              <a:rPr lang="en-US" dirty="0">
                <a:solidFill>
                  <a:srgbClr val="FF0000"/>
                </a:solidFill>
              </a:rPr>
              <a:t> 1) { </a:t>
            </a:r>
            <a:endParaRPr lang="en-US" dirty="0" smtClean="0">
              <a:solidFill>
                <a:srgbClr val="FF0000"/>
              </a:solidFill>
            </a:endParaRPr>
          </a:p>
          <a:p>
            <a:pPr marL="0" indent="0">
              <a:buNone/>
            </a:pPr>
            <a:r>
              <a:rPr lang="en-US" dirty="0">
                <a:solidFill>
                  <a:srgbClr val="FF0000"/>
                </a:solidFill>
              </a:rPr>
              <a:t>	</a:t>
            </a:r>
            <a:r>
              <a:rPr lang="en-US" dirty="0" smtClean="0">
                <a:solidFill>
                  <a:schemeClr val="bg1">
                    <a:lumMod val="50000"/>
                  </a:schemeClr>
                </a:solidFill>
              </a:rPr>
              <a:t>/* </a:t>
            </a:r>
            <a:r>
              <a:rPr lang="en-US" dirty="0">
                <a:solidFill>
                  <a:schemeClr val="bg1">
                    <a:lumMod val="50000"/>
                  </a:schemeClr>
                </a:solidFill>
              </a:rPr>
              <a:t>Executes when the </a:t>
            </a:r>
            <a:r>
              <a:rPr lang="en-US" dirty="0" err="1">
                <a:solidFill>
                  <a:schemeClr val="bg1">
                    <a:lumMod val="50000"/>
                  </a:schemeClr>
                </a:solidFill>
              </a:rPr>
              <a:t>boolean</a:t>
            </a:r>
            <a:r>
              <a:rPr lang="en-US" dirty="0">
                <a:solidFill>
                  <a:schemeClr val="bg1">
                    <a:lumMod val="50000"/>
                  </a:schemeClr>
                </a:solidFill>
              </a:rPr>
              <a:t> </a:t>
            </a:r>
            <a:endParaRPr lang="en-US" dirty="0" smtClean="0">
              <a:solidFill>
                <a:schemeClr val="bg1">
                  <a:lumMod val="50000"/>
                </a:schemeClr>
              </a:solidFill>
            </a:endParaRPr>
          </a:p>
          <a:p>
            <a:pPr marL="0" indent="0">
              <a:buNone/>
            </a:pPr>
            <a:r>
              <a:rPr lang="en-US" dirty="0">
                <a:solidFill>
                  <a:schemeClr val="bg1">
                    <a:lumMod val="50000"/>
                  </a:schemeClr>
                </a:solidFill>
              </a:rPr>
              <a:t>	</a:t>
            </a:r>
            <a:r>
              <a:rPr lang="en-US" dirty="0" smtClean="0">
                <a:solidFill>
                  <a:schemeClr val="bg1">
                    <a:lumMod val="50000"/>
                  </a:schemeClr>
                </a:solidFill>
              </a:rPr>
              <a:t>expression </a:t>
            </a:r>
            <a:r>
              <a:rPr lang="en-US" dirty="0">
                <a:solidFill>
                  <a:schemeClr val="bg1">
                    <a:lumMod val="50000"/>
                  </a:schemeClr>
                </a:solidFill>
              </a:rPr>
              <a:t>1 is true */ </a:t>
            </a:r>
            <a:endParaRPr lang="en-US" dirty="0" smtClean="0">
              <a:solidFill>
                <a:schemeClr val="bg1">
                  <a:lumMod val="50000"/>
                </a:schemeClr>
              </a:solidFill>
            </a:endParaRPr>
          </a:p>
          <a:p>
            <a:pPr marL="0" indent="0">
              <a:buNone/>
            </a:pPr>
            <a:r>
              <a:rPr lang="en-US" dirty="0">
                <a:solidFill>
                  <a:srgbClr val="FF0000"/>
                </a:solidFill>
              </a:rPr>
              <a:t>	</a:t>
            </a:r>
            <a:r>
              <a:rPr lang="en-US" dirty="0" smtClean="0">
                <a:solidFill>
                  <a:srgbClr val="FF0000"/>
                </a:solidFill>
              </a:rPr>
              <a:t>if(</a:t>
            </a:r>
            <a:r>
              <a:rPr lang="en-US" dirty="0" err="1" smtClean="0">
                <a:solidFill>
                  <a:srgbClr val="FF0000"/>
                </a:solidFill>
              </a:rPr>
              <a:t>boolean_expression</a:t>
            </a:r>
            <a:r>
              <a:rPr lang="en-US" dirty="0" smtClean="0">
                <a:solidFill>
                  <a:srgbClr val="FF0000"/>
                </a:solidFill>
              </a:rPr>
              <a:t> </a:t>
            </a:r>
            <a:r>
              <a:rPr lang="en-US" dirty="0">
                <a:solidFill>
                  <a:srgbClr val="FF0000"/>
                </a:solidFill>
              </a:rPr>
              <a:t>2) {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smtClean="0">
                <a:solidFill>
                  <a:schemeClr val="bg1">
                    <a:lumMod val="50000"/>
                  </a:schemeClr>
                </a:solidFill>
              </a:rPr>
              <a:t>/* </a:t>
            </a:r>
            <a:r>
              <a:rPr lang="en-US" dirty="0">
                <a:solidFill>
                  <a:schemeClr val="bg1">
                    <a:lumMod val="50000"/>
                  </a:schemeClr>
                </a:solidFill>
              </a:rPr>
              <a:t>Executes when the </a:t>
            </a:r>
            <a:r>
              <a:rPr lang="en-US" dirty="0" err="1">
                <a:solidFill>
                  <a:schemeClr val="bg1">
                    <a:lumMod val="50000"/>
                  </a:schemeClr>
                </a:solidFill>
              </a:rPr>
              <a:t>boolean</a:t>
            </a:r>
            <a:r>
              <a:rPr lang="en-US" dirty="0">
                <a:solidFill>
                  <a:schemeClr val="bg1">
                    <a:lumMod val="50000"/>
                  </a:schemeClr>
                </a:solidFill>
              </a:rPr>
              <a:t> </a:t>
            </a:r>
            <a:endParaRPr lang="en-US" dirty="0" smtClean="0">
              <a:solidFill>
                <a:schemeClr val="bg1">
                  <a:lumMod val="50000"/>
                </a:schemeClr>
              </a:solidFill>
            </a:endParaRPr>
          </a:p>
          <a:p>
            <a:pPr marL="0" indent="0">
              <a:buNone/>
            </a:pPr>
            <a:r>
              <a:rPr lang="en-US" dirty="0">
                <a:solidFill>
                  <a:schemeClr val="bg1">
                    <a:lumMod val="50000"/>
                  </a:schemeClr>
                </a:solidFill>
              </a:rPr>
              <a:t>	</a:t>
            </a:r>
            <a:r>
              <a:rPr lang="en-US" dirty="0" smtClean="0">
                <a:solidFill>
                  <a:schemeClr val="bg1">
                    <a:lumMod val="50000"/>
                  </a:schemeClr>
                </a:solidFill>
              </a:rPr>
              <a:t>	expression </a:t>
            </a:r>
            <a:r>
              <a:rPr lang="en-US" dirty="0">
                <a:solidFill>
                  <a:schemeClr val="bg1">
                    <a:lumMod val="50000"/>
                  </a:schemeClr>
                </a:solidFill>
              </a:rPr>
              <a:t>2 is true */ </a:t>
            </a:r>
            <a:endParaRPr lang="en-US" dirty="0" smtClean="0">
              <a:solidFill>
                <a:schemeClr val="bg1">
                  <a:lumMod val="50000"/>
                </a:schemeClr>
              </a:solidFill>
            </a:endParaRPr>
          </a:p>
          <a:p>
            <a:pPr marL="0" indent="0">
              <a:buNone/>
            </a:pPr>
            <a:r>
              <a:rPr lang="en-US" dirty="0">
                <a:solidFill>
                  <a:srgbClr val="FF0000"/>
                </a:solidFill>
              </a:rPr>
              <a:t>	</a:t>
            </a:r>
            <a:r>
              <a:rPr lang="en-US" dirty="0" smtClean="0">
                <a:solidFill>
                  <a:srgbClr val="FF0000"/>
                </a:solidFill>
              </a:rPr>
              <a:t>} </a:t>
            </a:r>
          </a:p>
          <a:p>
            <a:pPr marL="0" indent="0">
              <a:buNone/>
            </a:pPr>
            <a:r>
              <a:rPr lang="en-US" dirty="0" smtClean="0">
                <a:solidFill>
                  <a:srgbClr val="FF0000"/>
                </a:solidFill>
              </a:rPr>
              <a: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606026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814" y="5181600"/>
            <a:ext cx="8229600" cy="1143000"/>
          </a:xfrm>
        </p:spPr>
        <p:txBody>
          <a:bodyPr>
            <a:noAutofit/>
          </a:bodyPr>
          <a:lstStyle/>
          <a:p>
            <a:pPr algn="l"/>
            <a:r>
              <a:rPr lang="en-US" sz="2000" dirty="0" smtClean="0"/>
              <a:t>Output</a:t>
            </a:r>
            <a:br>
              <a:rPr lang="en-US" sz="2000" dirty="0" smtClean="0"/>
            </a:br>
            <a:r>
              <a:rPr lang="en-US" sz="2000" dirty="0" smtClean="0"/>
              <a:t>Value </a:t>
            </a:r>
            <a:r>
              <a:rPr lang="en-US" sz="2000" dirty="0"/>
              <a:t>of a is 100 and b is 200 </a:t>
            </a:r>
            <a:r>
              <a:rPr lang="en-US" sz="2000" dirty="0" smtClean="0"/>
              <a:t/>
            </a:r>
            <a:br>
              <a:rPr lang="en-US" sz="2000" dirty="0" smtClean="0"/>
            </a:br>
            <a:r>
              <a:rPr lang="en-US" sz="2000" dirty="0" smtClean="0"/>
              <a:t>Exact </a:t>
            </a:r>
            <a:r>
              <a:rPr lang="en-US" sz="2000" dirty="0"/>
              <a:t>value of a is : 100 </a:t>
            </a:r>
            <a:r>
              <a:rPr lang="en-US" sz="2000" dirty="0" smtClean="0"/>
              <a:t/>
            </a:r>
            <a:br>
              <a:rPr lang="en-US" sz="2000" dirty="0" smtClean="0"/>
            </a:br>
            <a:r>
              <a:rPr lang="en-US" sz="2000" dirty="0" smtClean="0"/>
              <a:t>Exact </a:t>
            </a:r>
            <a:r>
              <a:rPr lang="en-US" sz="2000" dirty="0"/>
              <a:t>value of b is : </a:t>
            </a:r>
            <a:r>
              <a:rPr lang="en-US" sz="2000" dirty="0" smtClean="0"/>
              <a:t>200</a:t>
            </a:r>
            <a:endParaRPr lang="en-US" sz="2000" dirty="0"/>
          </a:p>
        </p:txBody>
      </p:sp>
      <p:sp>
        <p:nvSpPr>
          <p:cNvPr id="3" name="Content Placeholder 2"/>
          <p:cNvSpPr>
            <a:spLocks noGrp="1"/>
          </p:cNvSpPr>
          <p:nvPr>
            <p:ph idx="1"/>
          </p:nvPr>
        </p:nvSpPr>
        <p:spPr>
          <a:xfrm>
            <a:off x="533400" y="381000"/>
            <a:ext cx="8229600" cy="4525963"/>
          </a:xfrm>
        </p:spPr>
        <p:txBody>
          <a:bodyPr>
            <a:normAutofit fontScale="47500" lnSpcReduction="20000"/>
          </a:bodyPr>
          <a:lstStyle/>
          <a:p>
            <a:pPr marL="0" indent="0">
              <a:buNone/>
            </a:pPr>
            <a:r>
              <a:rPr lang="en-US" dirty="0"/>
              <a:t>#include &lt;</a:t>
            </a:r>
            <a:r>
              <a:rPr lang="en-US" dirty="0" err="1"/>
              <a:t>stdio.h</a:t>
            </a:r>
            <a:r>
              <a:rPr lang="en-US" dirty="0"/>
              <a:t>&gt;</a:t>
            </a:r>
            <a:br>
              <a:rPr lang="en-US" dirty="0"/>
            </a:br>
            <a:r>
              <a:rPr lang="en-US" dirty="0"/>
              <a:t/>
            </a:r>
            <a:br>
              <a:rPr lang="en-US" dirty="0"/>
            </a:br>
            <a:r>
              <a:rPr lang="en-US" dirty="0" err="1"/>
              <a:t>int</a:t>
            </a:r>
            <a:r>
              <a:rPr lang="en-US" dirty="0"/>
              <a:t> main () {</a:t>
            </a:r>
            <a:br>
              <a:rPr lang="en-US" dirty="0"/>
            </a:br>
            <a:r>
              <a:rPr lang="en-US" dirty="0"/>
              <a:t/>
            </a:r>
            <a:br>
              <a:rPr lang="en-US" dirty="0"/>
            </a:br>
            <a:r>
              <a:rPr lang="en-US" dirty="0"/>
              <a:t>  /* local variable definition */</a:t>
            </a:r>
            <a:br>
              <a:rPr lang="en-US" dirty="0"/>
            </a:br>
            <a:r>
              <a:rPr lang="en-US" dirty="0"/>
              <a:t>  </a:t>
            </a:r>
            <a:r>
              <a:rPr lang="en-US" dirty="0" err="1"/>
              <a:t>int</a:t>
            </a:r>
            <a:r>
              <a:rPr lang="en-US" dirty="0"/>
              <a:t> a = 100;</a:t>
            </a:r>
            <a:br>
              <a:rPr lang="en-US" dirty="0"/>
            </a:br>
            <a:r>
              <a:rPr lang="en-US" dirty="0"/>
              <a:t>  </a:t>
            </a:r>
            <a:r>
              <a:rPr lang="en-US" dirty="0" err="1"/>
              <a:t>int</a:t>
            </a:r>
            <a:r>
              <a:rPr lang="en-US" dirty="0"/>
              <a:t> b = 200;</a:t>
            </a:r>
            <a:br>
              <a:rPr lang="en-US" dirty="0"/>
            </a:br>
            <a:r>
              <a:rPr lang="en-US" dirty="0"/>
              <a:t/>
            </a:r>
            <a:br>
              <a:rPr lang="en-US" dirty="0"/>
            </a:br>
            <a:r>
              <a:rPr lang="en-US" dirty="0"/>
              <a:t>  /* check the </a:t>
            </a:r>
            <a:r>
              <a:rPr lang="en-US" dirty="0" err="1"/>
              <a:t>boolean</a:t>
            </a:r>
            <a:r>
              <a:rPr lang="en-US" dirty="0"/>
              <a:t> condition */</a:t>
            </a:r>
            <a:br>
              <a:rPr lang="en-US" dirty="0"/>
            </a:br>
            <a:r>
              <a:rPr lang="en-US" dirty="0"/>
              <a:t>  if( a == 100 ) {</a:t>
            </a:r>
            <a:br>
              <a:rPr lang="en-US" dirty="0"/>
            </a:br>
            <a:r>
              <a:rPr lang="en-US" dirty="0"/>
              <a:t>  </a:t>
            </a:r>
            <a:br>
              <a:rPr lang="en-US" dirty="0"/>
            </a:br>
            <a:r>
              <a:rPr lang="en-US" dirty="0"/>
              <a:t>     /* if condition is true then check the following */</a:t>
            </a:r>
            <a:br>
              <a:rPr lang="en-US" dirty="0"/>
            </a:br>
            <a:r>
              <a:rPr lang="en-US" dirty="0"/>
              <a:t>     if( b == 200 ) {</a:t>
            </a:r>
            <a:br>
              <a:rPr lang="en-US" dirty="0"/>
            </a:br>
            <a:r>
              <a:rPr lang="en-US" dirty="0"/>
              <a:t>        /* if condition is true then print the following */</a:t>
            </a:r>
            <a:br>
              <a:rPr lang="en-US" dirty="0"/>
            </a:br>
            <a:r>
              <a:rPr lang="en-US" dirty="0"/>
              <a:t>        </a:t>
            </a:r>
            <a:r>
              <a:rPr lang="en-US" dirty="0" err="1"/>
              <a:t>printf</a:t>
            </a:r>
            <a:r>
              <a:rPr lang="en-US" dirty="0"/>
              <a:t>("Value of a is 100 and b is 200\n" );</a:t>
            </a:r>
            <a:br>
              <a:rPr lang="en-US" dirty="0"/>
            </a:br>
            <a:r>
              <a:rPr lang="en-US" dirty="0"/>
              <a:t>     }</a:t>
            </a:r>
            <a:br>
              <a:rPr lang="en-US" dirty="0"/>
            </a:br>
            <a:r>
              <a:rPr lang="en-US" dirty="0"/>
              <a:t>  }</a:t>
            </a:r>
            <a:br>
              <a:rPr lang="en-US" dirty="0"/>
            </a:br>
            <a:r>
              <a:rPr lang="en-US" dirty="0"/>
              <a:t>  </a:t>
            </a:r>
            <a:br>
              <a:rPr lang="en-US" dirty="0"/>
            </a:br>
            <a:r>
              <a:rPr lang="en-US" dirty="0"/>
              <a:t>  </a:t>
            </a:r>
            <a:r>
              <a:rPr lang="en-US" dirty="0" err="1"/>
              <a:t>printf</a:t>
            </a:r>
            <a:r>
              <a:rPr lang="en-US" dirty="0"/>
              <a:t>("Exact value of a is : %d\n", a );</a:t>
            </a:r>
            <a:br>
              <a:rPr lang="en-US" dirty="0"/>
            </a:br>
            <a:r>
              <a:rPr lang="en-US" dirty="0"/>
              <a:t>  </a:t>
            </a:r>
            <a:r>
              <a:rPr lang="en-US" dirty="0" err="1"/>
              <a:t>printf</a:t>
            </a:r>
            <a:r>
              <a:rPr lang="en-US" dirty="0"/>
              <a:t>("Exact value of b is : %d\n", b );</a:t>
            </a:r>
            <a:br>
              <a:rPr lang="en-US" dirty="0"/>
            </a:br>
            <a:r>
              <a:rPr lang="en-US" dirty="0"/>
              <a:t/>
            </a:r>
            <a:br>
              <a:rPr lang="en-US" dirty="0"/>
            </a:br>
            <a:r>
              <a:rPr lang="en-US" dirty="0"/>
              <a:t>  return 0;</a:t>
            </a:r>
            <a:br>
              <a:rPr lang="en-US" dirty="0"/>
            </a:br>
            <a:r>
              <a:rPr lang="en-US" dirty="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757570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t>Loop Control </a:t>
            </a:r>
            <a:r>
              <a:rPr lang="en-US" smtClean="0"/>
              <a:t>Statements</a:t>
            </a:r>
            <a:endParaRPr lang="en-US"/>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nSpc>
                <a:spcPct val="170000"/>
              </a:lnSpc>
            </a:pPr>
            <a:r>
              <a:rPr lang="en-US" dirty="0"/>
              <a:t>Loop control statements change execution from its normal sequence. </a:t>
            </a:r>
            <a:endParaRPr lang="en-US" dirty="0" smtClean="0"/>
          </a:p>
          <a:p>
            <a:pPr>
              <a:lnSpc>
                <a:spcPct val="170000"/>
              </a:lnSpc>
            </a:pPr>
            <a:r>
              <a:rPr lang="en-US" dirty="0" smtClean="0"/>
              <a:t>When </a:t>
            </a:r>
            <a:r>
              <a:rPr lang="en-US" dirty="0"/>
              <a:t>execution leaves a scope, all automatic objects that were created in that scope are destroyed</a:t>
            </a:r>
            <a:r>
              <a:rPr lang="en-US" dirty="0" smtClean="0"/>
              <a:t>.</a:t>
            </a:r>
          </a:p>
          <a:p>
            <a:pPr>
              <a:lnSpc>
                <a:spcPct val="170000"/>
              </a:lnSpc>
            </a:pPr>
            <a:r>
              <a:rPr lang="en-US" dirty="0"/>
              <a:t>C supports the following control statements.</a:t>
            </a:r>
          </a:p>
          <a:p>
            <a:pPr lvl="1">
              <a:lnSpc>
                <a:spcPct val="170000"/>
              </a:lnSpc>
            </a:pPr>
            <a:r>
              <a:rPr lang="en-US" dirty="0"/>
              <a:t>b</a:t>
            </a:r>
            <a:r>
              <a:rPr lang="en-US" dirty="0" smtClean="0"/>
              <a:t>reak statement</a:t>
            </a:r>
          </a:p>
          <a:p>
            <a:pPr lvl="1">
              <a:lnSpc>
                <a:spcPct val="170000"/>
              </a:lnSpc>
            </a:pPr>
            <a:r>
              <a:rPr lang="en-US" dirty="0"/>
              <a:t>c</a:t>
            </a:r>
            <a:r>
              <a:rPr lang="en-US" dirty="0" smtClean="0"/>
              <a:t>ontinue statement</a:t>
            </a:r>
          </a:p>
          <a:p>
            <a:pPr lvl="1">
              <a:lnSpc>
                <a:spcPct val="170000"/>
              </a:lnSpc>
            </a:pPr>
            <a:r>
              <a:rPr lang="en-US" dirty="0" err="1"/>
              <a:t>g</a:t>
            </a:r>
            <a:r>
              <a:rPr lang="en-US" dirty="0" err="1" smtClean="0"/>
              <a:t>oto</a:t>
            </a:r>
            <a:r>
              <a:rPr lang="en-US" dirty="0" smtClean="0"/>
              <a:t> statement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6672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statement</a:t>
            </a:r>
            <a:endParaRPr lang="en-US" dirty="0"/>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a:t>The </a:t>
            </a:r>
            <a:r>
              <a:rPr lang="en-US" b="1" dirty="0"/>
              <a:t>break</a:t>
            </a:r>
            <a:r>
              <a:rPr lang="en-US" dirty="0"/>
              <a:t> statement in C programming has the following two usages −</a:t>
            </a:r>
          </a:p>
          <a:p>
            <a:pPr lvl="1">
              <a:lnSpc>
                <a:spcPct val="150000"/>
              </a:lnSpc>
            </a:pPr>
            <a:r>
              <a:rPr lang="en-US" dirty="0"/>
              <a:t>When a </a:t>
            </a:r>
            <a:r>
              <a:rPr lang="en-US" b="1" dirty="0"/>
              <a:t>break</a:t>
            </a:r>
            <a:r>
              <a:rPr lang="en-US" dirty="0"/>
              <a:t> statement is encountered inside a loop, the </a:t>
            </a:r>
            <a:r>
              <a:rPr lang="en-US" b="1" dirty="0">
                <a:solidFill>
                  <a:srgbClr val="FF0000"/>
                </a:solidFill>
              </a:rPr>
              <a:t>loop is immediately terminated </a:t>
            </a:r>
            <a:r>
              <a:rPr lang="en-US" dirty="0"/>
              <a:t>and the program control resumes at the next statement following the loop.</a:t>
            </a:r>
          </a:p>
          <a:p>
            <a:pPr lvl="1">
              <a:lnSpc>
                <a:spcPct val="150000"/>
              </a:lnSpc>
            </a:pPr>
            <a:r>
              <a:rPr lang="en-US" dirty="0"/>
              <a:t>It can be used to terminate a case in the </a:t>
            </a:r>
            <a:r>
              <a:rPr lang="en-US" b="1" dirty="0"/>
              <a:t>switch</a:t>
            </a:r>
            <a:r>
              <a:rPr lang="en-US" dirty="0"/>
              <a:t> </a:t>
            </a:r>
            <a:r>
              <a:rPr lang="en-US" dirty="0" smtClean="0"/>
              <a:t>statement</a:t>
            </a:r>
          </a:p>
          <a:p>
            <a:pPr>
              <a:lnSpc>
                <a:spcPct val="150000"/>
              </a:lnSpc>
            </a:pPr>
            <a:r>
              <a:rPr lang="en-US" dirty="0" smtClean="0"/>
              <a:t>SYNTAX:</a:t>
            </a:r>
          </a:p>
          <a:p>
            <a:pPr marL="0" indent="0">
              <a:lnSpc>
                <a:spcPct val="150000"/>
              </a:lnSpc>
              <a:buNone/>
            </a:pPr>
            <a:r>
              <a:rPr lang="en-US" dirty="0" smtClean="0"/>
              <a:t>	</a:t>
            </a:r>
            <a:r>
              <a:rPr lang="en-US" dirty="0" smtClean="0">
                <a:solidFill>
                  <a:srgbClr val="FF0000"/>
                </a:solidFill>
              </a:rPr>
              <a:t>break</a:t>
            </a:r>
            <a:r>
              <a:rPr lang="en-US" dirty="0"/>
              <a:t>;</a:t>
            </a:r>
          </a:p>
          <a:p>
            <a:pPr>
              <a:lnSpc>
                <a:spcPct val="15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02458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67000" y="1600200"/>
            <a:ext cx="3619500" cy="4203700"/>
          </a:xfrm>
          <a:prstGeom prst="rect">
            <a:avLst/>
          </a:prstGeom>
        </p:spPr>
      </p:pic>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834592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pPr marL="0" indent="0">
              <a:buNone/>
            </a:pPr>
            <a:r>
              <a:rPr lang="en-US" sz="2000" dirty="0"/>
              <a:t>#include &lt;</a:t>
            </a:r>
            <a:r>
              <a:rPr lang="en-US" sz="2000" dirty="0" err="1"/>
              <a:t>stdio.h</a:t>
            </a:r>
            <a:r>
              <a:rPr lang="en-US" sz="2000" dirty="0"/>
              <a:t>&gt; </a:t>
            </a:r>
            <a:endParaRPr lang="en-US" sz="2000" dirty="0" smtClean="0"/>
          </a:p>
          <a:p>
            <a:pPr marL="0" indent="0">
              <a:buNone/>
            </a:pPr>
            <a:r>
              <a:rPr lang="en-US" sz="2000" dirty="0" err="1" smtClean="0"/>
              <a:t>int</a:t>
            </a:r>
            <a:r>
              <a:rPr lang="en-US" sz="2000" dirty="0" smtClean="0"/>
              <a:t> </a:t>
            </a:r>
            <a:r>
              <a:rPr lang="en-US" sz="2000" dirty="0"/>
              <a:t>main () { </a:t>
            </a:r>
            <a:endParaRPr lang="en-US" sz="2000" dirty="0" smtClean="0"/>
          </a:p>
          <a:p>
            <a:pPr marL="0" indent="0">
              <a:buNone/>
            </a:pPr>
            <a:r>
              <a:rPr lang="en-US" sz="2000" dirty="0" smtClean="0"/>
              <a:t>/* </a:t>
            </a:r>
            <a:r>
              <a:rPr lang="en-US" sz="2000" dirty="0"/>
              <a:t>local variable definition */ </a:t>
            </a:r>
            <a:endParaRPr lang="en-US" sz="2000" dirty="0" smtClean="0"/>
          </a:p>
          <a:p>
            <a:pPr marL="0" indent="0">
              <a:buNone/>
            </a:pPr>
            <a:r>
              <a:rPr lang="en-US" sz="2000" dirty="0" err="1" smtClean="0"/>
              <a:t>int</a:t>
            </a:r>
            <a:r>
              <a:rPr lang="en-US" sz="2000" dirty="0" smtClean="0"/>
              <a:t> </a:t>
            </a:r>
            <a:r>
              <a:rPr lang="en-US" sz="2000" dirty="0"/>
              <a:t>a = 10; </a:t>
            </a:r>
            <a:endParaRPr lang="en-US" sz="2000" dirty="0" smtClean="0"/>
          </a:p>
          <a:p>
            <a:pPr marL="0" indent="0">
              <a:buNone/>
            </a:pPr>
            <a:r>
              <a:rPr lang="en-US" sz="2000" dirty="0" smtClean="0"/>
              <a:t>/* </a:t>
            </a:r>
            <a:r>
              <a:rPr lang="en-US" sz="2000" dirty="0"/>
              <a:t>while loop execution */ </a:t>
            </a:r>
            <a:endParaRPr lang="en-US" sz="2000" dirty="0" smtClean="0"/>
          </a:p>
          <a:p>
            <a:pPr marL="0" indent="0">
              <a:buNone/>
            </a:pPr>
            <a:r>
              <a:rPr lang="en-US" sz="2000" dirty="0" smtClean="0"/>
              <a:t>while</a:t>
            </a:r>
            <a:r>
              <a:rPr lang="en-US" sz="2000" dirty="0"/>
              <a:t>( a &lt; 20 ) { </a:t>
            </a:r>
            <a:endParaRPr lang="en-US" sz="2000" dirty="0" smtClean="0"/>
          </a:p>
          <a:p>
            <a:pPr marL="0" indent="0">
              <a:buNone/>
            </a:pPr>
            <a:r>
              <a:rPr lang="en-US" sz="2000" dirty="0"/>
              <a:t>	</a:t>
            </a:r>
            <a:r>
              <a:rPr lang="en-US" sz="2000" dirty="0" err="1" smtClean="0"/>
              <a:t>printf</a:t>
            </a:r>
            <a:r>
              <a:rPr lang="en-US" sz="2000" dirty="0"/>
              <a:t>("value of a: %d\n", a); </a:t>
            </a:r>
            <a:endParaRPr lang="en-US" sz="2000" dirty="0" smtClean="0"/>
          </a:p>
          <a:p>
            <a:pPr marL="0" indent="0">
              <a:buNone/>
            </a:pPr>
            <a:r>
              <a:rPr lang="en-US" sz="2000" dirty="0"/>
              <a:t>	</a:t>
            </a:r>
            <a:r>
              <a:rPr lang="en-US" sz="2000" dirty="0" smtClean="0"/>
              <a:t>a</a:t>
            </a:r>
            <a:r>
              <a:rPr lang="en-US" sz="2000" dirty="0"/>
              <a:t>++; </a:t>
            </a:r>
            <a:endParaRPr lang="en-US" sz="2000" dirty="0" smtClean="0"/>
          </a:p>
          <a:p>
            <a:pPr marL="0" indent="0">
              <a:buNone/>
            </a:pPr>
            <a:r>
              <a:rPr lang="en-US" sz="2000" dirty="0"/>
              <a:t>	</a:t>
            </a:r>
            <a:r>
              <a:rPr lang="en-US" sz="2000" dirty="0" smtClean="0"/>
              <a:t>if</a:t>
            </a:r>
            <a:r>
              <a:rPr lang="en-US" sz="2000" dirty="0"/>
              <a:t>( a &gt; 15) </a:t>
            </a:r>
            <a:endParaRPr lang="en-US" sz="2000" dirty="0" smtClean="0"/>
          </a:p>
          <a:p>
            <a:pPr marL="0" indent="0">
              <a:buNone/>
            </a:pPr>
            <a:r>
              <a:rPr lang="en-US" sz="2000" dirty="0"/>
              <a:t>	</a:t>
            </a:r>
            <a:r>
              <a:rPr lang="en-US" sz="2000" dirty="0" smtClean="0"/>
              <a:t>	{ </a:t>
            </a:r>
          </a:p>
          <a:p>
            <a:pPr marL="0" indent="0">
              <a:buNone/>
            </a:pPr>
            <a:r>
              <a:rPr lang="en-US" sz="2000" dirty="0"/>
              <a:t>	</a:t>
            </a:r>
            <a:r>
              <a:rPr lang="en-US" sz="2000" dirty="0" smtClean="0"/>
              <a:t>/* </a:t>
            </a:r>
            <a:r>
              <a:rPr lang="en-US" sz="2000" dirty="0"/>
              <a:t>terminate the loop using break statement */ </a:t>
            </a:r>
            <a:endParaRPr lang="en-US" sz="2000" dirty="0" smtClean="0"/>
          </a:p>
          <a:p>
            <a:pPr marL="0" indent="0">
              <a:buNone/>
            </a:pPr>
            <a:r>
              <a:rPr lang="en-US" sz="2000" dirty="0"/>
              <a:t>	</a:t>
            </a:r>
            <a:r>
              <a:rPr lang="en-US" sz="2000" dirty="0" smtClean="0"/>
              <a:t>	break</a:t>
            </a:r>
            <a:r>
              <a:rPr lang="en-US" sz="2000" dirty="0"/>
              <a:t>; </a:t>
            </a:r>
            <a:endParaRPr lang="en-US" sz="2000" dirty="0" smtClean="0"/>
          </a:p>
          <a:p>
            <a:pPr marL="0" indent="0">
              <a:buNone/>
            </a:pPr>
            <a:r>
              <a:rPr lang="en-US" sz="2000" dirty="0"/>
              <a:t>	</a:t>
            </a:r>
            <a:r>
              <a:rPr lang="en-US" sz="2000" dirty="0" smtClean="0"/>
              <a:t>	} </a:t>
            </a:r>
          </a:p>
          <a:p>
            <a:pPr marL="0" indent="0">
              <a:buNone/>
            </a:pPr>
            <a:r>
              <a:rPr lang="en-US" sz="2000" dirty="0" smtClean="0"/>
              <a:t>	} </a:t>
            </a:r>
          </a:p>
          <a:p>
            <a:pPr marL="0" indent="0">
              <a:buNone/>
            </a:pPr>
            <a:r>
              <a:rPr lang="en-US" sz="2000" dirty="0" smtClean="0"/>
              <a:t>return </a:t>
            </a:r>
            <a:r>
              <a:rPr lang="en-US" sz="2000" dirty="0"/>
              <a:t>0</a:t>
            </a:r>
            <a:r>
              <a:rPr lang="en-US" sz="2000" dirty="0" smtClean="0"/>
              <a:t>;</a:t>
            </a:r>
          </a:p>
          <a:p>
            <a:pPr marL="0" indent="0">
              <a:buNone/>
            </a:pPr>
            <a:r>
              <a:rPr lang="en-US" sz="2000" dirty="0" smtClean="0"/>
              <a:t>}</a:t>
            </a:r>
            <a:endParaRPr lang="en-US" sz="20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099645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60438"/>
          </a:xfrm>
        </p:spPr>
        <p:txBody>
          <a:bodyPr/>
          <a:lstStyle/>
          <a:p>
            <a:r>
              <a:rPr lang="en-US" dirty="0" smtClean="0"/>
              <a:t>Continue Statement</a:t>
            </a:r>
            <a:endParaRPr lang="en-US" dirty="0"/>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pPr>
              <a:lnSpc>
                <a:spcPct val="170000"/>
              </a:lnSpc>
            </a:pPr>
            <a:r>
              <a:rPr lang="en-US" dirty="0"/>
              <a:t>The </a:t>
            </a:r>
            <a:r>
              <a:rPr lang="en-US" b="1" dirty="0"/>
              <a:t>continue</a:t>
            </a:r>
            <a:r>
              <a:rPr lang="en-US" dirty="0"/>
              <a:t> statement in C programming works somewhat like the </a:t>
            </a:r>
            <a:r>
              <a:rPr lang="en-US" b="1" dirty="0" smtClean="0"/>
              <a:t>break </a:t>
            </a:r>
            <a:r>
              <a:rPr lang="en-US" dirty="0" smtClean="0"/>
              <a:t>statement</a:t>
            </a:r>
            <a:r>
              <a:rPr lang="en-US" dirty="0"/>
              <a:t>. Instead of forcing termination, it forces the next iteration of the loop to take place, skipping any code in </a:t>
            </a:r>
            <a:r>
              <a:rPr lang="en-US" dirty="0" smtClean="0"/>
              <a:t>between</a:t>
            </a:r>
          </a:p>
          <a:p>
            <a:pPr>
              <a:lnSpc>
                <a:spcPct val="170000"/>
              </a:lnSpc>
            </a:pPr>
            <a:endParaRPr lang="en-US" dirty="0" smtClean="0"/>
          </a:p>
          <a:p>
            <a:pPr>
              <a:lnSpc>
                <a:spcPct val="170000"/>
              </a:lnSpc>
            </a:pPr>
            <a:r>
              <a:rPr lang="en-US" dirty="0"/>
              <a:t>For the </a:t>
            </a:r>
            <a:r>
              <a:rPr lang="en-US" b="1" dirty="0"/>
              <a:t>for</a:t>
            </a:r>
            <a:r>
              <a:rPr lang="en-US" dirty="0"/>
              <a:t> loop, </a:t>
            </a:r>
            <a:r>
              <a:rPr lang="en-US" b="1" dirty="0"/>
              <a:t>continue</a:t>
            </a:r>
            <a:r>
              <a:rPr lang="en-US" dirty="0"/>
              <a:t> statement causes the conditional test and increment portions of the loop to execute. </a:t>
            </a:r>
            <a:endParaRPr lang="en-US" dirty="0" smtClean="0"/>
          </a:p>
          <a:p>
            <a:pPr>
              <a:lnSpc>
                <a:spcPct val="170000"/>
              </a:lnSpc>
            </a:pPr>
            <a:endParaRPr lang="en-US" dirty="0" smtClean="0"/>
          </a:p>
          <a:p>
            <a:pPr>
              <a:lnSpc>
                <a:spcPct val="170000"/>
              </a:lnSpc>
            </a:pPr>
            <a:r>
              <a:rPr lang="en-US" dirty="0" smtClean="0"/>
              <a:t>For </a:t>
            </a:r>
            <a:r>
              <a:rPr lang="en-US" dirty="0"/>
              <a:t>the </a:t>
            </a:r>
            <a:r>
              <a:rPr lang="en-US" b="1" dirty="0"/>
              <a:t>while</a:t>
            </a:r>
            <a:r>
              <a:rPr lang="en-US" dirty="0"/>
              <a:t> and </a:t>
            </a:r>
            <a:r>
              <a:rPr lang="en-US" b="1" dirty="0"/>
              <a:t>do...</a:t>
            </a:r>
            <a:r>
              <a:rPr lang="en-US" b="1" dirty="0" smtClean="0"/>
              <a:t>while </a:t>
            </a:r>
            <a:r>
              <a:rPr lang="en-US" dirty="0" smtClean="0"/>
              <a:t>loops</a:t>
            </a:r>
            <a:r>
              <a:rPr lang="en-US" dirty="0"/>
              <a:t>, </a:t>
            </a:r>
            <a:r>
              <a:rPr lang="en-US" b="1" dirty="0"/>
              <a:t>continue</a:t>
            </a:r>
            <a:r>
              <a:rPr lang="en-US" dirty="0"/>
              <a:t> statement causes the program control to pass to the conditional tests</a:t>
            </a:r>
            <a:r>
              <a:rPr lang="en-US" dirty="0" smtClean="0"/>
              <a:t>.</a:t>
            </a:r>
          </a:p>
          <a:p>
            <a:pPr>
              <a:lnSpc>
                <a:spcPct val="170000"/>
              </a:lnSpc>
            </a:pPr>
            <a:r>
              <a:rPr lang="en-US" dirty="0" smtClean="0"/>
              <a:t>SYNTAX</a:t>
            </a:r>
          </a:p>
          <a:p>
            <a:pPr marL="457200" lvl="1" indent="0">
              <a:lnSpc>
                <a:spcPct val="170000"/>
              </a:lnSpc>
              <a:buNone/>
            </a:pPr>
            <a:r>
              <a:rPr lang="en-US" dirty="0" smtClean="0"/>
              <a:t>		</a:t>
            </a:r>
            <a:r>
              <a:rPr lang="en-US" b="1" dirty="0" smtClean="0"/>
              <a:t>continue;</a:t>
            </a:r>
            <a:endParaRPr lang="en-US" b="1"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722715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90800" y="1761331"/>
            <a:ext cx="3619500" cy="4203700"/>
          </a:xfrm>
          <a:prstGeom prst="rect">
            <a:avLst/>
          </a:prstGeom>
        </p:spPr>
      </p:pic>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795381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pPr marL="0" indent="0">
              <a:buNone/>
            </a:pPr>
            <a:r>
              <a:rPr lang="en-US" dirty="0"/>
              <a:t>#</a:t>
            </a:r>
            <a:r>
              <a:rPr lang="en-US" b="1" dirty="0"/>
              <a:t>include</a:t>
            </a:r>
            <a:r>
              <a:rPr lang="en-US" dirty="0"/>
              <a:t> &lt;</a:t>
            </a:r>
            <a:r>
              <a:rPr lang="en-US" dirty="0" err="1"/>
              <a:t>stdio.h</a:t>
            </a:r>
            <a:r>
              <a:rPr lang="en-US" dirty="0"/>
              <a:t>&gt; </a:t>
            </a:r>
            <a:endParaRPr lang="en-US" dirty="0" smtClean="0"/>
          </a:p>
          <a:p>
            <a:pPr marL="0" indent="0">
              <a:buNone/>
            </a:pPr>
            <a:r>
              <a:rPr lang="en-US" dirty="0" err="1" smtClean="0"/>
              <a:t>int</a:t>
            </a:r>
            <a:r>
              <a:rPr lang="en-US" dirty="0" smtClean="0"/>
              <a:t> </a:t>
            </a:r>
            <a:r>
              <a:rPr lang="en-US" dirty="0"/>
              <a:t>main () {   </a:t>
            </a:r>
            <a:endParaRPr lang="en-US" dirty="0" smtClean="0"/>
          </a:p>
          <a:p>
            <a:pPr marL="0" indent="0">
              <a:buNone/>
            </a:pPr>
            <a:r>
              <a:rPr lang="en-US" dirty="0" smtClean="0"/>
              <a:t>	/* </a:t>
            </a:r>
            <a:r>
              <a:rPr lang="en-US" dirty="0"/>
              <a:t>local variable definition */   </a:t>
            </a:r>
            <a:endParaRPr lang="en-US" dirty="0" smtClean="0"/>
          </a:p>
          <a:p>
            <a:pPr marL="0" indent="0">
              <a:buNone/>
            </a:pPr>
            <a:r>
              <a:rPr lang="en-US" dirty="0"/>
              <a:t>	</a:t>
            </a:r>
            <a:r>
              <a:rPr lang="en-US" dirty="0" err="1" smtClean="0"/>
              <a:t>int</a:t>
            </a:r>
            <a:r>
              <a:rPr lang="en-US" dirty="0" smtClean="0"/>
              <a:t> </a:t>
            </a:r>
            <a:r>
              <a:rPr lang="en-US" dirty="0"/>
              <a:t>a = 10;   </a:t>
            </a:r>
            <a:endParaRPr lang="en-US" dirty="0" smtClean="0"/>
          </a:p>
          <a:p>
            <a:pPr marL="0" indent="0">
              <a:buNone/>
            </a:pPr>
            <a:r>
              <a:rPr lang="en-US" dirty="0"/>
              <a:t>	</a:t>
            </a:r>
            <a:r>
              <a:rPr lang="en-US" dirty="0" smtClean="0"/>
              <a:t>/* </a:t>
            </a:r>
            <a:r>
              <a:rPr lang="en-US" dirty="0"/>
              <a:t>do loop execution */   </a:t>
            </a:r>
            <a:endParaRPr lang="en-US" dirty="0" smtClean="0"/>
          </a:p>
          <a:p>
            <a:pPr marL="0" indent="0">
              <a:buNone/>
            </a:pPr>
            <a:r>
              <a:rPr lang="en-US" dirty="0"/>
              <a:t>	</a:t>
            </a:r>
            <a:r>
              <a:rPr lang="en-US" dirty="0" smtClean="0"/>
              <a:t>do </a:t>
            </a:r>
            <a:r>
              <a:rPr lang="en-US" dirty="0"/>
              <a:t>{         </a:t>
            </a:r>
            <a:endParaRPr lang="en-US" dirty="0" smtClean="0"/>
          </a:p>
          <a:p>
            <a:pPr marL="0" indent="0">
              <a:buNone/>
            </a:pPr>
            <a:r>
              <a:rPr lang="en-US" dirty="0"/>
              <a:t>	</a:t>
            </a:r>
            <a:r>
              <a:rPr lang="en-US" dirty="0" smtClean="0"/>
              <a:t>	if</a:t>
            </a:r>
            <a:r>
              <a:rPr lang="en-US" dirty="0"/>
              <a:t>( a == 15) {         </a:t>
            </a:r>
            <a:endParaRPr lang="en-US" dirty="0" smtClean="0"/>
          </a:p>
          <a:p>
            <a:pPr marL="0" indent="0">
              <a:buNone/>
            </a:pPr>
            <a:r>
              <a:rPr lang="en-US" dirty="0" smtClean="0"/>
              <a:t>		</a:t>
            </a:r>
            <a:r>
              <a:rPr lang="en-US" dirty="0"/>
              <a:t>	</a:t>
            </a:r>
            <a:r>
              <a:rPr lang="en-US" dirty="0" smtClean="0"/>
              <a:t>	/* </a:t>
            </a:r>
            <a:r>
              <a:rPr lang="en-US" dirty="0"/>
              <a:t>skip the iteration */         </a:t>
            </a:r>
            <a:endParaRPr lang="en-US" dirty="0" smtClean="0"/>
          </a:p>
          <a:p>
            <a:pPr marL="0" indent="0">
              <a:buNone/>
            </a:pPr>
            <a:r>
              <a:rPr lang="en-US" dirty="0"/>
              <a:t>	</a:t>
            </a:r>
            <a:r>
              <a:rPr lang="en-US" dirty="0" smtClean="0"/>
              <a:t>			a </a:t>
            </a:r>
            <a:r>
              <a:rPr lang="en-US" dirty="0"/>
              <a:t>= a + 1;         </a:t>
            </a:r>
            <a:endParaRPr lang="en-US" dirty="0" smtClean="0"/>
          </a:p>
          <a:p>
            <a:pPr marL="0" indent="0">
              <a:buNone/>
            </a:pPr>
            <a:r>
              <a:rPr lang="en-US" dirty="0"/>
              <a:t>	</a:t>
            </a:r>
            <a:r>
              <a:rPr lang="en-US" dirty="0" smtClean="0"/>
              <a:t>			continue</a:t>
            </a:r>
            <a:r>
              <a:rPr lang="en-US" dirty="0"/>
              <a:t>;      </a:t>
            </a:r>
            <a:endParaRPr lang="en-US" dirty="0" smtClean="0"/>
          </a:p>
          <a:p>
            <a:pPr marL="0" indent="0">
              <a:buNone/>
            </a:pPr>
            <a:r>
              <a:rPr lang="en-US" dirty="0"/>
              <a:t>	</a:t>
            </a:r>
            <a:r>
              <a:rPr lang="en-US" dirty="0" smtClean="0"/>
              <a:t>		}</a:t>
            </a:r>
          </a:p>
          <a:p>
            <a:pPr marL="0" indent="0">
              <a:buNone/>
            </a:pPr>
            <a:r>
              <a:rPr lang="en-US" dirty="0"/>
              <a:t>	     	</a:t>
            </a:r>
            <a:r>
              <a:rPr lang="en-US" dirty="0" err="1" smtClean="0"/>
              <a:t>printf</a:t>
            </a:r>
            <a:r>
              <a:rPr lang="en-US" dirty="0"/>
              <a:t>("value of a: %d\n", a);      </a:t>
            </a:r>
            <a:endParaRPr lang="en-US" dirty="0" smtClean="0"/>
          </a:p>
          <a:p>
            <a:pPr marL="0" indent="0">
              <a:buNone/>
            </a:pPr>
            <a:r>
              <a:rPr lang="en-US" dirty="0"/>
              <a:t>		</a:t>
            </a:r>
            <a:r>
              <a:rPr lang="en-US" dirty="0" smtClean="0"/>
              <a:t>a</a:t>
            </a:r>
            <a:r>
              <a:rPr lang="en-US" dirty="0"/>
              <a:t>++;       </a:t>
            </a:r>
            <a:endParaRPr lang="en-US" dirty="0" smtClean="0"/>
          </a:p>
          <a:p>
            <a:pPr marL="0" indent="0">
              <a:buNone/>
            </a:pPr>
            <a:r>
              <a:rPr lang="en-US" dirty="0"/>
              <a:t>	</a:t>
            </a:r>
            <a:r>
              <a:rPr lang="en-US" dirty="0" smtClean="0"/>
              <a:t> </a:t>
            </a:r>
            <a:r>
              <a:rPr lang="en-US" dirty="0"/>
              <a:t>} while( a &lt; 20 );    </a:t>
            </a:r>
            <a:endParaRPr lang="en-US" dirty="0" smtClean="0"/>
          </a:p>
          <a:p>
            <a:pPr marL="0" indent="0">
              <a:buNone/>
            </a:pPr>
            <a:r>
              <a:rPr lang="en-US" dirty="0" smtClean="0"/>
              <a:t>return </a:t>
            </a:r>
            <a:r>
              <a:rPr lang="en-US" dirty="0"/>
              <a:t>0</a:t>
            </a:r>
            <a:r>
              <a:rPr lang="en-US" dirty="0" smtClean="0"/>
              <a:t>;</a:t>
            </a:r>
          </a:p>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3295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a:t>Compile </a:t>
            </a:r>
            <a:r>
              <a:rPr lang="en-US" b="1" smtClean="0"/>
              <a:t>Errors</a:t>
            </a:r>
            <a:r>
              <a:rPr lang="en-US" b="1"/>
              <a:t/>
            </a:r>
            <a:br>
              <a:rPr lang="en-US" b="1"/>
            </a:br>
            <a:endParaRPr lang="en-US" b="1"/>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a:t>Compile errors are those errors that occur at the time of compilation of the program. </a:t>
            </a:r>
            <a:endParaRPr lang="en-US" dirty="0" smtClean="0"/>
          </a:p>
          <a:p>
            <a:r>
              <a:rPr lang="en-US" dirty="0" smtClean="0"/>
              <a:t>C compile </a:t>
            </a:r>
            <a:r>
              <a:rPr lang="en-US" dirty="0"/>
              <a:t>errors may be further classified as:</a:t>
            </a:r>
          </a:p>
          <a:p>
            <a:pPr lvl="1"/>
            <a:r>
              <a:rPr lang="en-US" b="1" dirty="0"/>
              <a:t>Syntax Errors</a:t>
            </a:r>
          </a:p>
          <a:p>
            <a:pPr lvl="2"/>
            <a:r>
              <a:rPr lang="en-US" dirty="0"/>
              <a:t>Ex: </a:t>
            </a:r>
            <a:r>
              <a:rPr lang="en-US" dirty="0" err="1"/>
              <a:t>int</a:t>
            </a:r>
            <a:r>
              <a:rPr lang="en-US" dirty="0"/>
              <a:t> </a:t>
            </a:r>
            <a:r>
              <a:rPr lang="en-US" dirty="0" err="1"/>
              <a:t>a,b</a:t>
            </a:r>
            <a:r>
              <a:rPr lang="en-US" dirty="0"/>
              <a:t>: </a:t>
            </a:r>
            <a:endParaRPr lang="en-US" dirty="0" smtClean="0"/>
          </a:p>
          <a:p>
            <a:pPr lvl="2"/>
            <a:r>
              <a:rPr lang="en-US" dirty="0"/>
              <a:t>will produce syntax error as the statement is terminated with : rather than ; </a:t>
            </a:r>
            <a:endParaRPr lang="en-US" dirty="0" smtClean="0"/>
          </a:p>
          <a:p>
            <a:pPr lvl="1"/>
            <a:r>
              <a:rPr lang="en-US" b="1" dirty="0" smtClean="0"/>
              <a:t>Semantic </a:t>
            </a:r>
            <a:r>
              <a:rPr lang="en-US" b="1" dirty="0"/>
              <a:t>Errors</a:t>
            </a:r>
          </a:p>
          <a:p>
            <a:pPr lvl="2"/>
            <a:r>
              <a:rPr lang="en-US" dirty="0" smtClean="0"/>
              <a:t>Ex: </a:t>
            </a:r>
            <a:r>
              <a:rPr lang="it-IT" dirty="0" err="1"/>
              <a:t>b+c</a:t>
            </a:r>
            <a:r>
              <a:rPr lang="it-IT" dirty="0"/>
              <a:t>=a; </a:t>
            </a:r>
            <a:endParaRPr lang="it-IT" dirty="0" smtClean="0"/>
          </a:p>
          <a:p>
            <a:pPr lvl="3"/>
            <a:r>
              <a:rPr lang="it-IT" dirty="0" err="1"/>
              <a:t>W</a:t>
            </a:r>
            <a:r>
              <a:rPr lang="it-IT" dirty="0" err="1" smtClean="0"/>
              <a:t>e</a:t>
            </a:r>
            <a:r>
              <a:rPr lang="it-IT" dirty="0" smtClean="0"/>
              <a:t> </a:t>
            </a:r>
            <a:r>
              <a:rPr lang="it-IT" dirty="0"/>
              <a:t>are </a:t>
            </a:r>
            <a:r>
              <a:rPr lang="it-IT" dirty="0" err="1"/>
              <a:t>trying</a:t>
            </a:r>
            <a:r>
              <a:rPr lang="it-IT" dirty="0"/>
              <a:t> to </a:t>
            </a:r>
            <a:r>
              <a:rPr lang="it-IT" dirty="0" err="1"/>
              <a:t>assign</a:t>
            </a:r>
            <a:r>
              <a:rPr lang="it-IT" dirty="0"/>
              <a:t> </a:t>
            </a:r>
            <a:r>
              <a:rPr lang="it-IT" dirty="0" err="1"/>
              <a:t>value</a:t>
            </a:r>
            <a:r>
              <a:rPr lang="it-IT" dirty="0"/>
              <a:t> of a in the </a:t>
            </a:r>
            <a:r>
              <a:rPr lang="it-IT" dirty="0" err="1"/>
              <a:t>value</a:t>
            </a:r>
            <a:r>
              <a:rPr lang="it-IT" dirty="0"/>
              <a:t> </a:t>
            </a:r>
            <a:r>
              <a:rPr lang="it-IT" dirty="0" err="1"/>
              <a:t>obtained</a:t>
            </a:r>
            <a:r>
              <a:rPr lang="it-IT" dirty="0"/>
              <a:t> by </a:t>
            </a:r>
            <a:r>
              <a:rPr lang="it-IT" dirty="0" err="1"/>
              <a:t>summation</a:t>
            </a:r>
            <a:r>
              <a:rPr lang="it-IT" dirty="0"/>
              <a:t> of b and c </a:t>
            </a:r>
            <a:r>
              <a:rPr lang="it-IT" dirty="0" err="1"/>
              <a:t>which</a:t>
            </a:r>
            <a:r>
              <a:rPr lang="it-IT" dirty="0"/>
              <a:t> </a:t>
            </a:r>
            <a:r>
              <a:rPr lang="it-IT" dirty="0" err="1"/>
              <a:t>has</a:t>
            </a:r>
            <a:r>
              <a:rPr lang="it-IT" dirty="0"/>
              <a:t> no </a:t>
            </a:r>
            <a:r>
              <a:rPr lang="it-IT" dirty="0" err="1"/>
              <a:t>meaning</a:t>
            </a:r>
            <a:r>
              <a:rPr lang="it-IT" dirty="0"/>
              <a:t> in c. The </a:t>
            </a:r>
            <a:r>
              <a:rPr lang="it-IT" dirty="0" err="1"/>
              <a:t>correct</a:t>
            </a:r>
            <a:r>
              <a:rPr lang="it-IT" dirty="0"/>
              <a:t> statement </a:t>
            </a:r>
            <a:r>
              <a:rPr lang="it-IT" dirty="0" err="1"/>
              <a:t>will</a:t>
            </a:r>
            <a:r>
              <a:rPr lang="it-IT" dirty="0"/>
              <a:t> </a:t>
            </a:r>
            <a:r>
              <a:rPr lang="it-IT" dirty="0" smtClean="0"/>
              <a:t>be:</a:t>
            </a:r>
          </a:p>
          <a:p>
            <a:pPr lvl="5"/>
            <a:r>
              <a:rPr lang="it-IT" dirty="0"/>
              <a:t>a</a:t>
            </a:r>
            <a:r>
              <a:rPr lang="it-IT" dirty="0" smtClean="0"/>
              <a:t>=</a:t>
            </a:r>
            <a:r>
              <a:rPr lang="it-IT" dirty="0" err="1" smtClean="0"/>
              <a:t>b+c</a:t>
            </a:r>
            <a:r>
              <a:rPr lang="it-IT" dirty="0" smtClean="0"/>
              <a:t>;</a:t>
            </a:r>
            <a:r>
              <a:rPr lang="en-US" dirty="0"/>
              <a:t/>
            </a:r>
            <a:br>
              <a:rPr lang="en-US" dirty="0"/>
            </a:br>
            <a:r>
              <a:rPr lang="en-US" dirty="0"/>
              <a:t> </a:t>
            </a:r>
            <a:br>
              <a:rPr lang="en-US" dirty="0"/>
            </a:b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94966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err="1"/>
              <a:t>g</a:t>
            </a:r>
            <a:r>
              <a:rPr lang="en-US" smtClean="0"/>
              <a:t>oto</a:t>
            </a:r>
            <a:r>
              <a:rPr lang="en-US" dirty="0" smtClean="0"/>
              <a:t> statement</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To alter the normal sequence of program execution by unconditionally transferring control to some other part of the program.</a:t>
            </a:r>
          </a:p>
          <a:p>
            <a:endParaRPr lang="en-US" dirty="0"/>
          </a:p>
          <a:p>
            <a:r>
              <a:rPr lang="en-US" dirty="0" smtClean="0"/>
              <a:t>General expression:</a:t>
            </a:r>
          </a:p>
          <a:p>
            <a:pPr lvl="1"/>
            <a:r>
              <a:rPr lang="en-US" b="1" dirty="0" err="1"/>
              <a:t>g</a:t>
            </a:r>
            <a:r>
              <a:rPr lang="en-US" b="1" dirty="0" err="1" smtClean="0"/>
              <a:t>oto</a:t>
            </a:r>
            <a:r>
              <a:rPr lang="en-US" b="1" dirty="0" smtClean="0"/>
              <a:t> label:</a:t>
            </a:r>
          </a:p>
          <a:p>
            <a:pPr lvl="2"/>
            <a:r>
              <a:rPr lang="en-US" dirty="0" smtClean="0"/>
              <a:t>Here, label is an identifier used to label the target statement to which the control would be transferred.</a:t>
            </a:r>
          </a:p>
          <a:p>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438747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lnSpc>
                <a:spcPct val="150000"/>
              </a:lnSpc>
            </a:pPr>
            <a:r>
              <a:rPr lang="en-US" dirty="0" smtClean="0"/>
              <a:t>Generally the use of </a:t>
            </a:r>
            <a:r>
              <a:rPr lang="en-US" b="1" dirty="0" err="1" smtClean="0"/>
              <a:t>goto</a:t>
            </a:r>
            <a:r>
              <a:rPr lang="en-US" b="1" dirty="0" smtClean="0"/>
              <a:t> </a:t>
            </a:r>
            <a:r>
              <a:rPr lang="en-US" dirty="0" smtClean="0"/>
              <a:t>statement is avoided as it makes program illegible.</a:t>
            </a:r>
          </a:p>
          <a:p>
            <a:pPr>
              <a:lnSpc>
                <a:spcPct val="150000"/>
              </a:lnSpc>
            </a:pPr>
            <a:r>
              <a:rPr lang="en-US" dirty="0" smtClean="0"/>
              <a:t>This statement is used in unique situations like:</a:t>
            </a:r>
          </a:p>
          <a:p>
            <a:pPr lvl="1">
              <a:lnSpc>
                <a:spcPct val="150000"/>
              </a:lnSpc>
            </a:pPr>
            <a:r>
              <a:rPr lang="en-US" sz="2400" dirty="0" smtClean="0"/>
              <a:t>Branching around statements or group of statements under certain conditions</a:t>
            </a:r>
          </a:p>
          <a:p>
            <a:pPr lvl="1">
              <a:lnSpc>
                <a:spcPct val="150000"/>
              </a:lnSpc>
            </a:pPr>
            <a:r>
              <a:rPr lang="en-US" sz="2400" dirty="0" smtClean="0"/>
              <a:t>Jumping to the end of a loop under certain conditions, thus bypassing the remainder of the loop during current pass.</a:t>
            </a:r>
          </a:p>
          <a:p>
            <a:pPr lvl="1">
              <a:lnSpc>
                <a:spcPct val="150000"/>
              </a:lnSpc>
            </a:pPr>
            <a:r>
              <a:rPr lang="en-US" sz="2400" dirty="0" smtClean="0"/>
              <a:t>Jumping completely out of the loop under certain conditions, terminating the execution of a loop.</a:t>
            </a:r>
            <a:endParaRPr lang="en-US" sz="24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17882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nSpc>
                <a:spcPct val="150000"/>
              </a:lnSpc>
            </a:pPr>
            <a:r>
              <a:rPr lang="en-US" dirty="0" smtClean="0"/>
              <a:t>Switch statement allows a program to select one statement for execution of a set of alternatives.</a:t>
            </a:r>
          </a:p>
          <a:p>
            <a:pPr>
              <a:lnSpc>
                <a:spcPct val="150000"/>
              </a:lnSpc>
            </a:pPr>
            <a:r>
              <a:rPr lang="en-US" dirty="0" smtClean="0"/>
              <a:t>Only one of the possible statements will be executed, the remaining statements will be skipped.</a:t>
            </a:r>
          </a:p>
          <a:p>
            <a:pPr>
              <a:lnSpc>
                <a:spcPct val="150000"/>
              </a:lnSpc>
            </a:pPr>
            <a:r>
              <a:rPr lang="en-US" dirty="0" smtClean="0"/>
              <a:t>The multiple usage of IF ELSE statement increases the complexity of the program, hard to read and difficult to follow the program.</a:t>
            </a:r>
          </a:p>
          <a:p>
            <a:pPr>
              <a:lnSpc>
                <a:spcPct val="150000"/>
              </a:lnSpc>
            </a:pPr>
            <a:r>
              <a:rPr lang="en-US" dirty="0" smtClean="0"/>
              <a:t>Switch statement removes these disadvantages by using a simple and straight forward approach.</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856581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marL="0" indent="0">
              <a:buNone/>
            </a:pPr>
            <a:r>
              <a:rPr lang="en-US" b="1" dirty="0"/>
              <a:t>switch(expression</a:t>
            </a:r>
            <a:r>
              <a:rPr lang="en-US" dirty="0"/>
              <a:t>) {</a:t>
            </a:r>
            <a:br>
              <a:rPr lang="en-US" dirty="0"/>
            </a:br>
            <a:r>
              <a:rPr lang="en-US" dirty="0"/>
              <a:t/>
            </a:r>
            <a:br>
              <a:rPr lang="en-US" dirty="0"/>
            </a:br>
            <a:r>
              <a:rPr lang="en-US" dirty="0"/>
              <a:t>  </a:t>
            </a:r>
            <a:r>
              <a:rPr lang="en-US" b="1" dirty="0"/>
              <a:t>case</a:t>
            </a:r>
            <a:r>
              <a:rPr lang="en-US" dirty="0"/>
              <a:t> </a:t>
            </a:r>
            <a:r>
              <a:rPr lang="en-US" dirty="0" smtClean="0"/>
              <a:t>caseConstant1:</a:t>
            </a:r>
            <a:r>
              <a:rPr lang="en-US" dirty="0"/>
              <a:t/>
            </a:r>
            <a:br>
              <a:rPr lang="en-US" dirty="0"/>
            </a:br>
            <a:r>
              <a:rPr lang="en-US" dirty="0" smtClean="0"/>
              <a:t>		statement(s</a:t>
            </a:r>
            <a:r>
              <a:rPr lang="en-US" dirty="0"/>
              <a:t>);</a:t>
            </a:r>
            <a:br>
              <a:rPr lang="en-US" dirty="0"/>
            </a:br>
            <a:r>
              <a:rPr lang="en-US" dirty="0" smtClean="0"/>
              <a:t>		break</a:t>
            </a:r>
            <a:r>
              <a:rPr lang="en-US" dirty="0"/>
              <a:t>; </a:t>
            </a:r>
            <a:br>
              <a:rPr lang="en-US" dirty="0"/>
            </a:br>
            <a:r>
              <a:rPr lang="en-US" dirty="0"/>
              <a:t/>
            </a:r>
            <a:br>
              <a:rPr lang="en-US" dirty="0"/>
            </a:br>
            <a:r>
              <a:rPr lang="en-US" dirty="0"/>
              <a:t>  </a:t>
            </a:r>
            <a:r>
              <a:rPr lang="en-US" b="1" dirty="0"/>
              <a:t>case</a:t>
            </a:r>
            <a:r>
              <a:rPr lang="en-US" dirty="0"/>
              <a:t> </a:t>
            </a:r>
            <a:r>
              <a:rPr lang="en-US" dirty="0" smtClean="0"/>
              <a:t>caseConstant2:</a:t>
            </a:r>
            <a:endParaRPr lang="en-US" dirty="0"/>
          </a:p>
          <a:p>
            <a:pPr marL="0" indent="0">
              <a:buNone/>
            </a:pPr>
            <a:r>
              <a:rPr lang="en-US" dirty="0"/>
              <a:t>	</a:t>
            </a:r>
            <a:r>
              <a:rPr lang="en-US" dirty="0" smtClean="0"/>
              <a:t>	statement(s</a:t>
            </a:r>
            <a:r>
              <a:rPr lang="en-US" dirty="0"/>
              <a:t>);</a:t>
            </a:r>
            <a:br>
              <a:rPr lang="en-US" dirty="0"/>
            </a:br>
            <a:r>
              <a:rPr lang="en-US" dirty="0" smtClean="0"/>
              <a:t>		break</a:t>
            </a:r>
            <a:r>
              <a:rPr lang="en-US" dirty="0"/>
              <a:t>; </a:t>
            </a:r>
            <a:r>
              <a:rPr lang="en-US" dirty="0">
                <a:solidFill>
                  <a:schemeClr val="bg1">
                    <a:lumMod val="50000"/>
                  </a:schemeClr>
                </a:solidFill>
              </a:rPr>
              <a:t/>
            </a:r>
            <a:br>
              <a:rPr lang="en-US" dirty="0">
                <a:solidFill>
                  <a:schemeClr val="bg1">
                    <a:lumMod val="50000"/>
                  </a:schemeClr>
                </a:solidFill>
              </a:rPr>
            </a:br>
            <a:r>
              <a:rPr lang="en-US" dirty="0" smtClean="0">
                <a:solidFill>
                  <a:schemeClr val="bg1">
                    <a:lumMod val="50000"/>
                  </a:schemeClr>
                </a:solidFill>
              </a:rPr>
              <a:t>	.</a:t>
            </a:r>
          </a:p>
          <a:p>
            <a:pPr marL="0" indent="0">
              <a:buNone/>
            </a:pPr>
            <a:r>
              <a:rPr lang="en-US" dirty="0">
                <a:solidFill>
                  <a:schemeClr val="bg1">
                    <a:lumMod val="50000"/>
                  </a:schemeClr>
                </a:solidFill>
              </a:rPr>
              <a:t>	</a:t>
            </a:r>
            <a:r>
              <a:rPr lang="en-US" dirty="0" smtClean="0">
                <a:solidFill>
                  <a:schemeClr val="bg1">
                    <a:lumMod val="50000"/>
                  </a:schemeClr>
                </a:solidFill>
              </a:rPr>
              <a:t>.</a:t>
            </a:r>
          </a:p>
          <a:p>
            <a:pPr marL="0" indent="0">
              <a:buNone/>
            </a:pPr>
            <a:r>
              <a:rPr lang="en-US" dirty="0">
                <a:solidFill>
                  <a:schemeClr val="bg1">
                    <a:lumMod val="50000"/>
                  </a:schemeClr>
                </a:solidFill>
              </a:rPr>
              <a:t>	</a:t>
            </a:r>
            <a:r>
              <a:rPr lang="en-US" dirty="0" smtClean="0">
                <a:solidFill>
                  <a:schemeClr val="bg1">
                    <a:lumMod val="50000"/>
                  </a:schemeClr>
                </a:solidFill>
              </a:rPr>
              <a:t>.</a:t>
            </a:r>
            <a:r>
              <a:rPr lang="en-US" dirty="0"/>
              <a:t> </a:t>
            </a:r>
            <a:br>
              <a:rPr lang="en-US" dirty="0"/>
            </a:br>
            <a:r>
              <a:rPr lang="en-US" b="1" dirty="0"/>
              <a:t>  </a:t>
            </a:r>
            <a:r>
              <a:rPr lang="en-US" b="1" dirty="0" smtClean="0"/>
              <a:t>default</a:t>
            </a:r>
            <a:r>
              <a:rPr lang="en-US" dirty="0" smtClean="0"/>
              <a:t>:</a:t>
            </a:r>
          </a:p>
          <a:p>
            <a:pPr marL="0" indent="0">
              <a:buNone/>
            </a:pPr>
            <a:r>
              <a:rPr lang="en-US" dirty="0"/>
              <a:t>  </a:t>
            </a:r>
            <a:r>
              <a:rPr lang="en-US" dirty="0" smtClean="0"/>
              <a:t>	statement;</a:t>
            </a:r>
            <a:r>
              <a:rPr lang="en-US" dirty="0"/>
              <a:t/>
            </a:r>
            <a:br>
              <a:rPr lang="en-US" dirty="0"/>
            </a:br>
            <a:r>
              <a:rPr lang="en-US" dirty="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85054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1800" b="1" dirty="0"/>
              <a:t>The following rules apply to a switch </a:t>
            </a:r>
            <a:r>
              <a:rPr lang="en-US" sz="1800" b="1" dirty="0" smtClean="0"/>
              <a:t>statement</a:t>
            </a:r>
            <a:endParaRPr lang="en-US" sz="1800" b="1" dirty="0"/>
          </a:p>
        </p:txBody>
      </p:sp>
      <p:sp>
        <p:nvSpPr>
          <p:cNvPr id="3" name="Content Placeholder 2"/>
          <p:cNvSpPr>
            <a:spLocks noGrp="1"/>
          </p:cNvSpPr>
          <p:nvPr>
            <p:ph idx="1"/>
          </p:nvPr>
        </p:nvSpPr>
        <p:spPr>
          <a:xfrm>
            <a:off x="457200" y="838200"/>
            <a:ext cx="8229600" cy="5715000"/>
          </a:xfrm>
        </p:spPr>
        <p:txBody>
          <a:bodyPr>
            <a:normAutofit fontScale="47500" lnSpcReduction="20000"/>
          </a:bodyPr>
          <a:lstStyle/>
          <a:p>
            <a:pPr>
              <a:lnSpc>
                <a:spcPct val="120000"/>
              </a:lnSpc>
            </a:pPr>
            <a:r>
              <a:rPr lang="en-US" dirty="0"/>
              <a:t>The </a:t>
            </a:r>
            <a:r>
              <a:rPr lang="en-US" b="1" dirty="0"/>
              <a:t>expression</a:t>
            </a:r>
            <a:r>
              <a:rPr lang="en-US" dirty="0"/>
              <a:t> used in a </a:t>
            </a:r>
            <a:r>
              <a:rPr lang="en-US" b="1" dirty="0"/>
              <a:t>switch</a:t>
            </a:r>
            <a:r>
              <a:rPr lang="en-US" dirty="0"/>
              <a:t> statement must have an integral or enumerated </a:t>
            </a:r>
            <a:r>
              <a:rPr lang="en-US" dirty="0" smtClean="0"/>
              <a:t>type.</a:t>
            </a:r>
          </a:p>
          <a:p>
            <a:pPr>
              <a:lnSpc>
                <a:spcPct val="120000"/>
              </a:lnSpc>
            </a:pPr>
            <a:endParaRPr lang="en-US" dirty="0"/>
          </a:p>
          <a:p>
            <a:pPr>
              <a:lnSpc>
                <a:spcPct val="120000"/>
              </a:lnSpc>
            </a:pPr>
            <a:r>
              <a:rPr lang="en-US" dirty="0"/>
              <a:t>You can have any number of case statements within a switch. Each case is followed by the value to be compared to and a colon</a:t>
            </a:r>
            <a:r>
              <a:rPr lang="en-US" dirty="0" smtClean="0"/>
              <a:t>.</a:t>
            </a:r>
          </a:p>
          <a:p>
            <a:pPr>
              <a:lnSpc>
                <a:spcPct val="120000"/>
              </a:lnSpc>
            </a:pPr>
            <a:endParaRPr lang="en-US" dirty="0"/>
          </a:p>
          <a:p>
            <a:pPr>
              <a:lnSpc>
                <a:spcPct val="120000"/>
              </a:lnSpc>
            </a:pPr>
            <a:r>
              <a:rPr lang="en-US" dirty="0"/>
              <a:t>The </a:t>
            </a:r>
            <a:r>
              <a:rPr lang="en-US" b="1" dirty="0" err="1" smtClean="0"/>
              <a:t>caseConstant</a:t>
            </a:r>
            <a:r>
              <a:rPr lang="en-US" dirty="0"/>
              <a:t> for a case must be the same data type as the variable in the switch, and it must be a constant or a literal</a:t>
            </a:r>
            <a:r>
              <a:rPr lang="en-US" dirty="0" smtClean="0"/>
              <a:t>.</a:t>
            </a:r>
          </a:p>
          <a:p>
            <a:pPr>
              <a:lnSpc>
                <a:spcPct val="120000"/>
              </a:lnSpc>
            </a:pPr>
            <a:endParaRPr lang="en-US" dirty="0"/>
          </a:p>
          <a:p>
            <a:pPr>
              <a:lnSpc>
                <a:spcPct val="120000"/>
              </a:lnSpc>
            </a:pPr>
            <a:r>
              <a:rPr lang="en-US" dirty="0"/>
              <a:t>When the variable being switched on is equal to a case, the statements following that case will execute until a </a:t>
            </a:r>
            <a:r>
              <a:rPr lang="en-US" b="1" dirty="0"/>
              <a:t>break</a:t>
            </a:r>
            <a:r>
              <a:rPr lang="en-US" dirty="0"/>
              <a:t> statement is reached</a:t>
            </a:r>
            <a:r>
              <a:rPr lang="en-US" dirty="0" smtClean="0"/>
              <a:t>.</a:t>
            </a:r>
          </a:p>
          <a:p>
            <a:pPr>
              <a:lnSpc>
                <a:spcPct val="120000"/>
              </a:lnSpc>
            </a:pPr>
            <a:endParaRPr lang="en-US" dirty="0"/>
          </a:p>
          <a:p>
            <a:pPr>
              <a:lnSpc>
                <a:spcPct val="120000"/>
              </a:lnSpc>
            </a:pPr>
            <a:r>
              <a:rPr lang="en-US" dirty="0"/>
              <a:t>When a </a:t>
            </a:r>
            <a:r>
              <a:rPr lang="en-US" b="1" dirty="0"/>
              <a:t>break</a:t>
            </a:r>
            <a:r>
              <a:rPr lang="en-US" dirty="0"/>
              <a:t> statement is reached, the switch </a:t>
            </a:r>
            <a:r>
              <a:rPr lang="en-US" dirty="0" smtClean="0"/>
              <a:t>terminates</a:t>
            </a:r>
            <a:r>
              <a:rPr lang="en-US" dirty="0"/>
              <a:t>, and the flow of control jumps to the next line following the switch statement</a:t>
            </a:r>
            <a:r>
              <a:rPr lang="en-US" dirty="0" smtClean="0"/>
              <a:t>.</a:t>
            </a:r>
          </a:p>
          <a:p>
            <a:pPr>
              <a:lnSpc>
                <a:spcPct val="120000"/>
              </a:lnSpc>
            </a:pPr>
            <a:endParaRPr lang="en-US" dirty="0"/>
          </a:p>
          <a:p>
            <a:pPr>
              <a:lnSpc>
                <a:spcPct val="120000"/>
              </a:lnSpc>
            </a:pPr>
            <a:r>
              <a:rPr lang="en-US" dirty="0"/>
              <a:t>Not every case needs to contain a </a:t>
            </a:r>
            <a:r>
              <a:rPr lang="en-US" b="1" dirty="0"/>
              <a:t>break</a:t>
            </a:r>
            <a:r>
              <a:rPr lang="en-US" dirty="0"/>
              <a:t>. If no </a:t>
            </a:r>
            <a:r>
              <a:rPr lang="en-US" b="1" dirty="0"/>
              <a:t>break</a:t>
            </a:r>
            <a:r>
              <a:rPr lang="en-US" dirty="0"/>
              <a:t> appears, the flow of control will </a:t>
            </a:r>
            <a:r>
              <a:rPr lang="en-US" i="1" dirty="0"/>
              <a:t>fall through</a:t>
            </a:r>
            <a:r>
              <a:rPr lang="en-US" dirty="0"/>
              <a:t> to subsequent cases until a break is reached</a:t>
            </a:r>
            <a:r>
              <a:rPr lang="en-US" dirty="0" smtClean="0"/>
              <a:t>.</a:t>
            </a:r>
          </a:p>
          <a:p>
            <a:pPr>
              <a:lnSpc>
                <a:spcPct val="120000"/>
              </a:lnSpc>
            </a:pPr>
            <a:endParaRPr lang="en-US" dirty="0"/>
          </a:p>
          <a:p>
            <a:pPr>
              <a:lnSpc>
                <a:spcPct val="120000"/>
              </a:lnSpc>
            </a:pPr>
            <a:r>
              <a:rPr lang="en-US" dirty="0"/>
              <a:t>A </a:t>
            </a:r>
            <a:r>
              <a:rPr lang="en-US" b="1" dirty="0"/>
              <a:t>switch</a:t>
            </a:r>
            <a:r>
              <a:rPr lang="en-US" dirty="0"/>
              <a:t> statement can have an optional </a:t>
            </a:r>
            <a:r>
              <a:rPr lang="en-US" b="1" dirty="0"/>
              <a:t>default</a:t>
            </a:r>
            <a:r>
              <a:rPr lang="en-US" dirty="0"/>
              <a:t> case, which must appear at the end of the switch. The default case can be used for performing a task when none of the cases is true. No </a:t>
            </a:r>
            <a:r>
              <a:rPr lang="en-US" b="1" dirty="0"/>
              <a:t>break</a:t>
            </a:r>
            <a:r>
              <a:rPr lang="en-US" dirty="0"/>
              <a:t> is needed in the default case.</a:t>
            </a:r>
          </a:p>
          <a:p>
            <a:pPr>
              <a:lnSpc>
                <a:spcPct val="12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573631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sz="3200" dirty="0" smtClean="0"/>
              <a:t>Write </a:t>
            </a:r>
            <a:r>
              <a:rPr lang="en-US" sz="3200" smtClean="0"/>
              <a:t>a program to make a menu like</a:t>
            </a:r>
            <a:endParaRPr lang="en-US" sz="3200"/>
          </a:p>
        </p:txBody>
      </p:sp>
      <p:sp>
        <p:nvSpPr>
          <p:cNvPr id="3" name="Content Placeholder 2"/>
          <p:cNvSpPr>
            <a:spLocks noGrp="1"/>
          </p:cNvSpPr>
          <p:nvPr>
            <p:ph idx="1"/>
          </p:nvPr>
        </p:nvSpPr>
        <p:spPr>
          <a:xfrm>
            <a:off x="457200" y="685800"/>
            <a:ext cx="8229600" cy="6019800"/>
          </a:xfrm>
        </p:spPr>
        <p:txBody>
          <a:bodyPr>
            <a:normAutofit fontScale="55000" lnSpcReduction="20000"/>
          </a:bodyPr>
          <a:lstStyle/>
          <a:p>
            <a:pPr marL="0" lvl="0" indent="0">
              <a:spcBef>
                <a:spcPts val="0"/>
              </a:spcBef>
              <a:buNone/>
            </a:pPr>
            <a:r>
              <a:rPr lang="en-US" dirty="0"/>
              <a:t>#include &lt;</a:t>
            </a:r>
            <a:r>
              <a:rPr lang="en-US" dirty="0" err="1"/>
              <a:t>stdio.h</a:t>
            </a:r>
            <a:r>
              <a:rPr lang="en-US" dirty="0" smtClean="0"/>
              <a:t>&gt;</a:t>
            </a:r>
          </a:p>
          <a:p>
            <a:pPr marL="0" lvl="0" indent="0">
              <a:spcBef>
                <a:spcPts val="0"/>
              </a:spcBef>
              <a:buNone/>
            </a:pPr>
            <a:r>
              <a:rPr lang="en-US" dirty="0" err="1" smtClean="0"/>
              <a:t>int</a:t>
            </a:r>
            <a:r>
              <a:rPr lang="en-US" dirty="0" smtClean="0"/>
              <a:t> </a:t>
            </a:r>
            <a:r>
              <a:rPr lang="en-US" dirty="0"/>
              <a:t>main(void){	</a:t>
            </a:r>
            <a:endParaRPr lang="en-US" dirty="0" smtClean="0"/>
          </a:p>
          <a:p>
            <a:pPr marL="0" lvl="0" indent="0">
              <a:spcBef>
                <a:spcPts val="0"/>
              </a:spcBef>
              <a:buNone/>
            </a:pPr>
            <a:r>
              <a:rPr lang="en-US" dirty="0"/>
              <a:t>	</a:t>
            </a:r>
            <a:r>
              <a:rPr lang="en-US" dirty="0" err="1" smtClean="0"/>
              <a:t>int</a:t>
            </a:r>
            <a:r>
              <a:rPr lang="en-US" dirty="0" smtClean="0"/>
              <a:t> </a:t>
            </a:r>
            <a:r>
              <a:rPr lang="en-US" dirty="0"/>
              <a:t>choice;	</a:t>
            </a:r>
            <a:endParaRPr lang="en-US" dirty="0" smtClean="0"/>
          </a:p>
          <a:p>
            <a:pPr marL="0" lvl="0" indent="0">
              <a:spcBef>
                <a:spcPts val="0"/>
              </a:spcBef>
              <a:buNone/>
            </a:pPr>
            <a:r>
              <a:rPr lang="en-US" dirty="0"/>
              <a:t>	</a:t>
            </a:r>
            <a:r>
              <a:rPr lang="en-US" b="1" dirty="0" smtClean="0"/>
              <a:t>LOOP</a:t>
            </a:r>
            <a:r>
              <a:rPr lang="en-US" dirty="0" smtClean="0"/>
              <a:t>:</a:t>
            </a:r>
            <a:r>
              <a:rPr lang="en-US" dirty="0"/>
              <a:t>	</a:t>
            </a:r>
            <a:endParaRPr lang="en-US" dirty="0" smtClean="0"/>
          </a:p>
          <a:p>
            <a:pPr marL="0" lvl="0" indent="0">
              <a:spcBef>
                <a:spcPts val="0"/>
              </a:spcBef>
              <a:buNone/>
            </a:pPr>
            <a:r>
              <a:rPr lang="en-US" dirty="0"/>
              <a:t>	</a:t>
            </a:r>
            <a:r>
              <a:rPr lang="en-US" dirty="0" err="1" smtClean="0"/>
              <a:t>printf</a:t>
            </a:r>
            <a:r>
              <a:rPr lang="en-US" dirty="0"/>
              <a:t>("Select 1 for file, 2 for Edit and 3 for Save\n");	</a:t>
            </a:r>
            <a:endParaRPr lang="en-US" dirty="0" smtClean="0"/>
          </a:p>
          <a:p>
            <a:pPr marL="0" lvl="0" indent="0">
              <a:spcBef>
                <a:spcPts val="0"/>
              </a:spcBef>
              <a:buNone/>
            </a:pPr>
            <a:r>
              <a:rPr lang="en-US" dirty="0"/>
              <a:t>	</a:t>
            </a:r>
            <a:r>
              <a:rPr lang="en-US" dirty="0" err="1" smtClean="0"/>
              <a:t>printf</a:t>
            </a:r>
            <a:r>
              <a:rPr lang="en-US" dirty="0"/>
              <a:t>("1==&gt; file\n2==&gt;Edit\n3==&gt; Save\n");	</a:t>
            </a:r>
            <a:endParaRPr lang="en-US" dirty="0" smtClean="0"/>
          </a:p>
          <a:p>
            <a:pPr marL="0" lvl="0" indent="0">
              <a:spcBef>
                <a:spcPts val="0"/>
              </a:spcBef>
              <a:buNone/>
            </a:pPr>
            <a:r>
              <a:rPr lang="en-US" dirty="0"/>
              <a:t>	</a:t>
            </a:r>
            <a:r>
              <a:rPr lang="en-US" dirty="0" err="1" smtClean="0"/>
              <a:t>scanf</a:t>
            </a:r>
            <a:r>
              <a:rPr lang="en-US" dirty="0"/>
              <a:t>("%</a:t>
            </a:r>
            <a:r>
              <a:rPr lang="en-US" dirty="0" err="1"/>
              <a:t>d",&amp;choice</a:t>
            </a:r>
            <a:r>
              <a:rPr lang="en-US" dirty="0"/>
              <a:t>);	</a:t>
            </a:r>
            <a:endParaRPr lang="en-US" dirty="0" smtClean="0"/>
          </a:p>
          <a:p>
            <a:pPr marL="0" lvl="0" indent="0">
              <a:spcBef>
                <a:spcPts val="0"/>
              </a:spcBef>
              <a:buNone/>
            </a:pPr>
            <a:r>
              <a:rPr lang="en-US" dirty="0"/>
              <a:t>	</a:t>
            </a:r>
            <a:r>
              <a:rPr lang="en-US" b="1" dirty="0" smtClean="0"/>
              <a:t>switch</a:t>
            </a:r>
            <a:r>
              <a:rPr lang="en-US" dirty="0" smtClean="0"/>
              <a:t>(choice){</a:t>
            </a:r>
          </a:p>
          <a:p>
            <a:pPr marL="0" lvl="0" indent="0">
              <a:spcBef>
                <a:spcPts val="0"/>
              </a:spcBef>
              <a:buNone/>
            </a:pPr>
            <a:r>
              <a:rPr lang="en-US" dirty="0"/>
              <a:t>	</a:t>
            </a:r>
            <a:endParaRPr lang="en-US" dirty="0" smtClean="0"/>
          </a:p>
          <a:p>
            <a:pPr marL="0" lvl="0" indent="0">
              <a:spcBef>
                <a:spcPts val="0"/>
              </a:spcBef>
              <a:buNone/>
            </a:pPr>
            <a:r>
              <a:rPr lang="en-US" dirty="0"/>
              <a:t>	</a:t>
            </a:r>
            <a:r>
              <a:rPr lang="en-US" b="1" dirty="0" smtClean="0"/>
              <a:t>case </a:t>
            </a:r>
            <a:r>
              <a:rPr lang="en-US" b="1" dirty="0"/>
              <a:t>1</a:t>
            </a:r>
            <a:r>
              <a:rPr lang="en-US" dirty="0"/>
              <a:t>:		</a:t>
            </a:r>
            <a:endParaRPr lang="en-US" dirty="0" smtClean="0"/>
          </a:p>
          <a:p>
            <a:pPr marL="0" lvl="0" indent="0">
              <a:spcBef>
                <a:spcPts val="0"/>
              </a:spcBef>
              <a:buNone/>
            </a:pPr>
            <a:r>
              <a:rPr lang="en-US" dirty="0"/>
              <a:t>	</a:t>
            </a:r>
            <a:r>
              <a:rPr lang="en-US" dirty="0" err="1" smtClean="0"/>
              <a:t>printf</a:t>
            </a:r>
            <a:r>
              <a:rPr lang="en-US" dirty="0"/>
              <a:t>("\</a:t>
            </a:r>
            <a:r>
              <a:rPr lang="en-US" dirty="0" err="1"/>
              <a:t>nYou</a:t>
            </a:r>
            <a:r>
              <a:rPr lang="en-US" dirty="0"/>
              <a:t> have chosen File Menu Item\n");		</a:t>
            </a:r>
            <a:endParaRPr lang="en-US" dirty="0" smtClean="0"/>
          </a:p>
          <a:p>
            <a:pPr marL="0" lvl="0" indent="0">
              <a:spcBef>
                <a:spcPts val="0"/>
              </a:spcBef>
              <a:buNone/>
            </a:pPr>
            <a:r>
              <a:rPr lang="en-US" dirty="0"/>
              <a:t>	</a:t>
            </a:r>
            <a:r>
              <a:rPr lang="en-US" dirty="0" smtClean="0"/>
              <a:t>break</a:t>
            </a:r>
            <a:r>
              <a:rPr lang="en-US" dirty="0"/>
              <a:t>;		</a:t>
            </a:r>
            <a:endParaRPr lang="en-US" dirty="0" smtClean="0"/>
          </a:p>
          <a:p>
            <a:pPr marL="0" lvl="0" indent="0">
              <a:spcBef>
                <a:spcPts val="0"/>
              </a:spcBef>
              <a:buNone/>
            </a:pPr>
            <a:r>
              <a:rPr lang="en-US" dirty="0"/>
              <a:t>		</a:t>
            </a:r>
            <a:endParaRPr lang="en-US" dirty="0" smtClean="0"/>
          </a:p>
          <a:p>
            <a:pPr marL="0" lvl="0" indent="0">
              <a:spcBef>
                <a:spcPts val="0"/>
              </a:spcBef>
              <a:buNone/>
            </a:pPr>
            <a:r>
              <a:rPr lang="en-US" dirty="0"/>
              <a:t>	</a:t>
            </a:r>
            <a:r>
              <a:rPr lang="en-US" b="1" dirty="0" smtClean="0"/>
              <a:t>case </a:t>
            </a:r>
            <a:r>
              <a:rPr lang="en-US" b="1" dirty="0"/>
              <a:t>2</a:t>
            </a:r>
            <a:r>
              <a:rPr lang="en-US" dirty="0"/>
              <a:t>:		</a:t>
            </a:r>
            <a:endParaRPr lang="en-US" dirty="0" smtClean="0"/>
          </a:p>
          <a:p>
            <a:pPr marL="0" lvl="0" indent="0">
              <a:spcBef>
                <a:spcPts val="0"/>
              </a:spcBef>
              <a:buNone/>
            </a:pPr>
            <a:r>
              <a:rPr lang="en-US" dirty="0"/>
              <a:t>	</a:t>
            </a:r>
            <a:r>
              <a:rPr lang="en-US" dirty="0" err="1" smtClean="0"/>
              <a:t>printf</a:t>
            </a:r>
            <a:r>
              <a:rPr lang="en-US" dirty="0"/>
              <a:t>("\</a:t>
            </a:r>
            <a:r>
              <a:rPr lang="en-US" dirty="0" err="1"/>
              <a:t>nYou</a:t>
            </a:r>
            <a:r>
              <a:rPr lang="en-US" dirty="0"/>
              <a:t> have chosen Edit Menu Item\n</a:t>
            </a:r>
            <a:r>
              <a:rPr lang="en-US" dirty="0" smtClean="0"/>
              <a:t>");</a:t>
            </a:r>
            <a:r>
              <a:rPr lang="en-US" dirty="0"/>
              <a:t>		</a:t>
            </a:r>
            <a:endParaRPr lang="en-US" dirty="0" smtClean="0"/>
          </a:p>
          <a:p>
            <a:pPr marL="0" lvl="0" indent="0">
              <a:spcBef>
                <a:spcPts val="0"/>
              </a:spcBef>
              <a:buNone/>
            </a:pPr>
            <a:r>
              <a:rPr lang="en-US" dirty="0"/>
              <a:t>	</a:t>
            </a:r>
            <a:r>
              <a:rPr lang="en-US" dirty="0" smtClean="0"/>
              <a:t>break</a:t>
            </a:r>
            <a:r>
              <a:rPr lang="en-US" dirty="0"/>
              <a:t>;		</a:t>
            </a:r>
            <a:endParaRPr lang="en-US" dirty="0" smtClean="0"/>
          </a:p>
          <a:p>
            <a:pPr marL="0" lvl="0" indent="0">
              <a:spcBef>
                <a:spcPts val="0"/>
              </a:spcBef>
              <a:buNone/>
            </a:pPr>
            <a:r>
              <a:rPr lang="en-US" dirty="0"/>
              <a:t>		</a:t>
            </a:r>
            <a:endParaRPr lang="en-US" dirty="0" smtClean="0"/>
          </a:p>
          <a:p>
            <a:pPr marL="0" lvl="0" indent="0">
              <a:spcBef>
                <a:spcPts val="0"/>
              </a:spcBef>
              <a:buNone/>
            </a:pPr>
            <a:r>
              <a:rPr lang="en-US" b="1" dirty="0"/>
              <a:t>	</a:t>
            </a:r>
            <a:r>
              <a:rPr lang="en-US" b="1" dirty="0" smtClean="0"/>
              <a:t>case </a:t>
            </a:r>
            <a:r>
              <a:rPr lang="en-US" b="1" dirty="0"/>
              <a:t>3</a:t>
            </a:r>
            <a:r>
              <a:rPr lang="en-US" dirty="0"/>
              <a:t>:		</a:t>
            </a:r>
            <a:endParaRPr lang="en-US" dirty="0" smtClean="0"/>
          </a:p>
          <a:p>
            <a:pPr marL="0" lvl="0" indent="0">
              <a:spcBef>
                <a:spcPts val="0"/>
              </a:spcBef>
              <a:buNone/>
            </a:pPr>
            <a:r>
              <a:rPr lang="en-US" dirty="0"/>
              <a:t>	</a:t>
            </a:r>
            <a:r>
              <a:rPr lang="en-US" dirty="0" err="1" smtClean="0"/>
              <a:t>printf</a:t>
            </a:r>
            <a:r>
              <a:rPr lang="en-US" dirty="0"/>
              <a:t>("\</a:t>
            </a:r>
            <a:r>
              <a:rPr lang="en-US" dirty="0" err="1"/>
              <a:t>nYou</a:t>
            </a:r>
            <a:r>
              <a:rPr lang="en-US" dirty="0"/>
              <a:t> have chosen Save Menu Item\n");		</a:t>
            </a:r>
            <a:endParaRPr lang="en-US" dirty="0" smtClean="0"/>
          </a:p>
          <a:p>
            <a:pPr marL="0" lvl="0" indent="0">
              <a:spcBef>
                <a:spcPts val="0"/>
              </a:spcBef>
              <a:buNone/>
            </a:pPr>
            <a:r>
              <a:rPr lang="en-US" dirty="0"/>
              <a:t>	</a:t>
            </a:r>
            <a:r>
              <a:rPr lang="en-US" dirty="0" smtClean="0"/>
              <a:t>break</a:t>
            </a:r>
            <a:r>
              <a:rPr lang="en-US" dirty="0"/>
              <a:t>;		</a:t>
            </a:r>
            <a:endParaRPr lang="en-US" dirty="0" smtClean="0"/>
          </a:p>
          <a:p>
            <a:pPr marL="0" lvl="0" indent="0">
              <a:spcBef>
                <a:spcPts val="0"/>
              </a:spcBef>
              <a:buNone/>
            </a:pPr>
            <a:r>
              <a:rPr lang="en-US" dirty="0"/>
              <a:t>		</a:t>
            </a:r>
            <a:endParaRPr lang="en-US" dirty="0" smtClean="0"/>
          </a:p>
          <a:p>
            <a:pPr marL="0" lvl="0" indent="0">
              <a:spcBef>
                <a:spcPts val="0"/>
              </a:spcBef>
              <a:buNone/>
            </a:pPr>
            <a:r>
              <a:rPr lang="en-US" b="1" dirty="0"/>
              <a:t>	</a:t>
            </a:r>
            <a:r>
              <a:rPr lang="en-US" b="1" dirty="0" smtClean="0"/>
              <a:t>default</a:t>
            </a:r>
            <a:r>
              <a:rPr lang="en-US" dirty="0"/>
              <a:t>:		</a:t>
            </a:r>
            <a:endParaRPr lang="en-US" dirty="0" smtClean="0"/>
          </a:p>
          <a:p>
            <a:pPr marL="0" lvl="0" indent="0">
              <a:spcBef>
                <a:spcPts val="0"/>
              </a:spcBef>
              <a:buNone/>
            </a:pPr>
            <a:r>
              <a:rPr lang="en-US" dirty="0"/>
              <a:t>	</a:t>
            </a:r>
            <a:r>
              <a:rPr lang="en-US" dirty="0" err="1" smtClean="0"/>
              <a:t>printf</a:t>
            </a:r>
            <a:r>
              <a:rPr lang="en-US" dirty="0"/>
              <a:t>("\</a:t>
            </a:r>
            <a:r>
              <a:rPr lang="en-US" dirty="0" err="1"/>
              <a:t>nINVALID</a:t>
            </a:r>
            <a:r>
              <a:rPr lang="en-US" dirty="0"/>
              <a:t> OPTION PLEASE TRY </a:t>
            </a:r>
            <a:r>
              <a:rPr lang="en-US" dirty="0" smtClean="0"/>
              <a:t>AGAIN\n");</a:t>
            </a:r>
            <a:r>
              <a:rPr lang="en-US" dirty="0"/>
              <a:t>				</a:t>
            </a:r>
            <a:endParaRPr lang="en-US" dirty="0" smtClean="0"/>
          </a:p>
          <a:p>
            <a:pPr marL="0" lvl="0" indent="0">
              <a:spcBef>
                <a:spcPts val="0"/>
              </a:spcBef>
              <a:buNone/>
            </a:pPr>
            <a:r>
              <a:rPr lang="en-US" dirty="0"/>
              <a:t>	</a:t>
            </a:r>
            <a:r>
              <a:rPr lang="en-US" dirty="0" err="1" smtClean="0"/>
              <a:t>goto</a:t>
            </a:r>
            <a:r>
              <a:rPr lang="en-US" dirty="0" smtClean="0"/>
              <a:t> </a:t>
            </a:r>
            <a:r>
              <a:rPr lang="en-US" b="1" dirty="0"/>
              <a:t>LOOP</a:t>
            </a:r>
            <a:r>
              <a:rPr lang="en-US" dirty="0"/>
              <a:t>;			</a:t>
            </a:r>
            <a:endParaRPr lang="en-US" dirty="0" smtClean="0"/>
          </a:p>
          <a:p>
            <a:pPr marL="0" lvl="0" indent="0">
              <a:spcBef>
                <a:spcPts val="0"/>
              </a:spcBef>
              <a:buNone/>
            </a:pPr>
            <a:r>
              <a:rPr lang="en-US" dirty="0" smtClean="0"/>
              <a:t>	}</a:t>
            </a:r>
            <a:r>
              <a:rPr lang="en-US" dirty="0"/>
              <a:t>	</a:t>
            </a:r>
            <a:endParaRPr lang="en-US" dirty="0" smtClean="0"/>
          </a:p>
          <a:p>
            <a:pPr marL="0" lvl="0" indent="0">
              <a:spcBef>
                <a:spcPts val="0"/>
              </a:spcBef>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691937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 or Repeating </a:t>
            </a:r>
            <a:r>
              <a:rPr lang="en-US" dirty="0" smtClean="0"/>
              <a:t>Construct</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60000"/>
              </a:lnSpc>
            </a:pPr>
            <a:r>
              <a:rPr lang="en-US" dirty="0"/>
              <a:t>You may encounter situations, when a block of code needs to be executed </a:t>
            </a:r>
            <a:r>
              <a:rPr lang="en-US" dirty="0" smtClean="0"/>
              <a:t>several number </a:t>
            </a:r>
            <a:r>
              <a:rPr lang="en-US" dirty="0"/>
              <a:t>of times</a:t>
            </a:r>
            <a:r>
              <a:rPr lang="en-US" dirty="0" smtClean="0"/>
              <a:t>.</a:t>
            </a:r>
          </a:p>
          <a:p>
            <a:pPr algn="just">
              <a:lnSpc>
                <a:spcPct val="160000"/>
              </a:lnSpc>
            </a:pPr>
            <a:r>
              <a:rPr lang="en-US" dirty="0"/>
              <a:t>Programming languages provide various control structures that allow for more complicated execution paths</a:t>
            </a:r>
            <a:r>
              <a:rPr lang="en-US" dirty="0" smtClean="0"/>
              <a:t>.</a:t>
            </a:r>
          </a:p>
          <a:p>
            <a:pPr algn="just">
              <a:lnSpc>
                <a:spcPct val="160000"/>
              </a:lnSpc>
            </a:pPr>
            <a:r>
              <a:rPr lang="en-US" dirty="0"/>
              <a:t>A loop statement allows us to execute a statement or group of statements multiple times.</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143900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Given below is the general form of a loop statement </a:t>
            </a:r>
            <a:r>
              <a:rPr lang="en-US"/>
              <a:t>in </a:t>
            </a:r>
            <a:r>
              <a:rPr lang="en-US" smtClean="0"/>
              <a:t>most of </a:t>
            </a:r>
            <a:r>
              <a:rPr lang="en-US"/>
              <a:t>the programming languages −</a:t>
            </a:r>
            <a:endParaRPr lang="en-US" dirty="0"/>
          </a:p>
        </p:txBody>
      </p:sp>
      <p:pic>
        <p:nvPicPr>
          <p:cNvPr id="1026" name="Picture 2" descr="oop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3594538"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8409961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f</a:t>
            </a:r>
            <a:r>
              <a:rPr lang="en-US" dirty="0" smtClean="0"/>
              <a:t>or loop</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a:t>A </a:t>
            </a:r>
            <a:r>
              <a:rPr lang="en-US" b="1" dirty="0"/>
              <a:t>for</a:t>
            </a:r>
            <a:r>
              <a:rPr lang="en-US" dirty="0"/>
              <a:t> loop is a repetition control structure that allows you to efficiently write a loop that needs to execute a specific number of times</a:t>
            </a:r>
            <a:r>
              <a:rPr lang="en-US" dirty="0" smtClean="0"/>
              <a:t>.</a:t>
            </a:r>
          </a:p>
          <a:p>
            <a:endParaRPr lang="en-US" dirty="0" smtClean="0"/>
          </a:p>
          <a:p>
            <a:r>
              <a:rPr lang="en-US" dirty="0"/>
              <a:t>The syntax of a </a:t>
            </a:r>
            <a:r>
              <a:rPr lang="en-US" b="1" dirty="0"/>
              <a:t>for</a:t>
            </a:r>
            <a:r>
              <a:rPr lang="en-US" dirty="0"/>
              <a:t> loop in C programming language is </a:t>
            </a:r>
            <a:r>
              <a:rPr lang="en-US" dirty="0" smtClean="0"/>
              <a:t>−</a:t>
            </a:r>
            <a:endParaRPr lang="en-US" dirty="0"/>
          </a:p>
          <a:p>
            <a:pPr marL="0" indent="0">
              <a:buNone/>
            </a:pPr>
            <a:r>
              <a:rPr lang="en-US" dirty="0" smtClean="0"/>
              <a:t>	for(</a:t>
            </a:r>
            <a:r>
              <a:rPr lang="en-US" dirty="0" err="1" smtClean="0"/>
              <a:t>init</a:t>
            </a:r>
            <a:r>
              <a:rPr lang="en-US" dirty="0" smtClean="0"/>
              <a:t> </a:t>
            </a:r>
            <a:r>
              <a:rPr lang="en-US" dirty="0"/>
              <a:t>; condition; increment){</a:t>
            </a:r>
            <a:br>
              <a:rPr lang="en-US" dirty="0"/>
            </a:br>
            <a:r>
              <a:rPr lang="en-US" dirty="0"/>
              <a:t>  </a:t>
            </a:r>
            <a:r>
              <a:rPr lang="en-US" dirty="0" smtClean="0"/>
              <a:t>		statement(s</a:t>
            </a:r>
            <a:r>
              <a:rPr lang="en-US" dirty="0"/>
              <a:t>);</a:t>
            </a:r>
            <a:br>
              <a:rPr lang="en-US" dirty="0"/>
            </a:br>
            <a:r>
              <a:rPr lang="en-US" dirty="0" smtClean="0"/>
              <a: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381475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55000" lnSpcReduction="20000"/>
          </a:bodyPr>
          <a:lstStyle/>
          <a:p>
            <a:pPr>
              <a:lnSpc>
                <a:spcPct val="170000"/>
              </a:lnSpc>
            </a:pPr>
            <a:r>
              <a:rPr lang="en-US" dirty="0" smtClean="0"/>
              <a:t>Here </a:t>
            </a:r>
            <a:r>
              <a:rPr lang="en-US" dirty="0"/>
              <a:t>is the flow of control in a 'for' loop </a:t>
            </a:r>
            <a:r>
              <a:rPr lang="en-US" dirty="0" smtClean="0"/>
              <a:t>−</a:t>
            </a:r>
            <a:endParaRPr lang="en-US" dirty="0"/>
          </a:p>
          <a:p>
            <a:pPr lvl="1" fontAlgn="base">
              <a:lnSpc>
                <a:spcPct val="170000"/>
              </a:lnSpc>
            </a:pPr>
            <a:r>
              <a:rPr lang="en-US" sz="3300" dirty="0"/>
              <a:t>The </a:t>
            </a:r>
            <a:r>
              <a:rPr lang="en-US" sz="3300" b="1" dirty="0" err="1"/>
              <a:t>init</a:t>
            </a:r>
            <a:r>
              <a:rPr lang="en-US" sz="3300" dirty="0"/>
              <a:t> step is executed first, and only once. This step allows you to declare and initialize any loop control variables. </a:t>
            </a:r>
            <a:endParaRPr lang="en-US" sz="3300" dirty="0" smtClean="0"/>
          </a:p>
          <a:p>
            <a:pPr lvl="1" fontAlgn="base">
              <a:lnSpc>
                <a:spcPct val="170000"/>
              </a:lnSpc>
            </a:pPr>
            <a:r>
              <a:rPr lang="en-US" sz="3300" dirty="0" smtClean="0"/>
              <a:t>Next</a:t>
            </a:r>
            <a:r>
              <a:rPr lang="en-US" sz="3300" dirty="0"/>
              <a:t>, the </a:t>
            </a:r>
            <a:r>
              <a:rPr lang="en-US" sz="3300" b="1" dirty="0"/>
              <a:t>condition</a:t>
            </a:r>
            <a:r>
              <a:rPr lang="en-US" sz="3300" dirty="0"/>
              <a:t> is evaluated. If it is true, the body of the loop is executed. If it is false, the body of the loop does not execute and the flow of control jumps to the next statement just after the 'for' loop.</a:t>
            </a:r>
          </a:p>
          <a:p>
            <a:pPr lvl="1" fontAlgn="base">
              <a:lnSpc>
                <a:spcPct val="170000"/>
              </a:lnSpc>
            </a:pPr>
            <a:r>
              <a:rPr lang="en-US" sz="3300" dirty="0"/>
              <a:t>After the body of the </a:t>
            </a:r>
            <a:r>
              <a:rPr lang="en-US" sz="3300" b="1" dirty="0"/>
              <a:t>'for</a:t>
            </a:r>
            <a:r>
              <a:rPr lang="en-US" sz="3300" dirty="0"/>
              <a:t>' loop executes, the flow of control jumps back up to the </a:t>
            </a:r>
            <a:r>
              <a:rPr lang="en-US" sz="3300" b="1" dirty="0"/>
              <a:t>increment</a:t>
            </a:r>
            <a:r>
              <a:rPr lang="en-US" sz="3300" dirty="0"/>
              <a:t> statement. This statement allows you to update any loop control variables. </a:t>
            </a:r>
            <a:r>
              <a:rPr lang="en-US" sz="3300" b="1" i="1" dirty="0"/>
              <a:t>This statement can be left blank</a:t>
            </a:r>
            <a:r>
              <a:rPr lang="en-US" sz="3300" dirty="0"/>
              <a:t>, as long as a semicolon appears after the condition.</a:t>
            </a:r>
          </a:p>
          <a:p>
            <a:pPr lvl="1" fontAlgn="base">
              <a:lnSpc>
                <a:spcPct val="170000"/>
              </a:lnSpc>
            </a:pPr>
            <a:r>
              <a:rPr lang="en-US" sz="3300" dirty="0"/>
              <a:t>The condition is now evaluated again. If it is true, the loop executes and the process repeats itself (body of loop, then increment step, and then again condition). After the condition becomes false, the 'for' loop terminates</a:t>
            </a:r>
            <a:r>
              <a:rPr lang="en-US" sz="3300" dirty="0" smtClean="0"/>
              <a:t>.</a:t>
            </a:r>
            <a:endParaRPr lang="en-US" sz="33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01843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a:t>Logical </a:t>
            </a:r>
            <a:r>
              <a:rPr lang="en-US" b="1" smtClean="0"/>
              <a:t>Errors</a:t>
            </a:r>
            <a:endParaRPr lang="en-US" b="1"/>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a:lnSpc>
                <a:spcPct val="170000"/>
              </a:lnSpc>
            </a:pPr>
            <a:r>
              <a:rPr lang="en-US" dirty="0"/>
              <a:t>Logical errors are the errors in the output of the program</a:t>
            </a:r>
            <a:r>
              <a:rPr lang="en-US" dirty="0" smtClean="0"/>
              <a:t>.</a:t>
            </a:r>
          </a:p>
          <a:p>
            <a:pPr>
              <a:lnSpc>
                <a:spcPct val="170000"/>
              </a:lnSpc>
            </a:pPr>
            <a:endParaRPr lang="en-US" dirty="0"/>
          </a:p>
          <a:p>
            <a:pPr>
              <a:lnSpc>
                <a:spcPct val="170000"/>
              </a:lnSpc>
            </a:pPr>
            <a:r>
              <a:rPr lang="en-US" dirty="0"/>
              <a:t>The presence of logical errors leads to undesired or incorrect output </a:t>
            </a:r>
            <a:endParaRPr lang="en-US" dirty="0" smtClean="0"/>
          </a:p>
          <a:p>
            <a:pPr>
              <a:lnSpc>
                <a:spcPct val="170000"/>
              </a:lnSpc>
            </a:pPr>
            <a:endParaRPr lang="en-US" dirty="0" smtClean="0"/>
          </a:p>
          <a:p>
            <a:pPr>
              <a:lnSpc>
                <a:spcPct val="170000"/>
              </a:lnSpc>
            </a:pPr>
            <a:r>
              <a:rPr lang="en-US" dirty="0"/>
              <a:t>A</a:t>
            </a:r>
            <a:r>
              <a:rPr lang="en-US" dirty="0" smtClean="0"/>
              <a:t>re </a:t>
            </a:r>
            <a:r>
              <a:rPr lang="en-US" dirty="0"/>
              <a:t>caused due to error in the logic applied in the program to produce the desired output.</a:t>
            </a:r>
          </a:p>
          <a:p>
            <a:pPr>
              <a:lnSpc>
                <a:spcPct val="170000"/>
              </a:lnSpc>
            </a:pPr>
            <a:endParaRPr lang="en-US" dirty="0" smtClean="0"/>
          </a:p>
          <a:p>
            <a:pPr>
              <a:lnSpc>
                <a:spcPct val="170000"/>
              </a:lnSpc>
            </a:pPr>
            <a:r>
              <a:rPr lang="en-US" dirty="0"/>
              <a:t>logical errors could not be detected by the compiler, and thus, programmers has to check the entire coding of a c program line by line.</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562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Flow </a:t>
            </a:r>
            <a:r>
              <a:rPr lang="en-US" dirty="0" smtClean="0"/>
              <a:t>Diagram</a:t>
            </a:r>
            <a:endParaRPr lang="en-US" dirty="0"/>
          </a:p>
        </p:txBody>
      </p:sp>
      <p:pic>
        <p:nvPicPr>
          <p:cNvPr id="2050" name="Picture 2" descr="or loop in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295730"/>
            <a:ext cx="5334000" cy="483043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244447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marL="0" indent="0">
              <a:buNone/>
            </a:pPr>
            <a:r>
              <a:rPr lang="en-US" sz="1600" dirty="0"/>
              <a:t>#include &lt;</a:t>
            </a:r>
            <a:r>
              <a:rPr lang="en-US" sz="1600" dirty="0" err="1"/>
              <a:t>stdio.h</a:t>
            </a:r>
            <a:r>
              <a:rPr lang="en-US" sz="1600" dirty="0" smtClean="0"/>
              <a:t>&gt;		</a:t>
            </a:r>
            <a:r>
              <a:rPr lang="en-US" sz="2800" b="1" dirty="0"/>
              <a:t>//</a:t>
            </a:r>
            <a:r>
              <a:rPr lang="en-US" sz="2800" b="1" dirty="0" smtClean="0"/>
              <a:t>FOR LOOP</a:t>
            </a:r>
            <a:r>
              <a:rPr lang="en-US" sz="1600" dirty="0"/>
              <a:t/>
            </a:r>
            <a:br>
              <a:rPr lang="en-US" sz="1600" dirty="0"/>
            </a:br>
            <a:r>
              <a:rPr lang="en-US" sz="1600" dirty="0"/>
              <a:t/>
            </a:r>
            <a:br>
              <a:rPr lang="en-US" sz="1600" dirty="0"/>
            </a:br>
            <a:r>
              <a:rPr lang="en-US" sz="1600" dirty="0" err="1"/>
              <a:t>int</a:t>
            </a:r>
            <a:r>
              <a:rPr lang="en-US" sz="1600" dirty="0"/>
              <a:t> main () {</a:t>
            </a:r>
            <a:br>
              <a:rPr lang="en-US" sz="1600" dirty="0"/>
            </a:br>
            <a:r>
              <a:rPr lang="en-US" sz="1600" dirty="0"/>
              <a:t>  </a:t>
            </a:r>
            <a:r>
              <a:rPr lang="en-US" sz="1600" dirty="0" err="1"/>
              <a:t>int</a:t>
            </a:r>
            <a:r>
              <a:rPr lang="en-US" sz="1600" dirty="0"/>
              <a:t> a;</a:t>
            </a:r>
            <a:br>
              <a:rPr lang="en-US" sz="1600" dirty="0"/>
            </a:br>
            <a:r>
              <a:rPr lang="en-US" sz="1600" dirty="0"/>
              <a:t>  /* for loop execution */</a:t>
            </a:r>
            <a:br>
              <a:rPr lang="en-US" sz="1600" dirty="0"/>
            </a:br>
            <a:r>
              <a:rPr lang="en-US" sz="1600" dirty="0"/>
              <a:t>  for( a = 10; a &lt; 20; a = a + 1 ){</a:t>
            </a:r>
            <a:br>
              <a:rPr lang="en-US" sz="1600" dirty="0"/>
            </a:br>
            <a:r>
              <a:rPr lang="en-US" sz="1600" dirty="0"/>
              <a:t>     </a:t>
            </a:r>
            <a:r>
              <a:rPr lang="en-US" sz="1600" dirty="0" err="1"/>
              <a:t>printf</a:t>
            </a:r>
            <a:r>
              <a:rPr lang="en-US" sz="1600" dirty="0"/>
              <a:t>("value of a: %d\n", a);</a:t>
            </a:r>
            <a:br>
              <a:rPr lang="en-US" sz="1600" dirty="0"/>
            </a:br>
            <a:r>
              <a:rPr lang="en-US" sz="1600" dirty="0"/>
              <a:t>  }</a:t>
            </a:r>
            <a:br>
              <a:rPr lang="en-US" sz="1600" dirty="0"/>
            </a:br>
            <a:r>
              <a:rPr lang="en-US" sz="1600" dirty="0"/>
              <a:t/>
            </a:r>
            <a:br>
              <a:rPr lang="en-US" sz="1600" dirty="0"/>
            </a:br>
            <a:r>
              <a:rPr lang="en-US" sz="1600" dirty="0"/>
              <a:t>  return 0;</a:t>
            </a:r>
            <a:br>
              <a:rPr lang="en-US" sz="1600" dirty="0"/>
            </a:br>
            <a:r>
              <a:rPr lang="en-US" sz="1600" dirty="0" smtClean="0"/>
              <a:t>}</a:t>
            </a:r>
          </a:p>
          <a:p>
            <a:pPr marL="0" indent="0">
              <a:buNone/>
            </a:pPr>
            <a:r>
              <a:rPr lang="en-US" sz="1600" b="1" dirty="0" smtClean="0"/>
              <a:t>OUTPUT</a:t>
            </a:r>
            <a:endParaRPr lang="en-US" sz="1600" b="1" dirty="0"/>
          </a:p>
          <a:p>
            <a:pPr marL="0" indent="0">
              <a:buNone/>
            </a:pPr>
            <a:r>
              <a:rPr lang="en-US" sz="1600" dirty="0"/>
              <a:t>When the above code is compiled and executed, it produces the following result −</a:t>
            </a:r>
          </a:p>
          <a:p>
            <a:pPr marL="0" indent="0">
              <a:buNone/>
            </a:pPr>
            <a:r>
              <a:rPr lang="en-US" sz="1600" dirty="0"/>
              <a:t>value of a: 10</a:t>
            </a:r>
            <a:br>
              <a:rPr lang="en-US" sz="1600" dirty="0"/>
            </a:br>
            <a:r>
              <a:rPr lang="en-US" sz="1600" dirty="0"/>
              <a:t>value of a: 11</a:t>
            </a:r>
            <a:br>
              <a:rPr lang="en-US" sz="1600" dirty="0"/>
            </a:br>
            <a:r>
              <a:rPr lang="en-US" sz="1600" dirty="0"/>
              <a:t>value of a: 12</a:t>
            </a:r>
            <a:br>
              <a:rPr lang="en-US" sz="1600" dirty="0"/>
            </a:br>
            <a:r>
              <a:rPr lang="en-US" sz="1600" dirty="0"/>
              <a:t>value of a: 13</a:t>
            </a:r>
            <a:br>
              <a:rPr lang="en-US" sz="1600" dirty="0"/>
            </a:br>
            <a:r>
              <a:rPr lang="en-US" sz="1600" dirty="0"/>
              <a:t>value of a: 14</a:t>
            </a:r>
            <a:br>
              <a:rPr lang="en-US" sz="1600" dirty="0"/>
            </a:br>
            <a:r>
              <a:rPr lang="en-US" sz="1600" dirty="0"/>
              <a:t>value of a: 15</a:t>
            </a:r>
            <a:br>
              <a:rPr lang="en-US" sz="1600" dirty="0"/>
            </a:br>
            <a:r>
              <a:rPr lang="en-US" sz="1600" dirty="0"/>
              <a:t>value of a: 16</a:t>
            </a:r>
            <a:br>
              <a:rPr lang="en-US" sz="1600" dirty="0"/>
            </a:br>
            <a:r>
              <a:rPr lang="en-US" sz="1600" dirty="0"/>
              <a:t>value of a: 17</a:t>
            </a:r>
            <a:br>
              <a:rPr lang="en-US" sz="1600" dirty="0"/>
            </a:br>
            <a:r>
              <a:rPr lang="en-US" sz="1600" dirty="0"/>
              <a:t>value of a: 18</a:t>
            </a:r>
            <a:br>
              <a:rPr lang="en-US" sz="1600" dirty="0"/>
            </a:br>
            <a:r>
              <a:rPr lang="en-US" sz="1600" dirty="0"/>
              <a:t>value of a: 19</a:t>
            </a:r>
          </a:p>
          <a:p>
            <a:pPr marL="0" indent="0">
              <a:buNone/>
            </a:pPr>
            <a:r>
              <a:rPr lang="en-US" sz="1600" dirty="0"/>
              <a:t/>
            </a:r>
            <a:br>
              <a:rPr lang="en-US" sz="1600" dirty="0"/>
            </a:br>
            <a:endParaRPr lang="en-US" sz="16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03087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t>While loop</a:t>
            </a:r>
            <a:endParaRPr lang="en-US" b="1" dirty="0"/>
          </a:p>
        </p:txBody>
      </p:sp>
      <p:sp>
        <p:nvSpPr>
          <p:cNvPr id="3" name="Content Placeholder 2"/>
          <p:cNvSpPr>
            <a:spLocks noGrp="1"/>
          </p:cNvSpPr>
          <p:nvPr>
            <p:ph idx="1"/>
          </p:nvPr>
        </p:nvSpPr>
        <p:spPr>
          <a:xfrm>
            <a:off x="457200" y="1143000"/>
            <a:ext cx="8229600" cy="5181600"/>
          </a:xfrm>
        </p:spPr>
        <p:txBody>
          <a:bodyPr>
            <a:normAutofit fontScale="62500" lnSpcReduction="20000"/>
          </a:bodyPr>
          <a:lstStyle/>
          <a:p>
            <a:pPr>
              <a:lnSpc>
                <a:spcPct val="160000"/>
              </a:lnSpc>
            </a:pPr>
            <a:r>
              <a:rPr lang="en-US" dirty="0"/>
              <a:t>A </a:t>
            </a:r>
            <a:r>
              <a:rPr lang="en-US" b="1" dirty="0"/>
              <a:t>while</a:t>
            </a:r>
            <a:r>
              <a:rPr lang="en-US" dirty="0"/>
              <a:t> loop in C programming repeatedly executes a target statement as long as a given condition is </a:t>
            </a:r>
            <a:r>
              <a:rPr lang="en-US" dirty="0" smtClean="0"/>
              <a:t>true.</a:t>
            </a:r>
            <a:endParaRPr lang="en-US" dirty="0"/>
          </a:p>
          <a:p>
            <a:pPr>
              <a:lnSpc>
                <a:spcPct val="160000"/>
              </a:lnSpc>
            </a:pPr>
            <a:endParaRPr lang="en-US" dirty="0"/>
          </a:p>
          <a:p>
            <a:pPr>
              <a:lnSpc>
                <a:spcPct val="160000"/>
              </a:lnSpc>
            </a:pPr>
            <a:r>
              <a:rPr lang="en-US" dirty="0" smtClean="0"/>
              <a:t>Syntax:</a:t>
            </a:r>
          </a:p>
          <a:p>
            <a:pPr marL="0" indent="0">
              <a:lnSpc>
                <a:spcPct val="160000"/>
              </a:lnSpc>
              <a:buNone/>
            </a:pPr>
            <a:r>
              <a:rPr lang="en-US" dirty="0" smtClean="0"/>
              <a:t>	while(condition</a:t>
            </a:r>
            <a:r>
              <a:rPr lang="en-US" dirty="0"/>
              <a:t>) { </a:t>
            </a:r>
            <a:endParaRPr lang="en-US" dirty="0" smtClean="0"/>
          </a:p>
          <a:p>
            <a:pPr marL="457200" lvl="1" indent="0">
              <a:lnSpc>
                <a:spcPct val="160000"/>
              </a:lnSpc>
              <a:buNone/>
            </a:pPr>
            <a:r>
              <a:rPr lang="en-US" dirty="0" smtClean="0"/>
              <a:t>		statement(s</a:t>
            </a:r>
            <a:r>
              <a:rPr lang="en-US" dirty="0"/>
              <a:t>); </a:t>
            </a:r>
            <a:endParaRPr lang="en-US" dirty="0" smtClean="0"/>
          </a:p>
          <a:p>
            <a:pPr marL="457200" lvl="1" indent="0">
              <a:lnSpc>
                <a:spcPct val="160000"/>
              </a:lnSpc>
              <a:buNone/>
            </a:pPr>
            <a:r>
              <a:rPr lang="en-US" dirty="0"/>
              <a:t>	</a:t>
            </a:r>
            <a:r>
              <a:rPr lang="en-US" dirty="0" smtClean="0"/>
              <a:t>}</a:t>
            </a:r>
          </a:p>
          <a:p>
            <a:pPr>
              <a:lnSpc>
                <a:spcPct val="160000"/>
              </a:lnSpc>
            </a:pPr>
            <a:r>
              <a:rPr lang="en-US" b="1" dirty="0"/>
              <a:t>statement(s)</a:t>
            </a:r>
            <a:r>
              <a:rPr lang="en-US" dirty="0"/>
              <a:t> may be a single statement or a block of statements. </a:t>
            </a:r>
            <a:endParaRPr lang="en-US" dirty="0" smtClean="0"/>
          </a:p>
          <a:p>
            <a:pPr>
              <a:lnSpc>
                <a:spcPct val="160000"/>
              </a:lnSpc>
            </a:pPr>
            <a:r>
              <a:rPr lang="en-US" dirty="0" smtClean="0"/>
              <a:t>The </a:t>
            </a:r>
            <a:r>
              <a:rPr lang="en-US" b="1" dirty="0" smtClean="0"/>
              <a:t>condition</a:t>
            </a:r>
            <a:r>
              <a:rPr lang="en-US" dirty="0"/>
              <a:t> may be any expression, and true is any nonzero value. </a:t>
            </a:r>
            <a:endParaRPr lang="en-US" dirty="0" smtClean="0"/>
          </a:p>
          <a:p>
            <a:pPr>
              <a:lnSpc>
                <a:spcPct val="160000"/>
              </a:lnSpc>
            </a:pPr>
            <a:r>
              <a:rPr lang="en-US" dirty="0" smtClean="0"/>
              <a:t>The </a:t>
            </a:r>
            <a:r>
              <a:rPr lang="en-US" dirty="0"/>
              <a:t>loop iterates while the condition is true.</a:t>
            </a:r>
            <a:endParaRPr lang="en-US" dirty="0" smtClean="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0240370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743200" y="1346200"/>
            <a:ext cx="3340100" cy="5130800"/>
          </a:xfrm>
          <a:prstGeom prst="rect">
            <a:avLst/>
          </a:prstGeom>
        </p:spPr>
      </p:pic>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500414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592763"/>
          </a:xfrm>
        </p:spPr>
        <p:txBody>
          <a:bodyPr>
            <a:noAutofit/>
          </a:bodyPr>
          <a:lstStyle/>
          <a:p>
            <a:pPr marL="0" indent="0">
              <a:buNone/>
            </a:pPr>
            <a:r>
              <a:rPr lang="en-US" sz="2400" dirty="0"/>
              <a:t>#include &lt;</a:t>
            </a:r>
            <a:r>
              <a:rPr lang="en-US" sz="2400" dirty="0" err="1"/>
              <a:t>stdio.h</a:t>
            </a:r>
            <a:r>
              <a:rPr lang="en-US" sz="2400" dirty="0"/>
              <a:t>&gt; </a:t>
            </a:r>
            <a:endParaRPr lang="en-US" sz="2400" dirty="0" smtClean="0"/>
          </a:p>
          <a:p>
            <a:pPr marL="0" indent="0">
              <a:buNone/>
            </a:pPr>
            <a:r>
              <a:rPr lang="en-US" sz="2400" dirty="0" smtClean="0"/>
              <a:t>void </a:t>
            </a:r>
            <a:r>
              <a:rPr lang="en-US" sz="2400" dirty="0"/>
              <a:t>main () { </a:t>
            </a:r>
            <a:endParaRPr lang="en-US" sz="2400" dirty="0" smtClean="0"/>
          </a:p>
          <a:p>
            <a:pPr marL="0" indent="0">
              <a:buNone/>
            </a:pPr>
            <a:r>
              <a:rPr lang="en-US" sz="2400" dirty="0" smtClean="0"/>
              <a:t>/* </a:t>
            </a:r>
            <a:r>
              <a:rPr lang="en-US" sz="2400" dirty="0"/>
              <a:t>local variable definition */ </a:t>
            </a:r>
            <a:endParaRPr lang="en-US" sz="2400" dirty="0" smtClean="0"/>
          </a:p>
          <a:p>
            <a:pPr marL="0" indent="0">
              <a:buNone/>
            </a:pPr>
            <a:r>
              <a:rPr lang="en-US" sz="2400" dirty="0" err="1" smtClean="0"/>
              <a:t>int</a:t>
            </a:r>
            <a:r>
              <a:rPr lang="en-US" sz="2400" dirty="0" smtClean="0"/>
              <a:t> </a:t>
            </a:r>
            <a:r>
              <a:rPr lang="en-US" sz="2400" dirty="0"/>
              <a:t>a = 10; </a:t>
            </a:r>
            <a:endParaRPr lang="en-US" sz="2400" dirty="0" smtClean="0"/>
          </a:p>
          <a:p>
            <a:pPr marL="0" indent="0">
              <a:buNone/>
            </a:pPr>
            <a:r>
              <a:rPr lang="en-US" sz="2400" dirty="0" smtClean="0"/>
              <a:t>/* </a:t>
            </a:r>
            <a:r>
              <a:rPr lang="en-US" sz="2400" dirty="0"/>
              <a:t>while loop execution */ </a:t>
            </a:r>
            <a:endParaRPr lang="en-US" sz="2400" dirty="0" smtClean="0"/>
          </a:p>
          <a:p>
            <a:pPr marL="0" indent="0">
              <a:buNone/>
            </a:pPr>
            <a:r>
              <a:rPr lang="en-US" sz="2400" dirty="0" smtClean="0"/>
              <a:t>while</a:t>
            </a:r>
            <a:r>
              <a:rPr lang="en-US" sz="2400" dirty="0"/>
              <a:t>( a &lt; 20 ) { </a:t>
            </a:r>
            <a:endParaRPr lang="en-US" sz="2400" dirty="0" smtClean="0"/>
          </a:p>
          <a:p>
            <a:pPr marL="0" indent="0">
              <a:buNone/>
            </a:pPr>
            <a:r>
              <a:rPr lang="en-US" sz="2400" dirty="0" smtClean="0"/>
              <a:t>	</a:t>
            </a:r>
            <a:r>
              <a:rPr lang="en-US" sz="2400" dirty="0" err="1" smtClean="0"/>
              <a:t>printf</a:t>
            </a:r>
            <a:r>
              <a:rPr lang="en-US" sz="2400" dirty="0"/>
              <a:t>("value of a: %d\n", a); </a:t>
            </a:r>
            <a:endParaRPr lang="en-US" sz="2400" dirty="0" smtClean="0"/>
          </a:p>
          <a:p>
            <a:pPr marL="0" indent="0">
              <a:buNone/>
            </a:pPr>
            <a:r>
              <a:rPr lang="en-US" sz="2400" dirty="0" smtClean="0"/>
              <a:t>	a</a:t>
            </a:r>
            <a:r>
              <a:rPr lang="en-US" sz="2400" dirty="0"/>
              <a:t>++; </a:t>
            </a:r>
            <a:endParaRPr lang="en-US" sz="2400" dirty="0" smtClean="0"/>
          </a:p>
          <a:p>
            <a:pPr marL="0" indent="0">
              <a:buNone/>
            </a:pPr>
            <a:r>
              <a:rPr lang="en-US" sz="2400" dirty="0" smtClean="0"/>
              <a:t>	} </a:t>
            </a:r>
          </a:p>
          <a:p>
            <a:pPr marL="0" indent="0">
              <a:buNone/>
            </a:pPr>
            <a:r>
              <a:rPr lang="en-US" sz="2400" dirty="0" smtClean="0"/>
              <a:t>}</a:t>
            </a:r>
          </a:p>
          <a:p>
            <a:pPr marL="0" indent="0">
              <a:buNone/>
            </a:pPr>
            <a:r>
              <a:rPr lang="en-US" sz="1800" dirty="0" smtClean="0"/>
              <a:t>OUTPUT:</a:t>
            </a:r>
          </a:p>
          <a:p>
            <a:pPr marL="0" indent="0">
              <a:buNone/>
            </a:pPr>
            <a:r>
              <a:rPr lang="en-US" sz="1800" dirty="0"/>
              <a:t>value of a: 10 </a:t>
            </a:r>
            <a:endParaRPr lang="en-US" sz="1800" dirty="0" smtClean="0"/>
          </a:p>
          <a:p>
            <a:pPr marL="0" indent="0">
              <a:buNone/>
            </a:pPr>
            <a:r>
              <a:rPr lang="en-US" sz="1800" dirty="0" smtClean="0"/>
              <a:t>value </a:t>
            </a:r>
            <a:r>
              <a:rPr lang="en-US" sz="1800" dirty="0"/>
              <a:t>of a: 11 </a:t>
            </a:r>
            <a:endParaRPr lang="en-US" sz="1800" dirty="0" smtClean="0"/>
          </a:p>
          <a:p>
            <a:pPr marL="0" indent="0">
              <a:buNone/>
            </a:pPr>
            <a:r>
              <a:rPr lang="is-IS" sz="1800" dirty="0" smtClean="0"/>
              <a:t>…........</a:t>
            </a:r>
          </a:p>
          <a:p>
            <a:pPr marL="0" indent="0">
              <a:buNone/>
            </a:pPr>
            <a:r>
              <a:rPr lang="is-IS" sz="1800" dirty="0" smtClean="0"/>
              <a:t>..........</a:t>
            </a:r>
            <a:endParaRPr lang="en-US" sz="1800" dirty="0"/>
          </a:p>
          <a:p>
            <a:pPr marL="0" indent="0">
              <a:buNone/>
            </a:pPr>
            <a:r>
              <a:rPr lang="en-US" sz="1800" dirty="0" smtClean="0"/>
              <a:t>value </a:t>
            </a:r>
            <a:r>
              <a:rPr lang="en-US" sz="1800" dirty="0"/>
              <a:t>of a: 19</a:t>
            </a:r>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7289488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a:t>d</a:t>
            </a:r>
            <a:r>
              <a:rPr lang="en-US" smtClean="0"/>
              <a:t>o-while loop</a:t>
            </a:r>
            <a:endParaRPr lang="en-US"/>
          </a:p>
        </p:txBody>
      </p:sp>
      <p:sp>
        <p:nvSpPr>
          <p:cNvPr id="3" name="Content Placeholder 2"/>
          <p:cNvSpPr>
            <a:spLocks noGrp="1"/>
          </p:cNvSpPr>
          <p:nvPr>
            <p:ph idx="1"/>
          </p:nvPr>
        </p:nvSpPr>
        <p:spPr>
          <a:xfrm>
            <a:off x="457200" y="1143000"/>
            <a:ext cx="8229600" cy="4983163"/>
          </a:xfrm>
        </p:spPr>
        <p:txBody>
          <a:bodyPr/>
          <a:lstStyle/>
          <a:p>
            <a:r>
              <a:rPr lang="en-US" dirty="0"/>
              <a:t>Unlike </a:t>
            </a:r>
            <a:r>
              <a:rPr lang="en-US" b="1" dirty="0"/>
              <a:t>for</a:t>
            </a:r>
            <a:r>
              <a:rPr lang="en-US" dirty="0"/>
              <a:t> and </a:t>
            </a:r>
            <a:r>
              <a:rPr lang="en-US" b="1" dirty="0"/>
              <a:t>while</a:t>
            </a:r>
            <a:r>
              <a:rPr lang="en-US" dirty="0"/>
              <a:t> loops, which test the loop condition at the top of the loop, the </a:t>
            </a:r>
            <a:r>
              <a:rPr lang="en-US" b="1" dirty="0"/>
              <a:t>do...while</a:t>
            </a:r>
            <a:r>
              <a:rPr lang="en-US" dirty="0"/>
              <a:t> loop in C programming checks its condition at the bottom of the loop</a:t>
            </a:r>
            <a:r>
              <a:rPr lang="en-US" dirty="0" smtClean="0"/>
              <a:t>.</a:t>
            </a:r>
          </a:p>
          <a:p>
            <a:endParaRPr lang="en-US" dirty="0" smtClean="0"/>
          </a:p>
          <a:p>
            <a:r>
              <a:rPr lang="en-US" dirty="0"/>
              <a:t>A </a:t>
            </a:r>
            <a:r>
              <a:rPr lang="en-US" b="1" dirty="0"/>
              <a:t>do...while</a:t>
            </a:r>
            <a:r>
              <a:rPr lang="en-US" dirty="0"/>
              <a:t> loop is similar to a while loop, except the fact that it is guaranteed to execute at least one time.</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278380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Syntax</a:t>
            </a:r>
            <a:endParaRPr lang="en-US"/>
          </a:p>
        </p:txBody>
      </p:sp>
      <p:sp>
        <p:nvSpPr>
          <p:cNvPr id="3" name="Content Placeholder 2"/>
          <p:cNvSpPr>
            <a:spLocks noGrp="1"/>
          </p:cNvSpPr>
          <p:nvPr>
            <p:ph idx="1"/>
          </p:nvPr>
        </p:nvSpPr>
        <p:spPr>
          <a:xfrm>
            <a:off x="457200" y="990600"/>
            <a:ext cx="8229600" cy="5334000"/>
          </a:xfrm>
        </p:spPr>
        <p:txBody>
          <a:bodyPr>
            <a:normAutofit/>
          </a:bodyPr>
          <a:lstStyle/>
          <a:p>
            <a:pPr marL="2171700" lvl="5" indent="0">
              <a:buNone/>
            </a:pPr>
            <a:r>
              <a:rPr lang="en-US" sz="3600" dirty="0"/>
              <a:t>do { </a:t>
            </a:r>
            <a:endParaRPr lang="en-US" sz="3600" dirty="0" smtClean="0"/>
          </a:p>
          <a:p>
            <a:pPr marL="2171700" lvl="5" indent="0">
              <a:buNone/>
            </a:pPr>
            <a:r>
              <a:rPr lang="en-US" sz="3600" dirty="0"/>
              <a:t>	</a:t>
            </a:r>
            <a:r>
              <a:rPr lang="en-US" sz="3600" dirty="0" smtClean="0"/>
              <a:t>statement(s</a:t>
            </a:r>
            <a:r>
              <a:rPr lang="en-US" sz="3600" dirty="0"/>
              <a:t>); </a:t>
            </a:r>
            <a:endParaRPr lang="en-US" sz="3600" dirty="0" smtClean="0"/>
          </a:p>
          <a:p>
            <a:pPr marL="2171700" lvl="5" indent="0">
              <a:buNone/>
            </a:pPr>
            <a:r>
              <a:rPr lang="en-US" sz="3600" dirty="0" smtClean="0"/>
              <a:t>} </a:t>
            </a:r>
            <a:r>
              <a:rPr lang="en-US" sz="3600" dirty="0"/>
              <a:t>while( condition </a:t>
            </a:r>
            <a:r>
              <a:rPr lang="en-US" sz="3600" dirty="0" smtClean="0"/>
              <a:t>);</a:t>
            </a:r>
          </a:p>
          <a:p>
            <a:pPr marL="2171700" lvl="5" indent="0">
              <a:buNone/>
            </a:pPr>
            <a:endParaRPr lang="en-US" sz="3600" dirty="0" smtClean="0"/>
          </a:p>
          <a:p>
            <a:pPr marL="571500" indent="-571500"/>
            <a:r>
              <a:rPr lang="en-US" sz="2400" dirty="0"/>
              <a:t>conditional expression appears at the end of the loop, so the statement(s) in the loop executes once before the condition is tested</a:t>
            </a:r>
            <a:r>
              <a:rPr lang="en-US" sz="2400" dirty="0" smtClean="0"/>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166588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pic>
        <p:nvPicPr>
          <p:cNvPr id="4" name="Content Placeholder 3"/>
          <p:cNvPicPr>
            <a:picLocks noGrp="1" noChangeAspect="1"/>
          </p:cNvPicPr>
          <p:nvPr>
            <p:ph idx="1"/>
          </p:nvPr>
        </p:nvPicPr>
        <p:blipFill>
          <a:blip r:embed="rId2"/>
          <a:stretch>
            <a:fillRect/>
          </a:stretch>
        </p:blipFill>
        <p:spPr>
          <a:xfrm>
            <a:off x="2813050" y="1295400"/>
            <a:ext cx="3517900" cy="5029200"/>
          </a:xfrm>
          <a:prstGeom prst="rect">
            <a:avLst/>
          </a:prstGeom>
        </p:spPr>
      </p:pic>
      <p:sp>
        <p:nvSpPr>
          <p:cNvPr id="3" name="Footer Placeholder 2"/>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5304920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lvl="0" indent="0">
              <a:spcBef>
                <a:spcPts val="0"/>
              </a:spcBef>
              <a:buNone/>
            </a:pPr>
            <a:r>
              <a:rPr lang="en-US" sz="2400" dirty="0"/>
              <a:t>#include &lt;</a:t>
            </a:r>
            <a:r>
              <a:rPr lang="en-US" sz="2400" dirty="0" err="1"/>
              <a:t>stdio.h</a:t>
            </a:r>
            <a:r>
              <a:rPr lang="en-US" sz="2400" dirty="0"/>
              <a:t>&gt; </a:t>
            </a:r>
            <a:endParaRPr lang="en-US" sz="2400" dirty="0" smtClean="0"/>
          </a:p>
          <a:p>
            <a:pPr marL="0" lvl="0" indent="0">
              <a:spcBef>
                <a:spcPts val="0"/>
              </a:spcBef>
              <a:buNone/>
            </a:pPr>
            <a:r>
              <a:rPr lang="en-US" sz="2400" dirty="0" smtClean="0"/>
              <a:t>void </a:t>
            </a:r>
            <a:r>
              <a:rPr lang="en-US" sz="2400" dirty="0"/>
              <a:t>main () { </a:t>
            </a:r>
            <a:endParaRPr lang="en-US" sz="2400" dirty="0" smtClean="0"/>
          </a:p>
          <a:p>
            <a:pPr marL="0" lvl="0" indent="0">
              <a:spcBef>
                <a:spcPts val="0"/>
              </a:spcBef>
              <a:buNone/>
            </a:pPr>
            <a:r>
              <a:rPr lang="en-US" sz="2400" dirty="0" smtClean="0"/>
              <a:t>/* </a:t>
            </a:r>
            <a:r>
              <a:rPr lang="en-US" sz="2400" dirty="0"/>
              <a:t>local variable definition */ </a:t>
            </a:r>
            <a:endParaRPr lang="en-US" sz="2400" dirty="0" smtClean="0"/>
          </a:p>
          <a:p>
            <a:pPr marL="0" lvl="0" indent="0">
              <a:spcBef>
                <a:spcPts val="0"/>
              </a:spcBef>
              <a:buNone/>
            </a:pPr>
            <a:r>
              <a:rPr lang="en-US" sz="2400" dirty="0" err="1" smtClean="0"/>
              <a:t>int</a:t>
            </a:r>
            <a:r>
              <a:rPr lang="en-US" sz="2400" dirty="0" smtClean="0"/>
              <a:t> </a:t>
            </a:r>
            <a:r>
              <a:rPr lang="en-US" sz="2400" dirty="0"/>
              <a:t>a = 10; </a:t>
            </a:r>
            <a:endParaRPr lang="en-US" sz="2400" dirty="0" smtClean="0"/>
          </a:p>
          <a:p>
            <a:pPr marL="0" lvl="0" indent="0">
              <a:spcBef>
                <a:spcPts val="0"/>
              </a:spcBef>
              <a:buNone/>
            </a:pPr>
            <a:r>
              <a:rPr lang="en-US" sz="2400" dirty="0" smtClean="0"/>
              <a:t>/* </a:t>
            </a:r>
            <a:r>
              <a:rPr lang="en-US" sz="2400" dirty="0"/>
              <a:t>do loop execution */ </a:t>
            </a:r>
            <a:endParaRPr lang="en-US" sz="2400" dirty="0" smtClean="0"/>
          </a:p>
          <a:p>
            <a:pPr marL="0" lvl="0" indent="0">
              <a:spcBef>
                <a:spcPts val="0"/>
              </a:spcBef>
              <a:buNone/>
            </a:pPr>
            <a:r>
              <a:rPr lang="en-US" sz="2400" dirty="0" smtClean="0"/>
              <a:t>do </a:t>
            </a:r>
            <a:r>
              <a:rPr lang="en-US" sz="2400" dirty="0"/>
              <a:t>{ </a:t>
            </a:r>
            <a:endParaRPr lang="en-US" sz="2400" dirty="0" smtClean="0"/>
          </a:p>
          <a:p>
            <a:pPr marL="0" lvl="0" indent="0">
              <a:spcBef>
                <a:spcPts val="0"/>
              </a:spcBef>
              <a:buNone/>
            </a:pPr>
            <a:r>
              <a:rPr lang="en-US" sz="2400" dirty="0"/>
              <a:t>	</a:t>
            </a:r>
            <a:r>
              <a:rPr lang="en-US" sz="2400" dirty="0" err="1" smtClean="0"/>
              <a:t>printf</a:t>
            </a:r>
            <a:r>
              <a:rPr lang="en-US" sz="2400" dirty="0"/>
              <a:t>("value of a: %d\n", a); </a:t>
            </a:r>
            <a:endParaRPr lang="en-US" sz="2400" dirty="0" smtClean="0"/>
          </a:p>
          <a:p>
            <a:pPr marL="0" lvl="0" indent="0">
              <a:spcBef>
                <a:spcPts val="0"/>
              </a:spcBef>
              <a:buNone/>
            </a:pPr>
            <a:r>
              <a:rPr lang="en-US" sz="2400" dirty="0"/>
              <a:t>	</a:t>
            </a:r>
            <a:r>
              <a:rPr lang="en-US" sz="2400" dirty="0" smtClean="0"/>
              <a:t>a </a:t>
            </a:r>
            <a:r>
              <a:rPr lang="en-US" sz="2400" dirty="0"/>
              <a:t>= a + 1; </a:t>
            </a:r>
            <a:endParaRPr lang="en-US" sz="2400" dirty="0" smtClean="0"/>
          </a:p>
          <a:p>
            <a:pPr marL="0" lvl="0" indent="0">
              <a:spcBef>
                <a:spcPts val="0"/>
              </a:spcBef>
              <a:buNone/>
            </a:pPr>
            <a:r>
              <a:rPr lang="en-US" sz="2400" dirty="0"/>
              <a:t> </a:t>
            </a:r>
            <a:r>
              <a:rPr lang="en-US" sz="2400" dirty="0" smtClean="0"/>
              <a:t>     }</a:t>
            </a:r>
            <a:r>
              <a:rPr lang="en-US" sz="2400" dirty="0"/>
              <a:t>while( a &lt; 20 ); </a:t>
            </a:r>
            <a:endParaRPr lang="en-US" sz="2400" dirty="0" smtClean="0"/>
          </a:p>
          <a:p>
            <a:pPr marL="0" lvl="0" indent="0">
              <a:spcBef>
                <a:spcPts val="0"/>
              </a:spcBef>
              <a:buNone/>
            </a:pPr>
            <a:r>
              <a:rPr lang="en-US" sz="2400" dirty="0" smtClean="0"/>
              <a:t>}</a:t>
            </a:r>
          </a:p>
          <a:p>
            <a:pPr marL="0" lvl="0" indent="0">
              <a:spcBef>
                <a:spcPts val="0"/>
              </a:spcBef>
              <a:buNone/>
            </a:pPr>
            <a:r>
              <a:rPr lang="en-US" sz="2400" b="1" dirty="0" smtClean="0"/>
              <a:t>OUTPUT</a:t>
            </a:r>
            <a:r>
              <a:rPr lang="en-US" sz="2400" dirty="0" smtClean="0"/>
              <a:t>:</a:t>
            </a:r>
          </a:p>
          <a:p>
            <a:pPr marL="0" lvl="0" indent="0">
              <a:spcBef>
                <a:spcPts val="0"/>
              </a:spcBef>
              <a:buNone/>
            </a:pPr>
            <a:r>
              <a:rPr lang="en-US" sz="2400" dirty="0"/>
              <a:t>value of a: 10 </a:t>
            </a:r>
            <a:endParaRPr lang="en-US" sz="2400" dirty="0" smtClean="0"/>
          </a:p>
          <a:p>
            <a:pPr marL="0" lvl="0" indent="0">
              <a:spcBef>
                <a:spcPts val="0"/>
              </a:spcBef>
              <a:buNone/>
            </a:pPr>
            <a:r>
              <a:rPr lang="en-US" sz="2400" dirty="0" smtClean="0"/>
              <a:t>value </a:t>
            </a:r>
            <a:r>
              <a:rPr lang="en-US" sz="2400" dirty="0"/>
              <a:t>of a: 11 </a:t>
            </a:r>
            <a:endParaRPr lang="en-US" sz="2400" dirty="0" smtClean="0"/>
          </a:p>
          <a:p>
            <a:pPr marL="0" lvl="0" indent="0">
              <a:spcBef>
                <a:spcPts val="0"/>
              </a:spcBef>
              <a:buNone/>
            </a:pPr>
            <a:r>
              <a:rPr lang="is-IS" sz="2400" dirty="0" smtClean="0"/>
              <a:t>….</a:t>
            </a:r>
          </a:p>
          <a:p>
            <a:pPr marL="0" lvl="0" indent="0">
              <a:spcBef>
                <a:spcPts val="0"/>
              </a:spcBef>
              <a:buNone/>
            </a:pPr>
            <a:r>
              <a:rPr lang="is-IS" sz="2400" dirty="0" smtClean="0"/>
              <a:t>....</a:t>
            </a:r>
            <a:endParaRPr lang="en-US" sz="2400" dirty="0"/>
          </a:p>
          <a:p>
            <a:pPr marL="0" lvl="0" indent="0">
              <a:spcBef>
                <a:spcPts val="0"/>
              </a:spcBef>
              <a:buNone/>
            </a:pPr>
            <a:r>
              <a:rPr lang="en-US" sz="2400" dirty="0" smtClean="0"/>
              <a:t>value </a:t>
            </a:r>
            <a:r>
              <a:rPr lang="en-US" sz="2400" dirty="0"/>
              <a:t>of a: 19</a:t>
            </a:r>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68445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2417117"/>
              </p:ext>
            </p:extLst>
          </p:nvPr>
        </p:nvGraphicFramePr>
        <p:xfrm>
          <a:off x="457200" y="1600200"/>
          <a:ext cx="8229600" cy="5125720"/>
        </p:xfrm>
        <a:graphic>
          <a:graphicData uri="http://schemas.openxmlformats.org/drawingml/2006/table">
            <a:tbl>
              <a:tblPr firstRow="1" bandRow="1">
                <a:tableStyleId>{5C22544A-7EE6-4342-B048-85BDC9FD1C3A}</a:tableStyleId>
              </a:tblPr>
              <a:tblGrid>
                <a:gridCol w="609600"/>
                <a:gridCol w="3505200"/>
                <a:gridCol w="4114800"/>
              </a:tblGrid>
              <a:tr h="370840">
                <a:tc>
                  <a:txBody>
                    <a:bodyPr/>
                    <a:lstStyle/>
                    <a:p>
                      <a:r>
                        <a:rPr lang="en-US" dirty="0" err="1" smtClean="0"/>
                        <a:t>s.no</a:t>
                      </a:r>
                      <a:r>
                        <a:rPr lang="en-US" dirty="0" smtClean="0"/>
                        <a:t>.</a:t>
                      </a:r>
                      <a:r>
                        <a:rPr lang="en-US" baseline="0" dirty="0" smtClean="0"/>
                        <a:t> </a:t>
                      </a:r>
                      <a:endParaRPr lang="en-US" dirty="0"/>
                    </a:p>
                  </a:txBody>
                  <a:tcPr/>
                </a:tc>
                <a:tc>
                  <a:txBody>
                    <a:bodyPr/>
                    <a:lstStyle/>
                    <a:p>
                      <a:r>
                        <a:rPr lang="en-US" dirty="0" smtClean="0"/>
                        <a:t>while</a:t>
                      </a:r>
                      <a:endParaRPr lang="en-US" dirty="0"/>
                    </a:p>
                  </a:txBody>
                  <a:tcPr/>
                </a:tc>
                <a:tc>
                  <a:txBody>
                    <a:bodyPr/>
                    <a:lstStyle/>
                    <a:p>
                      <a:r>
                        <a:rPr lang="en-US" dirty="0" smtClean="0"/>
                        <a:t>do--while</a:t>
                      </a:r>
                      <a:endParaRPr lang="en-US" dirty="0"/>
                    </a:p>
                  </a:txBody>
                  <a:tcPr/>
                </a:tc>
              </a:tr>
              <a:tr h="370840">
                <a:tc>
                  <a:txBody>
                    <a:bodyPr/>
                    <a:lstStyle/>
                    <a:p>
                      <a:r>
                        <a:rPr lang="en-US" dirty="0" smtClean="0"/>
                        <a:t>1</a:t>
                      </a:r>
                      <a:endParaRPr lang="en-US" dirty="0"/>
                    </a:p>
                  </a:txBody>
                  <a:tcPr/>
                </a:tc>
                <a:tc>
                  <a:txBody>
                    <a:bodyPr/>
                    <a:lstStyle/>
                    <a:p>
                      <a:r>
                        <a:rPr lang="en-US" dirty="0" smtClean="0"/>
                        <a:t>While loop is entry-controlled</a:t>
                      </a:r>
                      <a:r>
                        <a:rPr lang="en-US" baseline="0" dirty="0" smtClean="0"/>
                        <a:t> loop i.e. test condition is evaluated first and body of loop is executed only if this test is true.</a:t>
                      </a:r>
                      <a:endParaRPr lang="en-US" dirty="0"/>
                    </a:p>
                  </a:txBody>
                  <a:tcPr/>
                </a:tc>
                <a:tc>
                  <a:txBody>
                    <a:bodyPr/>
                    <a:lstStyle/>
                    <a:p>
                      <a:r>
                        <a:rPr lang="en-US" dirty="0" smtClean="0"/>
                        <a:t>do—while loop is exit-controlled</a:t>
                      </a:r>
                      <a:r>
                        <a:rPr lang="en-US" baseline="0" dirty="0" smtClean="0"/>
                        <a:t> loop. </a:t>
                      </a:r>
                    </a:p>
                    <a:p>
                      <a:r>
                        <a:rPr lang="en-US" baseline="0" dirty="0" smtClean="0"/>
                        <a:t>i.e. the body of the loop is executed first without checking condition and at the end of body of loop, the condition is evaluated for repetition of next time</a:t>
                      </a:r>
                      <a:endParaRPr lang="en-US" dirty="0"/>
                    </a:p>
                  </a:txBody>
                  <a:tcPr/>
                </a:tc>
              </a:tr>
              <a:tr h="370840">
                <a:tc>
                  <a:txBody>
                    <a:bodyPr/>
                    <a:lstStyle/>
                    <a:p>
                      <a:r>
                        <a:rPr lang="en-US" dirty="0" smtClean="0"/>
                        <a:t>2</a:t>
                      </a:r>
                      <a:endParaRPr lang="en-US" dirty="0"/>
                    </a:p>
                  </a:txBody>
                  <a:tcPr/>
                </a:tc>
                <a:tc>
                  <a:txBody>
                    <a:bodyPr/>
                    <a:lstStyle/>
                    <a:p>
                      <a:r>
                        <a:rPr lang="en-US" dirty="0" smtClean="0"/>
                        <a:t>The body of the loop ma</a:t>
                      </a:r>
                      <a:r>
                        <a:rPr lang="en-US" baseline="0" dirty="0" smtClean="0"/>
                        <a:t>y not be executed at all if the condition is not satisfied at the very first attempt.</a:t>
                      </a:r>
                      <a:endParaRPr lang="en-US" dirty="0"/>
                    </a:p>
                  </a:txBody>
                  <a:tcPr/>
                </a:tc>
                <a:tc>
                  <a:txBody>
                    <a:bodyPr/>
                    <a:lstStyle/>
                    <a:p>
                      <a:r>
                        <a:rPr lang="en-US" dirty="0" smtClean="0"/>
                        <a:t>The body of</a:t>
                      </a:r>
                      <a:r>
                        <a:rPr lang="en-US" baseline="0" dirty="0" smtClean="0"/>
                        <a:t> loop is always executed at least once.</a:t>
                      </a:r>
                      <a:endParaRPr lang="en-US" dirty="0"/>
                    </a:p>
                  </a:txBody>
                  <a:tcPr/>
                </a:tc>
              </a:tr>
              <a:tr h="370840">
                <a:tc>
                  <a:txBody>
                    <a:bodyPr/>
                    <a:lstStyle/>
                    <a:p>
                      <a:r>
                        <a:rPr lang="en-US" dirty="0" smtClean="0"/>
                        <a:t>3</a:t>
                      </a:r>
                      <a:endParaRPr lang="en-US" dirty="0"/>
                    </a:p>
                  </a:txBody>
                  <a:tcPr/>
                </a:tc>
                <a:tc>
                  <a:txBody>
                    <a:bodyPr/>
                    <a:lstStyle/>
                    <a:p>
                      <a:r>
                        <a:rPr lang="en-US" dirty="0" smtClean="0"/>
                        <a:t>Syntax:</a:t>
                      </a:r>
                    </a:p>
                    <a:p>
                      <a:r>
                        <a:rPr lang="en-US" dirty="0" smtClean="0"/>
                        <a:t>while(test expression){</a:t>
                      </a:r>
                    </a:p>
                    <a:p>
                      <a:r>
                        <a:rPr lang="en-US" dirty="0" smtClean="0"/>
                        <a:t>       body of loop</a:t>
                      </a:r>
                    </a:p>
                    <a:p>
                      <a:r>
                        <a:rPr lang="en-US" dirty="0" smtClean="0"/>
                        <a:t>       }</a:t>
                      </a:r>
                    </a:p>
                    <a:p>
                      <a:endParaRPr lang="en-US" dirty="0"/>
                    </a:p>
                  </a:txBody>
                  <a:tcPr/>
                </a:tc>
                <a:tc>
                  <a:txBody>
                    <a:bodyPr/>
                    <a:lstStyle/>
                    <a:p>
                      <a:r>
                        <a:rPr lang="en-US" dirty="0" smtClean="0"/>
                        <a:t>Syntax:</a:t>
                      </a:r>
                    </a:p>
                    <a:p>
                      <a:r>
                        <a:rPr lang="en-US" dirty="0" smtClean="0"/>
                        <a:t>do {</a:t>
                      </a:r>
                    </a:p>
                    <a:p>
                      <a:r>
                        <a:rPr lang="en-US" dirty="0" smtClean="0"/>
                        <a:t>       body of loop</a:t>
                      </a:r>
                    </a:p>
                    <a:p>
                      <a:r>
                        <a:rPr lang="en-US" dirty="0" smtClean="0"/>
                        <a:t>       }while(test expression);</a:t>
                      </a:r>
                      <a:endParaRPr lang="en-US" dirty="0"/>
                    </a:p>
                  </a:txBody>
                  <a:tcPr/>
                </a:tc>
              </a:tr>
              <a:tr h="370840">
                <a:tc>
                  <a:txBody>
                    <a:bodyPr/>
                    <a:lstStyle/>
                    <a:p>
                      <a:r>
                        <a:rPr lang="en-US" dirty="0" smtClean="0"/>
                        <a:t>4</a:t>
                      </a:r>
                      <a:endParaRPr lang="en-US" dirty="0"/>
                    </a:p>
                  </a:txBody>
                  <a:tcPr/>
                </a:tc>
                <a:tc>
                  <a:txBody>
                    <a:bodyPr/>
                    <a:lstStyle/>
                    <a:p>
                      <a:r>
                        <a:rPr lang="en-US" dirty="0" smtClean="0"/>
                        <a:t>show</a:t>
                      </a:r>
                      <a:r>
                        <a:rPr lang="en-US" baseline="0" dirty="0" smtClean="0"/>
                        <a:t> flowchart of while loop</a:t>
                      </a:r>
                      <a:endParaRPr lang="en-US" dirty="0"/>
                    </a:p>
                  </a:txBody>
                  <a:tcPr/>
                </a:tc>
                <a:tc>
                  <a:txBody>
                    <a:bodyPr/>
                    <a:lstStyle/>
                    <a:p>
                      <a:r>
                        <a:rPr lang="en-US" dirty="0" smtClean="0"/>
                        <a:t>Show</a:t>
                      </a:r>
                      <a:r>
                        <a:rPr lang="en-US" baseline="0" dirty="0" smtClean="0"/>
                        <a:t> flowchart of do—while loop</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1724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04999"/>
            <a:ext cx="8229600" cy="1142999"/>
          </a:xfrm>
        </p:spPr>
        <p:txBody>
          <a:bodyPr>
            <a:normAutofit/>
          </a:bodyPr>
          <a:lstStyle/>
          <a:p>
            <a:r>
              <a:rPr lang="en-US" dirty="0" smtClean="0"/>
              <a:t>UNIT 5</a:t>
            </a:r>
            <a:endParaRPr lang="en-US" dirty="0"/>
          </a:p>
        </p:txBody>
      </p:sp>
      <p:sp>
        <p:nvSpPr>
          <p:cNvPr id="3" name="Content Placeholder 2"/>
          <p:cNvSpPr>
            <a:spLocks noGrp="1"/>
          </p:cNvSpPr>
          <p:nvPr>
            <p:ph idx="1"/>
          </p:nvPr>
        </p:nvSpPr>
        <p:spPr>
          <a:xfrm>
            <a:off x="457200" y="3047999"/>
            <a:ext cx="8229600" cy="1371601"/>
          </a:xfrm>
        </p:spPr>
        <p:txBody>
          <a:bodyPr/>
          <a:lstStyle/>
          <a:p>
            <a:pPr marL="0" indent="0" algn="ctr">
              <a:buNone/>
            </a:pPr>
            <a:r>
              <a:rPr lang="en-US" b="1" dirty="0" smtClean="0"/>
              <a:t>CONTROL STATEMENTS</a:t>
            </a:r>
            <a:endParaRPr lang="en-US" b="1"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59299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t>N</a:t>
            </a:r>
            <a:r>
              <a:rPr lang="en-US" b="1" dirty="0" smtClean="0"/>
              <a:t>ested </a:t>
            </a:r>
            <a:r>
              <a:rPr lang="en-US" b="1" dirty="0"/>
              <a:t>loops in </a:t>
            </a:r>
            <a:r>
              <a:rPr lang="en-US" b="1" dirty="0" smtClean="0"/>
              <a:t>C</a:t>
            </a:r>
            <a:endParaRPr lang="en-US" b="1" dirty="0"/>
          </a:p>
        </p:txBody>
      </p:sp>
      <p:sp>
        <p:nvSpPr>
          <p:cNvPr id="3" name="Content Placeholder 2"/>
          <p:cNvSpPr>
            <a:spLocks noGrp="1"/>
          </p:cNvSpPr>
          <p:nvPr>
            <p:ph idx="1"/>
          </p:nvPr>
        </p:nvSpPr>
        <p:spPr>
          <a:xfrm>
            <a:off x="457200" y="1143000"/>
            <a:ext cx="8229600" cy="5181600"/>
          </a:xfrm>
        </p:spPr>
        <p:txBody>
          <a:bodyPr/>
          <a:lstStyle/>
          <a:p>
            <a:r>
              <a:rPr lang="en-US" dirty="0"/>
              <a:t>C programming allows to use one loop inside another loop</a:t>
            </a:r>
            <a:r>
              <a:rPr lang="en-US" dirty="0" smtClean="0"/>
              <a:t>.</a:t>
            </a:r>
          </a:p>
          <a:p>
            <a:r>
              <a:rPr lang="en-US" dirty="0" smtClean="0"/>
              <a:t>The inner loop is said to be nested within the outer loop.</a:t>
            </a:r>
            <a:endParaRPr lang="en-US" dirty="0"/>
          </a:p>
          <a:p>
            <a:endParaRPr lang="en-US" dirty="0" smtClean="0"/>
          </a:p>
          <a:p>
            <a:pPr lvl="1"/>
            <a:r>
              <a:rPr lang="en-US" b="1" dirty="0"/>
              <a:t>nested for </a:t>
            </a:r>
            <a:r>
              <a:rPr lang="en-US" b="1" dirty="0" smtClean="0"/>
              <a:t>loop</a:t>
            </a:r>
          </a:p>
          <a:p>
            <a:pPr lvl="1"/>
            <a:r>
              <a:rPr lang="en-US" b="1" dirty="0"/>
              <a:t>nested while </a:t>
            </a:r>
            <a:r>
              <a:rPr lang="en-US" b="1" dirty="0" smtClean="0"/>
              <a:t>loop</a:t>
            </a:r>
          </a:p>
          <a:p>
            <a:pPr lvl="1"/>
            <a:r>
              <a:rPr lang="en-US" b="1" dirty="0"/>
              <a:t>nested do...while loop</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5852647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nested for loop</a:t>
            </a:r>
            <a:endParaRPr lang="en-US" dirty="0"/>
          </a:p>
        </p:txBody>
      </p:sp>
      <p:sp>
        <p:nvSpPr>
          <p:cNvPr id="3" name="Content Placeholder 2"/>
          <p:cNvSpPr>
            <a:spLocks noGrp="1"/>
          </p:cNvSpPr>
          <p:nvPr>
            <p:ph idx="1"/>
          </p:nvPr>
        </p:nvSpPr>
        <p:spPr>
          <a:xfrm>
            <a:off x="457200" y="1600200"/>
            <a:ext cx="8229600" cy="4525963"/>
          </a:xfrm>
        </p:spPr>
        <p:txBody>
          <a:bodyPr/>
          <a:lstStyle/>
          <a:p>
            <a:pPr marL="0" lvl="0" indent="0">
              <a:spcBef>
                <a:spcPts val="0"/>
              </a:spcBef>
              <a:buNone/>
            </a:pPr>
            <a:r>
              <a:rPr lang="en-US" dirty="0"/>
              <a:t>for ( </a:t>
            </a:r>
            <a:r>
              <a:rPr lang="en-US" dirty="0" err="1"/>
              <a:t>init</a:t>
            </a:r>
            <a:r>
              <a:rPr lang="en-US" dirty="0"/>
              <a:t>; condition; increment ) </a:t>
            </a:r>
            <a:r>
              <a:rPr lang="en-US" dirty="0" smtClean="0"/>
              <a:t>{</a:t>
            </a:r>
          </a:p>
          <a:p>
            <a:pPr marL="0" lvl="0" indent="0">
              <a:spcBef>
                <a:spcPts val="0"/>
              </a:spcBef>
              <a:buNone/>
            </a:pPr>
            <a:r>
              <a:rPr lang="en-US" dirty="0"/>
              <a:t>	</a:t>
            </a:r>
            <a:r>
              <a:rPr lang="en-US" dirty="0" smtClean="0"/>
              <a:t>for </a:t>
            </a:r>
            <a:r>
              <a:rPr lang="en-US" dirty="0"/>
              <a:t>( </a:t>
            </a:r>
            <a:r>
              <a:rPr lang="en-US" dirty="0" err="1"/>
              <a:t>init</a:t>
            </a:r>
            <a:r>
              <a:rPr lang="en-US" dirty="0"/>
              <a:t>; condition; increment ) { </a:t>
            </a:r>
            <a:r>
              <a:rPr lang="en-US" dirty="0" smtClean="0"/>
              <a:t>			statement(s</a:t>
            </a:r>
            <a:r>
              <a:rPr lang="en-US" dirty="0"/>
              <a:t>); </a:t>
            </a:r>
            <a:endParaRPr lang="en-US" dirty="0" smtClean="0"/>
          </a:p>
          <a:p>
            <a:pPr marL="0" lvl="0" indent="0">
              <a:spcBef>
                <a:spcPts val="0"/>
              </a:spcBef>
              <a:buNone/>
            </a:pPr>
            <a:r>
              <a:rPr lang="en-US" dirty="0"/>
              <a:t>	</a:t>
            </a:r>
            <a:r>
              <a:rPr lang="en-US" dirty="0" smtClean="0"/>
              <a:t>} </a:t>
            </a:r>
          </a:p>
          <a:p>
            <a:pPr marL="0" lvl="0" indent="0">
              <a:spcBef>
                <a:spcPts val="0"/>
              </a:spcBef>
              <a:buNone/>
            </a:pPr>
            <a:r>
              <a:rPr lang="en-US" dirty="0"/>
              <a:t>	</a:t>
            </a:r>
            <a:r>
              <a:rPr lang="en-US" dirty="0" smtClean="0"/>
              <a:t>statement(s</a:t>
            </a:r>
            <a:r>
              <a:rPr lang="en-US" dirty="0"/>
              <a:t>); </a:t>
            </a:r>
            <a:endParaRPr lang="en-US" dirty="0" smtClean="0"/>
          </a:p>
          <a:p>
            <a:pPr marL="0" lvl="0" indent="0">
              <a:spcBef>
                <a:spcPts val="0"/>
              </a:spcBef>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375320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a:t>nested while loop</a:t>
            </a:r>
            <a:endParaRPr lang="en-US"/>
          </a:p>
        </p:txBody>
      </p:sp>
      <p:sp>
        <p:nvSpPr>
          <p:cNvPr id="3" name="Content Placeholder 2"/>
          <p:cNvSpPr>
            <a:spLocks noGrp="1"/>
          </p:cNvSpPr>
          <p:nvPr>
            <p:ph idx="1"/>
          </p:nvPr>
        </p:nvSpPr>
        <p:spPr>
          <a:xfrm>
            <a:off x="457200" y="1676400"/>
            <a:ext cx="8229600" cy="4449763"/>
          </a:xfrm>
        </p:spPr>
        <p:txBody>
          <a:bodyPr/>
          <a:lstStyle/>
          <a:p>
            <a:pPr marL="0" indent="0">
              <a:buNone/>
            </a:pPr>
            <a:r>
              <a:rPr lang="en-US" dirty="0"/>
              <a:t>while(condition) { </a:t>
            </a:r>
            <a:endParaRPr lang="en-US" dirty="0" smtClean="0"/>
          </a:p>
          <a:p>
            <a:pPr marL="0" indent="0">
              <a:buNone/>
            </a:pPr>
            <a:r>
              <a:rPr lang="en-US" dirty="0"/>
              <a:t>	</a:t>
            </a:r>
            <a:r>
              <a:rPr lang="en-US" dirty="0" smtClean="0"/>
              <a:t>while(condition</a:t>
            </a:r>
            <a:r>
              <a:rPr lang="en-US" dirty="0"/>
              <a:t>) { </a:t>
            </a:r>
            <a:endParaRPr lang="en-US" dirty="0" smtClean="0"/>
          </a:p>
          <a:p>
            <a:pPr marL="0" indent="0">
              <a:buNone/>
            </a:pPr>
            <a:r>
              <a:rPr lang="en-US" dirty="0"/>
              <a:t>	</a:t>
            </a:r>
            <a:r>
              <a:rPr lang="en-US" dirty="0" smtClean="0"/>
              <a:t>	statement(s</a:t>
            </a:r>
            <a:r>
              <a:rPr lang="en-US" dirty="0"/>
              <a:t>); </a:t>
            </a:r>
            <a:endParaRPr lang="en-US" dirty="0" smtClean="0"/>
          </a:p>
          <a:p>
            <a:pPr marL="0" indent="0">
              <a:buNone/>
            </a:pPr>
            <a:r>
              <a:rPr lang="en-US" dirty="0"/>
              <a:t>	</a:t>
            </a:r>
            <a:r>
              <a:rPr lang="en-US" dirty="0" smtClean="0"/>
              <a:t>} </a:t>
            </a:r>
          </a:p>
          <a:p>
            <a:pPr marL="0" indent="0">
              <a:buNone/>
            </a:pPr>
            <a:r>
              <a:rPr lang="en-US" dirty="0"/>
              <a:t>	</a:t>
            </a:r>
            <a:r>
              <a:rPr lang="en-US" dirty="0" smtClean="0"/>
              <a:t>statement(s</a:t>
            </a:r>
            <a:r>
              <a:rPr lang="en-US" dirty="0"/>
              <a:t>); </a:t>
            </a:r>
            <a:endParaRPr lang="en-US" dirty="0" smtClean="0"/>
          </a:p>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860941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N</a:t>
            </a:r>
            <a:r>
              <a:rPr lang="en-US" b="1" dirty="0" smtClean="0"/>
              <a:t>ested </a:t>
            </a:r>
            <a:r>
              <a:rPr lang="en-US" b="1" dirty="0"/>
              <a:t>do...while loop</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lnSpc>
                <a:spcPct val="150000"/>
              </a:lnSpc>
              <a:buNone/>
            </a:pPr>
            <a:r>
              <a:rPr lang="en-US" dirty="0"/>
              <a:t>do { </a:t>
            </a:r>
            <a:endParaRPr lang="en-US" dirty="0" smtClean="0"/>
          </a:p>
          <a:p>
            <a:pPr marL="457200" lvl="1" indent="0">
              <a:lnSpc>
                <a:spcPct val="150000"/>
              </a:lnSpc>
              <a:buNone/>
            </a:pPr>
            <a:r>
              <a:rPr lang="en-US" dirty="0" smtClean="0"/>
              <a:t>statement(s</a:t>
            </a:r>
            <a:r>
              <a:rPr lang="en-US" dirty="0"/>
              <a:t>); </a:t>
            </a:r>
            <a:endParaRPr lang="en-US" dirty="0" smtClean="0"/>
          </a:p>
          <a:p>
            <a:pPr marL="457200" lvl="1" indent="0">
              <a:lnSpc>
                <a:spcPct val="150000"/>
              </a:lnSpc>
              <a:buNone/>
            </a:pPr>
            <a:r>
              <a:rPr lang="en-US" dirty="0" smtClean="0"/>
              <a:t>do </a:t>
            </a:r>
            <a:r>
              <a:rPr lang="en-US" dirty="0"/>
              <a:t>{ </a:t>
            </a:r>
            <a:endParaRPr lang="en-US" dirty="0" smtClean="0"/>
          </a:p>
          <a:p>
            <a:pPr marL="457200" lvl="1" indent="0">
              <a:lnSpc>
                <a:spcPct val="150000"/>
              </a:lnSpc>
              <a:buNone/>
            </a:pPr>
            <a:r>
              <a:rPr lang="en-US" dirty="0"/>
              <a:t>	</a:t>
            </a:r>
            <a:r>
              <a:rPr lang="en-US" dirty="0" smtClean="0"/>
              <a:t>statement(s</a:t>
            </a:r>
            <a:r>
              <a:rPr lang="en-US" dirty="0"/>
              <a:t>); </a:t>
            </a:r>
            <a:endParaRPr lang="en-US" dirty="0" smtClean="0"/>
          </a:p>
          <a:p>
            <a:pPr marL="457200" lvl="1" indent="0">
              <a:lnSpc>
                <a:spcPct val="150000"/>
              </a:lnSpc>
              <a:buNone/>
            </a:pPr>
            <a:r>
              <a:rPr lang="en-US" dirty="0"/>
              <a:t>	}</a:t>
            </a:r>
            <a:r>
              <a:rPr lang="en-US" dirty="0" smtClean="0"/>
              <a:t>while</a:t>
            </a:r>
            <a:r>
              <a:rPr lang="en-US" dirty="0"/>
              <a:t>( condition ); </a:t>
            </a:r>
            <a:endParaRPr lang="en-US" dirty="0" smtClean="0"/>
          </a:p>
          <a:p>
            <a:pPr marL="457200" lvl="1" indent="0">
              <a:lnSpc>
                <a:spcPct val="150000"/>
              </a:lnSpc>
              <a:buNone/>
            </a:pPr>
            <a:r>
              <a:rPr lang="en-US" dirty="0" smtClean="0"/>
              <a:t>}</a:t>
            </a:r>
            <a:r>
              <a:rPr lang="en-US" dirty="0"/>
              <a:t>while( condition );</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669357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#include &lt;</a:t>
            </a:r>
            <a:r>
              <a:rPr lang="en-US" dirty="0" err="1"/>
              <a:t>stdio.h</a:t>
            </a:r>
            <a:r>
              <a:rPr lang="en-US" dirty="0"/>
              <a:t>&gt; </a:t>
            </a:r>
            <a:endParaRPr lang="en-US" dirty="0" smtClean="0"/>
          </a:p>
          <a:p>
            <a:pPr marL="0" indent="0">
              <a:buNone/>
            </a:pPr>
            <a:r>
              <a:rPr lang="en-US" dirty="0" smtClean="0"/>
              <a:t>void </a:t>
            </a:r>
            <a:r>
              <a:rPr lang="en-US" dirty="0"/>
              <a:t>main () { </a:t>
            </a:r>
            <a:endParaRPr lang="en-US" dirty="0" smtClean="0"/>
          </a:p>
          <a:p>
            <a:pPr marL="0" indent="0">
              <a:buNone/>
            </a:pPr>
            <a:r>
              <a:rPr lang="en-US" dirty="0" smtClean="0"/>
              <a:t>/* </a:t>
            </a:r>
            <a:r>
              <a:rPr lang="en-US" dirty="0"/>
              <a:t>local variable definition */ </a:t>
            </a:r>
            <a:endParaRPr lang="en-US" dirty="0" smtClean="0"/>
          </a:p>
          <a:p>
            <a:pPr marL="0" indent="0">
              <a:buNone/>
            </a:pPr>
            <a:r>
              <a:rPr lang="en-US" dirty="0" err="1" smtClean="0"/>
              <a:t>int</a:t>
            </a:r>
            <a:r>
              <a:rPr lang="en-US" dirty="0" smtClean="0"/>
              <a:t> </a:t>
            </a:r>
            <a:r>
              <a:rPr lang="en-US" dirty="0" err="1"/>
              <a:t>i</a:t>
            </a:r>
            <a:r>
              <a:rPr lang="en-US" dirty="0"/>
              <a:t>, j; </a:t>
            </a:r>
            <a:endParaRPr lang="en-US" dirty="0" smtClean="0"/>
          </a:p>
          <a:p>
            <a:pPr marL="0" indent="0">
              <a:buNone/>
            </a:pPr>
            <a:r>
              <a:rPr lang="en-US" dirty="0" smtClean="0"/>
              <a:t>for(</a:t>
            </a:r>
            <a:r>
              <a:rPr lang="en-US" dirty="0" err="1" smtClean="0"/>
              <a:t>i</a:t>
            </a:r>
            <a:r>
              <a:rPr lang="en-US" dirty="0" smtClean="0"/>
              <a:t> </a:t>
            </a:r>
            <a:r>
              <a:rPr lang="en-US" dirty="0"/>
              <a:t>= 2; </a:t>
            </a:r>
            <a:r>
              <a:rPr lang="en-US" dirty="0" err="1"/>
              <a:t>i</a:t>
            </a:r>
            <a:r>
              <a:rPr lang="en-US" dirty="0"/>
              <a:t>&lt;100; </a:t>
            </a:r>
            <a:r>
              <a:rPr lang="en-US" dirty="0" err="1"/>
              <a:t>i</a:t>
            </a:r>
            <a:r>
              <a:rPr lang="en-US" dirty="0"/>
              <a:t>++) </a:t>
            </a:r>
            <a:r>
              <a:rPr lang="en-US" dirty="0" smtClean="0"/>
              <a:t>{</a:t>
            </a:r>
          </a:p>
          <a:p>
            <a:pPr marL="0" indent="0">
              <a:buNone/>
            </a:pPr>
            <a:r>
              <a:rPr lang="en-US" dirty="0"/>
              <a:t>	</a:t>
            </a:r>
            <a:r>
              <a:rPr lang="en-US" dirty="0" smtClean="0"/>
              <a:t>for(j </a:t>
            </a:r>
            <a:r>
              <a:rPr lang="en-US" dirty="0"/>
              <a:t>= 2; j &lt;= (</a:t>
            </a:r>
            <a:r>
              <a:rPr lang="en-US" dirty="0" err="1"/>
              <a:t>i</a:t>
            </a:r>
            <a:r>
              <a:rPr lang="en-US" dirty="0"/>
              <a:t>/j); j++) </a:t>
            </a:r>
            <a:r>
              <a:rPr lang="en-US" dirty="0" smtClean="0"/>
              <a:t>{</a:t>
            </a:r>
          </a:p>
          <a:p>
            <a:pPr marL="0" indent="0">
              <a:buNone/>
            </a:pPr>
            <a:r>
              <a:rPr lang="en-US" dirty="0"/>
              <a:t>	</a:t>
            </a:r>
            <a:r>
              <a:rPr lang="en-US" dirty="0" smtClean="0"/>
              <a:t>	if</a:t>
            </a:r>
            <a:r>
              <a:rPr lang="en-US" dirty="0"/>
              <a:t>(!(</a:t>
            </a:r>
            <a:r>
              <a:rPr lang="en-US" dirty="0" err="1"/>
              <a:t>i%j</a:t>
            </a:r>
            <a:r>
              <a:rPr lang="en-US" dirty="0"/>
              <a:t>)) </a:t>
            </a:r>
            <a:r>
              <a:rPr lang="en-US" dirty="0" smtClean="0"/>
              <a:t>{</a:t>
            </a:r>
          </a:p>
          <a:p>
            <a:pPr marL="0" indent="0">
              <a:buNone/>
            </a:pPr>
            <a:r>
              <a:rPr lang="en-US" b="1" i="1" dirty="0"/>
              <a:t>	</a:t>
            </a:r>
            <a:r>
              <a:rPr lang="en-US" b="1" i="1" dirty="0" smtClean="0"/>
              <a:t>		break</a:t>
            </a:r>
            <a:r>
              <a:rPr lang="en-US" dirty="0"/>
              <a:t>; </a:t>
            </a:r>
            <a:endParaRPr lang="en-US" dirty="0" smtClean="0"/>
          </a:p>
          <a:p>
            <a:pPr marL="0" indent="0">
              <a:buNone/>
            </a:pPr>
            <a:r>
              <a:rPr lang="en-US" dirty="0"/>
              <a:t>	</a:t>
            </a:r>
            <a:r>
              <a:rPr lang="en-US" dirty="0" smtClean="0"/>
              <a:t>		}</a:t>
            </a:r>
          </a:p>
          <a:p>
            <a:pPr marL="0" indent="0">
              <a:buNone/>
            </a:pPr>
            <a:r>
              <a:rPr lang="en-US" dirty="0" smtClean="0"/>
              <a:t>		if(j </a:t>
            </a:r>
            <a:r>
              <a:rPr lang="en-US" dirty="0"/>
              <a:t>&gt; (</a:t>
            </a:r>
            <a:r>
              <a:rPr lang="en-US" dirty="0" err="1"/>
              <a:t>i</a:t>
            </a:r>
            <a:r>
              <a:rPr lang="en-US" dirty="0"/>
              <a:t>/j</a:t>
            </a:r>
            <a:r>
              <a:rPr lang="en-US" dirty="0" smtClean="0"/>
              <a:t>)){ </a:t>
            </a:r>
          </a:p>
          <a:p>
            <a:pPr marL="0" indent="0">
              <a:buNone/>
            </a:pPr>
            <a:r>
              <a:rPr lang="en-US" dirty="0"/>
              <a:t>	</a:t>
            </a:r>
            <a:r>
              <a:rPr lang="en-US" dirty="0" smtClean="0"/>
              <a:t>		</a:t>
            </a:r>
            <a:r>
              <a:rPr lang="en-US" dirty="0" err="1" smtClean="0"/>
              <a:t>printf</a:t>
            </a:r>
            <a:r>
              <a:rPr lang="en-US" dirty="0"/>
              <a:t>("%d is prime\n", </a:t>
            </a:r>
            <a:r>
              <a:rPr lang="en-US" dirty="0" err="1"/>
              <a:t>i</a:t>
            </a:r>
            <a:r>
              <a:rPr lang="en-US" dirty="0"/>
              <a:t>); </a:t>
            </a:r>
            <a:endParaRPr lang="en-US" dirty="0" smtClean="0"/>
          </a:p>
          <a:p>
            <a:pPr marL="0" indent="0">
              <a:buNone/>
            </a:pPr>
            <a:r>
              <a:rPr lang="en-US" dirty="0"/>
              <a:t>	</a:t>
            </a:r>
            <a:r>
              <a:rPr lang="en-US" dirty="0" smtClean="0"/>
              <a:t>		}</a:t>
            </a:r>
          </a:p>
          <a:p>
            <a:pPr marL="0" indent="0">
              <a:buNone/>
            </a:pPr>
            <a:r>
              <a:rPr lang="en-US" dirty="0" smtClean="0"/>
              <a:t>	} </a:t>
            </a:r>
          </a:p>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962672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e</a:t>
            </a:r>
            <a:r>
              <a:rPr lang="en-US" dirty="0" smtClean="0"/>
              <a:t>xit function</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a:t>The C library function </a:t>
            </a:r>
            <a:r>
              <a:rPr lang="en-US" b="1" dirty="0"/>
              <a:t>void exit(</a:t>
            </a:r>
            <a:r>
              <a:rPr lang="en-US" b="1" dirty="0" err="1"/>
              <a:t>int</a:t>
            </a:r>
            <a:r>
              <a:rPr lang="en-US" b="1" dirty="0"/>
              <a:t> status)</a:t>
            </a:r>
            <a:r>
              <a:rPr lang="en-US" dirty="0"/>
              <a:t> terminates the calling process immediately. </a:t>
            </a:r>
            <a:endParaRPr lang="en-US" dirty="0"/>
          </a:p>
          <a:p>
            <a:endParaRPr lang="en-US" dirty="0" smtClean="0"/>
          </a:p>
          <a:p>
            <a:pPr marL="0" indent="0">
              <a:buNone/>
            </a:pPr>
            <a:r>
              <a:rPr lang="en-US" dirty="0"/>
              <a:t>#include</a:t>
            </a:r>
            <a:r>
              <a:rPr lang="en-US" dirty="0"/>
              <a:t> </a:t>
            </a:r>
            <a:r>
              <a:rPr lang="en-US" dirty="0"/>
              <a:t>&lt;</a:t>
            </a:r>
            <a:r>
              <a:rPr lang="en-US" dirty="0" err="1"/>
              <a:t>stdio.h</a:t>
            </a:r>
            <a:r>
              <a:rPr lang="en-US" dirty="0"/>
              <a:t>&gt;</a:t>
            </a:r>
            <a:r>
              <a:rPr lang="en-US" dirty="0"/>
              <a:t> </a:t>
            </a:r>
            <a:endParaRPr lang="en-US" dirty="0" smtClean="0"/>
          </a:p>
          <a:p>
            <a:pPr marL="0" indent="0">
              <a:buNone/>
            </a:pPr>
            <a:r>
              <a:rPr lang="en-US" dirty="0" smtClean="0"/>
              <a:t>#</a:t>
            </a:r>
            <a:r>
              <a:rPr lang="en-US" dirty="0"/>
              <a:t>include</a:t>
            </a:r>
            <a:r>
              <a:rPr lang="en-US" dirty="0"/>
              <a:t> </a:t>
            </a:r>
            <a:r>
              <a:rPr lang="en-US" dirty="0"/>
              <a:t>&lt;</a:t>
            </a:r>
            <a:r>
              <a:rPr lang="en-US" dirty="0" err="1"/>
              <a:t>stdlib.h</a:t>
            </a:r>
            <a:r>
              <a:rPr lang="en-US" dirty="0"/>
              <a:t>&gt;</a:t>
            </a:r>
            <a:r>
              <a:rPr lang="en-US" dirty="0"/>
              <a:t> </a:t>
            </a:r>
            <a:endParaRPr lang="en-US" dirty="0" smtClean="0"/>
          </a:p>
          <a:p>
            <a:pPr marL="0" indent="0">
              <a:buNone/>
            </a:pPr>
            <a:r>
              <a:rPr lang="en-US" dirty="0" err="1" smtClean="0"/>
              <a:t>int</a:t>
            </a:r>
            <a:r>
              <a:rPr lang="en-US" dirty="0" smtClean="0"/>
              <a:t> </a:t>
            </a:r>
            <a:r>
              <a:rPr lang="en-US" dirty="0"/>
              <a:t>main </a:t>
            </a:r>
            <a:r>
              <a:rPr lang="en-US" dirty="0"/>
              <a:t>()</a:t>
            </a:r>
            <a:r>
              <a:rPr lang="en-US" dirty="0"/>
              <a:t> </a:t>
            </a:r>
            <a:r>
              <a:rPr lang="en-US" dirty="0"/>
              <a:t>{</a:t>
            </a:r>
            <a:r>
              <a:rPr lang="en-US" dirty="0"/>
              <a:t> </a:t>
            </a:r>
            <a:endParaRPr lang="en-US" dirty="0" smtClean="0"/>
          </a:p>
          <a:p>
            <a:pPr marL="0" indent="0">
              <a:buNone/>
            </a:pPr>
            <a:r>
              <a:rPr lang="en-US" dirty="0"/>
              <a:t>	</a:t>
            </a:r>
            <a:r>
              <a:rPr lang="en-US" dirty="0" err="1" smtClean="0"/>
              <a:t>printf</a:t>
            </a:r>
            <a:r>
              <a:rPr lang="en-US" dirty="0"/>
              <a:t>("Start of the program....\n");</a:t>
            </a:r>
            <a:r>
              <a:rPr lang="en-US" dirty="0"/>
              <a:t> </a:t>
            </a:r>
            <a:r>
              <a:rPr lang="en-US" dirty="0" smtClean="0"/>
              <a:t>	</a:t>
            </a:r>
            <a:r>
              <a:rPr lang="en-US" dirty="0" err="1" smtClean="0"/>
              <a:t>printf</a:t>
            </a:r>
            <a:r>
              <a:rPr lang="en-US" dirty="0"/>
              <a:t>("Exiting the program....\n");</a:t>
            </a:r>
            <a:r>
              <a:rPr lang="en-US" dirty="0"/>
              <a:t> </a:t>
            </a:r>
            <a:endParaRPr lang="en-US" dirty="0" smtClean="0"/>
          </a:p>
          <a:p>
            <a:pPr marL="0" indent="0">
              <a:buNone/>
            </a:pPr>
            <a:r>
              <a:rPr lang="en-US" dirty="0" smtClean="0"/>
              <a:t>	</a:t>
            </a:r>
            <a:r>
              <a:rPr lang="en-US" b="1" dirty="0" smtClean="0"/>
              <a:t>exit(0</a:t>
            </a:r>
            <a:r>
              <a:rPr lang="en-US" b="1" dirty="0"/>
              <a:t>);</a:t>
            </a:r>
            <a:r>
              <a:rPr lang="en-US" b="1" dirty="0"/>
              <a:t> </a:t>
            </a:r>
            <a:endParaRPr lang="en-US" b="1" dirty="0" smtClean="0"/>
          </a:p>
          <a:p>
            <a:pPr marL="0" indent="0">
              <a:buNone/>
            </a:pPr>
            <a:r>
              <a:rPr lang="en-US" dirty="0"/>
              <a:t>	</a:t>
            </a:r>
            <a:r>
              <a:rPr lang="en-US" dirty="0" err="1" smtClean="0"/>
              <a:t>printf</a:t>
            </a:r>
            <a:r>
              <a:rPr lang="en-US" dirty="0"/>
              <a:t>("End of the program....\n");</a:t>
            </a:r>
            <a:r>
              <a:rPr lang="en-US" dirty="0"/>
              <a:t> </a:t>
            </a:r>
            <a:endParaRPr lang="en-US" dirty="0" smtClean="0"/>
          </a:p>
          <a:p>
            <a:pPr marL="0" indent="0">
              <a:buNone/>
            </a:pPr>
            <a:r>
              <a:rPr lang="en-US" dirty="0"/>
              <a:t>	</a:t>
            </a:r>
            <a:r>
              <a:rPr lang="en-US" dirty="0" smtClean="0"/>
              <a:t>return(0</a:t>
            </a:r>
            <a:r>
              <a:rPr lang="en-US" dirty="0"/>
              <a:t>);</a:t>
            </a:r>
            <a:r>
              <a:rPr lang="en-US" dirty="0"/>
              <a:t> </a:t>
            </a:r>
            <a:endParaRPr lang="en-US" dirty="0" smtClean="0"/>
          </a:p>
          <a:p>
            <a:pPr marL="0" indent="0">
              <a:buNone/>
            </a:pP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6531367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52400"/>
            <a:ext cx="7956276" cy="6019800"/>
          </a:xfrm>
        </p:spPr>
      </p:pic>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4052514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800" dirty="0" smtClean="0"/>
              <a:t>A text book of C programming - Ram </a:t>
            </a:r>
            <a:r>
              <a:rPr lang="en-US" sz="2800" dirty="0" err="1" smtClean="0"/>
              <a:t>datta</a:t>
            </a:r>
            <a:r>
              <a:rPr lang="en-US" sz="2800" dirty="0" smtClean="0"/>
              <a:t> </a:t>
            </a:r>
            <a:r>
              <a:rPr lang="en-US" sz="2800" dirty="0" err="1" smtClean="0"/>
              <a:t>bhatta</a:t>
            </a:r>
            <a:endParaRPr lang="en-US" sz="2800" dirty="0" smtClean="0"/>
          </a:p>
          <a:p>
            <a:r>
              <a:rPr lang="en-US" sz="2800" dirty="0" err="1" smtClean="0"/>
              <a:t>Tutuorialspoint.com</a:t>
            </a:r>
            <a:endParaRPr lang="en-US" sz="2800" dirty="0" smtClean="0"/>
          </a:p>
          <a:p>
            <a:r>
              <a:rPr lang="en-US" sz="2800" dirty="0">
                <a:hlinkClick r:id="rId2"/>
              </a:rPr>
              <a:t>http://</a:t>
            </a:r>
            <a:r>
              <a:rPr lang="en-US" sz="2800" dirty="0" smtClean="0">
                <a:hlinkClick r:id="rId2"/>
              </a:rPr>
              <a:t>stackoverflow.com/questions/2499216/what-are-the-differences-between-break-and-exit</a:t>
            </a:r>
            <a:endParaRPr lang="en-US" sz="2800" dirty="0" smtClean="0"/>
          </a:p>
          <a:p>
            <a:r>
              <a:rPr lang="en-US" sz="2800" dirty="0">
                <a:hlinkClick r:id="rId3"/>
              </a:rPr>
              <a:t>http://</a:t>
            </a:r>
            <a:r>
              <a:rPr lang="en-US" sz="2800" dirty="0" smtClean="0">
                <a:hlinkClick r:id="rId3"/>
              </a:rPr>
              <a:t>cs-fundamentals.com/tech-interview/c/difference-between-break-and-exit-in-c.php</a:t>
            </a:r>
            <a:endParaRPr lang="en-US" sz="2800" dirty="0" smtClean="0"/>
          </a:p>
          <a:p>
            <a:endParaRPr lang="en-US" sz="2800" dirty="0" smtClean="0"/>
          </a:p>
          <a:p>
            <a:endParaRPr lang="en-US" sz="2800"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8183534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110975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800" dirty="0" smtClean="0"/>
              <a:t>The statements which alter the flow of execution of the program are known as control statements.</a:t>
            </a:r>
          </a:p>
          <a:p>
            <a:endParaRPr lang="en-US" sz="2800" dirty="0" smtClean="0"/>
          </a:p>
          <a:p>
            <a:r>
              <a:rPr lang="en-US" sz="2800" dirty="0" smtClean="0"/>
              <a:t>Sometimes we have to do certain calculations/tasks depending on whether a condition or test is true or false.</a:t>
            </a:r>
          </a:p>
          <a:p>
            <a:endParaRPr lang="en-US" sz="2800" dirty="0"/>
          </a:p>
          <a:p>
            <a:r>
              <a:rPr lang="en-US" sz="2800" dirty="0" smtClean="0"/>
              <a:t>Similarly, it is necessary to perform repeated actions or skip some statements.</a:t>
            </a:r>
          </a:p>
          <a:p>
            <a:endParaRPr lang="en-US" sz="2800" dirty="0" smtClean="0"/>
          </a:p>
          <a:p>
            <a:r>
              <a:rPr lang="en-US" sz="2800" dirty="0" smtClean="0"/>
              <a:t>For these operations, control statements are needed.</a:t>
            </a:r>
          </a:p>
          <a:p>
            <a:endParaRPr lang="en-US" sz="2800" dirty="0"/>
          </a:p>
        </p:txBody>
      </p:sp>
      <p:sp>
        <p:nvSpPr>
          <p:cNvPr id="2" name="Footer Placeholder 1"/>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7320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Two types of control statements</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sz="2600" dirty="0" smtClean="0"/>
              <a:t>Decision Making(or branching) Statements</a:t>
            </a:r>
          </a:p>
          <a:p>
            <a:pPr lvl="1"/>
            <a:r>
              <a:rPr lang="en-US" sz="2600" dirty="0" smtClean="0"/>
              <a:t>If statement</a:t>
            </a:r>
          </a:p>
          <a:p>
            <a:pPr lvl="1"/>
            <a:r>
              <a:rPr lang="en-US" sz="2600" dirty="0" smtClean="0"/>
              <a:t>If</a:t>
            </a:r>
            <a:r>
              <a:rPr lang="is-IS" sz="2600" dirty="0" smtClean="0"/>
              <a:t>…else statement</a:t>
            </a:r>
          </a:p>
          <a:p>
            <a:pPr lvl="1"/>
            <a:r>
              <a:rPr lang="en-US" sz="2600" dirty="0" smtClean="0"/>
              <a:t>E</a:t>
            </a:r>
            <a:r>
              <a:rPr lang="is-IS" sz="2600" dirty="0" smtClean="0"/>
              <a:t>lse...if statement</a:t>
            </a:r>
          </a:p>
          <a:p>
            <a:pPr lvl="1"/>
            <a:r>
              <a:rPr lang="is-IS" sz="2600" dirty="0" smtClean="0"/>
              <a:t>Nested if...else statement</a:t>
            </a:r>
          </a:p>
          <a:p>
            <a:pPr lvl="1"/>
            <a:r>
              <a:rPr lang="en-US" sz="2600" dirty="0" smtClean="0"/>
              <a:t>S</a:t>
            </a:r>
            <a:r>
              <a:rPr lang="is-IS" sz="2600" dirty="0" smtClean="0"/>
              <a:t>witch statement</a:t>
            </a:r>
            <a:endParaRPr lang="en-US" sz="2600" dirty="0"/>
          </a:p>
          <a:p>
            <a:r>
              <a:rPr lang="en-US" sz="2600" dirty="0" smtClean="0"/>
              <a:t>Loop or Repeating Construct</a:t>
            </a:r>
          </a:p>
          <a:p>
            <a:pPr lvl="1"/>
            <a:r>
              <a:rPr lang="en-US" sz="2600" dirty="0" smtClean="0"/>
              <a:t>For loop</a:t>
            </a:r>
          </a:p>
          <a:p>
            <a:pPr lvl="1"/>
            <a:r>
              <a:rPr lang="en-US" sz="2600" dirty="0" smtClean="0"/>
              <a:t>While loop</a:t>
            </a:r>
          </a:p>
          <a:p>
            <a:pPr lvl="1"/>
            <a:r>
              <a:rPr lang="en-US" sz="2600" dirty="0" smtClean="0"/>
              <a:t>Do</a:t>
            </a:r>
            <a:r>
              <a:rPr lang="is-IS" sz="2600" dirty="0" smtClean="0"/>
              <a:t>…while loop</a:t>
            </a:r>
          </a:p>
          <a:p>
            <a:pPr lvl="1"/>
            <a:endParaRPr lang="is-IS" sz="2600" dirty="0">
              <a:solidFill>
                <a:srgbClr val="FF0000"/>
              </a:solidFill>
            </a:endParaRPr>
          </a:p>
          <a:p>
            <a:pPr marL="0" indent="0">
              <a:buNone/>
            </a:pPr>
            <a:r>
              <a:rPr lang="is-IS" sz="3400" dirty="0" smtClean="0">
                <a:solidFill>
                  <a:srgbClr val="FF0000"/>
                </a:solidFill>
              </a:rPr>
              <a:t>NOTE: </a:t>
            </a:r>
          </a:p>
          <a:p>
            <a:pPr marL="0" indent="0">
              <a:buNone/>
            </a:pPr>
            <a:r>
              <a:rPr lang="en-US" sz="3200" dirty="0" smtClean="0">
                <a:solidFill>
                  <a:srgbClr val="FF0000"/>
                </a:solidFill>
              </a:rPr>
              <a:t>Branching </a:t>
            </a:r>
            <a:r>
              <a:rPr lang="en-US" sz="3200" dirty="0"/>
              <a:t>is deciding what actions to </a:t>
            </a:r>
            <a:r>
              <a:rPr lang="en-US" sz="3200" dirty="0" smtClean="0"/>
              <a:t>take </a:t>
            </a:r>
          </a:p>
          <a:p>
            <a:pPr marL="0" indent="0">
              <a:buNone/>
            </a:pPr>
            <a:r>
              <a:rPr lang="en-US" sz="3200" dirty="0" smtClean="0">
                <a:solidFill>
                  <a:srgbClr val="FF0000"/>
                </a:solidFill>
              </a:rPr>
              <a:t>looping </a:t>
            </a:r>
            <a:r>
              <a:rPr lang="en-US" sz="3200" dirty="0"/>
              <a:t>is deciding how many times to take a certain action.</a:t>
            </a:r>
            <a:endParaRPr lang="en-US" sz="3400"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1932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 Decision </a:t>
            </a:r>
            <a:r>
              <a:rPr lang="en-US" dirty="0" smtClean="0"/>
              <a:t>Making</a:t>
            </a:r>
            <a:endParaRPr lang="en-US" dirty="0"/>
          </a:p>
        </p:txBody>
      </p:sp>
      <p:sp>
        <p:nvSpPr>
          <p:cNvPr id="3" name="Content Placeholder 2"/>
          <p:cNvSpPr>
            <a:spLocks noGrp="1"/>
          </p:cNvSpPr>
          <p:nvPr>
            <p:ph idx="1"/>
          </p:nvPr>
        </p:nvSpPr>
        <p:spPr/>
        <p:txBody>
          <a:bodyPr>
            <a:normAutofit fontScale="85000" lnSpcReduction="20000"/>
          </a:bodyPr>
          <a:lstStyle/>
          <a:p>
            <a:pPr>
              <a:lnSpc>
                <a:spcPct val="160000"/>
              </a:lnSpc>
            </a:pPr>
            <a:endParaRPr lang="en-US" dirty="0" smtClean="0"/>
          </a:p>
          <a:p>
            <a:pPr>
              <a:lnSpc>
                <a:spcPct val="160000"/>
              </a:lnSpc>
            </a:pPr>
            <a:r>
              <a:rPr lang="en-US" dirty="0" smtClean="0"/>
              <a:t>programmer </a:t>
            </a:r>
            <a:r>
              <a:rPr lang="en-US" dirty="0"/>
              <a:t>specifies one or more conditions to </a:t>
            </a:r>
            <a:r>
              <a:rPr lang="en-US" dirty="0" smtClean="0"/>
              <a:t>be evaluated</a:t>
            </a:r>
          </a:p>
          <a:p>
            <a:pPr>
              <a:lnSpc>
                <a:spcPct val="160000"/>
              </a:lnSpc>
            </a:pPr>
            <a:endParaRPr lang="en-US" dirty="0" smtClean="0"/>
          </a:p>
          <a:p>
            <a:pPr>
              <a:lnSpc>
                <a:spcPct val="160000"/>
              </a:lnSpc>
            </a:pPr>
            <a:r>
              <a:rPr lang="en-US" dirty="0"/>
              <a:t>if the condition is determined to be true</a:t>
            </a:r>
            <a:r>
              <a:rPr lang="en-US" dirty="0" smtClean="0"/>
              <a:t>, a statement is executed </a:t>
            </a:r>
            <a:r>
              <a:rPr lang="en-US" dirty="0"/>
              <a:t>and </a:t>
            </a:r>
            <a:r>
              <a:rPr lang="en-US" dirty="0" smtClean="0"/>
              <a:t>optionally </a:t>
            </a:r>
            <a:r>
              <a:rPr lang="en-US" dirty="0"/>
              <a:t>other statements to be executed if the condition is determined to be false</a:t>
            </a:r>
            <a:r>
              <a:rPr lang="en-US" dirty="0" smtClean="0"/>
              <a:t>.</a:t>
            </a:r>
          </a:p>
          <a:p>
            <a:pPr>
              <a:lnSpc>
                <a:spcPct val="160000"/>
              </a:lnSpc>
            </a:pP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8E81A7E1-C848-4272-830E-F9A0BFAB4B0F}" type="slidenum">
              <a:rPr lang="en-US" smtClean="0"/>
              <a:t>8</a:t>
            </a:fld>
            <a:endParaRPr lang="en-US"/>
          </a:p>
        </p:txBody>
      </p:sp>
    </p:spTree>
    <p:extLst>
      <p:ext uri="{BB962C8B-B14F-4D97-AF65-F5344CB8AC3E}">
        <p14:creationId xmlns:p14="http://schemas.microsoft.com/office/powerpoint/2010/main" val="3466839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T</a:t>
            </a:r>
            <a:r>
              <a:rPr lang="en-US" sz="2800" dirty="0" smtClean="0"/>
              <a:t>ypical </a:t>
            </a:r>
            <a:r>
              <a:rPr lang="en-US" sz="2800" dirty="0"/>
              <a:t>decision making structure found in most of the programming languages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295399"/>
            <a:ext cx="3810000" cy="4873925"/>
          </a:xfrm>
        </p:spPr>
      </p:pic>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8E81A7E1-C848-4272-830E-F9A0BFAB4B0F}" type="slidenum">
              <a:rPr lang="en-US" smtClean="0"/>
              <a:t>9</a:t>
            </a:fld>
            <a:endParaRPr lang="en-US"/>
          </a:p>
        </p:txBody>
      </p:sp>
    </p:spTree>
    <p:extLst>
      <p:ext uri="{BB962C8B-B14F-4D97-AF65-F5344CB8AC3E}">
        <p14:creationId xmlns:p14="http://schemas.microsoft.com/office/powerpoint/2010/main" val="2578241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1786</Words>
  <Application>Microsoft Macintosh PowerPoint</Application>
  <PresentationFormat>On-screen Show (4:3)</PresentationFormat>
  <Paragraphs>507</Paragraphs>
  <Slides>58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Calibri</vt:lpstr>
      <vt:lpstr>Arial</vt:lpstr>
      <vt:lpstr>Office Theme</vt:lpstr>
      <vt:lpstr> C Programming Error Types</vt:lpstr>
      <vt:lpstr>C Runtime Errors</vt:lpstr>
      <vt:lpstr>Compile Errors </vt:lpstr>
      <vt:lpstr>Logical Errors</vt:lpstr>
      <vt:lpstr>UNIT 5</vt:lpstr>
      <vt:lpstr>PowerPoint Presentation</vt:lpstr>
      <vt:lpstr>Two types of control statements</vt:lpstr>
      <vt:lpstr>C - Decision Making</vt:lpstr>
      <vt:lpstr>Typical decision making structure found in most of the programming languages −</vt:lpstr>
      <vt:lpstr>if statement</vt:lpstr>
      <vt:lpstr>Flow Diagram</vt:lpstr>
      <vt:lpstr>If.. statement</vt:lpstr>
      <vt:lpstr>Output: a is less than 20; value of a is : 10</vt:lpstr>
      <vt:lpstr>if...else statement</vt:lpstr>
      <vt:lpstr>Flow Diagram</vt:lpstr>
      <vt:lpstr>if.. else statement</vt:lpstr>
      <vt:lpstr>Output  a is not less than 20; value of a is : 100</vt:lpstr>
      <vt:lpstr>if...else if..else statements</vt:lpstr>
      <vt:lpstr>Syntax</vt:lpstr>
      <vt:lpstr>PowerPoint Presentation</vt:lpstr>
      <vt:lpstr>Nested if statements</vt:lpstr>
      <vt:lpstr>Output Value of a is 100 and b is 200  Exact value of a is : 100  Exact value of b is : 200</vt:lpstr>
      <vt:lpstr>Loop Control Statements</vt:lpstr>
      <vt:lpstr>Break statement</vt:lpstr>
      <vt:lpstr>Flow diagram</vt:lpstr>
      <vt:lpstr>PowerPoint Presentation</vt:lpstr>
      <vt:lpstr>Continue Statement</vt:lpstr>
      <vt:lpstr>FLOW DIAGRAM</vt:lpstr>
      <vt:lpstr>PowerPoint Presentation</vt:lpstr>
      <vt:lpstr>goto statement</vt:lpstr>
      <vt:lpstr>PowerPoint Presentation</vt:lpstr>
      <vt:lpstr>Switch Statement</vt:lpstr>
      <vt:lpstr>Syntax</vt:lpstr>
      <vt:lpstr>The following rules apply to a switch statement</vt:lpstr>
      <vt:lpstr>Write a program to make a menu like</vt:lpstr>
      <vt:lpstr>Loop or Repeating Construct</vt:lpstr>
      <vt:lpstr>PowerPoint Presentation</vt:lpstr>
      <vt:lpstr>for loop</vt:lpstr>
      <vt:lpstr>PowerPoint Presentation</vt:lpstr>
      <vt:lpstr>Flow Diagram</vt:lpstr>
      <vt:lpstr>PowerPoint Presentation</vt:lpstr>
      <vt:lpstr>While loop</vt:lpstr>
      <vt:lpstr>Flow Diagram</vt:lpstr>
      <vt:lpstr>PowerPoint Presentation</vt:lpstr>
      <vt:lpstr>do-while loop</vt:lpstr>
      <vt:lpstr>Syntax</vt:lpstr>
      <vt:lpstr>Flow diagram</vt:lpstr>
      <vt:lpstr>PowerPoint Presentation</vt:lpstr>
      <vt:lpstr>PowerPoint Presentation</vt:lpstr>
      <vt:lpstr>Nested loops in C</vt:lpstr>
      <vt:lpstr>nested for loop</vt:lpstr>
      <vt:lpstr>nested while loop</vt:lpstr>
      <vt:lpstr>Nested do...while loop</vt:lpstr>
      <vt:lpstr>PowerPoint Presentation</vt:lpstr>
      <vt:lpstr>exit function</vt:lpstr>
      <vt:lpstr>PowerPoint Presentation</vt:lpstr>
      <vt:lpstr>References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ashim888</dc:creator>
  <cp:lastModifiedBy>Prakash Thapa</cp:lastModifiedBy>
  <cp:revision>216</cp:revision>
  <dcterms:created xsi:type="dcterms:W3CDTF">2006-08-16T00:00:00Z</dcterms:created>
  <dcterms:modified xsi:type="dcterms:W3CDTF">2016-01-23T10:50:53Z</dcterms:modified>
</cp:coreProperties>
</file>