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4" r:id="rId13"/>
    <p:sldId id="275" r:id="rId14"/>
    <p:sldId id="276" r:id="rId15"/>
    <p:sldId id="277" r:id="rId16"/>
    <p:sldId id="271" r:id="rId17"/>
    <p:sldId id="272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67" r:id="rId38"/>
    <p:sldId id="268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15BB8-4ACD-1C4C-A7EC-6F93604B0BE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741F-911C-C14E-A00C-B4950201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8741F-911C-C14E-A00C-B4950201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76E-8830-B24D-A218-2A6C241B2076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8214-F158-174E-8094-399451D65859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B89A-621C-D44D-BDA0-14BD703BF813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BD62-94E0-C848-8E06-C761D65A568B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7D8A-E7BF-7349-BC49-F1E822F329D0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23F-4F97-FA48-823A-0BE358965EAD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EE80-E379-FA44-AB74-B5181D2BFFC9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BD56-6CDC-AC48-90E3-40A0999BBE6C}" type="datetime1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27F-B3CE-B04B-9A6C-13BB516CE93B}" type="datetime1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2E-7EDD-1142-84DB-7896CD625A42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F83-401F-BC4A-A2A0-1F6BF03DD575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478-CD9E-3442-9153-11D31700A9CC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C8D8-E0C8-2B40-9DE7-77E0C8DD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arrays.htm" TargetMode="External"/><Relationship Id="rId4" Type="http://schemas.openxmlformats.org/officeDocument/2006/relationships/hyperlink" Target="http://c.learncodethehardway.org/book/ex10.html" TargetMode="External"/><Relationship Id="rId5" Type="http://schemas.openxmlformats.org/officeDocument/2006/relationships/hyperlink" Target="http://beginnersbook.com/2014/01/c-arrays-example/" TargetMode="External"/><Relationship Id="rId6" Type="http://schemas.openxmlformats.org/officeDocument/2006/relationships/hyperlink" Target="http://www.cprogramming.com/tutorial/c/lesson9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geekstuff.com/2011/12/c-array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51"/>
            <a:ext cx="10515600" cy="785943"/>
          </a:xfrm>
        </p:spPr>
        <p:txBody>
          <a:bodyPr>
            <a:normAutofit fontScale="90000"/>
          </a:bodyPr>
          <a:lstStyle/>
          <a:p>
            <a:r>
              <a:rPr lang="en-US" dirty="0"/>
              <a:t>[IMP] WAP to sort n numbers in ascending order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033" y="916710"/>
            <a:ext cx="112955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main(void){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nums</a:t>
            </a:r>
            <a:r>
              <a:rPr lang="en-US" sz="1400" dirty="0" smtClean="0"/>
              <a:t>[50],</a:t>
            </a:r>
            <a:r>
              <a:rPr lang="en-US" sz="1400" dirty="0" err="1" smtClean="0"/>
              <a:t>i,j,n,temp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("How many Numbers are there?\t");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scanf</a:t>
            </a:r>
            <a:r>
              <a:rPr lang="en-US" sz="1400" dirty="0" smtClean="0"/>
              <a:t>("%</a:t>
            </a:r>
            <a:r>
              <a:rPr lang="en-US" sz="1400" dirty="0" err="1" smtClean="0"/>
              <a:t>d",&amp;n</a:t>
            </a:r>
            <a:r>
              <a:rPr lang="en-US" sz="1400" dirty="0" smtClean="0"/>
              <a:t>);	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</a:t>
            </a:r>
            <a:r>
              <a:rPr lang="en-US" sz="1400" dirty="0" err="1" smtClean="0"/>
              <a:t>nEnter</a:t>
            </a:r>
            <a:r>
              <a:rPr lang="en-US" sz="1400" dirty="0" smtClean="0"/>
              <a:t> %d numbers: \</a:t>
            </a:r>
            <a:r>
              <a:rPr lang="en-US" sz="1400" dirty="0" err="1" smtClean="0"/>
              <a:t>n",n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=0;i&lt;</a:t>
            </a:r>
            <a:r>
              <a:rPr lang="en-US" sz="1400" dirty="0" err="1" smtClean="0"/>
              <a:t>n;i</a:t>
            </a:r>
            <a:r>
              <a:rPr lang="en-US" sz="1400" dirty="0" smtClean="0"/>
              <a:t>++){		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scanf</a:t>
            </a:r>
            <a:r>
              <a:rPr lang="en-US" sz="1400" dirty="0" smtClean="0"/>
              <a:t>("%d",&amp;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	</a:t>
            </a:r>
          </a:p>
          <a:p>
            <a:r>
              <a:rPr lang="en-US" sz="1400" dirty="0" smtClean="0"/>
              <a:t>	}	</a:t>
            </a:r>
          </a:p>
          <a:p>
            <a:r>
              <a:rPr lang="en-US" sz="1400" dirty="0" smtClean="0"/>
              <a:t>	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n-1; ++</a:t>
            </a:r>
            <a:r>
              <a:rPr lang="en-US" sz="1400" dirty="0" err="1" smtClean="0"/>
              <a:t>i</a:t>
            </a:r>
            <a:r>
              <a:rPr lang="en-US" sz="1400" dirty="0" smtClean="0"/>
              <a:t>){		</a:t>
            </a:r>
          </a:p>
          <a:p>
            <a:r>
              <a:rPr lang="en-US" sz="1400" dirty="0" smtClean="0"/>
              <a:t>		for (j=i+1; j &lt; </a:t>
            </a:r>
            <a:r>
              <a:rPr lang="en-US" sz="1400" dirty="0" err="1" smtClean="0"/>
              <a:t>n;j</a:t>
            </a:r>
            <a:r>
              <a:rPr lang="en-US" sz="1400" dirty="0" smtClean="0"/>
              <a:t>++)	{</a:t>
            </a:r>
          </a:p>
          <a:p>
            <a:r>
              <a:rPr lang="en-US" sz="1400" dirty="0" smtClean="0"/>
              <a:t>			if(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]&gt;</a:t>
            </a:r>
            <a:r>
              <a:rPr lang="en-US" sz="1400" dirty="0" err="1" smtClean="0"/>
              <a:t>nums</a:t>
            </a:r>
            <a:r>
              <a:rPr lang="en-US" sz="1400" dirty="0" smtClean="0"/>
              <a:t>[j]){</a:t>
            </a:r>
          </a:p>
          <a:p>
            <a:r>
              <a:rPr lang="en-US" sz="1400" dirty="0" smtClean="0"/>
              <a:t>				temp=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];	</a:t>
            </a:r>
          </a:p>
          <a:p>
            <a:r>
              <a:rPr lang="en-US" sz="1400" dirty="0" smtClean="0"/>
              <a:t>				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]=</a:t>
            </a:r>
            <a:r>
              <a:rPr lang="en-US" sz="1400" dirty="0" err="1" smtClean="0"/>
              <a:t>nums</a:t>
            </a:r>
            <a:r>
              <a:rPr lang="en-US" sz="1400" dirty="0" smtClean="0"/>
              <a:t>[j];		</a:t>
            </a:r>
          </a:p>
          <a:p>
            <a:r>
              <a:rPr lang="en-US" sz="1400" dirty="0" smtClean="0"/>
              <a:t>				</a:t>
            </a:r>
            <a:r>
              <a:rPr lang="en-US" sz="1400" dirty="0" err="1" smtClean="0"/>
              <a:t>nums</a:t>
            </a:r>
            <a:r>
              <a:rPr lang="en-US" sz="1400" dirty="0" smtClean="0"/>
              <a:t>[j]=temp;			</a:t>
            </a:r>
          </a:p>
          <a:p>
            <a:r>
              <a:rPr lang="en-US" sz="1400" dirty="0" smtClean="0"/>
              <a:t>				}		</a:t>
            </a:r>
          </a:p>
          <a:p>
            <a:r>
              <a:rPr lang="en-US" sz="1400" dirty="0" smtClean="0"/>
              <a:t>			}</a:t>
            </a:r>
          </a:p>
          <a:p>
            <a:r>
              <a:rPr lang="en-US" sz="1400" dirty="0" smtClean="0"/>
              <a:t>		}	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</a:t>
            </a:r>
            <a:r>
              <a:rPr lang="en-US" sz="1400" dirty="0" err="1" smtClean="0"/>
              <a:t>nThe</a:t>
            </a:r>
            <a:r>
              <a:rPr lang="en-US" sz="1400" dirty="0" smtClean="0"/>
              <a:t> numbers in ascending order:\n");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 err="1" smtClean="0"/>
              <a:t>n;i</a:t>
            </a:r>
            <a:r>
              <a:rPr lang="en-US" sz="1400" dirty="0" smtClean="0"/>
              <a:t>++){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</a:t>
            </a:r>
            <a:r>
              <a:rPr lang="en-US" sz="1400" dirty="0" err="1" smtClean="0"/>
              <a:t>t%d</a:t>
            </a:r>
            <a:r>
              <a:rPr lang="en-US" sz="1400" dirty="0" smtClean="0"/>
              <a:t>",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}	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("\n");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Characteristics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declaration of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a[5]</a:t>
            </a:r>
            <a:r>
              <a:rPr lang="en-US" dirty="0" smtClean="0"/>
              <a:t> is nothing but creation of 5 variables of integer type in the memory.</a:t>
            </a:r>
          </a:p>
          <a:p>
            <a:endParaRPr lang="en-US" dirty="0" smtClean="0"/>
          </a:p>
          <a:p>
            <a:r>
              <a:rPr lang="en-US" dirty="0" smtClean="0"/>
              <a:t>All the elements of an array share the same name. distinguished from one another by element number or array index.</a:t>
            </a:r>
          </a:p>
          <a:p>
            <a:endParaRPr lang="en-US" dirty="0" smtClean="0"/>
          </a:p>
          <a:p>
            <a:r>
              <a:rPr lang="en-US" dirty="0" smtClean="0"/>
              <a:t>Any element can be modified separately without disturbing another element.</a:t>
            </a:r>
          </a:p>
          <a:p>
            <a:endParaRPr lang="en-US" dirty="0" smtClean="0"/>
          </a:p>
          <a:p>
            <a:r>
              <a:rPr lang="en-US" dirty="0" smtClean="0"/>
              <a:t>Element basis operation should be carried out rather than taking as a whole.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Questions (Classwork)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WAP to read 10 integers from keyboard and display entered numbers on the screen.</a:t>
            </a:r>
          </a:p>
          <a:p>
            <a:endParaRPr lang="en-US" dirty="0" smtClean="0"/>
          </a:p>
          <a:p>
            <a:r>
              <a:rPr lang="en-US" dirty="0" smtClean="0"/>
              <a:t>WAP that reads mark’s percentage in an examination of 10 students and deviation percentage from average of students.</a:t>
            </a:r>
          </a:p>
          <a:p>
            <a:endParaRPr lang="en-US" dirty="0"/>
          </a:p>
          <a:p>
            <a:r>
              <a:rPr lang="en-US" dirty="0" smtClean="0"/>
              <a:t>[IMP] WAP to find the highest and second last smallest number of an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Multi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Have more than one dimensions.</a:t>
            </a:r>
          </a:p>
          <a:p>
            <a:endParaRPr lang="en-US" dirty="0" smtClean="0"/>
          </a:p>
          <a:p>
            <a:r>
              <a:rPr lang="en-US" dirty="0" smtClean="0"/>
              <a:t>Separate pair of square brackets is required for each subscript or dimension or index.</a:t>
            </a:r>
          </a:p>
          <a:p>
            <a:endParaRPr lang="en-US" dirty="0"/>
          </a:p>
          <a:p>
            <a:r>
              <a:rPr lang="en-US" dirty="0" smtClean="0"/>
              <a:t>Two dimensional arrays will require two pairs of square brackets; three dimensional with three pairs and so on.</a:t>
            </a:r>
          </a:p>
          <a:p>
            <a:endParaRPr lang="en-US" dirty="0"/>
          </a:p>
          <a:p>
            <a:r>
              <a:rPr lang="en-US" dirty="0" smtClean="0"/>
              <a:t>Two dimensional is also called matrix.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storage_class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</a:rPr>
              <a:t>[dim1] [dim2] </a:t>
            </a:r>
            <a:r>
              <a:rPr lang="is-IS" b="1" dirty="0" smtClean="0">
                <a:solidFill>
                  <a:srgbClr val="FF0000"/>
                </a:solidFill>
              </a:rPr>
              <a:t>… [dimn];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Here, dim1,dim2</a:t>
            </a:r>
            <a:r>
              <a:rPr lang="is-IS" dirty="0" smtClean="0"/>
              <a:t>…dimn are positive valued integer expressions that indicate the number of array elements associated with each subscript.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m</a:t>
            </a:r>
            <a:r>
              <a:rPr lang="en-US" b="1" dirty="0" smtClean="0"/>
              <a:t>*n </a:t>
            </a:r>
            <a:r>
              <a:rPr lang="en-US" dirty="0" smtClean="0"/>
              <a:t>two dimensional array can be thought as tables of values having m rows and n columns.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ex </a:t>
            </a:r>
            <a:r>
              <a:rPr lang="en-US" dirty="0" err="1" smtClean="0"/>
              <a:t>int</a:t>
            </a:r>
            <a:r>
              <a:rPr lang="en-US" dirty="0" smtClean="0"/>
              <a:t> x[3][3] can be shown as follows: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07723"/>
              </p:ext>
            </p:extLst>
          </p:nvPr>
        </p:nvGraphicFramePr>
        <p:xfrm>
          <a:off x="2032000" y="502272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r>
                        <a:rPr lang="en-US" baseline="0" dirty="0" smtClean="0"/>
                        <a:t>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577"/>
            <a:ext cx="10515600" cy="785943"/>
          </a:xfrm>
        </p:spPr>
        <p:txBody>
          <a:bodyPr/>
          <a:lstStyle/>
          <a:p>
            <a:r>
              <a:rPr lang="en-US" dirty="0" smtClean="0"/>
              <a:t>Declaration of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/>
              <a:t>Like one dimensional array, two dimensional arrays must also be declared before using it. </a:t>
            </a:r>
          </a:p>
          <a:p>
            <a:endParaRPr lang="en-US" dirty="0" smtClean="0"/>
          </a:p>
          <a:p>
            <a:r>
              <a:rPr lang="en-US" dirty="0" smtClean="0"/>
              <a:t>The 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 err="1" smtClean="0"/>
              <a:t>storage_class</a:t>
            </a:r>
            <a:r>
              <a:rPr lang="en-US" dirty="0" smtClean="0"/>
              <a:t>] </a:t>
            </a: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</a:t>
            </a:r>
            <a:r>
              <a:rPr lang="en-US" dirty="0" err="1" smtClean="0"/>
              <a:t>row_size</a:t>
            </a:r>
            <a:r>
              <a:rPr lang="en-US" dirty="0" smtClean="0"/>
              <a:t>][</a:t>
            </a:r>
            <a:r>
              <a:rPr lang="en-US" dirty="0" err="1" smtClean="0"/>
              <a:t>col_size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matrix[2][3]; /* matrix is 2-D array which has 2 rows and 3 columns */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m[10][20];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students[10][15];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Initialization of 2-D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marks[2][3]={ {2,4,6}, {8,10,12} };		//is equivalent to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arks[0][0]=2;		marks[0][1]=4;		marks[0][2]=6;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arks[1][0]=8;		marks[1][1]=10;	marks[1][2]=12;</a:t>
            </a:r>
          </a:p>
          <a:p>
            <a:pPr lvl="1"/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marks1[ ][3]= { {2,4,6}, {8,10,12}  };	// is equivalent to</a:t>
            </a:r>
          </a:p>
          <a:p>
            <a:pPr lvl="1"/>
            <a:r>
              <a:rPr lang="en-US" dirty="0" smtClean="0"/>
              <a:t>marks1[0</a:t>
            </a:r>
            <a:r>
              <a:rPr lang="en-US" dirty="0"/>
              <a:t>][0]=2;		</a:t>
            </a:r>
            <a:r>
              <a:rPr lang="en-US" dirty="0" smtClean="0"/>
              <a:t>marks1[0</a:t>
            </a:r>
            <a:r>
              <a:rPr lang="en-US" dirty="0"/>
              <a:t>][1]=4;	</a:t>
            </a:r>
            <a:r>
              <a:rPr lang="en-US" dirty="0" smtClean="0"/>
              <a:t>marks1[0</a:t>
            </a:r>
            <a:r>
              <a:rPr lang="en-US" dirty="0"/>
              <a:t>][2]=6;</a:t>
            </a:r>
          </a:p>
          <a:p>
            <a:pPr lvl="1"/>
            <a:r>
              <a:rPr lang="en-US" dirty="0" smtClean="0"/>
              <a:t>marks1[1</a:t>
            </a:r>
            <a:r>
              <a:rPr lang="en-US" dirty="0"/>
              <a:t>][0]=8;		</a:t>
            </a:r>
            <a:r>
              <a:rPr lang="en-US" dirty="0" smtClean="0"/>
              <a:t>marks1[1</a:t>
            </a:r>
            <a:r>
              <a:rPr lang="en-US" dirty="0"/>
              <a:t>][1]=10;	</a:t>
            </a:r>
            <a:r>
              <a:rPr lang="en-US" dirty="0" smtClean="0"/>
              <a:t>marks1[1</a:t>
            </a:r>
            <a:r>
              <a:rPr lang="en-US" dirty="0"/>
              <a:t>][2]=12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marks2[2][3]={2,4,6,8,10,12};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marks3[][</a:t>
            </a:r>
            <a:r>
              <a:rPr lang="en-US" dirty="0"/>
              <a:t>3]={2,4,6,8,10,12</a:t>
            </a:r>
            <a:r>
              <a:rPr lang="en-US" dirty="0" smtClean="0"/>
              <a:t>};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ERRORS: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marks[3][]={2,4,6,8,10,12}; 	</a:t>
            </a:r>
            <a:r>
              <a:rPr lang="en-US" dirty="0" err="1" smtClean="0"/>
              <a:t>int</a:t>
            </a:r>
            <a:r>
              <a:rPr lang="en-US" dirty="0" smtClean="0"/>
              <a:t> marks[ ][ ]={2,4,6,8,10};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smtClean="0"/>
              <a:t>Accessing 2-D array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2-D array, the first dimension specifies number of </a:t>
            </a:r>
            <a:r>
              <a:rPr lang="en-US" b="1" dirty="0" smtClean="0"/>
              <a:t>rows</a:t>
            </a:r>
            <a:r>
              <a:rPr lang="en-US" dirty="0" smtClean="0"/>
              <a:t> and </a:t>
            </a:r>
            <a:r>
              <a:rPr lang="en-US" b="1" dirty="0" smtClean="0"/>
              <a:t>second</a:t>
            </a:r>
            <a:r>
              <a:rPr lang="en-US" dirty="0" smtClean="0"/>
              <a:t> specifies columns.</a:t>
            </a:r>
          </a:p>
          <a:p>
            <a:endParaRPr lang="en-US" dirty="0" smtClean="0"/>
          </a:p>
          <a:p>
            <a:r>
              <a:rPr lang="en-US" dirty="0" smtClean="0"/>
              <a:t>A row is 1-D array. 2-D array contains multiple rows(i.e. 1-D arrays). Thus 2-D array is an array of 1-D arrays.</a:t>
            </a:r>
          </a:p>
          <a:p>
            <a:endParaRPr lang="en-US" dirty="0" smtClean="0"/>
          </a:p>
          <a:p>
            <a:r>
              <a:rPr lang="en-US" dirty="0" smtClean="0"/>
              <a:t>2-D array is traversed row by row(i.e. every column elements in first row are traversed first and then column elements of second row are traversed and so on.)</a:t>
            </a:r>
          </a:p>
          <a:p>
            <a:endParaRPr lang="en-US" dirty="0"/>
          </a:p>
          <a:p>
            <a:r>
              <a:rPr lang="en-US" dirty="0" smtClean="0"/>
              <a:t>Nested loop is used to traverse the 2-D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 smtClean="0"/>
              <a:t>Let us consider following 2-D array </a:t>
            </a:r>
            <a:r>
              <a:rPr lang="en-US" b="1" i="1" dirty="0" smtClean="0">
                <a:solidFill>
                  <a:srgbClr val="FF0000"/>
                </a:solidFill>
              </a:rPr>
              <a:t>marks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size </a:t>
            </a:r>
            <a:r>
              <a:rPr lang="en-US" b="1" dirty="0" smtClean="0">
                <a:solidFill>
                  <a:srgbClr val="FF0000"/>
                </a:solidFill>
              </a:rPr>
              <a:t>4*3 </a:t>
            </a:r>
          </a:p>
          <a:p>
            <a:pPr lvl="1"/>
            <a:r>
              <a:rPr lang="en-US" dirty="0" smtClean="0"/>
              <a:t>i.e. matrix having 4 rows and 3 columns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Array is traversed in the following order:</a:t>
            </a:r>
          </a:p>
          <a:p>
            <a:pPr marL="0" indent="0">
              <a:buNone/>
            </a:pPr>
            <a:r>
              <a:rPr lang="en-US" dirty="0" smtClean="0"/>
              <a:t>	35 -&gt;10</a:t>
            </a:r>
            <a:r>
              <a:rPr lang="en-US" dirty="0"/>
              <a:t> </a:t>
            </a:r>
            <a:r>
              <a:rPr lang="en-US" dirty="0" smtClean="0"/>
              <a:t>-&gt;11</a:t>
            </a:r>
            <a:r>
              <a:rPr lang="en-US" dirty="0"/>
              <a:t> </a:t>
            </a:r>
            <a:r>
              <a:rPr lang="en-US" dirty="0" smtClean="0"/>
              <a:t>-&gt;34 -&gt;90</a:t>
            </a:r>
            <a:r>
              <a:rPr lang="en-US" dirty="0"/>
              <a:t> </a:t>
            </a:r>
            <a:r>
              <a:rPr lang="en-US" dirty="0" smtClean="0"/>
              <a:t>-&gt;76</a:t>
            </a:r>
            <a:r>
              <a:rPr lang="en-US" dirty="0"/>
              <a:t> </a:t>
            </a:r>
            <a:r>
              <a:rPr lang="en-US" dirty="0" smtClean="0"/>
              <a:t>-&gt;13</a:t>
            </a:r>
            <a:r>
              <a:rPr lang="en-US" dirty="0"/>
              <a:t> </a:t>
            </a:r>
            <a:r>
              <a:rPr lang="en-US" dirty="0" smtClean="0"/>
              <a:t>-&gt;8</a:t>
            </a:r>
            <a:r>
              <a:rPr lang="en-US" dirty="0"/>
              <a:t> </a:t>
            </a:r>
            <a:r>
              <a:rPr lang="en-US" dirty="0" smtClean="0"/>
              <a:t>-&gt;5</a:t>
            </a:r>
            <a:r>
              <a:rPr lang="en-US" dirty="0"/>
              <a:t> </a:t>
            </a:r>
            <a:r>
              <a:rPr lang="en-US" dirty="0" smtClean="0"/>
              <a:t>-&gt;76</a:t>
            </a:r>
            <a:r>
              <a:rPr lang="en-US" dirty="0"/>
              <a:t> </a:t>
            </a:r>
            <a:r>
              <a:rPr lang="en-US" dirty="0" smtClean="0"/>
              <a:t>-&gt;4</a:t>
            </a:r>
            <a:r>
              <a:rPr lang="en-US" dirty="0"/>
              <a:t> </a:t>
            </a:r>
            <a:r>
              <a:rPr lang="en-US" dirty="0" smtClean="0"/>
              <a:t>-&gt;1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marks[0][0]</a:t>
            </a:r>
            <a:r>
              <a:rPr lang="en-US" dirty="0"/>
              <a:t> </a:t>
            </a:r>
            <a:r>
              <a:rPr lang="en-US" dirty="0" smtClean="0"/>
              <a:t>-&gt;</a:t>
            </a:r>
            <a:r>
              <a:rPr lang="en-US" dirty="0"/>
              <a:t> marks[0][1] </a:t>
            </a:r>
            <a:r>
              <a:rPr lang="en-US" dirty="0" smtClean="0"/>
              <a:t>-&gt;</a:t>
            </a:r>
            <a:r>
              <a:rPr lang="en-US" dirty="0"/>
              <a:t> marks[0</a:t>
            </a:r>
            <a:r>
              <a:rPr lang="en-US" dirty="0" smtClean="0"/>
              <a:t>][2] -&gt;</a:t>
            </a:r>
            <a:r>
              <a:rPr lang="en-US" dirty="0"/>
              <a:t> </a:t>
            </a:r>
            <a:r>
              <a:rPr lang="en-US" dirty="0" smtClean="0"/>
              <a:t>marks[1][0] -&gt;</a:t>
            </a:r>
            <a:r>
              <a:rPr lang="en-US" dirty="0"/>
              <a:t> </a:t>
            </a:r>
            <a:r>
              <a:rPr lang="en-US" dirty="0" smtClean="0"/>
              <a:t>marks[1][</a:t>
            </a:r>
            <a:r>
              <a:rPr lang="en-US" dirty="0"/>
              <a:t>1] </a:t>
            </a:r>
            <a:r>
              <a:rPr lang="en-US" dirty="0" smtClean="0"/>
              <a:t>-&gt;</a:t>
            </a:r>
            <a:r>
              <a:rPr lang="en-US" dirty="0"/>
              <a:t> </a:t>
            </a:r>
            <a:r>
              <a:rPr lang="en-US" dirty="0" smtClean="0"/>
              <a:t>marks[1][2] -&gt;</a:t>
            </a:r>
            <a:r>
              <a:rPr lang="en-US" dirty="0"/>
              <a:t> </a:t>
            </a:r>
            <a:r>
              <a:rPr lang="en-US" dirty="0" smtClean="0"/>
              <a:t>marks[2][0] -&gt;</a:t>
            </a:r>
            <a:r>
              <a:rPr lang="en-US" dirty="0"/>
              <a:t> </a:t>
            </a:r>
            <a:r>
              <a:rPr lang="en-US" dirty="0" smtClean="0"/>
              <a:t>marks[2][</a:t>
            </a:r>
            <a:r>
              <a:rPr lang="en-US" dirty="0"/>
              <a:t>1] </a:t>
            </a:r>
            <a:r>
              <a:rPr lang="en-US" dirty="0" smtClean="0"/>
              <a:t>-&gt;</a:t>
            </a:r>
            <a:r>
              <a:rPr lang="en-US" dirty="0"/>
              <a:t> </a:t>
            </a:r>
            <a:r>
              <a:rPr lang="en-US" dirty="0" smtClean="0"/>
              <a:t>marks[2][2] -&gt;</a:t>
            </a:r>
            <a:r>
              <a:rPr lang="en-US" dirty="0"/>
              <a:t> </a:t>
            </a:r>
            <a:r>
              <a:rPr lang="en-US" dirty="0" smtClean="0"/>
              <a:t>marks[3][0] -&gt;</a:t>
            </a:r>
            <a:r>
              <a:rPr lang="en-US" dirty="0"/>
              <a:t> </a:t>
            </a:r>
            <a:r>
              <a:rPr lang="en-US" dirty="0" smtClean="0"/>
              <a:t>marks[3][</a:t>
            </a:r>
            <a:r>
              <a:rPr lang="en-US" dirty="0"/>
              <a:t>1] </a:t>
            </a:r>
            <a:r>
              <a:rPr lang="en-US" dirty="0" smtClean="0"/>
              <a:t>-&gt;</a:t>
            </a:r>
            <a:r>
              <a:rPr lang="en-US" dirty="0"/>
              <a:t> </a:t>
            </a:r>
            <a:r>
              <a:rPr lang="en-US" dirty="0" smtClean="0"/>
              <a:t>marks[3][2].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33276"/>
              </p:ext>
            </p:extLst>
          </p:nvPr>
        </p:nvGraphicFramePr>
        <p:xfrm>
          <a:off x="1901371" y="15252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matrix[2][3],</a:t>
            </a:r>
            <a:r>
              <a:rPr lang="en-US" dirty="0" err="1"/>
              <a:t>i,j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=0;i&lt;2;i</a:t>
            </a:r>
            <a:r>
              <a:rPr lang="en-US" dirty="0"/>
              <a:t>++){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for(j=0;j&lt;3;j</a:t>
            </a:r>
            <a:r>
              <a:rPr lang="en-US" dirty="0"/>
              <a:t>++){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/>
              <a:t>("Enter Matrix[%d][%d]: ",</a:t>
            </a:r>
            <a:r>
              <a:rPr lang="en-US" dirty="0" err="1"/>
              <a:t>i,j</a:t>
            </a:r>
            <a:r>
              <a:rPr lang="en-US" dirty="0"/>
              <a:t>);			</a:t>
            </a:r>
            <a:r>
              <a:rPr lang="en-US" dirty="0" smtClean="0"/>
              <a:t>					</a:t>
            </a:r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d",&amp;matrix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][j]);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("The Entered </a:t>
            </a:r>
            <a:r>
              <a:rPr lang="en-US" dirty="0" err="1"/>
              <a:t>Matrx</a:t>
            </a:r>
            <a:r>
              <a:rPr lang="en-US" dirty="0"/>
              <a:t>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=0;i&lt;2;i</a:t>
            </a:r>
            <a:r>
              <a:rPr lang="en-US" dirty="0"/>
              <a:t>++){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for(j=0;j&lt;3;j</a:t>
            </a:r>
            <a:r>
              <a:rPr lang="en-US" dirty="0"/>
              <a:t>++){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/>
              <a:t>("%d\</a:t>
            </a:r>
            <a:r>
              <a:rPr lang="en-US" dirty="0" err="1"/>
              <a:t>t",matrix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][j]);			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An array is used to store a collection of data, but it is often more useful to think of an array as </a:t>
            </a:r>
            <a:r>
              <a:rPr lang="en-US" dirty="0">
                <a:solidFill>
                  <a:srgbClr val="FF0000"/>
                </a:solidFill>
              </a:rPr>
              <a:t>a collection of variables of the same type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 smtClean="0"/>
              <a:t>Array is a data structure that store a number of data items as a single entity (object) . </a:t>
            </a:r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The individual data items are called elements and all of them have same data types.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Array is used when multiple data items have common characteristics are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839"/>
            <a:ext cx="10515600" cy="4948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WAP:</a:t>
            </a:r>
            <a:r>
              <a:rPr lang="en-US" dirty="0" smtClean="0"/>
              <a:t> Sum of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286"/>
            <a:ext cx="10515600" cy="525167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//</a:t>
            </a:r>
            <a:r>
              <a:rPr lang="en-US" b="1" dirty="0"/>
              <a:t>FOR FIRST MATRIX </a:t>
            </a:r>
            <a:r>
              <a:rPr lang="en-US" b="1" dirty="0" smtClean="0"/>
              <a:t>A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;&lt;</a:t>
            </a:r>
            <a:r>
              <a:rPr lang="en-US" dirty="0" err="1"/>
              <a:t>m;i</a:t>
            </a:r>
            <a:r>
              <a:rPr lang="en-US" dirty="0" smtClean="0"/>
              <a:t>++){</a:t>
            </a:r>
            <a:r>
              <a:rPr lang="en-US" dirty="0"/>
              <a:t>	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for(j=0;j&lt;</a:t>
            </a:r>
            <a:r>
              <a:rPr lang="en-US" dirty="0" err="1" smtClean="0"/>
              <a:t>n;j</a:t>
            </a:r>
            <a:r>
              <a:rPr lang="en-US" dirty="0" smtClean="0"/>
              <a:t>++){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//</a:t>
            </a:r>
            <a:r>
              <a:rPr lang="en-US" b="1" dirty="0"/>
              <a:t>FOR FIRST MATRIX B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=0;&lt;</a:t>
            </a:r>
            <a:r>
              <a:rPr lang="en-US" dirty="0" err="1" smtClean="0"/>
              <a:t>m;i</a:t>
            </a:r>
            <a:r>
              <a:rPr lang="en-US" dirty="0" smtClean="0"/>
              <a:t>++){</a:t>
            </a:r>
            <a:r>
              <a:rPr lang="en-US" dirty="0"/>
              <a:t>	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for(j=0;j&lt;</a:t>
            </a:r>
            <a:r>
              <a:rPr lang="en-US" dirty="0" err="1" smtClean="0"/>
              <a:t>n;j</a:t>
            </a:r>
            <a:r>
              <a:rPr lang="en-US" dirty="0" smtClean="0"/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//FOR 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=0;&lt;</a:t>
            </a:r>
            <a:r>
              <a:rPr lang="en-US" dirty="0" err="1"/>
              <a:t>m;i</a:t>
            </a:r>
            <a:r>
              <a:rPr lang="en-US" dirty="0"/>
              <a:t>++){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for(j=0;j&lt;</a:t>
            </a:r>
            <a:r>
              <a:rPr lang="en-US" dirty="0" err="1" smtClean="0"/>
              <a:t>n;j</a:t>
            </a:r>
            <a:r>
              <a:rPr lang="en-US" dirty="0" smtClean="0"/>
              <a:t>++){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		sum[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][j]=a[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][j]+b[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][j];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b="1" dirty="0" smtClean="0"/>
              <a:t>Passing arrays to function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It is possible to pass the value of an array element and even an entire array as an argument to a function.</a:t>
            </a:r>
          </a:p>
          <a:p>
            <a:endParaRPr lang="en-US" dirty="0" smtClean="0"/>
          </a:p>
          <a:p>
            <a:r>
              <a:rPr lang="en-US" dirty="0" smtClean="0"/>
              <a:t>To pass an entire array to a function, the array name must appear by itself, without brackets or subscripts, as an actual argument in function call statement.</a:t>
            </a:r>
          </a:p>
          <a:p>
            <a:endParaRPr lang="en-US" dirty="0" smtClean="0"/>
          </a:p>
          <a:p>
            <a:r>
              <a:rPr lang="en-US" dirty="0" smtClean="0"/>
              <a:t>When declaring a one-dimensional array as a formal argument, the array name is written with a pair of empty square brackets. The size of the array is not specified within the formal argument declaration.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Syntax for function call passing array as argument,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Syntax for function prototype which accepts array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return_type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</a:rPr>
              <a:t>[]);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		Or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eturn_type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pointer_variable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array is passed to a function, the values of the array elements are not passed to the function rather the array name is interpreted as the address of the first array element.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address assigned to the corresponding formal argument when the function is called.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formal argument therefore becomes a pointer to the first array element.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("%d\t", n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nums</a:t>
            </a:r>
            <a:r>
              <a:rPr lang="en-US" dirty="0"/>
              <a:t>[5]={100,23,44,3,65</a:t>
            </a:r>
            <a:r>
              <a:rPr lang="en-US" dirty="0" smtClean="0"/>
              <a:t>},</a:t>
            </a:r>
            <a:r>
              <a:rPr lang="en-US" dirty="0" err="1" smtClean="0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content of array is: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		display(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WAP to illustrate passing an entire array to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5299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change(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/>
              <a:t>	a[0]=10;a[1]=20;a[2]=30;a[3]=40;a[4]=50;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[5]={100,23,44,3,65},</a:t>
            </a:r>
            <a:r>
              <a:rPr lang="en-US" dirty="0" err="1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nBEFORE</a:t>
            </a:r>
            <a:r>
              <a:rPr lang="en-US" dirty="0"/>
              <a:t> FUNCTION CALL: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change(</a:t>
            </a:r>
            <a:r>
              <a:rPr lang="en-US" dirty="0" err="1" smtClean="0"/>
              <a:t>nums</a:t>
            </a:r>
            <a:r>
              <a:rPr lang="en-US" dirty="0"/>
              <a:t>); /* PASSING ARRAYS NUMS TO FUNCTION */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nAFTER</a:t>
            </a:r>
            <a:r>
              <a:rPr lang="en-US" dirty="0"/>
              <a:t> FUNCTION CALL\n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6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Arrays and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In C programming, array of character are called strings. A string is terminated by null character </a:t>
            </a:r>
            <a:r>
              <a:rPr lang="en-US" dirty="0" smtClean="0"/>
              <a:t>\0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 smtClean="0"/>
              <a:t>			Ex. "</a:t>
            </a:r>
            <a:r>
              <a:rPr lang="en-US" b="1" dirty="0" smtClean="0"/>
              <a:t>c </a:t>
            </a:r>
            <a:r>
              <a:rPr lang="en-US" b="1" dirty="0"/>
              <a:t>string tutorial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Here, "c string tutorial" is a string. When, compiler encounters strings, it appends null character at the end of string.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Strings are actually one-dimensional array of characters terminated by a </a:t>
            </a:r>
            <a:r>
              <a:rPr lang="en-US" b="1" dirty="0" smtClean="0"/>
              <a:t>null </a:t>
            </a:r>
            <a:r>
              <a:rPr lang="en-US" dirty="0" smtClean="0"/>
              <a:t>character </a:t>
            </a:r>
            <a:r>
              <a:rPr lang="en-US" dirty="0"/>
              <a:t>'\0'.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If you follow the rule of array initialization then you can write the above statement as follows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char </a:t>
            </a:r>
            <a:r>
              <a:rPr lang="en-US" b="1" dirty="0"/>
              <a:t>greeting[] = "Hello"; </a:t>
            </a:r>
            <a:br>
              <a:rPr lang="en-US" b="1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43903"/>
              </p:ext>
            </p:extLst>
          </p:nvPr>
        </p:nvGraphicFramePr>
        <p:xfrm>
          <a:off x="1839685" y="3092751"/>
          <a:ext cx="60219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327908"/>
                <a:gridCol w="447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7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char greeting[] = "Hello";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Following is the memory presentation of the above defined string in 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−</a:t>
            </a: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Actually, you do not place the </a:t>
            </a:r>
            <a:r>
              <a:rPr lang="en-US" sz="18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character at the end of a string constant. The C compiler automatically places the '\0' at the end of the string when it initializes the array. </a:t>
            </a:r>
            <a:endParaRPr lang="en-US" sz="18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dirty="0">
                <a:latin typeface="Calibri" charset="0"/>
                <a:ea typeface="Calibri" charset="0"/>
                <a:cs typeface="Calibri" charset="0"/>
              </a:rPr>
            </a:b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10838"/>
              </p:ext>
            </p:extLst>
          </p:nvPr>
        </p:nvGraphicFramePr>
        <p:xfrm>
          <a:off x="1553028" y="2352523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0x23452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0x23453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0x23455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0x23457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b="1" dirty="0"/>
              <a:t>Initialization of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pPr fontAlgn="base"/>
            <a:r>
              <a:rPr lang="en-US" dirty="0"/>
              <a:t>In C, string can be initialized in different number of ways.</a:t>
            </a:r>
          </a:p>
          <a:p>
            <a:pPr marL="0" indent="0">
              <a:buNone/>
            </a:pPr>
            <a:r>
              <a:rPr lang="es-ES_tradnl" dirty="0" smtClean="0"/>
              <a:t>			</a:t>
            </a:r>
            <a:r>
              <a:rPr lang="es-ES_tradnl" dirty="0" err="1" smtClean="0"/>
              <a:t>char</a:t>
            </a:r>
            <a:r>
              <a:rPr lang="es-ES_tradnl" dirty="0" smtClean="0"/>
              <a:t> </a:t>
            </a:r>
            <a:r>
              <a:rPr lang="es-ES_tradnl" dirty="0"/>
              <a:t>c[]="</a:t>
            </a:r>
            <a:r>
              <a:rPr lang="es-ES_tradnl" dirty="0" err="1"/>
              <a:t>abcd</a:t>
            </a:r>
            <a:r>
              <a:rPr lang="es-ES_tradnl" dirty="0"/>
              <a:t>"; </a:t>
            </a:r>
          </a:p>
          <a:p>
            <a:pPr marL="0" indent="0">
              <a:buNone/>
            </a:pPr>
            <a:r>
              <a:rPr lang="es-ES_tradnl" dirty="0" smtClean="0"/>
              <a:t>				OR</a:t>
            </a:r>
            <a:r>
              <a:rPr lang="es-ES_tradnl" dirty="0"/>
              <a:t>,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		</a:t>
            </a:r>
            <a:r>
              <a:rPr lang="es-ES_tradnl" dirty="0" err="1" smtClean="0"/>
              <a:t>char</a:t>
            </a:r>
            <a:r>
              <a:rPr lang="es-ES_tradnl" dirty="0" smtClean="0"/>
              <a:t> </a:t>
            </a:r>
            <a:r>
              <a:rPr lang="es-ES_tradnl" dirty="0"/>
              <a:t>c[5]="</a:t>
            </a:r>
            <a:r>
              <a:rPr lang="es-ES_tradnl" dirty="0" err="1"/>
              <a:t>abcd</a:t>
            </a:r>
            <a:r>
              <a:rPr lang="es-ES_tradnl" dirty="0"/>
              <a:t>";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			OR</a:t>
            </a:r>
            <a:r>
              <a:rPr lang="es-ES_tradnl" dirty="0"/>
              <a:t>,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	</a:t>
            </a:r>
            <a:r>
              <a:rPr lang="es-ES_tradnl" dirty="0" err="1" smtClean="0"/>
              <a:t>char</a:t>
            </a:r>
            <a:r>
              <a:rPr lang="es-ES_tradnl" dirty="0" smtClean="0"/>
              <a:t> </a:t>
            </a:r>
            <a:r>
              <a:rPr lang="es-ES_tradnl" dirty="0"/>
              <a:t>c[]={'</a:t>
            </a:r>
            <a:r>
              <a:rPr lang="es-ES_tradnl" dirty="0" err="1"/>
              <a:t>a','b','c','d</a:t>
            </a:r>
            <a:r>
              <a:rPr lang="es-ES_tradnl" dirty="0"/>
              <a:t>','\0'};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			OR</a:t>
            </a:r>
            <a:r>
              <a:rPr lang="es-ES_tradnl" dirty="0"/>
              <a:t>;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	</a:t>
            </a:r>
            <a:r>
              <a:rPr lang="es-ES_tradnl" dirty="0" err="1" smtClean="0"/>
              <a:t>char</a:t>
            </a:r>
            <a:r>
              <a:rPr lang="es-ES_tradnl" dirty="0" smtClean="0"/>
              <a:t> </a:t>
            </a:r>
            <a:r>
              <a:rPr lang="es-ES_tradnl" dirty="0"/>
              <a:t>c[5]={'</a:t>
            </a:r>
            <a:r>
              <a:rPr lang="es-ES_tradnl" dirty="0" err="1"/>
              <a:t>a','b','c','d</a:t>
            </a:r>
            <a:r>
              <a:rPr lang="es-ES_tradnl" dirty="0"/>
              <a:t>','\0'};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1146"/>
              </p:ext>
            </p:extLst>
          </p:nvPr>
        </p:nvGraphicFramePr>
        <p:xfrm>
          <a:off x="7021285" y="2460172"/>
          <a:ext cx="3552370" cy="106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74"/>
                <a:gridCol w="710474"/>
                <a:gridCol w="710474"/>
                <a:gridCol w="710474"/>
                <a:gridCol w="710474"/>
              </a:tblGrid>
              <a:tr h="420430">
                <a:tc>
                  <a:txBody>
                    <a:bodyPr/>
                    <a:lstStyle/>
                    <a:p>
                      <a:r>
                        <a:rPr lang="en-US" dirty="0" smtClean="0"/>
                        <a:t>C[0]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C[3]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C[4]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043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7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Declaration of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pPr fontAlgn="base"/>
            <a:r>
              <a:rPr lang="en-US" dirty="0"/>
              <a:t>Strings are declared in C in similar manner as arrays. Only difference is that, strings are of char type.</a:t>
            </a:r>
          </a:p>
          <a:p>
            <a:pPr marL="0" indent="0">
              <a:buNone/>
            </a:pPr>
            <a:r>
              <a:rPr lang="pt-BR" dirty="0" smtClean="0"/>
              <a:t>				</a:t>
            </a:r>
            <a:r>
              <a:rPr lang="pt-BR" b="1" dirty="0" smtClean="0"/>
              <a:t>char </a:t>
            </a:r>
            <a:r>
              <a:rPr lang="pt-BR" b="1" dirty="0" err="1"/>
              <a:t>s</a:t>
            </a:r>
            <a:r>
              <a:rPr lang="pt-BR" b="1" dirty="0"/>
              <a:t>[5];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pPr fontAlgn="base"/>
            <a:r>
              <a:rPr lang="en-US" dirty="0"/>
              <a:t>Strings can also be declared using pointer.</a:t>
            </a:r>
          </a:p>
          <a:p>
            <a:pPr marL="0" indent="0">
              <a:buNone/>
            </a:pPr>
            <a:r>
              <a:rPr lang="en-US" b="1" dirty="0"/>
              <a:t>			 char *p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(will be discussed in future chapters)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6382"/>
              </p:ext>
            </p:extLst>
          </p:nvPr>
        </p:nvGraphicFramePr>
        <p:xfrm>
          <a:off x="3526971" y="2873829"/>
          <a:ext cx="3552370" cy="84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74"/>
                <a:gridCol w="710474"/>
                <a:gridCol w="710474"/>
                <a:gridCol w="710474"/>
                <a:gridCol w="710474"/>
              </a:tblGrid>
              <a:tr h="420430">
                <a:tc>
                  <a:txBody>
                    <a:bodyPr/>
                    <a:lstStyle/>
                    <a:p>
                      <a:r>
                        <a:rPr lang="en-US" dirty="0" smtClean="0"/>
                        <a:t>s[0]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s[4]</a:t>
                      </a:r>
                    </a:p>
                  </a:txBody>
                  <a:tcPr/>
                </a:tc>
              </a:tr>
              <a:tr h="420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3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 us try to print the above mentioned string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−</a:t>
            </a:r>
          </a:p>
          <a:p>
            <a:endParaRPr 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greeting[6] = {'H', 'e', 'l', 'l', 'o', '\0'};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("Greeting message: %s\n", greeting 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Greeting message: Hello 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0005"/>
            <a:ext cx="10515600" cy="5466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Instead of </a:t>
            </a:r>
            <a:r>
              <a:rPr lang="en-US" dirty="0" smtClean="0"/>
              <a:t>declaring,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such </a:t>
            </a:r>
            <a:r>
              <a:rPr lang="en-US" dirty="0"/>
              <a:t>as number0, number1, ..., and number99,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We declare </a:t>
            </a:r>
            <a:r>
              <a:rPr lang="en-US" dirty="0"/>
              <a:t>one array variable such as numbers and use numbers[0], numbers[1], and ..., numbers[99] to represent individual variables.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specific element in an array is accessed by an index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All arrays consist of contiguous memory locations.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lowest address corresponds to the first element and the highest address to the last element.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4745547"/>
            <a:ext cx="9060628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Write a C program to illustrate how to read string from terminal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name[20];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name: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s",name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("Your name is %</a:t>
            </a:r>
            <a:r>
              <a:rPr lang="en-US" dirty="0" err="1"/>
              <a:t>s.",name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Enter name: Dennis Ritchie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</a:t>
            </a:r>
            <a:r>
              <a:rPr lang="en-US" dirty="0"/>
              <a:t>name is Dennis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NOTE</a:t>
            </a:r>
            <a:r>
              <a:rPr lang="en-US" dirty="0" smtClean="0"/>
              <a:t>:</a:t>
            </a:r>
            <a:r>
              <a:rPr lang="en-US" dirty="0"/>
              <a:t> Here, program will ignore Ritchie because, </a:t>
            </a:r>
            <a:r>
              <a:rPr lang="en-US" dirty="0" err="1"/>
              <a:t>scanf</a:t>
            </a:r>
            <a:r>
              <a:rPr lang="en-US" dirty="0"/>
              <a:t>() function takes only string before the white space.</a:t>
            </a:r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C program to read line of text manually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504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char </a:t>
            </a:r>
            <a:r>
              <a:rPr lang="en-US" sz="2000" dirty="0"/>
              <a:t>name[30],</a:t>
            </a:r>
            <a:r>
              <a:rPr lang="en-US" sz="2000" dirty="0" err="1"/>
              <a:t>ch</a:t>
            </a:r>
            <a:r>
              <a:rPr lang="en-US" sz="2000" dirty="0"/>
              <a:t>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("Enter name: ");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while(</a:t>
            </a:r>
            <a:r>
              <a:rPr lang="en-US" sz="2000" dirty="0" err="1" smtClean="0"/>
              <a:t>ch</a:t>
            </a:r>
            <a:r>
              <a:rPr lang="en-US" sz="2000" dirty="0"/>
              <a:t>!='\n') // terminates if user hit enter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ch</a:t>
            </a:r>
            <a:r>
              <a:rPr lang="en-US" sz="2000" dirty="0" smtClean="0"/>
              <a:t>=</a:t>
            </a:r>
            <a:r>
              <a:rPr lang="en-US" sz="2000" dirty="0" err="1" smtClean="0"/>
              <a:t>getchar</a:t>
            </a:r>
            <a:r>
              <a:rPr lang="en-US" sz="2000" dirty="0"/>
              <a:t>();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name[</a:t>
            </a:r>
            <a:r>
              <a:rPr lang="en-US" sz="2000" dirty="0" err="1" smtClean="0"/>
              <a:t>i</a:t>
            </a:r>
            <a:r>
              <a:rPr lang="en-US" sz="2000" dirty="0"/>
              <a:t>]=</a:t>
            </a:r>
            <a:r>
              <a:rPr lang="en-US" sz="2000" dirty="0" err="1"/>
              <a:t>ch</a:t>
            </a:r>
            <a:r>
              <a:rPr lang="en-US" sz="2000" dirty="0"/>
              <a:t>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/>
              <a:t>++;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name[</a:t>
            </a:r>
            <a:r>
              <a:rPr lang="en-US" sz="2000" dirty="0" err="1" smtClean="0"/>
              <a:t>i</a:t>
            </a:r>
            <a:r>
              <a:rPr lang="en-US" sz="2000" dirty="0"/>
              <a:t>]='\0'; // inserting null character at end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("Name: %</a:t>
            </a:r>
            <a:r>
              <a:rPr lang="en-US" sz="2000" dirty="0" err="1"/>
              <a:t>s",name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process to take string is tedious. There are predefined functions gets() and puts in C language to read and display string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name[30];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name: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gets(name</a:t>
            </a:r>
            <a:r>
              <a:rPr lang="en-US" dirty="0"/>
              <a:t>); //Function to read string from user.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("Name: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puts(name</a:t>
            </a:r>
            <a:r>
              <a:rPr lang="en-US" dirty="0"/>
              <a:t>); </a:t>
            </a:r>
            <a:r>
              <a:rPr lang="en-US" dirty="0" smtClean="0"/>
              <a:t>//</a:t>
            </a:r>
            <a:r>
              <a:rPr lang="en-US" dirty="0"/>
              <a:t>Function to display string.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fontAlgn="base"/>
            <a:r>
              <a:rPr lang="en-US" dirty="0"/>
              <a:t>Both, the above program has same output below</a:t>
            </a:r>
            <a:r>
              <a:rPr lang="en-US" dirty="0" smtClean="0"/>
              <a:t>:</a:t>
            </a:r>
          </a:p>
          <a:p>
            <a:pPr fontAlgn="base"/>
            <a:endParaRPr lang="en-US" dirty="0"/>
          </a:p>
          <a:p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	Enter </a:t>
            </a:r>
            <a:r>
              <a:rPr lang="en-US" dirty="0"/>
              <a:t>name: Tom Hanks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</a:t>
            </a:r>
            <a:r>
              <a:rPr lang="en-US" dirty="0"/>
              <a:t>: Tom Hanks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0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Passing Strings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c[50];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string: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gets(c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Display(c</a:t>
            </a:r>
            <a:r>
              <a:rPr lang="en-US" dirty="0"/>
              <a:t>); // Passing string c to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("String Output: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puts(</a:t>
            </a:r>
            <a:r>
              <a:rPr lang="en-US" dirty="0" err="1" smtClean="0"/>
              <a:t>ch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fontAlgn="base"/>
            <a:r>
              <a:rPr lang="en-US" dirty="0"/>
              <a:t>Here, string c is passed from main() function to user-defined function Display(). In function declaration, </a:t>
            </a:r>
            <a:r>
              <a:rPr lang="en-US" dirty="0" err="1"/>
              <a:t>ch</a:t>
            </a:r>
            <a:r>
              <a:rPr lang="en-US" dirty="0"/>
              <a:t>[] is the formal argument.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5943"/>
          </a:xfrm>
        </p:spPr>
        <p:txBody>
          <a:bodyPr>
            <a:noAutofit/>
          </a:bodyPr>
          <a:lstStyle/>
          <a:p>
            <a:r>
              <a:rPr lang="en-US" sz="2400" dirty="0"/>
              <a:t>C supports a wide range of functions that manipulate null-terminated strings </a:t>
            </a:r>
            <a:r>
              <a:rPr lang="en-US" sz="2400" dirty="0" smtClean="0"/>
              <a:t>−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644324"/>
              </p:ext>
            </p:extLst>
          </p:nvPr>
        </p:nvGraphicFramePr>
        <p:xfrm>
          <a:off x="2543118" y="983950"/>
          <a:ext cx="7105764" cy="4944744"/>
        </p:xfrm>
        <a:graphic>
          <a:graphicData uri="http://schemas.openxmlformats.org/drawingml/2006/table">
            <a:tbl>
              <a:tblPr/>
              <a:tblGrid>
                <a:gridCol w="576461"/>
                <a:gridCol w="6529303"/>
              </a:tblGrid>
              <a:tr h="44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S.N.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Function &amp; </a:t>
                      </a:r>
                      <a:r>
                        <a:rPr lang="en-US" sz="1700" dirty="0" smtClean="0">
                          <a:effectLst/>
                        </a:rPr>
                        <a:t>Purpose(</a:t>
                      </a:r>
                      <a:r>
                        <a:rPr lang="en-US" sz="1700" b="1" dirty="0" smtClean="0">
                          <a:effectLst/>
                        </a:rPr>
                        <a:t>these functions are defined in header file</a:t>
                      </a:r>
                      <a:r>
                        <a:rPr lang="en-US" sz="1700" b="1" baseline="0" dirty="0" smtClean="0">
                          <a:effectLst/>
                        </a:rPr>
                        <a:t> 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string.h</a:t>
                      </a:r>
                      <a:r>
                        <a:rPr lang="en-US" sz="1700" dirty="0" smtClean="0"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645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strcpy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Copies string s2 into string s1.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59">
                <a:tc>
                  <a:txBody>
                    <a:bodyPr/>
                    <a:lstStyle/>
                    <a:p>
                      <a:pPr fontAlgn="t"/>
                      <a:r>
                        <a:rPr lang="is-IS" sz="1700">
                          <a:effectLst/>
                        </a:rPr>
                        <a:t>2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strcat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5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strlen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(s1);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7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strcmp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5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strchr(s1, ch);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Returns a pointer to the first occurrence of character ch in string s1.</a:t>
                      </a: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59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6</a:t>
                      </a:r>
                      <a:endParaRPr lang="en-US" sz="1700" dirty="0">
                        <a:effectLst/>
                      </a:endParaRP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strrev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effectLst/>
                        </a:rPr>
                        <a:t>(s1);</a:t>
                      </a:r>
                    </a:p>
                    <a:p>
                      <a:pPr algn="just" fontAlgn="t"/>
                      <a:r>
                        <a:rPr lang="en-US" sz="1700" dirty="0" smtClean="0">
                          <a:solidFill>
                            <a:srgbClr val="000000"/>
                          </a:solidFill>
                          <a:effectLst/>
                        </a:rPr>
                        <a:t>Returns reverse of a string s1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116" marR="94116" marT="94116" marB="9411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14"/>
            <a:ext cx="10515600" cy="59592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str1[12] = "Hello";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str2[12] = "World";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str3[12];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len</a:t>
            </a:r>
            <a:r>
              <a:rPr lang="en-US" dirty="0"/>
              <a:t> 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 </a:t>
            </a:r>
            <a:r>
              <a:rPr lang="en-US" dirty="0"/>
              <a:t>copy str1 into str3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(str3</a:t>
            </a:r>
            <a:r>
              <a:rPr lang="en-US" dirty="0"/>
              <a:t>, str1);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</a:t>
            </a:r>
            <a:r>
              <a:rPr lang="en-US" dirty="0" err="1"/>
              <a:t>strcpy</a:t>
            </a:r>
            <a:r>
              <a:rPr lang="en-US" dirty="0"/>
              <a:t>( str3, str1) : %s\n", str3 );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/* </a:t>
            </a:r>
            <a:r>
              <a:rPr lang="en-US" dirty="0"/>
              <a:t>concatenates str1 and str2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/>
              <a:t>( str1, str2);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</a:t>
            </a:r>
            <a:r>
              <a:rPr lang="en-US" dirty="0" err="1"/>
              <a:t>strcat</a:t>
            </a:r>
            <a:r>
              <a:rPr lang="en-US" dirty="0"/>
              <a:t>( str1, str2): %s\n", str1 );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 </a:t>
            </a:r>
            <a:r>
              <a:rPr lang="en-US" dirty="0"/>
              <a:t>total </a:t>
            </a:r>
            <a:r>
              <a:rPr lang="en-US" dirty="0" err="1"/>
              <a:t>lenghth</a:t>
            </a:r>
            <a:r>
              <a:rPr lang="en-US" dirty="0"/>
              <a:t> of str1 after concatenation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strlen</a:t>
            </a:r>
            <a:r>
              <a:rPr lang="en-US" dirty="0"/>
              <a:t>(str1);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</a:t>
            </a:r>
            <a:r>
              <a:rPr lang="en-US" dirty="0" err="1"/>
              <a:t>strlen</a:t>
            </a:r>
            <a:r>
              <a:rPr lang="en-US" dirty="0"/>
              <a:t>(str1) : %d\n", </a:t>
            </a:r>
            <a:r>
              <a:rPr lang="en-US" dirty="0" err="1"/>
              <a:t>len</a:t>
            </a:r>
            <a:r>
              <a:rPr lang="en-US" dirty="0"/>
              <a:t> 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74118"/>
              </p:ext>
            </p:extLst>
          </p:nvPr>
        </p:nvGraphicFramePr>
        <p:xfrm>
          <a:off x="5551714" y="326570"/>
          <a:ext cx="4608286" cy="150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43"/>
                <a:gridCol w="2304143"/>
              </a:tblGrid>
              <a:tr h="5018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Strcpy</a:t>
                      </a:r>
                      <a:r>
                        <a:rPr lang="en-US" dirty="0" smtClean="0"/>
                        <a:t>(str3,str1)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  <a:tr h="5018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Strcat</a:t>
                      </a:r>
                      <a:r>
                        <a:rPr lang="en-US" dirty="0" smtClean="0"/>
                        <a:t>(str1,str2)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HelloWorld</a:t>
                      </a:r>
                      <a:endParaRPr lang="en-US" dirty="0"/>
                    </a:p>
                  </a:txBody>
                  <a:tcPr/>
                </a:tc>
              </a:tr>
              <a:tr h="5018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(str1)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284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Please do check Google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Drive for Assignment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4887685" y="2993571"/>
            <a:ext cx="2471058" cy="260168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Theoretical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Explain in detail about storage class. Write in detail about 4 different storage class.</a:t>
            </a:r>
          </a:p>
          <a:p>
            <a:r>
              <a:rPr lang="en-US" dirty="0" smtClean="0"/>
              <a:t>Write one simple example of for-loop. Explain about the steps how it works.</a:t>
            </a:r>
          </a:p>
          <a:p>
            <a:r>
              <a:rPr lang="en-US" dirty="0"/>
              <a:t>Write one simple example of </a:t>
            </a:r>
            <a:r>
              <a:rPr lang="en-US" dirty="0" smtClean="0"/>
              <a:t>while-loop</a:t>
            </a:r>
            <a:r>
              <a:rPr lang="en-US" dirty="0"/>
              <a:t>. Explain about the steps how it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paragraph and an example of each about </a:t>
            </a:r>
            <a:r>
              <a:rPr lang="en-US" dirty="0" err="1" smtClean="0"/>
              <a:t>strlen</a:t>
            </a:r>
            <a:r>
              <a:rPr lang="en-US" dirty="0" smtClean="0"/>
              <a:t>(), </a:t>
            </a:r>
            <a:r>
              <a:rPr lang="en-US" dirty="0" err="1" smtClean="0"/>
              <a:t>strcpy</a:t>
            </a:r>
            <a:r>
              <a:rPr lang="en-US" dirty="0" smtClean="0"/>
              <a:t>(), </a:t>
            </a:r>
            <a:r>
              <a:rPr lang="en-US" dirty="0" err="1" smtClean="0"/>
              <a:t>strcat</a:t>
            </a:r>
            <a:r>
              <a:rPr lang="en-US" dirty="0" smtClean="0"/>
              <a:t>(), </a:t>
            </a:r>
            <a:r>
              <a:rPr lang="en-US" dirty="0" err="1" smtClean="0"/>
              <a:t>strcmp</a:t>
            </a:r>
            <a:r>
              <a:rPr lang="en-US" dirty="0" smtClean="0"/>
              <a:t>(), </a:t>
            </a:r>
            <a:r>
              <a:rPr lang="en-US" dirty="0" err="1" smtClean="0"/>
              <a:t>strrev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http://www.thegeekstuff.com/2011/12/c-arrays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www.tutorialspoint.com/cprogramming/c_arrays.htm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c.learncodethehardway.org/book/ex10.html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http://beginnersbook.com/2014/01/c-arrays-example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A Textbook Of C programming by Ram </a:t>
            </a:r>
            <a:r>
              <a:rPr lang="en-US" dirty="0" err="1" smtClean="0"/>
              <a:t>Datta</a:t>
            </a:r>
            <a:r>
              <a:rPr lang="en-US" dirty="0" smtClean="0"/>
              <a:t> </a:t>
            </a:r>
            <a:r>
              <a:rPr lang="en-US" dirty="0" err="1" smtClean="0"/>
              <a:t>Bhatta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www.cprogramming.com/tutorial/c/lesson9.html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www.programiz.com</a:t>
            </a:r>
            <a:r>
              <a:rPr lang="en-US" dirty="0"/>
              <a:t>/c-programming/c-strings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dirty="0"/>
              <a:t>How to Define an Array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Array is defined as following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storage_class</a:t>
            </a:r>
            <a:r>
              <a:rPr lang="en-US" b="1" dirty="0" smtClean="0">
                <a:solidFill>
                  <a:srgbClr val="FF0000"/>
                </a:solidFill>
              </a:rPr>
              <a:t>&gt; &lt;type-of-array</a:t>
            </a:r>
            <a:r>
              <a:rPr lang="en-US" b="1" dirty="0">
                <a:solidFill>
                  <a:srgbClr val="FF0000"/>
                </a:solidFill>
              </a:rPr>
              <a:t>&gt; &lt;name-of-array&gt; [&lt;number of elements in array&gt;];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/>
              <a:t>storage_class</a:t>
            </a:r>
            <a:r>
              <a:rPr lang="en-US" b="1" dirty="0" smtClean="0"/>
              <a:t>: </a:t>
            </a:r>
            <a:r>
              <a:rPr lang="en-US" dirty="0" smtClean="0"/>
              <a:t>it may be auto, register, static and extern. [Optional]</a:t>
            </a:r>
          </a:p>
          <a:p>
            <a:endParaRPr lang="en-US" dirty="0" smtClean="0"/>
          </a:p>
          <a:p>
            <a:r>
              <a:rPr lang="en-US" b="1" dirty="0" smtClean="0"/>
              <a:t>type-of-array</a:t>
            </a:r>
            <a:r>
              <a:rPr lang="en-US" dirty="0"/>
              <a:t>: It is the type of elements that an array stores. </a:t>
            </a:r>
            <a:r>
              <a:rPr lang="en-US" dirty="0" smtClean="0"/>
              <a:t>        	           </a:t>
            </a:r>
          </a:p>
          <a:p>
            <a:pPr marL="457200" lvl="1" indent="0">
              <a:buNone/>
            </a:pPr>
            <a:r>
              <a:rPr lang="en-US" dirty="0" err="1" smtClean="0"/>
              <a:t>E.x</a:t>
            </a:r>
            <a:r>
              <a:rPr lang="en-US" dirty="0" smtClean="0"/>
              <a:t>. ‘char’, ‘</a:t>
            </a:r>
            <a:r>
              <a:rPr lang="en-US" dirty="0" err="1"/>
              <a:t>int</a:t>
            </a:r>
            <a:r>
              <a:rPr lang="en-US" dirty="0"/>
              <a:t>’.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name-of-array</a:t>
            </a:r>
            <a:r>
              <a:rPr lang="en-US" dirty="0"/>
              <a:t>: This is the name that is given to array. </a:t>
            </a:r>
            <a:r>
              <a:rPr lang="en-US" dirty="0" smtClean="0"/>
              <a:t>At </a:t>
            </a:r>
            <a:r>
              <a:rPr lang="en-US" dirty="0"/>
              <a:t>least the name should be in context with what is being stored in the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[number of elements]</a:t>
            </a:r>
            <a:r>
              <a:rPr lang="en-US" dirty="0"/>
              <a:t>: This value in subscripts [] indicates the number of elements the array stores.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(ONE DIMENSIONAL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array of five characters can be defined as :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arr</a:t>
            </a:r>
            <a:r>
              <a:rPr lang="en-US" dirty="0"/>
              <a:t>[5];</a:t>
            </a:r>
            <a:br>
              <a:rPr lang="en-US" dirty="0"/>
            </a:br>
            <a:r>
              <a:rPr lang="en-US" dirty="0" smtClean="0"/>
              <a:t>	</a:t>
            </a:r>
          </a:p>
          <a:p>
            <a:r>
              <a:rPr lang="en-US" dirty="0"/>
              <a:t>to declare a 10-element array called </a:t>
            </a:r>
            <a:r>
              <a:rPr lang="en-US" b="1" dirty="0"/>
              <a:t>balance</a:t>
            </a:r>
            <a:r>
              <a:rPr lang="en-US" dirty="0"/>
              <a:t> of type </a:t>
            </a:r>
            <a:r>
              <a:rPr lang="en-US" dirty="0" smtClean="0"/>
              <a:t>double:</a:t>
            </a:r>
          </a:p>
          <a:p>
            <a:pPr lvl="1"/>
            <a:r>
              <a:rPr lang="en-US" dirty="0"/>
              <a:t>double balance[10];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[35];  /* An integer array of 35 elements */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char </a:t>
            </a:r>
            <a:r>
              <a:rPr lang="en-US" dirty="0" err="1"/>
              <a:t>ch</a:t>
            </a:r>
            <a:r>
              <a:rPr lang="en-US" dirty="0"/>
              <a:t>[10];  /* An array of characters for 10 elements */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07"/>
            <a:ext cx="10515600" cy="785943"/>
          </a:xfrm>
        </p:spPr>
        <p:txBody>
          <a:bodyPr/>
          <a:lstStyle/>
          <a:p>
            <a:r>
              <a:rPr lang="en-US" dirty="0" smtClean="0"/>
              <a:t>Initializing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702"/>
            <a:ext cx="10515600" cy="521745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You can initialize an array in C either one by one or using a single statement as follows −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/>
              <a:t>	double </a:t>
            </a:r>
            <a:r>
              <a:rPr lang="en-US" sz="1800" b="1" dirty="0"/>
              <a:t>balance[5] = {1000.0, 2.0, 3.4, 7.0, 50.0}; </a:t>
            </a:r>
            <a:endParaRPr lang="en-US" sz="18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1800" b="1" dirty="0" smtClean="0"/>
          </a:p>
          <a:p>
            <a:pPr>
              <a:lnSpc>
                <a:spcPct val="120000"/>
              </a:lnSpc>
            </a:pPr>
            <a:r>
              <a:rPr lang="en-US" sz="1800" dirty="0"/>
              <a:t>The number of values between braces { } cannot be larger than the number of elements that we declare for the array between square brackets [ </a:t>
            </a:r>
            <a:r>
              <a:rPr lang="en-US" sz="1800" dirty="0" smtClean="0"/>
              <a:t>].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If </a:t>
            </a:r>
            <a:r>
              <a:rPr lang="en-US" sz="1800" dirty="0"/>
              <a:t>you omit the size of the array, an array just big enough to hold the initialization is created. Therefore, if you write −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/>
              <a:t>	double </a:t>
            </a:r>
            <a:r>
              <a:rPr lang="en-US" sz="1800" b="1" dirty="0"/>
              <a:t>balance[] = {1000.0, 2.0, 3.4, 7.0, 50.0}; </a:t>
            </a: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pt-BR" sz="1800" dirty="0"/>
              <a:t>balance[4] = 50.0; </a:t>
            </a:r>
            <a:br>
              <a:rPr lang="pt-BR" sz="1800" dirty="0"/>
            </a:b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The above statement assigns the 5</a:t>
            </a:r>
            <a:r>
              <a:rPr lang="en-US" sz="1600" baseline="30000" dirty="0"/>
              <a:t>th</a:t>
            </a:r>
            <a:r>
              <a:rPr lang="en-US" sz="1600" dirty="0"/>
              <a:t> element in the array with a value of 50.0.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/>
              <a:t>All arrays have 0 as the index of their first element which is also called the base index and the last index of an array will be total size of the array minus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Shown below is the pictorial representation of the array we discussed </a:t>
            </a:r>
            <a:r>
              <a:rPr lang="en-US" dirty="0" smtClean="0"/>
              <a:t>earlier:</a:t>
            </a:r>
          </a:p>
          <a:p>
            <a:pPr marL="0" indent="0">
              <a:buNone/>
            </a:pPr>
            <a:r>
              <a:rPr lang="en-US" b="1" dirty="0"/>
              <a:t>	double balance[5] = {1000.0, 2.0, 3.4, 7.0, 50.0};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44" y="4864623"/>
            <a:ext cx="5905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dirty="0"/>
              <a:t>Accessing Array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/>
              <a:t>An element is accessed by indexing the array name.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done by placing the index of the element within square brackets after the name of the array. For example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double </a:t>
            </a:r>
            <a:r>
              <a:rPr lang="en-US" b="1" dirty="0"/>
              <a:t>salary = </a:t>
            </a:r>
            <a:r>
              <a:rPr lang="en-US" b="1" dirty="0" smtClean="0"/>
              <a:t>balance[4];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The above statement will take the 10</a:t>
            </a:r>
            <a:r>
              <a:rPr lang="en-US" baseline="30000" dirty="0"/>
              <a:t>th</a:t>
            </a:r>
            <a:r>
              <a:rPr lang="en-US" dirty="0"/>
              <a:t> element from the array and assign the value to salary variable.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1"/>
            <a:ext cx="10515600" cy="7859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2124"/>
            <a:ext cx="10515600" cy="52948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n[ 10 ]; /* n is an array of 10 integers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i,j</a:t>
            </a:r>
            <a:r>
              <a:rPr lang="en-US" dirty="0"/>
              <a:t>; /* initialize elements of array n to 0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 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 = </a:t>
            </a:r>
            <a:r>
              <a:rPr lang="en-US" dirty="0" err="1"/>
              <a:t>i</a:t>
            </a:r>
            <a:r>
              <a:rPr lang="en-US" dirty="0"/>
              <a:t> + 100; /* set element at location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 + 100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 </a:t>
            </a:r>
            <a:r>
              <a:rPr lang="en-US" dirty="0"/>
              <a:t>output each array element's value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(j = 0; j &lt; 10; j++ 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("Element[%d] = %d\n", j, n[j] 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1070</TotalTime>
  <Words>1531</Words>
  <Application>Microsoft Macintosh PowerPoint</Application>
  <PresentationFormat>Widescreen</PresentationFormat>
  <Paragraphs>588</Paragraphs>
  <Slides>39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UNIT 6 ARRAYS</vt:lpstr>
      <vt:lpstr>Arrays</vt:lpstr>
      <vt:lpstr>PowerPoint Presentation</vt:lpstr>
      <vt:lpstr>How to Define an Array?</vt:lpstr>
      <vt:lpstr>For example (ONE DIMENSIONAL ARRAY)</vt:lpstr>
      <vt:lpstr>Initializing Array</vt:lpstr>
      <vt:lpstr>PowerPoint Presentation</vt:lpstr>
      <vt:lpstr>Accessing Array Elements</vt:lpstr>
      <vt:lpstr>example</vt:lpstr>
      <vt:lpstr>[IMP] WAP to sort n numbers in ascending order.</vt:lpstr>
      <vt:lpstr>Characteristics Of An Array</vt:lpstr>
      <vt:lpstr>Questions (Classwork)</vt:lpstr>
      <vt:lpstr>Multi Dimensional Array</vt:lpstr>
      <vt:lpstr>PowerPoint Presentation</vt:lpstr>
      <vt:lpstr>Declaration of two-dimensional array</vt:lpstr>
      <vt:lpstr>Initialization of 2-D array</vt:lpstr>
      <vt:lpstr>Accessing 2-D array elements</vt:lpstr>
      <vt:lpstr>PowerPoint Presentation</vt:lpstr>
      <vt:lpstr>PowerPoint Presentation</vt:lpstr>
      <vt:lpstr>WAP: Sum of matrix</vt:lpstr>
      <vt:lpstr>Passing arrays to function </vt:lpstr>
      <vt:lpstr>PowerPoint Presentation</vt:lpstr>
      <vt:lpstr>PowerPoint Presentation</vt:lpstr>
      <vt:lpstr>WAP to illustrate passing an entire array to a function</vt:lpstr>
      <vt:lpstr>Arrays and Strings</vt:lpstr>
      <vt:lpstr>char greeting[] = "Hello";</vt:lpstr>
      <vt:lpstr>Initialization of strings</vt:lpstr>
      <vt:lpstr>Declaration of strings</vt:lpstr>
      <vt:lpstr>PowerPoint Presentation</vt:lpstr>
      <vt:lpstr>Write a C program to illustrate how to read string from terminal.</vt:lpstr>
      <vt:lpstr>C program to read line of text manually.</vt:lpstr>
      <vt:lpstr>PowerPoint Presentation</vt:lpstr>
      <vt:lpstr>Passing Strings to Functions</vt:lpstr>
      <vt:lpstr>C supports a wide range of functions that manipulate null-terminated strings −</vt:lpstr>
      <vt:lpstr>PowerPoint Presentation</vt:lpstr>
      <vt:lpstr>PowerPoint Presentation</vt:lpstr>
      <vt:lpstr>Theoretical Assignment </vt:lpstr>
      <vt:lpstr>Reference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285</cp:revision>
  <dcterms:created xsi:type="dcterms:W3CDTF">2016-01-23T10:58:41Z</dcterms:created>
  <dcterms:modified xsi:type="dcterms:W3CDTF">2016-01-29T02:05:44Z</dcterms:modified>
</cp:coreProperties>
</file>