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71" r:id="rId6"/>
    <p:sldId id="262" r:id="rId7"/>
    <p:sldId id="267" r:id="rId8"/>
    <p:sldId id="272" r:id="rId9"/>
    <p:sldId id="270" r:id="rId10"/>
    <p:sldId id="264" r:id="rId11"/>
    <p:sldId id="274" r:id="rId12"/>
    <p:sldId id="265" r:id="rId13"/>
    <p:sldId id="273"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FFA611-C46C-47FB-B8BC-30E81533520C}" type="datetimeFigureOut">
              <a:rPr lang="en-US" smtClean="0"/>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D84A9F-FD29-40B6-9183-261EB0AADBE9}" type="slidenum">
              <a:rPr lang="en-US" smtClean="0"/>
              <a:t>‹#›</a:t>
            </a:fld>
            <a:endParaRPr lang="en-US"/>
          </a:p>
        </p:txBody>
      </p:sp>
    </p:spTree>
    <p:extLst>
      <p:ext uri="{BB962C8B-B14F-4D97-AF65-F5344CB8AC3E}">
        <p14:creationId xmlns:p14="http://schemas.microsoft.com/office/powerpoint/2010/main" val="377520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5C4ECEA-A979-42D0-9785-76FEF04BBECF}" type="datetimeFigureOut">
              <a:rPr lang="en-US" smtClean="0"/>
              <a:pPr/>
              <a:t>4/11/2016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F3AFB1D1-1822-4FF2-AEB9-66A45EB9C2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C4ECEA-A979-42D0-9785-76FEF04BBEC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C4ECEA-A979-42D0-9785-76FEF04BBEC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5C4ECEA-A979-42D0-9785-76FEF04BBECF}" type="datetimeFigureOut">
              <a:rPr lang="en-US" smtClean="0"/>
              <a:pPr/>
              <a:t>4/11/2016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F3AFB1D1-1822-4FF2-AEB9-66A45EB9C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5C4ECEA-A979-42D0-9785-76FEF04BBECF}" type="datetimeFigureOut">
              <a:rPr lang="en-US" smtClean="0"/>
              <a:pPr/>
              <a:t>4/11/2016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3AFB1D1-1822-4FF2-AEB9-66A45EB9C20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5C4ECEA-A979-42D0-9785-76FEF04BBECF}" type="datetimeFigureOut">
              <a:rPr lang="en-US" smtClean="0"/>
              <a:pPr/>
              <a:t>4/11/2016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5C4ECEA-A979-42D0-9785-76FEF04BBECF}"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F3AFB1D1-1822-4FF2-AEB9-66A45EB9C20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5C4ECEA-A979-42D0-9785-76FEF04BBECF}" type="datetimeFigureOut">
              <a:rPr lang="en-US" smtClean="0"/>
              <a:pPr/>
              <a:t>4/11/2016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C4ECEA-A979-42D0-9785-76FEF04BBECF}" type="datetimeFigureOut">
              <a:rPr lang="en-US" smtClean="0"/>
              <a:pPr/>
              <a:t>4/11/2016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5C4ECEA-A979-42D0-9785-76FEF04BBECF}" type="datetimeFigureOut">
              <a:rPr lang="en-US" smtClean="0"/>
              <a:pPr/>
              <a:t>4/11/2016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FB1D1-1822-4FF2-AEB9-66A45EB9C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5C4ECEA-A979-42D0-9785-76FEF04BBEC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3AFB1D1-1822-4FF2-AEB9-66A45EB9C20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5C4ECEA-A979-42D0-9785-76FEF04BBECF}" type="datetimeFigureOut">
              <a:rPr lang="en-US" smtClean="0"/>
              <a:pPr/>
              <a:t>4/11/2016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3AFB1D1-1822-4FF2-AEB9-66A45EB9C20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1"/>
            <a:ext cx="8458200" cy="4932786"/>
          </a:xfrm>
        </p:spPr>
        <p:txBody>
          <a:bodyPr>
            <a:noAutofit/>
          </a:bodyPr>
          <a:lstStyle/>
          <a:p>
            <a:r>
              <a:rPr lang="en-US" sz="7200" b="1" dirty="0" smtClean="0">
                <a:solidFill>
                  <a:srgbClr val="002060"/>
                </a:solidFill>
                <a:effectLst>
                  <a:outerShdw blurRad="38100" dist="38100" dir="2700000" algn="tl">
                    <a:srgbClr val="000000">
                      <a:alpha val="43137"/>
                    </a:srgbClr>
                  </a:outerShdw>
                  <a:reflection blurRad="12700" stA="48000" endA="300" endPos="55000" dir="5400000" sy="-90000" algn="bl" rotWithShape="0"/>
                </a:effectLst>
                <a:latin typeface="Aparajita" pitchFamily="34" charset="0"/>
                <a:cs typeface="Aparajita" pitchFamily="34" charset="0"/>
              </a:rPr>
              <a:t>STUDENT MARKSHEET SYSTEM</a:t>
            </a:r>
            <a:endParaRPr lang="en-US" sz="7200" b="1" dirty="0">
              <a:solidFill>
                <a:srgbClr val="002060"/>
              </a:solidFill>
              <a:effectLst>
                <a:outerShdw blurRad="38100" dist="38100" dir="2700000" algn="tl">
                  <a:srgbClr val="000000">
                    <a:alpha val="43137"/>
                  </a:srgbClr>
                </a:outerShdw>
                <a:reflection blurRad="12700" stA="48000" endA="300" endPos="55000" dir="5400000" sy="-90000" algn="bl" rotWithShape="0"/>
              </a:effectLst>
              <a:latin typeface="Aparajita" pitchFamily="34" charset="0"/>
              <a:cs typeface="Aparajita" pitchFamily="34" charset="0"/>
            </a:endParaRPr>
          </a:p>
        </p:txBody>
      </p:sp>
      <p:sp>
        <p:nvSpPr>
          <p:cNvPr id="3" name="Subtitle 2"/>
          <p:cNvSpPr>
            <a:spLocks noGrp="1"/>
          </p:cNvSpPr>
          <p:nvPr>
            <p:ph type="subTitle" idx="1"/>
          </p:nvPr>
        </p:nvSpPr>
        <p:spPr>
          <a:xfrm>
            <a:off x="381000" y="3886200"/>
            <a:ext cx="8534400" cy="1295400"/>
          </a:xfrm>
        </p:spPr>
        <p:txBody>
          <a:bodyPr>
            <a:noAutofit/>
          </a:bodyPr>
          <a:lstStyle/>
          <a:p>
            <a:pPr algn="r"/>
            <a:endParaRPr lang="en-US" sz="2000" dirty="0" smtClean="0"/>
          </a:p>
          <a:p>
            <a:pPr algn="r"/>
            <a:endParaRPr lang="en-US" sz="2000" dirty="0"/>
          </a:p>
          <a:p>
            <a:pPr algn="r"/>
            <a:endParaRPr lang="en-US" sz="2000" dirty="0" smtClean="0"/>
          </a:p>
          <a:p>
            <a:pPr algn="r"/>
            <a:endParaRPr lang="en-US" sz="2000" dirty="0"/>
          </a:p>
          <a:p>
            <a:pPr algn="r"/>
            <a:endParaRPr lang="en-US" sz="2000" dirty="0" smtClean="0"/>
          </a:p>
          <a:p>
            <a:pPr algn="r"/>
            <a:endParaRPr lang="en-US" sz="2000" dirty="0"/>
          </a:p>
          <a:p>
            <a:pPr algn="r"/>
            <a:endParaRPr lang="en-US" sz="2000" dirty="0" smtClean="0"/>
          </a:p>
          <a:p>
            <a:pPr algn="r"/>
            <a:endParaRPr lang="en-US" sz="2000" dirty="0"/>
          </a:p>
          <a:p>
            <a:pPr algn="r"/>
            <a:r>
              <a:rPr lang="en-US" sz="2000" dirty="0" err="1" smtClean="0"/>
              <a:t>Bigyaa</a:t>
            </a:r>
            <a:r>
              <a:rPr lang="en-US" sz="2000" dirty="0" smtClean="0"/>
              <a:t> </a:t>
            </a:r>
            <a:r>
              <a:rPr lang="en-US" sz="2000" dirty="0" err="1" smtClean="0"/>
              <a:t>Pokhrel</a:t>
            </a:r>
            <a:endParaRPr lang="en-US" sz="2000" dirty="0" smtClean="0"/>
          </a:p>
          <a:p>
            <a:pPr algn="r"/>
            <a:r>
              <a:rPr lang="en-US" sz="2000" dirty="0" err="1" smtClean="0"/>
              <a:t>Aliza</a:t>
            </a:r>
            <a:r>
              <a:rPr lang="en-US" sz="2000" dirty="0" smtClean="0"/>
              <a:t> </a:t>
            </a:r>
            <a:r>
              <a:rPr lang="en-US" sz="2000" dirty="0" err="1"/>
              <a:t>D</a:t>
            </a:r>
            <a:r>
              <a:rPr lang="en-US" sz="2000" dirty="0" err="1" smtClean="0"/>
              <a:t>hakal</a:t>
            </a:r>
            <a:endParaRPr lang="en-US" sz="2000" dirty="0" smtClean="0"/>
          </a:p>
          <a:p>
            <a:pPr algn="r"/>
            <a:r>
              <a:rPr lang="en-US" sz="2000" dirty="0" err="1" smtClean="0"/>
              <a:t>Kiran</a:t>
            </a:r>
            <a:r>
              <a:rPr lang="en-US" sz="2000" dirty="0" smtClean="0"/>
              <a:t> </a:t>
            </a:r>
            <a:r>
              <a:rPr lang="en-US" sz="2000" dirty="0" err="1" smtClean="0"/>
              <a:t>Tripathi</a:t>
            </a:r>
            <a:endParaRPr lang="en-US" sz="2000" dirty="0" smtClean="0"/>
          </a:p>
          <a:p>
            <a:pPr algn="r"/>
            <a:r>
              <a:rPr lang="en-US" sz="2000" dirty="0" err="1" smtClean="0"/>
              <a:t>Kushal</a:t>
            </a:r>
            <a:r>
              <a:rPr lang="en-US" sz="2000" dirty="0" smtClean="0"/>
              <a:t> </a:t>
            </a:r>
            <a:r>
              <a:rPr lang="en-US" sz="2000" dirty="0" err="1"/>
              <a:t>C</a:t>
            </a:r>
            <a:r>
              <a:rPr lang="en-US" sz="2000" dirty="0" err="1" smtClean="0"/>
              <a:t>haulagain</a:t>
            </a:r>
            <a:endParaRPr lang="en-US" sz="2000" dirty="0" smtClean="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concept</a:t>
            </a:r>
            <a:endParaRPr lang="en-US" dirty="0"/>
          </a:p>
        </p:txBody>
      </p:sp>
      <p:graphicFrame>
        <p:nvGraphicFramePr>
          <p:cNvPr id="10" name="Content Placeholder 9"/>
          <p:cNvGraphicFramePr>
            <a:graphicFrameLocks noGrp="1"/>
          </p:cNvGraphicFramePr>
          <p:nvPr>
            <p:ph idx="1"/>
          </p:nvPr>
        </p:nvGraphicFramePr>
        <p:xfrm>
          <a:off x="304800" y="1554159"/>
          <a:ext cx="8686800" cy="4129804"/>
        </p:xfrm>
        <a:graphic>
          <a:graphicData uri="http://schemas.openxmlformats.org/drawingml/2006/table">
            <a:tbl>
              <a:tblPr firstRow="1" bandRow="1">
                <a:tableStyleId>{5C22544A-7EE6-4342-B048-85BDC9FD1C3A}</a:tableStyleId>
              </a:tblPr>
              <a:tblGrid>
                <a:gridCol w="4343400"/>
                <a:gridCol w="4343400"/>
              </a:tblGrid>
              <a:tr h="497566">
                <a:tc>
                  <a:txBody>
                    <a:bodyPr/>
                    <a:lstStyle/>
                    <a:p>
                      <a:r>
                        <a:rPr lang="en-US" sz="2400" dirty="0" smtClean="0"/>
                        <a:t>PERCENTAGE</a:t>
                      </a:r>
                      <a:endParaRPr lang="en-US" sz="2400" dirty="0"/>
                    </a:p>
                  </a:txBody>
                  <a:tcPr/>
                </a:tc>
                <a:tc>
                  <a:txBody>
                    <a:bodyPr/>
                    <a:lstStyle/>
                    <a:p>
                      <a:r>
                        <a:rPr lang="en-US" sz="2400" dirty="0" smtClean="0"/>
                        <a:t>GRADE</a:t>
                      </a:r>
                      <a:endParaRPr lang="en-US" sz="2400" dirty="0"/>
                    </a:p>
                  </a:txBody>
                  <a:tcPr/>
                </a:tc>
              </a:tr>
              <a:tr h="403582">
                <a:tc>
                  <a:txBody>
                    <a:bodyPr/>
                    <a:lstStyle/>
                    <a:p>
                      <a:r>
                        <a:rPr lang="en-US" dirty="0" smtClean="0"/>
                        <a:t>90.00 and above</a:t>
                      </a:r>
                      <a:endParaRPr lang="en-US" dirty="0"/>
                    </a:p>
                  </a:txBody>
                  <a:tcPr/>
                </a:tc>
                <a:tc>
                  <a:txBody>
                    <a:bodyPr/>
                    <a:lstStyle/>
                    <a:p>
                      <a:r>
                        <a:rPr lang="en-US" dirty="0" smtClean="0"/>
                        <a:t>A+</a:t>
                      </a:r>
                      <a:endParaRPr lang="en-US" dirty="0"/>
                    </a:p>
                  </a:txBody>
                  <a:tcPr/>
                </a:tc>
              </a:tr>
              <a:tr h="403582">
                <a:tc>
                  <a:txBody>
                    <a:bodyPr/>
                    <a:lstStyle/>
                    <a:p>
                      <a:r>
                        <a:rPr lang="en-US" dirty="0" smtClean="0"/>
                        <a:t>80.00 and above</a:t>
                      </a:r>
                    </a:p>
                  </a:txBody>
                  <a:tcPr/>
                </a:tc>
                <a:tc>
                  <a:txBody>
                    <a:bodyPr/>
                    <a:lstStyle/>
                    <a:p>
                      <a:r>
                        <a:rPr lang="en-US" dirty="0" smtClean="0"/>
                        <a:t>A</a:t>
                      </a:r>
                      <a:endParaRPr lang="en-US" dirty="0"/>
                    </a:p>
                  </a:txBody>
                  <a:tcPr/>
                </a:tc>
              </a:tr>
              <a:tr h="403582">
                <a:tc>
                  <a:txBody>
                    <a:bodyPr/>
                    <a:lstStyle/>
                    <a:p>
                      <a:r>
                        <a:rPr lang="en-US" dirty="0" smtClean="0"/>
                        <a:t>75.00—79.99</a:t>
                      </a:r>
                      <a:endParaRPr lang="en-US" dirty="0"/>
                    </a:p>
                  </a:txBody>
                  <a:tcPr/>
                </a:tc>
                <a:tc>
                  <a:txBody>
                    <a:bodyPr/>
                    <a:lstStyle/>
                    <a:p>
                      <a:r>
                        <a:rPr lang="en-US" dirty="0" smtClean="0"/>
                        <a:t>B+</a:t>
                      </a:r>
                      <a:endParaRPr lang="en-US" dirty="0"/>
                    </a:p>
                  </a:txBody>
                  <a:tcPr/>
                </a:tc>
              </a:tr>
              <a:tr h="403582">
                <a:tc>
                  <a:txBody>
                    <a:bodyPr/>
                    <a:lstStyle/>
                    <a:p>
                      <a:r>
                        <a:rPr lang="en-US" dirty="0" smtClean="0"/>
                        <a:t>70.00—74.99</a:t>
                      </a:r>
                      <a:endParaRPr lang="en-US" dirty="0"/>
                    </a:p>
                  </a:txBody>
                  <a:tcPr/>
                </a:tc>
                <a:tc>
                  <a:txBody>
                    <a:bodyPr/>
                    <a:lstStyle/>
                    <a:p>
                      <a:r>
                        <a:rPr lang="en-US" dirty="0" smtClean="0"/>
                        <a:t>B</a:t>
                      </a:r>
                      <a:endParaRPr lang="en-US" dirty="0"/>
                    </a:p>
                  </a:txBody>
                  <a:tcPr/>
                </a:tc>
              </a:tr>
              <a:tr h="403582">
                <a:tc>
                  <a:txBody>
                    <a:bodyPr/>
                    <a:lstStyle/>
                    <a:p>
                      <a:r>
                        <a:rPr lang="en-US" dirty="0" smtClean="0"/>
                        <a:t>60.00--69.99</a:t>
                      </a:r>
                      <a:endParaRPr lang="en-US" dirty="0"/>
                    </a:p>
                  </a:txBody>
                  <a:tcPr/>
                </a:tc>
                <a:tc>
                  <a:txBody>
                    <a:bodyPr/>
                    <a:lstStyle/>
                    <a:p>
                      <a:r>
                        <a:rPr lang="en-US" dirty="0" smtClean="0"/>
                        <a:t>C</a:t>
                      </a:r>
                      <a:endParaRPr lang="en-US" dirty="0"/>
                    </a:p>
                  </a:txBody>
                  <a:tcPr/>
                </a:tc>
              </a:tr>
              <a:tr h="403582">
                <a:tc>
                  <a:txBody>
                    <a:bodyPr/>
                    <a:lstStyle/>
                    <a:p>
                      <a:r>
                        <a:rPr lang="en-US" dirty="0" smtClean="0"/>
                        <a:t>50.00—59.99</a:t>
                      </a:r>
                      <a:endParaRPr lang="en-US" dirty="0"/>
                    </a:p>
                  </a:txBody>
                  <a:tcPr/>
                </a:tc>
                <a:tc>
                  <a:txBody>
                    <a:bodyPr/>
                    <a:lstStyle/>
                    <a:p>
                      <a:r>
                        <a:rPr lang="en-US" dirty="0" smtClean="0"/>
                        <a:t>C+</a:t>
                      </a:r>
                      <a:endParaRPr lang="en-US" dirty="0"/>
                    </a:p>
                  </a:txBody>
                  <a:tcPr/>
                </a:tc>
              </a:tr>
              <a:tr h="403582">
                <a:tc>
                  <a:txBody>
                    <a:bodyPr/>
                    <a:lstStyle/>
                    <a:p>
                      <a:r>
                        <a:rPr lang="en-US" dirty="0" smtClean="0"/>
                        <a:t>45.00—49.99</a:t>
                      </a:r>
                      <a:endParaRPr lang="en-US" dirty="0"/>
                    </a:p>
                  </a:txBody>
                  <a:tcPr/>
                </a:tc>
                <a:tc>
                  <a:txBody>
                    <a:bodyPr/>
                    <a:lstStyle/>
                    <a:p>
                      <a:r>
                        <a:rPr lang="en-US" dirty="0" smtClean="0"/>
                        <a:t>D</a:t>
                      </a:r>
                      <a:endParaRPr lang="en-US" dirty="0"/>
                    </a:p>
                  </a:txBody>
                  <a:tcPr/>
                </a:tc>
              </a:tr>
              <a:tr h="4035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40.00—44.99</a:t>
                      </a:r>
                    </a:p>
                  </a:txBody>
                  <a:tcPr/>
                </a:tc>
                <a:tc>
                  <a:txBody>
                    <a:bodyPr/>
                    <a:lstStyle/>
                    <a:p>
                      <a:r>
                        <a:rPr lang="en-US" dirty="0" smtClean="0"/>
                        <a:t>E</a:t>
                      </a:r>
                      <a:endParaRPr lang="en-US" dirty="0"/>
                    </a:p>
                  </a:txBody>
                  <a:tcPr/>
                </a:tc>
              </a:tr>
              <a:tr h="403582">
                <a:tc>
                  <a:txBody>
                    <a:bodyPr/>
                    <a:lstStyle/>
                    <a:p>
                      <a:r>
                        <a:rPr lang="en-US" dirty="0" smtClean="0"/>
                        <a:t>Below 40.00</a:t>
                      </a:r>
                    </a:p>
                  </a:txBody>
                  <a:tcPr/>
                </a:tc>
                <a:tc>
                  <a:txBody>
                    <a:bodyPr/>
                    <a:lstStyle/>
                    <a:p>
                      <a:r>
                        <a:rPr lang="en-US" dirty="0" smtClean="0"/>
                        <a:t>F</a:t>
                      </a:r>
                      <a:endParaRPr lang="en-US" dirty="0"/>
                    </a:p>
                  </a:txBody>
                  <a:tcPr/>
                </a:tc>
              </a:tr>
            </a:tbl>
          </a:graphicData>
        </a:graphic>
      </p:graphicFrame>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WHY OUR SYSTEM???</a:t>
            </a:r>
          </a:p>
        </p:txBody>
      </p:sp>
      <p:sp>
        <p:nvSpPr>
          <p:cNvPr id="3" name="Content Placeholder 2"/>
          <p:cNvSpPr>
            <a:spLocks noGrp="1"/>
          </p:cNvSpPr>
          <p:nvPr>
            <p:ph idx="1"/>
          </p:nvPr>
        </p:nvSpPr>
        <p:spPr/>
        <p:txBody>
          <a:bodyPr/>
          <a:lstStyle/>
          <a:p>
            <a:r>
              <a:rPr lang="en-US" dirty="0" smtClean="0"/>
              <a:t>Implementation of concept of grading system</a:t>
            </a:r>
          </a:p>
          <a:p>
            <a:r>
              <a:rPr lang="en-US" dirty="0" smtClean="0"/>
              <a:t>Ensured security</a:t>
            </a:r>
          </a:p>
          <a:p>
            <a:r>
              <a:rPr lang="en-US" dirty="0" smtClean="0"/>
              <a:t>Ease of use</a:t>
            </a:r>
          </a:p>
          <a:p>
            <a:endParaRPr lang="en-US" dirty="0"/>
          </a:p>
        </p:txBody>
      </p:sp>
    </p:spTree>
    <p:extLst>
      <p:ext uri="{BB962C8B-B14F-4D97-AF65-F5344CB8AC3E}">
        <p14:creationId xmlns:p14="http://schemas.microsoft.com/office/powerpoint/2010/main" val="1086921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  and  conclusion</a:t>
            </a:r>
            <a:endParaRPr lang="en-US" dirty="0"/>
          </a:p>
        </p:txBody>
      </p:sp>
      <p:sp>
        <p:nvSpPr>
          <p:cNvPr id="3" name="Content Placeholder 2"/>
          <p:cNvSpPr>
            <a:spLocks noGrp="1"/>
          </p:cNvSpPr>
          <p:nvPr>
            <p:ph idx="1"/>
          </p:nvPr>
        </p:nvSpPr>
        <p:spPr/>
        <p:txBody>
          <a:bodyPr/>
          <a:lstStyle/>
          <a:p>
            <a:pPr marL="0" indent="0">
              <a:buNone/>
            </a:pPr>
            <a:r>
              <a:rPr lang="en-US" dirty="0" smtClean="0"/>
              <a:t>Thus, the proposed system will be able to work on—</a:t>
            </a:r>
          </a:p>
          <a:p>
            <a:r>
              <a:rPr lang="en-US" dirty="0" smtClean="0"/>
              <a:t>The final outline of the mark sheet</a:t>
            </a:r>
          </a:p>
          <a:p>
            <a:r>
              <a:rPr lang="en-US" dirty="0" smtClean="0"/>
              <a:t>Calculation of grades for each student</a:t>
            </a:r>
          </a:p>
          <a:p>
            <a:r>
              <a:rPr lang="en-US" dirty="0" smtClean="0"/>
              <a:t>Display the final performance of the system in terms of pass/fail.</a:t>
            </a:r>
          </a:p>
          <a:p>
            <a:r>
              <a:rPr lang="en-US" dirty="0" smtClean="0"/>
              <a:t>Creation of individual mark sheet</a:t>
            </a:r>
          </a:p>
          <a:p>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r>
              <a:rPr lang="en-US" dirty="0"/>
              <a:t>I.J. Information Technology and Computer Science, 2014, 11, 36-41 Published Online October 2014 in MECS (http://www.mecs-press.org/) DOI: </a:t>
            </a:r>
            <a:r>
              <a:rPr lang="en-US" dirty="0" smtClean="0"/>
              <a:t>10.5815/ijitcs.2014.11.05</a:t>
            </a:r>
          </a:p>
          <a:p>
            <a:pPr marL="0" indent="0">
              <a:buNone/>
            </a:pPr>
            <a:endParaRPr lang="en-US" dirty="0"/>
          </a:p>
        </p:txBody>
      </p:sp>
    </p:spTree>
    <p:extLst>
      <p:ext uri="{BB962C8B-B14F-4D97-AF65-F5344CB8AC3E}">
        <p14:creationId xmlns:p14="http://schemas.microsoft.com/office/powerpoint/2010/main" val="3781963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a:t>
            </a:r>
            <a:r>
              <a:rPr lang="en-US" sz="6000" b="1" dirty="0" smtClean="0"/>
              <a:t>ANY QUERIES</a:t>
            </a:r>
          </a:p>
          <a:p>
            <a:pPr marL="0" indent="0">
              <a:buNone/>
            </a:pPr>
            <a:r>
              <a:rPr lang="en-US" dirty="0"/>
              <a:t>	</a:t>
            </a:r>
            <a:r>
              <a:rPr lang="en-US" dirty="0" smtClean="0"/>
              <a:t>			????</a:t>
            </a:r>
          </a:p>
          <a:p>
            <a:pPr marL="0" indent="0">
              <a:buNone/>
            </a:pPr>
            <a:r>
              <a:rPr lang="en-US" dirty="0"/>
              <a:t>	</a:t>
            </a:r>
            <a:r>
              <a:rPr lang="en-US" dirty="0" smtClean="0"/>
              <a:t>			????</a:t>
            </a:r>
          </a:p>
        </p:txBody>
      </p:sp>
    </p:spTree>
    <p:extLst>
      <p:ext uri="{BB962C8B-B14F-4D97-AF65-F5344CB8AC3E}">
        <p14:creationId xmlns:p14="http://schemas.microsoft.com/office/powerpoint/2010/main" val="152734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000" b="1" dirty="0" smtClean="0"/>
              <a:t>                              </a:t>
            </a:r>
          </a:p>
          <a:p>
            <a:pPr>
              <a:buNone/>
            </a:pPr>
            <a:endParaRPr lang="en-US" sz="4000" b="1" dirty="0" smtClean="0"/>
          </a:p>
          <a:p>
            <a:pPr>
              <a:buNone/>
            </a:pPr>
            <a:endParaRPr lang="en-US" sz="4000" b="1" dirty="0" smtClean="0"/>
          </a:p>
          <a:p>
            <a:pPr>
              <a:buNone/>
            </a:pPr>
            <a:r>
              <a:rPr lang="en-US" sz="4000" b="1" dirty="0" smtClean="0"/>
              <a:t>                           THANK YOU!!!</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 of this presentation</a:t>
            </a:r>
            <a:endParaRPr lang="en-US" dirty="0"/>
          </a:p>
        </p:txBody>
      </p:sp>
      <p:sp>
        <p:nvSpPr>
          <p:cNvPr id="3" name="Content Placeholder 2"/>
          <p:cNvSpPr>
            <a:spLocks noGrp="1"/>
          </p:cNvSpPr>
          <p:nvPr>
            <p:ph idx="1"/>
          </p:nvPr>
        </p:nvSpPr>
        <p:spPr/>
        <p:txBody>
          <a:bodyPr/>
          <a:lstStyle/>
          <a:p>
            <a:r>
              <a:rPr lang="en-US" dirty="0" smtClean="0"/>
              <a:t>To describe the basic model of the student mark sheet system</a:t>
            </a:r>
          </a:p>
          <a:p>
            <a:r>
              <a:rPr lang="en-US" dirty="0" smtClean="0"/>
              <a:t>To discuss the ideas to be used in  the system</a:t>
            </a:r>
          </a:p>
          <a:p>
            <a:r>
              <a:rPr lang="en-US" dirty="0" smtClean="0"/>
              <a:t>To highlight the flow of program.</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Requirement of the system</a:t>
            </a:r>
            <a:endParaRPr lang="en-US" dirty="0"/>
          </a:p>
        </p:txBody>
      </p:sp>
      <p:sp>
        <p:nvSpPr>
          <p:cNvPr id="3" name="Content Placeholder 2"/>
          <p:cNvSpPr>
            <a:spLocks noGrp="1"/>
          </p:cNvSpPr>
          <p:nvPr>
            <p:ph idx="1"/>
          </p:nvPr>
        </p:nvSpPr>
        <p:spPr/>
        <p:txBody>
          <a:bodyPr/>
          <a:lstStyle/>
          <a:p>
            <a:r>
              <a:rPr lang="en-US" dirty="0" smtClean="0"/>
              <a:t>To produce ready-to-use mark sheet, which would be ready to print as soon as it is created</a:t>
            </a:r>
          </a:p>
          <a:p>
            <a:r>
              <a:rPr lang="en-US" dirty="0" smtClean="0"/>
              <a:t>To digitalize the mark sheet system</a:t>
            </a:r>
          </a:p>
          <a:p>
            <a:r>
              <a:rPr lang="en-US" dirty="0" smtClean="0"/>
              <a:t>To apply grading system </a:t>
            </a:r>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INDEX </a:t>
            </a:r>
            <a:endParaRPr lang="en-US" dirty="0"/>
          </a:p>
        </p:txBody>
      </p:sp>
      <p:sp>
        <p:nvSpPr>
          <p:cNvPr id="3" name="Content Placeholder 2"/>
          <p:cNvSpPr>
            <a:spLocks noGrp="1"/>
          </p:cNvSpPr>
          <p:nvPr>
            <p:ph idx="1"/>
          </p:nvPr>
        </p:nvSpPr>
        <p:spPr/>
        <p:txBody>
          <a:bodyPr/>
          <a:lstStyle/>
          <a:p>
            <a:pPr marL="514350" indent="-514350">
              <a:buNone/>
            </a:pPr>
            <a:r>
              <a:rPr lang="en-US" dirty="0" smtClean="0"/>
              <a:t>1)Proposed system</a:t>
            </a:r>
          </a:p>
          <a:p>
            <a:pPr marL="514350" indent="-514350">
              <a:buNone/>
            </a:pPr>
            <a:r>
              <a:rPr lang="en-US" dirty="0" smtClean="0"/>
              <a:t>2)Working</a:t>
            </a:r>
          </a:p>
          <a:p>
            <a:pPr marL="514350" indent="-514350">
              <a:buNone/>
            </a:pPr>
            <a:r>
              <a:rPr lang="en-US" dirty="0" smtClean="0"/>
              <a:t>3)Algorithm and Flowchart </a:t>
            </a:r>
          </a:p>
          <a:p>
            <a:pPr marL="514350" indent="-514350">
              <a:buNone/>
            </a:pPr>
            <a:r>
              <a:rPr lang="en-US" dirty="0" smtClean="0"/>
              <a:t>4)Concept</a:t>
            </a:r>
          </a:p>
          <a:p>
            <a:pPr marL="514350" indent="-514350">
              <a:buNone/>
            </a:pPr>
            <a:r>
              <a:rPr lang="en-US" dirty="0" smtClean="0"/>
              <a:t>5) Result and Conclusion </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143000"/>
          </a:xfrm>
        </p:spPr>
        <p:txBody>
          <a:bodyPr/>
          <a:lstStyle/>
          <a:p>
            <a:r>
              <a:rPr lang="en-US" dirty="0" smtClean="0"/>
              <a:t>		proposed system</a:t>
            </a:r>
            <a:endParaRPr lang="en-US" dirty="0"/>
          </a:p>
        </p:txBody>
      </p:sp>
      <p:sp>
        <p:nvSpPr>
          <p:cNvPr id="3" name="Content Placeholder 2"/>
          <p:cNvSpPr>
            <a:spLocks noGrp="1"/>
          </p:cNvSpPr>
          <p:nvPr>
            <p:ph idx="1"/>
          </p:nvPr>
        </p:nvSpPr>
        <p:spPr>
          <a:xfrm>
            <a:off x="304800" y="990600"/>
            <a:ext cx="8686800" cy="5089525"/>
          </a:xfrm>
        </p:spPr>
        <p:txBody>
          <a:bodyPr>
            <a:normAutofit/>
          </a:bodyPr>
          <a:lstStyle/>
          <a:p>
            <a:r>
              <a:rPr lang="en-US" dirty="0" smtClean="0"/>
              <a:t>The system would allow the digital automation of the mark sheet of students</a:t>
            </a:r>
          </a:p>
          <a:p>
            <a:r>
              <a:rPr lang="en-US" dirty="0" smtClean="0"/>
              <a:t>The grading system would help to generate the mark sheet in globally accepted format</a:t>
            </a:r>
          </a:p>
          <a:p>
            <a:r>
              <a:rPr lang="en-US" dirty="0" smtClean="0"/>
              <a:t>It would ensure security due to authorized access only</a:t>
            </a:r>
          </a:p>
          <a:p>
            <a:r>
              <a:rPr lang="en-US" dirty="0" smtClean="0"/>
              <a:t>The system ensures to reduce manual errors by reducing manual efforts</a:t>
            </a:r>
          </a:p>
          <a:p>
            <a:endParaRPr lang="en-US" dirty="0" smtClean="0"/>
          </a:p>
          <a:p>
            <a:endParaRPr lang="en-US" dirty="0" smtClean="0"/>
          </a:p>
          <a:p>
            <a:endParaRPr lang="en-US" dirty="0"/>
          </a:p>
        </p:txBody>
      </p:sp>
    </p:spTree>
    <p:extLst>
      <p:ext uri="{BB962C8B-B14F-4D97-AF65-F5344CB8AC3E}">
        <p14:creationId xmlns:p14="http://schemas.microsoft.com/office/powerpoint/2010/main" val="302660206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username and password of admin is required to edit or update the information. </a:t>
            </a:r>
          </a:p>
          <a:p>
            <a:r>
              <a:rPr lang="en-US" dirty="0" smtClean="0"/>
              <a:t>Student ID no is required for them to see their result.</a:t>
            </a:r>
          </a:p>
          <a:p>
            <a:r>
              <a:rPr lang="en-US" dirty="0" smtClean="0"/>
              <a:t>The admin of the system enters the mark of each student</a:t>
            </a:r>
          </a:p>
          <a:p>
            <a:r>
              <a:rPr lang="en-US" dirty="0" smtClean="0"/>
              <a:t>The total marks ,percentage , rank and grade is calculated automatically</a:t>
            </a:r>
          </a:p>
          <a:p>
            <a:r>
              <a:rPr lang="en-US" dirty="0" smtClean="0"/>
              <a:t>The system generates the mark sheet of all the students </a:t>
            </a:r>
          </a:p>
          <a:p>
            <a:r>
              <a:rPr lang="en-US" dirty="0" smtClean="0"/>
              <a:t>The information and mark sheet is stored in database</a:t>
            </a:r>
          </a:p>
          <a:p>
            <a:endParaRPr lang="en-US" dirty="0" smtClean="0"/>
          </a:p>
          <a:p>
            <a:pPr>
              <a:buNone/>
            </a:pP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914400"/>
          </a:xfrm>
        </p:spPr>
        <p:txBody>
          <a:bodyPr/>
          <a:lstStyle/>
          <a:p>
            <a:r>
              <a:rPr lang="en-US" dirty="0" smtClean="0"/>
              <a:t>		OUTPUT SCREEN DESIGN</a:t>
            </a:r>
            <a:endParaRPr lang="en-US" dirty="0"/>
          </a:p>
        </p:txBody>
      </p:sp>
      <p:sp>
        <p:nvSpPr>
          <p:cNvPr id="3" name="Content Placeholder 2"/>
          <p:cNvSpPr>
            <a:spLocks noGrp="1"/>
          </p:cNvSpPr>
          <p:nvPr>
            <p:ph idx="1"/>
          </p:nvPr>
        </p:nvSpPr>
        <p:spPr>
          <a:xfrm flipV="1">
            <a:off x="304800" y="6629399"/>
            <a:ext cx="8686800" cy="228600"/>
          </a:xfrm>
        </p:spPr>
        <p:txBody>
          <a:bodyPr>
            <a:normAutofit fontScale="32500" lnSpcReduction="20000"/>
          </a:bodyPr>
          <a:lstStyle/>
          <a:p>
            <a:pPr>
              <a:buNone/>
            </a:pPr>
            <a:endParaRPr lang="en-US" dirty="0"/>
          </a:p>
        </p:txBody>
      </p:sp>
      <p:sp>
        <p:nvSpPr>
          <p:cNvPr id="6" name="Rectangle 5"/>
          <p:cNvSpPr/>
          <p:nvPr/>
        </p:nvSpPr>
        <p:spPr>
          <a:xfrm>
            <a:off x="304800" y="1580796"/>
            <a:ext cx="1905000" cy="17199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dirty="0"/>
              <a:t>M</a:t>
            </a:r>
            <a:r>
              <a:rPr lang="en-US" sz="1600" b="1" u="sng" dirty="0" smtClean="0"/>
              <a:t>enu</a:t>
            </a:r>
          </a:p>
          <a:p>
            <a:pPr algn="ctr"/>
            <a:r>
              <a:rPr lang="en-US" sz="1600" dirty="0" smtClean="0"/>
              <a:t>1)Enter new record</a:t>
            </a:r>
          </a:p>
          <a:p>
            <a:pPr algn="ctr"/>
            <a:r>
              <a:rPr lang="en-US" sz="1600" dirty="0" smtClean="0"/>
              <a:t>2)Display record</a:t>
            </a:r>
          </a:p>
          <a:p>
            <a:pPr algn="ctr"/>
            <a:r>
              <a:rPr lang="en-US" sz="1600" dirty="0" smtClean="0"/>
              <a:t>3)Modify record</a:t>
            </a:r>
          </a:p>
          <a:p>
            <a:pPr algn="ctr"/>
            <a:r>
              <a:rPr lang="en-US" sz="1600" dirty="0" smtClean="0"/>
              <a:t>4)Delete records</a:t>
            </a:r>
          </a:p>
          <a:p>
            <a:pPr algn="ctr"/>
            <a:r>
              <a:rPr lang="en-US" sz="1600" dirty="0" smtClean="0"/>
              <a:t>5)Exit </a:t>
            </a:r>
            <a:endParaRPr lang="en-US" sz="1600" dirty="0"/>
          </a:p>
        </p:txBody>
      </p:sp>
      <p:sp>
        <p:nvSpPr>
          <p:cNvPr id="7" name="Rectangle 6"/>
          <p:cNvSpPr/>
          <p:nvPr/>
        </p:nvSpPr>
        <p:spPr>
          <a:xfrm>
            <a:off x="2438400" y="1641742"/>
            <a:ext cx="1600200" cy="11079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smtClean="0"/>
              <a:t>1) ENTER</a:t>
            </a:r>
            <a:r>
              <a:rPr lang="en-US" dirty="0" smtClean="0"/>
              <a:t> </a:t>
            </a:r>
            <a:r>
              <a:rPr lang="en-US" u="sng" dirty="0" smtClean="0"/>
              <a:t>NEW</a:t>
            </a:r>
            <a:r>
              <a:rPr lang="en-US" dirty="0" smtClean="0"/>
              <a:t> </a:t>
            </a:r>
            <a:r>
              <a:rPr lang="en-US" u="sng" dirty="0" smtClean="0"/>
              <a:t>RECORD</a:t>
            </a:r>
          </a:p>
          <a:p>
            <a:pPr algn="ctr"/>
            <a:endParaRPr lang="en-US" dirty="0" smtClean="0"/>
          </a:p>
        </p:txBody>
      </p:sp>
      <p:sp>
        <p:nvSpPr>
          <p:cNvPr id="9" name="Rectangle 8"/>
          <p:cNvSpPr/>
          <p:nvPr/>
        </p:nvSpPr>
        <p:spPr>
          <a:xfrm>
            <a:off x="4267200" y="1641742"/>
            <a:ext cx="1066800" cy="11361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 </a:t>
            </a:r>
            <a:r>
              <a:rPr lang="en-US" u="sng" dirty="0" smtClean="0"/>
              <a:t>DISPLAY</a:t>
            </a:r>
          </a:p>
          <a:p>
            <a:pPr algn="ctr"/>
            <a:r>
              <a:rPr lang="en-US" u="sng" dirty="0" smtClean="0"/>
              <a:t>RECORD</a:t>
            </a:r>
          </a:p>
          <a:p>
            <a:pPr algn="ctr"/>
            <a:endParaRPr lang="en-US" dirty="0"/>
          </a:p>
        </p:txBody>
      </p:sp>
      <p:sp>
        <p:nvSpPr>
          <p:cNvPr id="10" name="Rectangle 9"/>
          <p:cNvSpPr/>
          <p:nvPr/>
        </p:nvSpPr>
        <p:spPr>
          <a:xfrm>
            <a:off x="5434445" y="1641742"/>
            <a:ext cx="1066800" cy="11361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u="sng" dirty="0" smtClean="0"/>
              <a:t>3)DELETE</a:t>
            </a:r>
            <a:r>
              <a:rPr lang="en-US" sz="1600" dirty="0" smtClean="0"/>
              <a:t> </a:t>
            </a:r>
            <a:r>
              <a:rPr lang="en-US" sz="1600" u="sng" dirty="0" smtClean="0"/>
              <a:t>RECORD</a:t>
            </a:r>
            <a:r>
              <a:rPr lang="en-US" sz="1600" dirty="0" smtClean="0"/>
              <a:t> </a:t>
            </a:r>
            <a:endParaRPr lang="en-US" sz="1600" dirty="0"/>
          </a:p>
        </p:txBody>
      </p:sp>
      <p:sp>
        <p:nvSpPr>
          <p:cNvPr id="11" name="Rectangle 10"/>
          <p:cNvSpPr/>
          <p:nvPr/>
        </p:nvSpPr>
        <p:spPr>
          <a:xfrm>
            <a:off x="6864929" y="1585462"/>
            <a:ext cx="914400" cy="11361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u="sng" dirty="0" smtClean="0"/>
              <a:t>4) </a:t>
            </a:r>
          </a:p>
          <a:p>
            <a:pPr algn="ctr"/>
            <a:r>
              <a:rPr lang="en-US" sz="1400" u="sng" dirty="0" smtClean="0"/>
              <a:t>MODIFY RECORD</a:t>
            </a:r>
            <a:endParaRPr lang="en-US" sz="1400" u="sng" dirty="0"/>
          </a:p>
        </p:txBody>
      </p:sp>
      <p:sp>
        <p:nvSpPr>
          <p:cNvPr id="13" name="Rectangle 12"/>
          <p:cNvSpPr/>
          <p:nvPr/>
        </p:nvSpPr>
        <p:spPr>
          <a:xfrm>
            <a:off x="7904018" y="1580797"/>
            <a:ext cx="1219200" cy="1010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r>
              <a:rPr lang="en-US" dirty="0" smtClean="0"/>
              <a:t>) EXIT:</a:t>
            </a:r>
          </a:p>
          <a:p>
            <a:pPr algn="ctr"/>
            <a:r>
              <a:rPr lang="en-US" dirty="0" smtClean="0"/>
              <a:t>Thank you!!!</a:t>
            </a:r>
            <a:endParaRPr lang="en-US" dirty="0"/>
          </a:p>
        </p:txBody>
      </p:sp>
      <p:sp>
        <p:nvSpPr>
          <p:cNvPr id="18" name="Rectangle 17"/>
          <p:cNvSpPr/>
          <p:nvPr/>
        </p:nvSpPr>
        <p:spPr>
          <a:xfrm>
            <a:off x="2289464" y="4939145"/>
            <a:ext cx="16002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ID:</a:t>
            </a:r>
          </a:p>
          <a:p>
            <a:pPr algn="ctr"/>
            <a:r>
              <a:rPr lang="en-US" dirty="0" smtClean="0"/>
              <a:t>Name:</a:t>
            </a:r>
          </a:p>
          <a:p>
            <a:pPr algn="ctr"/>
            <a:r>
              <a:rPr lang="en-US" dirty="0" smtClean="0"/>
              <a:t>Class:</a:t>
            </a:r>
          </a:p>
          <a:p>
            <a:pPr algn="ctr"/>
            <a:r>
              <a:rPr lang="en-US" dirty="0" smtClean="0"/>
              <a:t>Roll no.:</a:t>
            </a:r>
          </a:p>
          <a:p>
            <a:pPr algn="ctr"/>
            <a:r>
              <a:rPr lang="en-US" dirty="0" smtClean="0"/>
              <a:t>Email:</a:t>
            </a:r>
          </a:p>
          <a:p>
            <a:pPr algn="ctr"/>
            <a:r>
              <a:rPr lang="en-US" dirty="0" smtClean="0"/>
              <a:t>Phone:</a:t>
            </a:r>
          </a:p>
          <a:p>
            <a:pPr algn="ctr"/>
            <a:r>
              <a:rPr lang="en-US" dirty="0" smtClean="0"/>
              <a:t>Marks:</a:t>
            </a:r>
          </a:p>
        </p:txBody>
      </p:sp>
      <p:sp>
        <p:nvSpPr>
          <p:cNvPr id="23" name="Rectangle 22"/>
          <p:cNvSpPr/>
          <p:nvPr/>
        </p:nvSpPr>
        <p:spPr>
          <a:xfrm>
            <a:off x="1447800" y="762000"/>
            <a:ext cx="4343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Welcome to </a:t>
            </a:r>
            <a:r>
              <a:rPr lang="en-US" b="1" dirty="0" smtClean="0"/>
              <a:t>MBM</a:t>
            </a:r>
            <a:r>
              <a:rPr lang="en-US" dirty="0" smtClean="0"/>
              <a:t>  </a:t>
            </a:r>
            <a:r>
              <a:rPr lang="en-US" dirty="0" err="1" smtClean="0"/>
              <a:t>Marksheet</a:t>
            </a:r>
            <a:r>
              <a:rPr lang="en-US" dirty="0" smtClean="0"/>
              <a:t> system</a:t>
            </a:r>
            <a:endParaRPr lang="en-US" dirty="0"/>
          </a:p>
        </p:txBody>
      </p:sp>
      <p:sp>
        <p:nvSpPr>
          <p:cNvPr id="27" name="Rectangle 26"/>
          <p:cNvSpPr/>
          <p:nvPr/>
        </p:nvSpPr>
        <p:spPr>
          <a:xfrm>
            <a:off x="2050473" y="3827466"/>
            <a:ext cx="1676400" cy="820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smtClean="0"/>
              <a:t>Login</a:t>
            </a:r>
          </a:p>
          <a:p>
            <a:pPr algn="ctr"/>
            <a:r>
              <a:rPr lang="en-US" sz="1600" dirty="0" smtClean="0"/>
              <a:t>Username:</a:t>
            </a:r>
          </a:p>
          <a:p>
            <a:pPr algn="ctr"/>
            <a:r>
              <a:rPr lang="en-US" sz="1600" dirty="0" smtClean="0"/>
              <a:t>Password</a:t>
            </a:r>
            <a:r>
              <a:rPr lang="en-US" sz="1600" u="sng" dirty="0" smtClean="0"/>
              <a:t>:</a:t>
            </a:r>
            <a:endParaRPr lang="en-US" sz="1600" u="sng" dirty="0"/>
          </a:p>
        </p:txBody>
      </p:sp>
      <p:sp>
        <p:nvSpPr>
          <p:cNvPr id="45" name="Rectangle 44"/>
          <p:cNvSpPr/>
          <p:nvPr/>
        </p:nvSpPr>
        <p:spPr>
          <a:xfrm>
            <a:off x="4267200" y="3581401"/>
            <a:ext cx="1524000" cy="578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Students ID no:</a:t>
            </a:r>
            <a:endParaRPr lang="en-US" dirty="0"/>
          </a:p>
        </p:txBody>
      </p:sp>
      <p:sp>
        <p:nvSpPr>
          <p:cNvPr id="105" name="Rectangle 104"/>
          <p:cNvSpPr/>
          <p:nvPr/>
        </p:nvSpPr>
        <p:spPr>
          <a:xfrm>
            <a:off x="6489123" y="3446667"/>
            <a:ext cx="1731818" cy="713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smtClean="0"/>
              <a:t>Login</a:t>
            </a:r>
          </a:p>
          <a:p>
            <a:pPr algn="ctr"/>
            <a:r>
              <a:rPr lang="en-US" dirty="0" smtClean="0"/>
              <a:t>Username</a:t>
            </a:r>
            <a:r>
              <a:rPr lang="en-US" b="1" u="sng" dirty="0" smtClean="0"/>
              <a:t>:</a:t>
            </a:r>
          </a:p>
          <a:p>
            <a:pPr algn="ctr"/>
            <a:r>
              <a:rPr lang="en-US" dirty="0" smtClean="0"/>
              <a:t>Password:</a:t>
            </a:r>
            <a:endParaRPr lang="en-US" dirty="0"/>
          </a:p>
        </p:txBody>
      </p:sp>
      <p:cxnSp>
        <p:nvCxnSpPr>
          <p:cNvPr id="113" name="Straight Arrow Connector 112"/>
          <p:cNvCxnSpPr/>
          <p:nvPr/>
        </p:nvCxnSpPr>
        <p:spPr>
          <a:xfrm>
            <a:off x="7010400" y="3039301"/>
            <a:ext cx="0" cy="445117"/>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7" idx="2"/>
          </p:cNvCxnSpPr>
          <p:nvPr/>
        </p:nvCxnSpPr>
        <p:spPr>
          <a:xfrm>
            <a:off x="3238500" y="2749720"/>
            <a:ext cx="0" cy="10777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5" name="Elbow Connector 134"/>
          <p:cNvCxnSpPr>
            <a:stCxn id="23" idx="2"/>
          </p:cNvCxnSpPr>
          <p:nvPr/>
        </p:nvCxnSpPr>
        <p:spPr>
          <a:xfrm rot="5400000">
            <a:off x="2362200" y="114300"/>
            <a:ext cx="152400" cy="2362200"/>
          </a:xfrm>
          <a:prstGeom prst="bentConnector2">
            <a:avLst/>
          </a:prstGeom>
        </p:spPr>
        <p:style>
          <a:lnRef idx="1">
            <a:schemeClr val="dk1"/>
          </a:lnRef>
          <a:fillRef idx="0">
            <a:schemeClr val="dk1"/>
          </a:fillRef>
          <a:effectRef idx="0">
            <a:schemeClr val="dk1"/>
          </a:effectRef>
          <a:fontRef idx="minor">
            <a:schemeClr val="tx1"/>
          </a:fontRef>
        </p:style>
      </p:cxnSp>
      <p:cxnSp>
        <p:nvCxnSpPr>
          <p:cNvPr id="137" name="Straight Arrow Connector 136"/>
          <p:cNvCxnSpPr>
            <a:endCxn id="6" idx="0"/>
          </p:cNvCxnSpPr>
          <p:nvPr/>
        </p:nvCxnSpPr>
        <p:spPr>
          <a:xfrm>
            <a:off x="1257300" y="1371600"/>
            <a:ext cx="0" cy="2091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a:stCxn id="6" idx="3"/>
          </p:cNvCxnSpPr>
          <p:nvPr/>
        </p:nvCxnSpPr>
        <p:spPr>
          <a:xfrm flipV="1">
            <a:off x="2209800" y="2440770"/>
            <a:ext cx="2286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1" name="Rectangle 140"/>
          <p:cNvSpPr/>
          <p:nvPr/>
        </p:nvSpPr>
        <p:spPr>
          <a:xfrm>
            <a:off x="5534893" y="4814455"/>
            <a:ext cx="2286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MARKSHEET</a:t>
            </a:r>
            <a:endParaRPr lang="en-US" sz="2000" b="1" dirty="0"/>
          </a:p>
        </p:txBody>
      </p:sp>
      <p:cxnSp>
        <p:nvCxnSpPr>
          <p:cNvPr id="143" name="Straight Arrow Connector 142"/>
          <p:cNvCxnSpPr>
            <a:endCxn id="18" idx="0"/>
          </p:cNvCxnSpPr>
          <p:nvPr/>
        </p:nvCxnSpPr>
        <p:spPr>
          <a:xfrm>
            <a:off x="3089564" y="4567078"/>
            <a:ext cx="0" cy="37206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Straight Arrow Connector 155"/>
          <p:cNvCxnSpPr>
            <a:stCxn id="105" idx="1"/>
          </p:cNvCxnSpPr>
          <p:nvPr/>
        </p:nvCxnSpPr>
        <p:spPr>
          <a:xfrm flipH="1" flipV="1">
            <a:off x="5791200" y="3803421"/>
            <a:ext cx="697923" cy="1"/>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58" name="Straight Connector 157"/>
          <p:cNvCxnSpPr>
            <a:stCxn id="45" idx="1"/>
          </p:cNvCxnSpPr>
          <p:nvPr/>
        </p:nvCxnSpPr>
        <p:spPr>
          <a:xfrm flipH="1">
            <a:off x="4038600" y="3870789"/>
            <a:ext cx="228600" cy="15861"/>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4038600" y="3886649"/>
            <a:ext cx="0" cy="86646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164" name="Straight Arrow Connector 163"/>
          <p:cNvCxnSpPr/>
          <p:nvPr/>
        </p:nvCxnSpPr>
        <p:spPr>
          <a:xfrm flipH="1">
            <a:off x="3089564" y="4753111"/>
            <a:ext cx="949036" cy="0"/>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67" name="Elbow Connector 166"/>
          <p:cNvCxnSpPr>
            <a:stCxn id="45" idx="2"/>
          </p:cNvCxnSpPr>
          <p:nvPr/>
        </p:nvCxnSpPr>
        <p:spPr>
          <a:xfrm rot="16200000" flipH="1">
            <a:off x="5723835" y="3465541"/>
            <a:ext cx="259422" cy="1648693"/>
          </a:xfrm>
          <a:prstGeom prst="bentConnector2">
            <a:avLst/>
          </a:prstGeom>
        </p:spPr>
        <p:style>
          <a:lnRef idx="1">
            <a:schemeClr val="dk1"/>
          </a:lnRef>
          <a:fillRef idx="0">
            <a:schemeClr val="dk1"/>
          </a:fillRef>
          <a:effectRef idx="0">
            <a:schemeClr val="dk1"/>
          </a:effectRef>
          <a:fontRef idx="minor">
            <a:schemeClr val="tx1"/>
          </a:fontRef>
        </p:style>
      </p:cxnSp>
      <p:cxnSp>
        <p:nvCxnSpPr>
          <p:cNvPr id="169" name="Straight Arrow Connector 168"/>
          <p:cNvCxnSpPr>
            <a:endCxn id="141" idx="0"/>
          </p:cNvCxnSpPr>
          <p:nvPr/>
        </p:nvCxnSpPr>
        <p:spPr>
          <a:xfrm>
            <a:off x="6677893" y="4419600"/>
            <a:ext cx="0" cy="3948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9" idx="2"/>
          </p:cNvCxnSpPr>
          <p:nvPr/>
        </p:nvCxnSpPr>
        <p:spPr>
          <a:xfrm>
            <a:off x="4800600" y="2777859"/>
            <a:ext cx="0" cy="8035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p:cNvCxnSpPr>
          <p:nvPr/>
        </p:nvCxnSpPr>
        <p:spPr>
          <a:xfrm rot="16200000" flipH="1">
            <a:off x="6358401" y="2387302"/>
            <a:ext cx="261442" cy="1042555"/>
          </a:xfrm>
          <a:prstGeom prst="bentConnector2">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25" name="Straight Connector 24"/>
          <p:cNvCxnSpPr>
            <a:stCxn id="11" idx="2"/>
          </p:cNvCxnSpPr>
          <p:nvPr/>
        </p:nvCxnSpPr>
        <p:spPr>
          <a:xfrm>
            <a:off x="7322129" y="2721579"/>
            <a:ext cx="0" cy="31772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010400" y="3039301"/>
            <a:ext cx="344632"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838200"/>
          </a:xfrm>
        </p:spPr>
        <p:txBody>
          <a:bodyPr/>
          <a:lstStyle/>
          <a:p>
            <a:r>
              <a:rPr lang="en-US" dirty="0" smtClean="0"/>
              <a:t>			ALGORITHM</a:t>
            </a:r>
            <a:endParaRPr lang="en-US" dirty="0"/>
          </a:p>
        </p:txBody>
      </p:sp>
      <p:sp>
        <p:nvSpPr>
          <p:cNvPr id="3" name="Content Placeholder 2"/>
          <p:cNvSpPr>
            <a:spLocks noGrp="1"/>
          </p:cNvSpPr>
          <p:nvPr>
            <p:ph idx="1"/>
          </p:nvPr>
        </p:nvSpPr>
        <p:spPr/>
        <p:txBody>
          <a:bodyPr>
            <a:noAutofit/>
          </a:bodyPr>
          <a:lstStyle/>
          <a:p>
            <a:r>
              <a:rPr lang="en-US" sz="2000" dirty="0"/>
              <a:t>Step 1: If admin is operating the system, login id and password. If student is operating the system, they can access the system by providing the </a:t>
            </a:r>
            <a:r>
              <a:rPr lang="en-US" sz="2000" dirty="0" smtClean="0"/>
              <a:t>student id.</a:t>
            </a:r>
          </a:p>
          <a:p>
            <a:r>
              <a:rPr lang="en-US" sz="2000" dirty="0" smtClean="0"/>
              <a:t> </a:t>
            </a:r>
            <a:r>
              <a:rPr lang="en-US" sz="2000" dirty="0"/>
              <a:t>Step 2: Check if provided login id and password or </a:t>
            </a:r>
            <a:r>
              <a:rPr lang="en-US" sz="2000" dirty="0" smtClean="0"/>
              <a:t>student  </a:t>
            </a:r>
            <a:r>
              <a:rPr lang="en-US" sz="2000" dirty="0"/>
              <a:t>id is correct, if not go back to step 1 and if correct proceed for the step 3. </a:t>
            </a:r>
            <a:endParaRPr lang="en-US" sz="2000" dirty="0" smtClean="0"/>
          </a:p>
          <a:p>
            <a:r>
              <a:rPr lang="en-US" sz="2000" dirty="0" smtClean="0"/>
              <a:t>Step </a:t>
            </a:r>
            <a:r>
              <a:rPr lang="en-US" sz="2000" dirty="0"/>
              <a:t>3: If admin is operating the system, he can access the system by updating the database, changing the data in the database and can get the required information from the database. If students are operating the system, the can only view the data</a:t>
            </a:r>
            <a:r>
              <a:rPr lang="en-US" sz="2000" dirty="0" smtClean="0"/>
              <a:t>.</a:t>
            </a:r>
          </a:p>
          <a:p>
            <a:r>
              <a:rPr lang="en-US" sz="2000" dirty="0" smtClean="0"/>
              <a:t> </a:t>
            </a:r>
            <a:r>
              <a:rPr lang="en-US" sz="2000" dirty="0"/>
              <a:t>Step 4: Then system will generate the </a:t>
            </a:r>
            <a:r>
              <a:rPr lang="en-US" sz="2000" dirty="0" smtClean="0"/>
              <a:t>marks sheet </a:t>
            </a:r>
            <a:r>
              <a:rPr lang="en-US" sz="2000" dirty="0"/>
              <a:t>of all the students and it calculates the grade </a:t>
            </a:r>
            <a:r>
              <a:rPr lang="en-US" sz="2000" dirty="0" smtClean="0"/>
              <a:t>of each </a:t>
            </a:r>
            <a:r>
              <a:rPr lang="en-US" sz="2000" dirty="0"/>
              <a:t>and every student as </a:t>
            </a:r>
            <a:r>
              <a:rPr lang="en-US" sz="2000" dirty="0" smtClean="0"/>
              <a:t>per </a:t>
            </a:r>
            <a:r>
              <a:rPr lang="en-US" sz="2000" dirty="0"/>
              <a:t>grading </a:t>
            </a:r>
            <a:r>
              <a:rPr lang="en-US" sz="2000" dirty="0" smtClean="0"/>
              <a:t>system. </a:t>
            </a:r>
          </a:p>
          <a:p>
            <a:r>
              <a:rPr lang="en-US" sz="2000" dirty="0" smtClean="0"/>
              <a:t>Step 5: </a:t>
            </a:r>
            <a:r>
              <a:rPr lang="en-US" sz="2000" dirty="0"/>
              <a:t>Then this information of students’ marks are available to access to students by providing </a:t>
            </a:r>
            <a:r>
              <a:rPr lang="en-US" sz="2000" dirty="0" smtClean="0"/>
              <a:t>authentication.</a:t>
            </a:r>
          </a:p>
        </p:txBody>
      </p:sp>
    </p:spTree>
    <p:extLst>
      <p:ext uri="{BB962C8B-B14F-4D97-AF65-F5344CB8AC3E}">
        <p14:creationId xmlns:p14="http://schemas.microsoft.com/office/powerpoint/2010/main" val="210435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28600" y="-487681"/>
            <a:ext cx="8763000" cy="487681"/>
          </a:xfrm>
        </p:spPr>
        <p:txBody>
          <a:bodyPr>
            <a:normAutofit fontScale="90000"/>
          </a:bodyPr>
          <a:lstStyle/>
          <a:p>
            <a:pPr algn="r"/>
            <a:endParaRPr lang="en-US" dirty="0"/>
          </a:p>
        </p:txBody>
      </p:sp>
      <p:sp>
        <p:nvSpPr>
          <p:cNvPr id="3" name="Content Placeholder 2"/>
          <p:cNvSpPr>
            <a:spLocks noGrp="1"/>
          </p:cNvSpPr>
          <p:nvPr>
            <p:ph idx="1"/>
          </p:nvPr>
        </p:nvSpPr>
        <p:spPr>
          <a:xfrm>
            <a:off x="1828800" y="2819401"/>
            <a:ext cx="6781800" cy="3124200"/>
          </a:xfrm>
        </p:spPr>
        <p:txBody>
          <a:bodyPr/>
          <a:lstStyle/>
          <a:p>
            <a:pPr>
              <a:buNone/>
            </a:pPr>
            <a:r>
              <a:rPr lang="en-US" dirty="0" smtClean="0"/>
              <a:t>					</a:t>
            </a:r>
            <a:endParaRPr lang="en-US" dirty="0"/>
          </a:p>
        </p:txBody>
      </p:sp>
      <p:sp>
        <p:nvSpPr>
          <p:cNvPr id="4" name="Oval 3"/>
          <p:cNvSpPr/>
          <p:nvPr/>
        </p:nvSpPr>
        <p:spPr>
          <a:xfrm>
            <a:off x="3803073" y="76200"/>
            <a:ext cx="18288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Start</a:t>
            </a:r>
          </a:p>
        </p:txBody>
      </p:sp>
      <p:sp>
        <p:nvSpPr>
          <p:cNvPr id="7" name="Flowchart: Decision 6"/>
          <p:cNvSpPr/>
          <p:nvPr/>
        </p:nvSpPr>
        <p:spPr>
          <a:xfrm>
            <a:off x="3657600" y="1905000"/>
            <a:ext cx="2057400" cy="914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dirty="0" smtClean="0"/>
              <a:t>Is </a:t>
            </a:r>
            <a:r>
              <a:rPr lang="en-US" sz="1200" dirty="0" smtClean="0"/>
              <a:t>ID/Password</a:t>
            </a:r>
            <a:r>
              <a:rPr lang="en-US" sz="1300" dirty="0" smtClean="0"/>
              <a:t> is correct?</a:t>
            </a:r>
            <a:endParaRPr lang="en-US" sz="1300" dirty="0"/>
          </a:p>
        </p:txBody>
      </p:sp>
      <p:sp>
        <p:nvSpPr>
          <p:cNvPr id="11" name="Rectangle 10"/>
          <p:cNvSpPr/>
          <p:nvPr/>
        </p:nvSpPr>
        <p:spPr>
          <a:xfrm>
            <a:off x="3733800" y="43434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Calculate the total marks, % </a:t>
            </a:r>
            <a:r>
              <a:rPr lang="en-US" sz="1600" smtClean="0"/>
              <a:t>, </a:t>
            </a:r>
            <a:r>
              <a:rPr lang="en-US" sz="1600" smtClean="0"/>
              <a:t> </a:t>
            </a:r>
            <a:r>
              <a:rPr lang="en-US" sz="1600" dirty="0" smtClean="0"/>
              <a:t>grade</a:t>
            </a:r>
            <a:endParaRPr lang="en-US" sz="1600" dirty="0"/>
          </a:p>
        </p:txBody>
      </p:sp>
      <p:sp>
        <p:nvSpPr>
          <p:cNvPr id="13" name="Rectangle 12"/>
          <p:cNvSpPr/>
          <p:nvPr/>
        </p:nvSpPr>
        <p:spPr>
          <a:xfrm>
            <a:off x="3733800" y="5181600"/>
            <a:ext cx="1905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Generate the mark sheet</a:t>
            </a:r>
            <a:endParaRPr lang="en-US" dirty="0"/>
          </a:p>
        </p:txBody>
      </p:sp>
      <p:sp>
        <p:nvSpPr>
          <p:cNvPr id="16" name="Oval 15"/>
          <p:cNvSpPr/>
          <p:nvPr/>
        </p:nvSpPr>
        <p:spPr>
          <a:xfrm>
            <a:off x="3848894" y="6019800"/>
            <a:ext cx="1676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End</a:t>
            </a:r>
            <a:endParaRPr lang="en-US" dirty="0"/>
          </a:p>
        </p:txBody>
      </p:sp>
      <p:sp>
        <p:nvSpPr>
          <p:cNvPr id="17" name="Flowchart: Data 16"/>
          <p:cNvSpPr/>
          <p:nvPr/>
        </p:nvSpPr>
        <p:spPr>
          <a:xfrm>
            <a:off x="3714750" y="1235383"/>
            <a:ext cx="1981200" cy="5334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smtClean="0"/>
          </a:p>
          <a:p>
            <a:pPr algn="ctr"/>
            <a:r>
              <a:rPr lang="en-US" sz="1400" dirty="0" smtClean="0"/>
              <a:t>Enter ID/Password</a:t>
            </a:r>
          </a:p>
          <a:p>
            <a:pPr algn="ctr"/>
            <a:endParaRPr lang="en-US" sz="1400" dirty="0"/>
          </a:p>
        </p:txBody>
      </p:sp>
      <p:sp>
        <p:nvSpPr>
          <p:cNvPr id="18" name="Flowchart: Data 17"/>
          <p:cNvSpPr/>
          <p:nvPr/>
        </p:nvSpPr>
        <p:spPr>
          <a:xfrm>
            <a:off x="3657600" y="3581400"/>
            <a:ext cx="2057400" cy="5334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Enter marks</a:t>
            </a:r>
            <a:endParaRPr lang="en-US" dirty="0"/>
          </a:p>
        </p:txBody>
      </p:sp>
      <p:sp>
        <p:nvSpPr>
          <p:cNvPr id="19" name="Flowchart: Data 18"/>
          <p:cNvSpPr/>
          <p:nvPr/>
        </p:nvSpPr>
        <p:spPr>
          <a:xfrm>
            <a:off x="1447800" y="3581400"/>
            <a:ext cx="1981200" cy="4572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Update details</a:t>
            </a:r>
            <a:endParaRPr lang="en-US" dirty="0"/>
          </a:p>
        </p:txBody>
      </p:sp>
      <p:sp>
        <p:nvSpPr>
          <p:cNvPr id="20" name="Flowchart: Data 19"/>
          <p:cNvSpPr/>
          <p:nvPr/>
        </p:nvSpPr>
        <p:spPr>
          <a:xfrm>
            <a:off x="6096000" y="3581400"/>
            <a:ext cx="2057400" cy="4572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Update database</a:t>
            </a:r>
            <a:endParaRPr lang="en-US" dirty="0"/>
          </a:p>
        </p:txBody>
      </p:sp>
      <p:cxnSp>
        <p:nvCxnSpPr>
          <p:cNvPr id="28" name="Straight Arrow Connector 27"/>
          <p:cNvCxnSpPr>
            <a:stCxn id="13" idx="2"/>
            <a:endCxn id="16" idx="0"/>
          </p:cNvCxnSpPr>
          <p:nvPr/>
        </p:nvCxnSpPr>
        <p:spPr>
          <a:xfrm>
            <a:off x="4686300" y="5791200"/>
            <a:ext cx="794"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1" idx="2"/>
            <a:endCxn id="13" idx="0"/>
          </p:cNvCxnSpPr>
          <p:nvPr/>
        </p:nvCxnSpPr>
        <p:spPr>
          <a:xfrm rot="5400000">
            <a:off x="4572000" y="50673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8" idx="4"/>
            <a:endCxn id="11" idx="0"/>
          </p:cNvCxnSpPr>
          <p:nvPr/>
        </p:nvCxnSpPr>
        <p:spPr>
          <a:xfrm rot="5400000">
            <a:off x="4572000" y="42291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 idx="2"/>
            <a:endCxn id="18" idx="1"/>
          </p:cNvCxnSpPr>
          <p:nvPr/>
        </p:nvCxnSpPr>
        <p:spPr>
          <a:xfrm rot="5400000">
            <a:off x="4305300" y="32004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17" idx="4"/>
            <a:endCxn id="7" idx="0"/>
          </p:cNvCxnSpPr>
          <p:nvPr/>
        </p:nvCxnSpPr>
        <p:spPr>
          <a:xfrm flipH="1">
            <a:off x="4686300" y="1768783"/>
            <a:ext cx="19050" cy="1362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2438400" y="2895600"/>
            <a:ext cx="4876800" cy="15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Arrow Connector 94"/>
          <p:cNvCxnSpPr>
            <a:endCxn id="19" idx="1"/>
          </p:cNvCxnSpPr>
          <p:nvPr/>
        </p:nvCxnSpPr>
        <p:spPr>
          <a:xfrm rot="5400000">
            <a:off x="2095500" y="32385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a:endCxn id="20" idx="0"/>
          </p:cNvCxnSpPr>
          <p:nvPr/>
        </p:nvCxnSpPr>
        <p:spPr>
          <a:xfrm rot="16200000" flipH="1">
            <a:off x="6979920" y="3230880"/>
            <a:ext cx="685800" cy="152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3" name="Straight Connector 122"/>
          <p:cNvCxnSpPr>
            <a:stCxn id="7" idx="1"/>
          </p:cNvCxnSpPr>
          <p:nvPr/>
        </p:nvCxnSpPr>
        <p:spPr>
          <a:xfrm rot="10800000">
            <a:off x="3200400" y="23622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138" name="TextBox 137"/>
          <p:cNvSpPr txBox="1"/>
          <p:nvPr/>
        </p:nvSpPr>
        <p:spPr>
          <a:xfrm>
            <a:off x="3124200" y="1981200"/>
            <a:ext cx="482824" cy="369332"/>
          </a:xfrm>
          <a:prstGeom prst="rect">
            <a:avLst/>
          </a:prstGeom>
          <a:noFill/>
        </p:spPr>
        <p:txBody>
          <a:bodyPr wrap="none" rtlCol="0">
            <a:spAutoFit/>
          </a:bodyPr>
          <a:lstStyle/>
          <a:p>
            <a:r>
              <a:rPr lang="en-US" dirty="0" smtClean="0"/>
              <a:t>NO</a:t>
            </a:r>
            <a:endParaRPr lang="en-US" dirty="0"/>
          </a:p>
        </p:txBody>
      </p:sp>
      <p:sp>
        <p:nvSpPr>
          <p:cNvPr id="139" name="TextBox 138"/>
          <p:cNvSpPr txBox="1"/>
          <p:nvPr/>
        </p:nvSpPr>
        <p:spPr>
          <a:xfrm>
            <a:off x="4724400" y="2971800"/>
            <a:ext cx="559769" cy="369332"/>
          </a:xfrm>
          <a:prstGeom prst="rect">
            <a:avLst/>
          </a:prstGeom>
          <a:noFill/>
        </p:spPr>
        <p:txBody>
          <a:bodyPr wrap="none" rtlCol="0">
            <a:spAutoFit/>
          </a:bodyPr>
          <a:lstStyle/>
          <a:p>
            <a:r>
              <a:rPr lang="en-US" dirty="0" smtClean="0"/>
              <a:t>YES</a:t>
            </a:r>
            <a:endParaRPr lang="en-US" dirty="0"/>
          </a:p>
        </p:txBody>
      </p:sp>
      <p:sp>
        <p:nvSpPr>
          <p:cNvPr id="12" name="Rectangle 11"/>
          <p:cNvSpPr/>
          <p:nvPr/>
        </p:nvSpPr>
        <p:spPr>
          <a:xfrm>
            <a:off x="3886200" y="803564"/>
            <a:ext cx="16764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menu</a:t>
            </a:r>
            <a:endParaRPr lang="en-US" dirty="0"/>
          </a:p>
        </p:txBody>
      </p:sp>
      <p:cxnSp>
        <p:nvCxnSpPr>
          <p:cNvPr id="6" name="Straight Arrow Connector 5"/>
          <p:cNvCxnSpPr>
            <a:stCxn id="4" idx="4"/>
          </p:cNvCxnSpPr>
          <p:nvPr/>
        </p:nvCxnSpPr>
        <p:spPr>
          <a:xfrm>
            <a:off x="4717473" y="533400"/>
            <a:ext cx="6927" cy="2701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2"/>
            <a:endCxn id="17" idx="1"/>
          </p:cNvCxnSpPr>
          <p:nvPr/>
        </p:nvCxnSpPr>
        <p:spPr>
          <a:xfrm flipH="1">
            <a:off x="4705350" y="1108364"/>
            <a:ext cx="19050" cy="1270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Elbow Connector 30"/>
          <p:cNvCxnSpPr>
            <a:endCxn id="17" idx="2"/>
          </p:cNvCxnSpPr>
          <p:nvPr/>
        </p:nvCxnSpPr>
        <p:spPr>
          <a:xfrm rot="5400000" flipH="1" flipV="1">
            <a:off x="3132410" y="1570073"/>
            <a:ext cx="848449" cy="712471"/>
          </a:xfrm>
          <a:prstGeom prst="bentConnector2">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9427280"/>
      </p:ext>
    </p:extLst>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576</TotalTime>
  <Words>581</Words>
  <Application>Microsoft Office PowerPoint</Application>
  <PresentationFormat>On-screen Show (4:3)</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Trek</vt:lpstr>
      <vt:lpstr>STUDENT MARKSHEET SYSTEM</vt:lpstr>
      <vt:lpstr>Objectives of this presentation</vt:lpstr>
      <vt:lpstr> Requirement of the system</vt:lpstr>
      <vt:lpstr>    INDEX </vt:lpstr>
      <vt:lpstr>  proposed system</vt:lpstr>
      <vt:lpstr>   working </vt:lpstr>
      <vt:lpstr>  OUTPUT SCREEN DESIGN</vt:lpstr>
      <vt:lpstr>   ALGORITHM</vt:lpstr>
      <vt:lpstr>PowerPoint Presentation</vt:lpstr>
      <vt:lpstr>   concept</vt:lpstr>
      <vt:lpstr> WHY OUR SYSTEM???</vt:lpstr>
      <vt:lpstr>             result  and  conclusion</vt:lpstr>
      <vt:lpstr>   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kushal chaulagain</cp:lastModifiedBy>
  <cp:revision>81</cp:revision>
  <dcterms:created xsi:type="dcterms:W3CDTF">2016-04-09T10:37:02Z</dcterms:created>
  <dcterms:modified xsi:type="dcterms:W3CDTF">2016-04-11T04:07:17Z</dcterms:modified>
</cp:coreProperties>
</file>