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67" r:id="rId12"/>
    <p:sldId id="266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68" r:id="rId21"/>
    <p:sldId id="277" r:id="rId22"/>
    <p:sldId id="278" r:id="rId23"/>
    <p:sldId id="279" r:id="rId24"/>
    <p:sldId id="285" r:id="rId25"/>
    <p:sldId id="286" r:id="rId26"/>
    <p:sldId id="287" r:id="rId27"/>
    <p:sldId id="288" r:id="rId28"/>
    <p:sldId id="280" r:id="rId29"/>
    <p:sldId id="281" r:id="rId30"/>
    <p:sldId id="282" r:id="rId31"/>
    <p:sldId id="283" r:id="rId32"/>
    <p:sldId id="284" r:id="rId33"/>
    <p:sldId id="2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4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2D209-2CB9-E846-8983-45C207618983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DF780-5CDA-104A-AE2C-966043459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DF780-5CDA-104A-AE2C-9660434593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3C68-510D-1B43-A179-79CD6A5B206A}" type="datetime1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C189-6D0B-1644-B457-EFC16BE78350}" type="datetime1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70DD-7F78-3A41-ACA7-B274C8166693}" type="datetime1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883F-FD20-5C4B-ACFF-645D6535E0DF}" type="datetime1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E43F-832B-364A-886C-81F43A45F560}" type="datetime1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5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63EA-B139-2344-8E73-174EC8CAF239}" type="datetime1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26CC-4CFA-1E47-82CA-2CDA28B6237F}" type="datetime1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9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1131-8F7E-8F4A-A0F3-CE7F2858544B}" type="datetime1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0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3CB7-EF5C-EE41-ACB4-3B977D203CB6}" type="datetime1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4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BE0A-817D-AB43-A936-E8F7FDC34864}" type="datetime1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E587-113A-E048-BD32-ED8E436F1225}" type="datetime1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7109-FABA-B645-B21A-E68766C6618C}" type="datetime1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4B80-DE71-CC46-B9B3-AF1864E9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programming/c_structures.htm" TargetMode="External"/><Relationship Id="rId4" Type="http://schemas.openxmlformats.org/officeDocument/2006/relationships/hyperlink" Target="http://www.javakode.com/c-programming/c-structures/" TargetMode="External"/><Relationship Id="rId5" Type="http://schemas.openxmlformats.org/officeDocument/2006/relationships/hyperlink" Target="http://c.learncodethehardway.org/book/ex16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udytonight.com/c/structures-in-c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6978"/>
            <a:ext cx="9144000" cy="1412222"/>
          </a:xfrm>
        </p:spPr>
        <p:txBody>
          <a:bodyPr/>
          <a:lstStyle/>
          <a:p>
            <a:r>
              <a:rPr lang="en-US" dirty="0" smtClean="0"/>
              <a:t>Unit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8920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/>
              <a:t>Structure and </a:t>
            </a:r>
            <a:r>
              <a:rPr lang="en-US" sz="4400" b="1" dirty="0" smtClean="0"/>
              <a:t>Union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7179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Structure Elements Are Stored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+mj-lt"/>
              </a:rPr>
              <a:t>The elements of a structure are always stored in contiguous memory location.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 structure variable reserves number of bytes equal to sum of bytes needed to each of its members.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For ex: 		</a:t>
            </a:r>
            <a:r>
              <a:rPr lang="en-US" sz="2400" dirty="0" err="1" smtClean="0">
                <a:latin typeface="+mj-lt"/>
              </a:rPr>
              <a:t>struct</a:t>
            </a:r>
            <a:r>
              <a:rPr lang="en-US" sz="2400" dirty="0" smtClean="0">
                <a:latin typeface="+mj-lt"/>
              </a:rPr>
              <a:t> student{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	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roll;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	float marks;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	char remarks;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	}</a:t>
            </a:r>
            <a:r>
              <a:rPr lang="en-US" sz="2400" dirty="0" err="1" smtClean="0">
                <a:latin typeface="+mj-lt"/>
              </a:rPr>
              <a:t>st</a:t>
            </a:r>
            <a:r>
              <a:rPr lang="en-US" sz="2400" dirty="0" smtClean="0">
                <a:latin typeface="+mj-lt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Here, structure </a:t>
            </a:r>
            <a:r>
              <a:rPr lang="en-US" sz="2400" b="1" i="1" dirty="0" smtClean="0">
                <a:latin typeface="+mj-lt"/>
              </a:rPr>
              <a:t>student’s</a:t>
            </a:r>
            <a:r>
              <a:rPr lang="en-US" sz="2400" dirty="0" smtClean="0">
                <a:latin typeface="+mj-lt"/>
              </a:rPr>
              <a:t> variables </a:t>
            </a:r>
            <a:r>
              <a:rPr lang="en-US" sz="2400" b="1" i="1" dirty="0" err="1" smtClean="0">
                <a:latin typeface="+mj-lt"/>
              </a:rPr>
              <a:t>st</a:t>
            </a:r>
            <a:r>
              <a:rPr lang="en-US" sz="2400" dirty="0" smtClean="0">
                <a:latin typeface="+mj-lt"/>
              </a:rPr>
              <a:t> takes 7 bytes in memory as its member variable roll needs 2bytes, marks needs 4 bytes and remarks needs 1 byte.</a:t>
            </a:r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0" y="502255"/>
            <a:ext cx="3471041" cy="77518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OUTPUT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31395" cy="6858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99" y="1574799"/>
            <a:ext cx="4696811" cy="12524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4" y="2051106"/>
            <a:ext cx="241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3366" y="901391"/>
            <a:ext cx="3103180" cy="580311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Output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270271" cy="6858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70" y="1734363"/>
            <a:ext cx="7841374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DIY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Create a structure named student that has name, roll, marks and remarks as members. WAP to read and display data entered by the user.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Create a structure named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employee as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members. WAP to read and display data entered by the user.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819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Array </a:t>
            </a:r>
            <a:r>
              <a:rPr lang="en-US" sz="3600" smtClean="0"/>
              <a:t>Of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5916"/>
            <a:ext cx="10515600" cy="524104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In our previous structure examples, if we want to keep record of 50 students, we have to make 50 structure variables like st1,st2</a:t>
            </a:r>
            <a:r>
              <a:rPr lang="is-IS" sz="2400" dirty="0" smtClean="0">
                <a:latin typeface="+mj-lt"/>
              </a:rPr>
              <a:t>….st50. (WORST Technique)</a:t>
            </a:r>
          </a:p>
          <a:p>
            <a:endParaRPr lang="is-I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</a:t>
            </a:r>
            <a:r>
              <a:rPr lang="is-IS" sz="2400" dirty="0" smtClean="0">
                <a:latin typeface="+mj-lt"/>
              </a:rPr>
              <a:t>o tackle this we can use array of structure to store records of 50 students. </a:t>
            </a:r>
          </a:p>
          <a:p>
            <a:endParaRPr lang="is-IS" sz="2400" dirty="0">
              <a:latin typeface="+mj-lt"/>
            </a:endParaRPr>
          </a:p>
          <a:p>
            <a:r>
              <a:rPr lang="is-IS" sz="2400" dirty="0" smtClean="0">
                <a:latin typeface="+mj-lt"/>
              </a:rPr>
              <a:t>An array of structure can be declared in two ways as illustrated below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1660"/>
              </p:ext>
            </p:extLst>
          </p:nvPr>
        </p:nvGraphicFramePr>
        <p:xfrm>
          <a:off x="1494117" y="3634988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Employee{</a:t>
                      </a:r>
                    </a:p>
                    <a:p>
                      <a:r>
                        <a:rPr lang="en-US" dirty="0" smtClean="0"/>
                        <a:t>    char name[20];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empID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r>
                        <a:rPr lang="en-US" baseline="0" dirty="0" smtClean="0"/>
                        <a:t>    float salary;</a:t>
                      </a:r>
                    </a:p>
                    <a:p>
                      <a:r>
                        <a:rPr lang="en-US" baseline="0" dirty="0" smtClean="0"/>
                        <a:t>}</a:t>
                      </a:r>
                      <a:r>
                        <a:rPr lang="en-US" baseline="0" dirty="0" err="1" smtClean="0"/>
                        <a:t>emp</a:t>
                      </a:r>
                      <a:r>
                        <a:rPr lang="en-US" baseline="0" dirty="0" smtClean="0"/>
                        <a:t>[10];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Employee{</a:t>
                      </a:r>
                    </a:p>
                    <a:p>
                      <a:r>
                        <a:rPr lang="en-US" dirty="0" smtClean="0"/>
                        <a:t>    char name[20];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empID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r>
                        <a:rPr lang="en-US" baseline="0" dirty="0" smtClean="0"/>
                        <a:t>    float salary;</a:t>
                      </a:r>
                    </a:p>
                    <a:p>
                      <a:r>
                        <a:rPr lang="en-US" baseline="0" dirty="0" smtClean="0"/>
                        <a:t>};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Employee </a:t>
                      </a:r>
                      <a:r>
                        <a:rPr lang="en-US" dirty="0" err="1" smtClean="0"/>
                        <a:t>emp</a:t>
                      </a:r>
                      <a:r>
                        <a:rPr lang="en-US" dirty="0" smtClean="0"/>
                        <a:t>[10];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Here </a:t>
                      </a:r>
                      <a:r>
                        <a:rPr lang="en-US" dirty="0" err="1" smtClean="0"/>
                        <a:t>emp</a:t>
                      </a:r>
                      <a:r>
                        <a:rPr lang="en-US" dirty="0" smtClean="0"/>
                        <a:t> is an array</a:t>
                      </a:r>
                      <a:r>
                        <a:rPr lang="en-US" baseline="0" dirty="0" smtClean="0"/>
                        <a:t> of 10 Employee structures. Each element of the array </a:t>
                      </a:r>
                      <a:r>
                        <a:rPr lang="en-US" baseline="0" dirty="0" err="1" smtClean="0"/>
                        <a:t>emp</a:t>
                      </a:r>
                      <a:r>
                        <a:rPr lang="en-US" baseline="0" dirty="0" smtClean="0"/>
                        <a:t> will contain the structure of the type Employee.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1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484728"/>
          </a:xfrm>
        </p:spPr>
        <p:txBody>
          <a:bodyPr>
            <a:normAutofit fontScale="90000"/>
          </a:bodyPr>
          <a:lstStyle/>
          <a:p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38188" cy="6858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66" y="0"/>
            <a:ext cx="5935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6460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Initializing array of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5"/>
            <a:ext cx="10515600" cy="51529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+mj-lt"/>
              </a:rPr>
              <a:t>struct</a:t>
            </a:r>
            <a:r>
              <a:rPr lang="en-US" sz="2400" dirty="0">
                <a:latin typeface="+mj-lt"/>
              </a:rPr>
              <a:t> student{   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char </a:t>
            </a:r>
            <a:r>
              <a:rPr lang="en-US" sz="2400" dirty="0">
                <a:latin typeface="+mj-lt"/>
              </a:rPr>
              <a:t>name[50];    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roll;    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float </a:t>
            </a:r>
            <a:r>
              <a:rPr lang="en-US" sz="2400" dirty="0">
                <a:latin typeface="+mj-lt"/>
              </a:rPr>
              <a:t>marks</a:t>
            </a:r>
            <a:r>
              <a:rPr lang="en-US" sz="2400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};</a:t>
            </a:r>
          </a:p>
          <a:p>
            <a:pPr marL="0" indent="0">
              <a:buNone/>
            </a:pPr>
            <a:r>
              <a:rPr lang="en-US" sz="2400" dirty="0" err="1">
                <a:latin typeface="+mj-lt"/>
              </a:rPr>
              <a:t>s</a:t>
            </a:r>
            <a:r>
              <a:rPr lang="en-US" sz="2400" dirty="0" err="1" smtClean="0">
                <a:latin typeface="+mj-lt"/>
              </a:rPr>
              <a:t>truct</a:t>
            </a:r>
            <a:r>
              <a:rPr lang="en-US" sz="2400" dirty="0" smtClean="0">
                <a:latin typeface="+mj-lt"/>
              </a:rPr>
              <a:t> student </a:t>
            </a:r>
            <a:r>
              <a:rPr lang="en-US" sz="2400" dirty="0" err="1" smtClean="0">
                <a:latin typeface="+mj-lt"/>
              </a:rPr>
              <a:t>stu</a:t>
            </a:r>
            <a:r>
              <a:rPr lang="en-US" sz="2400" dirty="0" smtClean="0">
                <a:latin typeface="+mj-lt"/>
              </a:rPr>
              <a:t>[5]={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	“Ram”, 200,150.5;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“Rahim”, 220,250.5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</a:t>
            </a:r>
            <a:r>
              <a:rPr lang="en-US" sz="2400" dirty="0" err="1" smtClean="0"/>
              <a:t>kasprowich</a:t>
            </a:r>
            <a:r>
              <a:rPr lang="en-US" sz="2400" dirty="0" smtClean="0"/>
              <a:t>”, 210,250.4;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“Smith”, 300,350.1;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“Steven”, 400,120.5;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}</a:t>
            </a:r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700"/>
            <a:ext cx="10515600" cy="77518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Structure within structure (Nested Structure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7581"/>
            <a:ext cx="10515600" cy="53593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Structure written inside another structure is called as nesting of two structures.</a:t>
            </a:r>
          </a:p>
          <a:p>
            <a:r>
              <a:rPr lang="en-US" sz="2400" dirty="0">
                <a:latin typeface="+mj-lt"/>
              </a:rPr>
              <a:t>Nested Structures are allowed in C Programming Language.</a:t>
            </a:r>
          </a:p>
          <a:p>
            <a:r>
              <a:rPr lang="en-US" sz="2400" dirty="0">
                <a:latin typeface="+mj-lt"/>
              </a:rPr>
              <a:t>We can write one Structure inside another structure as member of another structure</a:t>
            </a:r>
            <a:r>
              <a:rPr lang="en-US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Ex: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09260"/>
              </p:ext>
            </p:extLst>
          </p:nvPr>
        </p:nvGraphicFramePr>
        <p:xfrm>
          <a:off x="2032000" y="3344532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struct</a:t>
                      </a:r>
                      <a:r>
                        <a:rPr lang="en-US" sz="1800" dirty="0" smtClean="0"/>
                        <a:t> date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	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	  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date;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	  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month;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	  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year;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	};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struct</a:t>
                      </a:r>
                      <a:r>
                        <a:rPr lang="en-US" sz="1800" dirty="0" smtClean="0"/>
                        <a:t> Employee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	  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	   char </a:t>
                      </a:r>
                      <a:r>
                        <a:rPr lang="en-US" sz="1800" dirty="0" err="1" smtClean="0"/>
                        <a:t>ename</a:t>
                      </a:r>
                      <a:r>
                        <a:rPr lang="en-US" sz="1800" dirty="0" smtClean="0"/>
                        <a:t>[20];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	  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ssn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	   float salary;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	   </a:t>
                      </a:r>
                      <a:r>
                        <a:rPr lang="en-US" sz="1800" dirty="0" err="1" smtClean="0"/>
                        <a:t>struct</a:t>
                      </a:r>
                      <a:r>
                        <a:rPr lang="en-US" sz="1800" dirty="0" smtClean="0"/>
                        <a:t> date </a:t>
                      </a:r>
                      <a:r>
                        <a:rPr lang="en-US" sz="1800" dirty="0" err="1" smtClean="0"/>
                        <a:t>doj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	}emp1;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1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1210" y="365757"/>
            <a:ext cx="1516828" cy="570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5482" y="1228163"/>
            <a:ext cx="1516828" cy="570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9070" y="2079811"/>
            <a:ext cx="1516828" cy="570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19829" y="2983455"/>
            <a:ext cx="1516828" cy="570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0861" y="3824346"/>
            <a:ext cx="1516828" cy="570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6" idx="2"/>
          </p:cNvCxnSpPr>
          <p:nvPr/>
        </p:nvCxnSpPr>
        <p:spPr>
          <a:xfrm>
            <a:off x="1059624" y="935912"/>
            <a:ext cx="0" cy="317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1047068" y="1513240"/>
            <a:ext cx="7584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50659" y="2364888"/>
            <a:ext cx="7584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61416" y="3257771"/>
            <a:ext cx="7584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52451" y="4109420"/>
            <a:ext cx="7584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748" y="487683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Person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17565" y="13294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17565" y="307310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31043" y="2206221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DateOfBirth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17565" y="3865769"/>
            <a:ext cx="74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Salary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26989" y="1767840"/>
            <a:ext cx="1516828" cy="570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30577" y="2619488"/>
            <a:ext cx="1516828" cy="570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41336" y="3523132"/>
            <a:ext cx="1516828" cy="570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68575" y="2063675"/>
            <a:ext cx="7584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72166" y="2915323"/>
            <a:ext cx="7584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82923" y="3808206"/>
            <a:ext cx="7584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8576" y="2052917"/>
            <a:ext cx="14346" cy="177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31324" y="2575552"/>
            <a:ext cx="835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06803" y="1891393"/>
            <a:ext cx="5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06803" y="2745898"/>
            <a:ext cx="82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06803" y="3607783"/>
            <a:ext cx="58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99666" y="365757"/>
            <a:ext cx="2346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Members of Structures</a:t>
            </a:r>
          </a:p>
          <a:p>
            <a:r>
              <a:rPr lang="en-US" dirty="0" smtClean="0"/>
              <a:t>	person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62130" y="978972"/>
            <a:ext cx="2346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Members of Structures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/>
              <a:t>d</a:t>
            </a:r>
            <a:r>
              <a:rPr lang="en-US" dirty="0" err="1" smtClean="0"/>
              <a:t>ateOfBirth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33397"/>
              </p:ext>
            </p:extLst>
          </p:nvPr>
        </p:nvGraphicFramePr>
        <p:xfrm>
          <a:off x="3749054" y="4244489"/>
          <a:ext cx="8128000" cy="167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01886">
                <a:tc>
                  <a:txBody>
                    <a:bodyPr/>
                    <a:lstStyle/>
                    <a:p>
                      <a:r>
                        <a:rPr lang="en-US" dirty="0" smtClean="0"/>
                        <a:t>The members within structure </a:t>
                      </a:r>
                      <a:r>
                        <a:rPr lang="en-US" b="0" i="1" dirty="0" smtClean="0"/>
                        <a:t>date</a:t>
                      </a:r>
                      <a:r>
                        <a:rPr lang="en-US" dirty="0" smtClean="0"/>
                        <a:t> can</a:t>
                      </a:r>
                      <a:r>
                        <a:rPr lang="en-US" baseline="0" dirty="0" smtClean="0"/>
                        <a:t> be accessed as: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members within </a:t>
                      </a:r>
                      <a:r>
                        <a:rPr lang="en-US" b="0" i="1" dirty="0" smtClean="0"/>
                        <a:t>person</a:t>
                      </a:r>
                      <a:r>
                        <a:rPr lang="en-US" dirty="0" smtClean="0"/>
                        <a:t> structure are</a:t>
                      </a:r>
                      <a:r>
                        <a:rPr lang="en-US" baseline="0" dirty="0" smtClean="0"/>
                        <a:t> accessed as:</a:t>
                      </a:r>
                      <a:endParaRPr lang="en-US" dirty="0"/>
                    </a:p>
                  </a:txBody>
                  <a:tcPr/>
                </a:tc>
              </a:tr>
              <a:tr h="97160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p.dateOfBirthday.day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p.dateOfBirthday.month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p.dateOfBirthday.year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p.Name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p.Id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p.salary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2305"/>
              </p:ext>
            </p:extLst>
          </p:nvPr>
        </p:nvGraphicFramePr>
        <p:xfrm>
          <a:off x="7003227" y="584495"/>
          <a:ext cx="4932164" cy="242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082"/>
                <a:gridCol w="2466082"/>
              </a:tblGrid>
              <a:tr h="24276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date{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day;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month;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year;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};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person{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char name[20];</a:t>
                      </a:r>
                    </a:p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id;</a:t>
                      </a:r>
                    </a:p>
                    <a:p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date </a:t>
                      </a:r>
                      <a:r>
                        <a:rPr lang="en-US" sz="1400" baseline="0" dirty="0" err="1" smtClean="0"/>
                        <a:t>dateOfBirthday</a:t>
                      </a:r>
                      <a:r>
                        <a:rPr lang="en-US" sz="1400" baseline="0" dirty="0" smtClean="0"/>
                        <a:t>;</a:t>
                      </a:r>
                    </a:p>
                    <a:p>
                      <a:r>
                        <a:rPr lang="en-US" dirty="0" smtClean="0"/>
                        <a:t>float salary;</a:t>
                      </a:r>
                    </a:p>
                    <a:p>
                      <a:r>
                        <a:rPr lang="en-US" dirty="0" smtClean="0"/>
                        <a:t>}p;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2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322" y="301214"/>
            <a:ext cx="3866478" cy="5916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Output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96270" cy="67214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892885"/>
            <a:ext cx="4206238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271"/>
            <a:ext cx="10515600" cy="613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461"/>
            <a:ext cx="10515600" cy="517650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 structure is a collection of variables under a single name.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Arrays allow to define type of variables that can hold several data items of the same kind.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Similarly structure is another user defined data type available in C that allows to combine data items of different kinds.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 structure is a convenient way of grouping several pieces of related information together.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0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0" y="322729"/>
            <a:ext cx="3672840" cy="8390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OUTPUT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47012" cy="68469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63" y="1161827"/>
            <a:ext cx="5334253" cy="191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43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88"/>
            <a:ext cx="10515600" cy="592305"/>
          </a:xfrm>
        </p:spPr>
        <p:txBody>
          <a:bodyPr>
            <a:normAutofit/>
          </a:bodyPr>
          <a:lstStyle/>
          <a:p>
            <a:r>
              <a:rPr lang="en-US" sz="3600" dirty="0"/>
              <a:t>Pointer to structure</a:t>
            </a:r>
            <a:r>
              <a:rPr lang="en-US" sz="3600" dirty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9854"/>
            <a:ext cx="10515600" cy="532711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Pointers can be used also with structure.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To store address of a structure type variable, we can define a structure type pointer variable as normal way.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Let us consider a structure book that has members name, page and price.</a:t>
            </a:r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48651"/>
              </p:ext>
            </p:extLst>
          </p:nvPr>
        </p:nvGraphicFramePr>
        <p:xfrm>
          <a:off x="4395246" y="3731807"/>
          <a:ext cx="69585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5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book b;                         //</a:t>
                      </a:r>
                      <a:r>
                        <a:rPr lang="en-US" baseline="0" dirty="0" smtClean="0"/>
                        <a:t> b is a structure variable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38181"/>
              </p:ext>
            </p:extLst>
          </p:nvPr>
        </p:nvGraphicFramePr>
        <p:xfrm>
          <a:off x="838200" y="3731807"/>
          <a:ext cx="3200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book{</a:t>
                      </a:r>
                    </a:p>
                    <a:p>
                      <a:r>
                        <a:rPr lang="en-US" dirty="0" smtClean="0"/>
                        <a:t>    char name[10];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page;</a:t>
                      </a:r>
                    </a:p>
                    <a:p>
                      <a:r>
                        <a:rPr lang="en-US" dirty="0" smtClean="0"/>
                        <a:t>    float price;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64566"/>
              </p:ext>
            </p:extLst>
          </p:nvPr>
        </p:nvGraphicFramePr>
        <p:xfrm>
          <a:off x="4395246" y="4102647"/>
          <a:ext cx="69585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554"/>
              </a:tblGrid>
              <a:tr h="36077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book *</a:t>
                      </a:r>
                      <a:r>
                        <a:rPr lang="en-US" dirty="0" err="1" smtClean="0"/>
                        <a:t>bptr</a:t>
                      </a:r>
                      <a:r>
                        <a:rPr lang="en-US" dirty="0" smtClean="0"/>
                        <a:t>;                //</a:t>
                      </a:r>
                      <a:r>
                        <a:rPr lang="en-US" baseline="0" dirty="0" smtClean="0"/>
                        <a:t> b is a pointer variable of structure type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20878" y="4633760"/>
            <a:ext cx="629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declaration for a pointer to structure doesn’t allocate any </a:t>
            </a:r>
          </a:p>
          <a:p>
            <a:r>
              <a:rPr lang="en-US" dirty="0" smtClean="0"/>
              <a:t>      memory for a structure but allocates only for pointer.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8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730"/>
            <a:ext cx="10515600" cy="585423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+mj-lt"/>
              </a:rPr>
              <a:t>To use structure members through pointer </a:t>
            </a:r>
            <a:r>
              <a:rPr lang="en-US" sz="2400" dirty="0" err="1" smtClean="0">
                <a:latin typeface="+mj-lt"/>
              </a:rPr>
              <a:t>bptr</a:t>
            </a:r>
            <a:r>
              <a:rPr lang="en-US" sz="2400" dirty="0" smtClean="0">
                <a:latin typeface="+mj-lt"/>
              </a:rPr>
              <a:t>, memory must be allocated for a structure by using function </a:t>
            </a:r>
            <a:r>
              <a:rPr lang="en-US" sz="2400" dirty="0" err="1" smtClean="0">
                <a:latin typeface="+mj-lt"/>
              </a:rPr>
              <a:t>malloc</a:t>
            </a:r>
            <a:r>
              <a:rPr lang="en-US" sz="2400" dirty="0" smtClean="0">
                <a:latin typeface="+mj-lt"/>
              </a:rPr>
              <a:t>() or by adding declaration and assignment as given below.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3200" b="1" dirty="0" err="1">
                <a:solidFill>
                  <a:srgbClr val="FF0000"/>
                </a:solidFill>
                <a:latin typeface="+mj-lt"/>
              </a:rPr>
              <a:t>b</a:t>
            </a:r>
            <a:r>
              <a:rPr lang="en-US" sz="3200" b="1" dirty="0" err="1" smtClean="0">
                <a:solidFill>
                  <a:srgbClr val="FF0000"/>
                </a:solidFill>
                <a:latin typeface="+mj-lt"/>
              </a:rPr>
              <a:t>ptr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=&amp;b;</a:t>
            </a:r>
            <a:r>
              <a:rPr lang="en-US" sz="2400" dirty="0" smtClean="0">
                <a:latin typeface="+mj-lt"/>
              </a:rPr>
              <a:t>   //here the base address of b can be assigned to </a:t>
            </a:r>
            <a:r>
              <a:rPr lang="en-US" sz="2400" dirty="0" err="1" smtClean="0">
                <a:latin typeface="+mj-lt"/>
              </a:rPr>
              <a:t>bptr</a:t>
            </a:r>
            <a:r>
              <a:rPr lang="en-US" sz="2400" dirty="0" smtClean="0">
                <a:latin typeface="+mj-lt"/>
              </a:rPr>
              <a:t> pointer.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An individual structure member can be accessed in terms of its corresponding pointer variable by writing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</a:t>
            </a:r>
            <a:r>
              <a:rPr lang="en-US" sz="2400" b="1" dirty="0" err="1" smtClean="0">
                <a:latin typeface="+mj-lt"/>
              </a:rPr>
              <a:t>ptr_variable</a:t>
            </a:r>
            <a:r>
              <a:rPr lang="en-US" sz="2400" b="1" dirty="0" smtClean="0">
                <a:latin typeface="+mj-lt"/>
              </a:rPr>
              <a:t> -&gt; member;</a:t>
            </a:r>
          </a:p>
          <a:p>
            <a:r>
              <a:rPr lang="en-US" sz="2400" dirty="0" smtClean="0">
                <a:latin typeface="+mj-lt"/>
              </a:rPr>
              <a:t>Here -&gt; is called arrow operator and there must be pointer to the structure on the left side of this operator.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.e. Now the members name, pages and price of book can be accessed as</a:t>
            </a:r>
          </a:p>
          <a:p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b.name</a:t>
            </a:r>
            <a:r>
              <a:rPr lang="en-US" sz="2400" dirty="0" smtClean="0">
                <a:latin typeface="+mj-lt"/>
              </a:rPr>
              <a:t>; 	OR 	</a:t>
            </a:r>
            <a:r>
              <a:rPr lang="en-US" sz="2400" dirty="0" err="1" smtClean="0">
                <a:latin typeface="+mj-lt"/>
              </a:rPr>
              <a:t>bptr</a:t>
            </a:r>
            <a:r>
              <a:rPr lang="en-US" sz="2400" dirty="0" smtClean="0">
                <a:latin typeface="+mj-lt"/>
              </a:rPr>
              <a:t>-&gt; name	OR	(*</a:t>
            </a:r>
            <a:r>
              <a:rPr lang="en-US" sz="2400" dirty="0" err="1" smtClean="0">
                <a:latin typeface="+mj-lt"/>
              </a:rPr>
              <a:t>bptr</a:t>
            </a:r>
            <a:r>
              <a:rPr lang="en-US" sz="2400" dirty="0" smtClean="0">
                <a:latin typeface="+mj-lt"/>
              </a:rPr>
              <a:t>).name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b.page</a:t>
            </a:r>
            <a:r>
              <a:rPr lang="en-US" sz="2400" dirty="0" smtClean="0">
                <a:latin typeface="+mj-lt"/>
              </a:rPr>
              <a:t>; 		OR 	</a:t>
            </a:r>
            <a:r>
              <a:rPr lang="en-US" sz="2400" dirty="0" err="1" smtClean="0">
                <a:latin typeface="+mj-lt"/>
              </a:rPr>
              <a:t>bptr</a:t>
            </a:r>
            <a:r>
              <a:rPr lang="en-US" sz="2400" dirty="0" smtClean="0">
                <a:latin typeface="+mj-lt"/>
              </a:rPr>
              <a:t>-&gt; page	OR	(*</a:t>
            </a:r>
            <a:r>
              <a:rPr lang="en-US" sz="2400" dirty="0" err="1" smtClean="0">
                <a:latin typeface="+mj-lt"/>
              </a:rPr>
              <a:t>bptr</a:t>
            </a:r>
            <a:r>
              <a:rPr lang="en-US" sz="2400" dirty="0" smtClean="0">
                <a:latin typeface="+mj-lt"/>
              </a:rPr>
              <a:t>). page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b.price</a:t>
            </a:r>
            <a:r>
              <a:rPr lang="en-US" sz="2400" dirty="0" smtClean="0">
                <a:latin typeface="+mj-lt"/>
              </a:rPr>
              <a:t>; </a:t>
            </a: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OR </a:t>
            </a:r>
            <a:r>
              <a:rPr lang="en-US" sz="2400" dirty="0">
                <a:latin typeface="+mj-lt"/>
              </a:rPr>
              <a:t>	</a:t>
            </a:r>
            <a:r>
              <a:rPr lang="en-US" sz="2400" dirty="0" err="1">
                <a:latin typeface="+mj-lt"/>
              </a:rPr>
              <a:t>bptr</a:t>
            </a:r>
            <a:r>
              <a:rPr lang="en-US" sz="2400" dirty="0">
                <a:latin typeface="+mj-lt"/>
              </a:rPr>
              <a:t>-&gt; </a:t>
            </a:r>
            <a:r>
              <a:rPr lang="en-US" sz="2400" dirty="0" smtClean="0">
                <a:latin typeface="+mj-lt"/>
              </a:rPr>
              <a:t>price</a:t>
            </a:r>
            <a:r>
              <a:rPr lang="en-US" sz="2400" dirty="0">
                <a:latin typeface="+mj-lt"/>
              </a:rPr>
              <a:t>	OR	(*</a:t>
            </a:r>
            <a:r>
              <a:rPr lang="en-US" sz="2400" dirty="0" err="1">
                <a:latin typeface="+mj-lt"/>
              </a:rPr>
              <a:t>bptr</a:t>
            </a:r>
            <a:r>
              <a:rPr lang="en-US" sz="2400" dirty="0">
                <a:latin typeface="+mj-lt"/>
              </a:rPr>
              <a:t>). </a:t>
            </a:r>
            <a:r>
              <a:rPr lang="en-US" sz="2400" dirty="0" smtClean="0">
                <a:latin typeface="+mj-lt"/>
              </a:rPr>
              <a:t>price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44218" cy="685799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0"/>
            <a:ext cx="80137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4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2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61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1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65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7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45"/>
            <a:ext cx="10515600" cy="775186"/>
          </a:xfrm>
        </p:spPr>
        <p:txBody>
          <a:bodyPr/>
          <a:lstStyle/>
          <a:p>
            <a:r>
              <a:rPr lang="en-US" dirty="0" smtClean="0"/>
              <a:t>What is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4"/>
            <a:ext cx="10515600" cy="510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</a:rPr>
              <a:t>A structure is a convenient tool for handling a group of logically related data items.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For ex: name, roll, fee, marks, address, gender and phone are related information of a student.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To store information about a student, we would require to store the name of the student which is array of characters, roll of student which is integer type of data and so on.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These attributes of students can be grouped into a single entity, </a:t>
            </a:r>
            <a:r>
              <a:rPr lang="en-US" b="1" i="1" dirty="0" smtClean="0">
                <a:latin typeface="+mj-lt"/>
              </a:rPr>
              <a:t>student</a:t>
            </a:r>
            <a:r>
              <a:rPr lang="en-US" dirty="0" smtClean="0">
                <a:latin typeface="+mj-lt"/>
              </a:rPr>
              <a:t>. Here, student is known as structure which organizes different data times in a more meaningful way.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8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13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6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References: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hlinkClick r:id="rId2"/>
              </a:rPr>
              <a:t>http://www.studytonight.com/c/structures-in-c.php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  <a:hlinkClick r:id="rId3"/>
              </a:rPr>
              <a:t>http://www.tutorialspoint.com/cprogramming/c_structures.htm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  <a:hlinkClick r:id="rId4"/>
              </a:rPr>
              <a:t>http://www.javakode.com/c-programming/c-structures/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  <a:hlinkClick r:id="rId5"/>
              </a:rPr>
              <a:t>http://c.learncodethehardway.org/book/ex16.html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3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061"/>
            <a:ext cx="10515600" cy="775186"/>
          </a:xfrm>
        </p:spPr>
        <p:txBody>
          <a:bodyPr/>
          <a:lstStyle/>
          <a:p>
            <a:r>
              <a:rPr lang="en-US" dirty="0" smtClean="0"/>
              <a:t>Defining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828"/>
            <a:ext cx="10515600" cy="50151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j-lt"/>
              </a:rPr>
              <a:t>Syntax: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	</a:t>
            </a:r>
            <a:r>
              <a:rPr lang="en-US" b="1" i="1" dirty="0" err="1" smtClean="0">
                <a:latin typeface="+mj-lt"/>
              </a:rPr>
              <a:t>struct</a:t>
            </a:r>
            <a:r>
              <a:rPr lang="en-US" dirty="0" smtClean="0">
                <a:latin typeface="+mj-lt"/>
              </a:rPr>
              <a:t>	</a:t>
            </a:r>
            <a:r>
              <a:rPr lang="en-US" i="1" dirty="0" err="1" smtClean="0">
                <a:latin typeface="+mj-lt"/>
              </a:rPr>
              <a:t>structure_name</a:t>
            </a:r>
            <a:r>
              <a:rPr lang="en-US" dirty="0" smtClean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	</a:t>
            </a:r>
            <a:r>
              <a:rPr lang="en-US" b="1" dirty="0" smtClean="0">
                <a:latin typeface="+mj-lt"/>
              </a:rPr>
              <a:t>	</a:t>
            </a:r>
            <a:r>
              <a:rPr lang="en-US" b="1" i="1" dirty="0" err="1" smtClean="0">
                <a:latin typeface="+mj-lt"/>
              </a:rPr>
              <a:t>data_type</a:t>
            </a:r>
            <a:r>
              <a:rPr lang="en-US" b="1" i="1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member_variable1;</a:t>
            </a:r>
          </a:p>
          <a:p>
            <a:pPr marL="0" indent="0">
              <a:buNone/>
            </a:pPr>
            <a:r>
              <a:rPr lang="en-US" i="1" dirty="0"/>
              <a:t>				</a:t>
            </a:r>
            <a:r>
              <a:rPr lang="en-US" i="1" dirty="0" err="1"/>
              <a:t>data_type</a:t>
            </a:r>
            <a:r>
              <a:rPr lang="en-US" i="1" dirty="0"/>
              <a:t> </a:t>
            </a:r>
            <a:r>
              <a:rPr lang="en-US" dirty="0"/>
              <a:t>member_variable1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i="1" dirty="0"/>
              <a:t>				</a:t>
            </a:r>
            <a:r>
              <a:rPr lang="en-US" i="1" dirty="0" err="1"/>
              <a:t>data_type</a:t>
            </a:r>
            <a:r>
              <a:rPr lang="en-US" i="1" dirty="0"/>
              <a:t> </a:t>
            </a:r>
            <a:r>
              <a:rPr lang="en-US" dirty="0"/>
              <a:t>member_variable1;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is-IS" dirty="0" smtClean="0"/>
              <a:t>….........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is-IS" dirty="0" smtClean="0"/>
              <a:t>….........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		</a:t>
            </a:r>
            <a:r>
              <a:rPr lang="en-US" i="1" dirty="0" err="1"/>
              <a:t>data_type</a:t>
            </a:r>
            <a:r>
              <a:rPr lang="en-US" i="1" dirty="0"/>
              <a:t> </a:t>
            </a:r>
            <a:r>
              <a:rPr lang="en-US" dirty="0"/>
              <a:t>member_variable1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+mj-lt"/>
              </a:rPr>
              <a:t>Once </a:t>
            </a:r>
            <a:r>
              <a:rPr lang="en-US" b="1" i="1" dirty="0" err="1" smtClean="0">
                <a:latin typeface="+mj-lt"/>
              </a:rPr>
              <a:t>structure_name</a:t>
            </a:r>
            <a:r>
              <a:rPr lang="en-US" dirty="0" smtClean="0">
                <a:latin typeface="+mj-lt"/>
              </a:rPr>
              <a:t> is declared as new data type, then variables of that type can be declared as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i="1" dirty="0" err="1" smtClean="0">
                <a:latin typeface="+mj-lt"/>
              </a:rPr>
              <a:t>struct</a:t>
            </a:r>
            <a:r>
              <a:rPr lang="en-US" i="1" dirty="0" smtClean="0">
                <a:latin typeface="+mj-lt"/>
              </a:rPr>
              <a:t> </a:t>
            </a:r>
            <a:r>
              <a:rPr lang="en-US" b="1" i="1" dirty="0" err="1" smtClean="0">
                <a:latin typeface="+mj-lt"/>
              </a:rPr>
              <a:t>structure_name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structure_variable</a:t>
            </a:r>
            <a:r>
              <a:rPr lang="en-US" dirty="0" smtClean="0">
                <a:latin typeface="+mj-lt"/>
              </a:rPr>
              <a:t>;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8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for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Let us create a structure named student that has name, roll, marks and remarks as members.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struct</a:t>
            </a:r>
            <a:r>
              <a:rPr lang="en-US" sz="2400" dirty="0" smtClean="0">
                <a:latin typeface="+mj-lt"/>
              </a:rPr>
              <a:t> student{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char name[20];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roll;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float marks;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	char remarks;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};</a:t>
            </a:r>
          </a:p>
          <a:p>
            <a:r>
              <a:rPr lang="en-US" sz="2400" dirty="0" smtClean="0">
                <a:latin typeface="+mj-lt"/>
              </a:rPr>
              <a:t>Here, </a:t>
            </a:r>
            <a:r>
              <a:rPr lang="en-US" sz="2400" b="1" i="1" dirty="0" smtClean="0">
                <a:latin typeface="+mj-lt"/>
              </a:rPr>
              <a:t>student</a:t>
            </a:r>
            <a:r>
              <a:rPr lang="en-US" sz="2400" dirty="0" smtClean="0">
                <a:latin typeface="+mj-lt"/>
              </a:rPr>
              <a:t> is structure name and its members are name, roll, marks and remarks.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415"/>
            <a:ext cx="10515600" cy="575655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+mj-lt"/>
              </a:rPr>
              <a:t>So from before example, student is new data type and various variables of type </a:t>
            </a:r>
            <a:r>
              <a:rPr lang="en-US" sz="2400" b="1" i="1" dirty="0" err="1" smtClean="0">
                <a:latin typeface="+mj-lt"/>
              </a:rPr>
              <a:t>struct</a:t>
            </a:r>
            <a:r>
              <a:rPr lang="en-US" sz="2400" b="1" i="1" dirty="0" smtClean="0">
                <a:latin typeface="+mj-lt"/>
              </a:rPr>
              <a:t> student</a:t>
            </a:r>
            <a:r>
              <a:rPr lang="en-US" sz="2400" dirty="0" smtClean="0">
                <a:latin typeface="+mj-lt"/>
              </a:rPr>
              <a:t> can be declared as: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	</a:t>
            </a:r>
            <a:r>
              <a:rPr lang="en-US" sz="2400" i="1" dirty="0" err="1" smtClean="0">
                <a:latin typeface="+mj-lt"/>
              </a:rPr>
              <a:t>struct</a:t>
            </a:r>
            <a:r>
              <a:rPr lang="en-US" sz="2400" dirty="0" smtClean="0">
                <a:latin typeface="+mj-lt"/>
              </a:rPr>
              <a:t> student </a:t>
            </a:r>
            <a:r>
              <a:rPr lang="en-US" sz="2400" dirty="0" err="1" smtClean="0">
                <a:latin typeface="+mj-lt"/>
              </a:rPr>
              <a:t>st</a:t>
            </a:r>
            <a:r>
              <a:rPr lang="en-US" sz="2400" dirty="0" smtClean="0">
                <a:latin typeface="+mj-lt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Similarly multiple variables can also be declared: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</a:t>
            </a:r>
            <a:r>
              <a:rPr lang="en-US" sz="2400" i="1" dirty="0" err="1" smtClean="0">
                <a:latin typeface="+mj-lt"/>
              </a:rPr>
              <a:t>struct</a:t>
            </a:r>
            <a:r>
              <a:rPr lang="en-US" sz="2400" dirty="0" smtClean="0">
                <a:latin typeface="+mj-lt"/>
              </a:rPr>
              <a:t> student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st1, st2,st3</a:t>
            </a:r>
            <a:r>
              <a:rPr lang="en-US" sz="2400" dirty="0" smtClean="0">
                <a:latin typeface="+mj-lt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The member variables are accessed using dot (.)operator.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Each member variable of structure has its own copy of member variables.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For ex: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st1</a:t>
            </a:r>
            <a:r>
              <a:rPr lang="en-US" sz="2400" dirty="0" smtClean="0">
                <a:latin typeface="+mj-lt"/>
              </a:rPr>
              <a:t>.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name</a:t>
            </a:r>
            <a:r>
              <a:rPr lang="en-US" sz="2400" dirty="0" smtClean="0">
                <a:latin typeface="+mj-lt"/>
              </a:rPr>
              <a:t> is  member variable, </a:t>
            </a:r>
            <a:r>
              <a:rPr lang="en-US" sz="2400" i="1" dirty="0" smtClean="0">
                <a:solidFill>
                  <a:schemeClr val="accent6"/>
                </a:solidFill>
                <a:latin typeface="+mj-lt"/>
              </a:rPr>
              <a:t>name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st1</a:t>
            </a:r>
            <a:r>
              <a:rPr lang="en-US" sz="2400" dirty="0" smtClean="0">
                <a:latin typeface="+mj-lt"/>
              </a:rPr>
              <a:t> structure variable.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st2</a:t>
            </a:r>
            <a:r>
              <a:rPr lang="en-US" sz="2400" dirty="0" smtClean="0">
                <a:latin typeface="+mj-lt"/>
              </a:rPr>
              <a:t>.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roll</a:t>
            </a:r>
            <a:r>
              <a:rPr lang="en-US" sz="2400" dirty="0" smtClean="0">
                <a:latin typeface="+mj-lt"/>
              </a:rPr>
              <a:t> is  member variable, </a:t>
            </a:r>
            <a:r>
              <a:rPr lang="en-US" sz="2400" dirty="0" smtClean="0">
                <a:solidFill>
                  <a:schemeClr val="accent6"/>
                </a:solidFill>
                <a:latin typeface="+mj-lt"/>
              </a:rPr>
              <a:t>roll</a:t>
            </a:r>
            <a:r>
              <a:rPr lang="en-US" sz="2400" dirty="0" smtClean="0">
                <a:latin typeface="+mj-lt"/>
              </a:rPr>
              <a:t> of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st2</a:t>
            </a:r>
            <a:r>
              <a:rPr lang="en-US" sz="2400" dirty="0" smtClean="0">
                <a:latin typeface="+mj-lt"/>
              </a:rPr>
              <a:t> structure variable.</a:t>
            </a: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95290" y="924909"/>
            <a:ext cx="3728544" cy="279575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+mj-lt"/>
              </a:rPr>
              <a:t>We can also write as: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    </a:t>
            </a:r>
            <a:r>
              <a:rPr lang="en-US" sz="1600" dirty="0" err="1" smtClean="0">
                <a:solidFill>
                  <a:schemeClr val="accent6"/>
                </a:solidFill>
                <a:latin typeface="+mj-lt"/>
              </a:rPr>
              <a:t>struct</a:t>
            </a: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 student{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	char name[20];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sz="1600" dirty="0" err="1" smtClean="0">
                <a:solidFill>
                  <a:schemeClr val="accent6"/>
                </a:solidFill>
                <a:latin typeface="+mj-lt"/>
              </a:rPr>
              <a:t>int</a:t>
            </a: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 roll;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	float marks;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	char remarks;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     }</a:t>
            </a:r>
            <a:r>
              <a:rPr lang="en-US" sz="1600" b="1" dirty="0" smtClean="0">
                <a:solidFill>
                  <a:schemeClr val="accent6"/>
                </a:solidFill>
                <a:latin typeface="+mj-lt"/>
              </a:rPr>
              <a:t>st1, st2</a:t>
            </a:r>
            <a:r>
              <a:rPr lang="en-US" sz="1600" dirty="0" smtClean="0">
                <a:solidFill>
                  <a:schemeClr val="accent6"/>
                </a:solidFill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678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0622"/>
            <a:ext cx="10515600" cy="55463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6"/>
                </a:solidFill>
                <a:latin typeface="+mj-lt"/>
              </a:rPr>
              <a:t>DIY</a:t>
            </a:r>
          </a:p>
          <a:p>
            <a:pPr marL="0" indent="0" algn="ctr">
              <a:buNone/>
            </a:pPr>
            <a:endParaRPr lang="en-US" sz="36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Create structure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date</a:t>
            </a:r>
            <a:r>
              <a:rPr lang="en-US" sz="2400" dirty="0" smtClean="0">
                <a:latin typeface="+mj-lt"/>
              </a:rPr>
              <a:t> which has property day, year and month.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Create structure </a:t>
            </a:r>
            <a:r>
              <a:rPr lang="en-US" sz="2400" dirty="0" smtClean="0">
                <a:solidFill>
                  <a:srgbClr val="ED7D31">
                    <a:lumMod val="50000"/>
                  </a:srgbClr>
                </a:solidFill>
                <a:latin typeface="Calibri Light" panose="020F0302020204030204"/>
              </a:rPr>
              <a:t>book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which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has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property </a:t>
            </a:r>
            <a:r>
              <a:rPr lang="is-IS" sz="2400" dirty="0" smtClean="0">
                <a:solidFill>
                  <a:prstClr val="black"/>
                </a:solidFill>
                <a:latin typeface="Calibri Light" panose="020F0302020204030204"/>
              </a:rPr>
              <a:t>…, .... ,....,....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Create structure </a:t>
            </a:r>
            <a:r>
              <a:rPr lang="en-US" sz="2400" dirty="0" smtClean="0">
                <a:solidFill>
                  <a:srgbClr val="ED7D31">
                    <a:lumMod val="50000"/>
                  </a:srgbClr>
                </a:solidFill>
                <a:latin typeface="Calibri Light" panose="020F0302020204030204"/>
              </a:rPr>
              <a:t>employee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which has property </a:t>
            </a:r>
            <a:r>
              <a:rPr lang="is-IS" sz="2400" dirty="0">
                <a:solidFill>
                  <a:prstClr val="black"/>
                </a:solidFill>
                <a:latin typeface="Calibri Light" panose="020F0302020204030204"/>
              </a:rPr>
              <a:t>…, .... ,....,....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Create structure </a:t>
            </a:r>
            <a:r>
              <a:rPr lang="en-US" sz="2400" dirty="0" smtClean="0">
                <a:solidFill>
                  <a:srgbClr val="ED7D31">
                    <a:lumMod val="50000"/>
                  </a:srgbClr>
                </a:solidFill>
                <a:latin typeface="Calibri Light" panose="020F0302020204030204"/>
              </a:rPr>
              <a:t>account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which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has property </a:t>
            </a:r>
            <a:r>
              <a:rPr lang="is-IS" sz="2400" dirty="0">
                <a:solidFill>
                  <a:prstClr val="black"/>
                </a:solidFill>
                <a:latin typeface="Calibri Light" panose="020F0302020204030204"/>
              </a:rPr>
              <a:t>…, .... </a:t>
            </a:r>
            <a:r>
              <a:rPr lang="is-IS" sz="2400" dirty="0" smtClean="0">
                <a:solidFill>
                  <a:prstClr val="black"/>
                </a:solidFill>
                <a:latin typeface="Calibri Light" panose="020F0302020204030204"/>
              </a:rPr>
              <a:t>,....,....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Create structure </a:t>
            </a:r>
            <a:r>
              <a:rPr lang="en-US" sz="2400" dirty="0" smtClean="0">
                <a:solidFill>
                  <a:srgbClr val="ED7D31">
                    <a:lumMod val="50000"/>
                  </a:srgbClr>
                </a:solidFill>
                <a:latin typeface="Calibri Light" panose="020F0302020204030204"/>
              </a:rPr>
              <a:t>department store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which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has property </a:t>
            </a:r>
            <a:r>
              <a:rPr lang="is-IS" sz="2400" dirty="0">
                <a:solidFill>
                  <a:prstClr val="black"/>
                </a:solidFill>
                <a:latin typeface="Calibri Light" panose="020F0302020204030204"/>
              </a:rPr>
              <a:t>…, .... ,....,....</a:t>
            </a:r>
          </a:p>
          <a:p>
            <a:endParaRPr lang="is-IS" sz="24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endParaRPr lang="is-I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marL="0" indent="0" algn="ctr">
              <a:buNone/>
            </a:pPr>
            <a:r>
              <a:rPr lang="is-IS" sz="3600" dirty="0" smtClean="0">
                <a:solidFill>
                  <a:schemeClr val="accent6"/>
                </a:solidFill>
                <a:latin typeface="Calibri Light" panose="020F0302020204030204"/>
              </a:rPr>
              <a:t>YOU HAVE 5 MINUTES!!!!</a:t>
            </a:r>
            <a:endParaRPr lang="is-IS" sz="4000" dirty="0">
              <a:solidFill>
                <a:schemeClr val="accent6"/>
              </a:solidFill>
              <a:latin typeface="Calibri Light" panose="020F0302020204030204"/>
            </a:endParaRPr>
          </a:p>
          <a:p>
            <a:endParaRPr lang="en-US" sz="2400" dirty="0" smtClean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33616"/>
              </p:ext>
            </p:extLst>
          </p:nvPr>
        </p:nvGraphicFramePr>
        <p:xfrm>
          <a:off x="838200" y="1460938"/>
          <a:ext cx="10515600" cy="280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28062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date {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day;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month;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year;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book{</a:t>
                      </a:r>
                    </a:p>
                    <a:p>
                      <a:r>
                        <a:rPr lang="en-US" dirty="0" smtClean="0"/>
                        <a:t>    char title[25];</a:t>
                      </a:r>
                    </a:p>
                    <a:p>
                      <a:r>
                        <a:rPr lang="en-US" dirty="0" smtClean="0"/>
                        <a:t>    char author[20];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pages;</a:t>
                      </a:r>
                    </a:p>
                    <a:p>
                      <a:r>
                        <a:rPr lang="en-US" dirty="0" smtClean="0"/>
                        <a:t>    float price;</a:t>
                      </a:r>
                    </a:p>
                    <a:p>
                      <a:r>
                        <a:rPr lang="en-US" dirty="0" smtClean="0"/>
                        <a:t>}b1,b2;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epmployee</a:t>
                      </a:r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emp_id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char </a:t>
                      </a:r>
                      <a:r>
                        <a:rPr lang="en-US" dirty="0" err="1" smtClean="0"/>
                        <a:t>emp_name</a:t>
                      </a:r>
                      <a:r>
                        <a:rPr lang="en-US" dirty="0" smtClean="0"/>
                        <a:t>[20];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age;</a:t>
                      </a:r>
                    </a:p>
                    <a:p>
                      <a:r>
                        <a:rPr lang="en-US" dirty="0" smtClean="0"/>
                        <a:t>    char gender;</a:t>
                      </a:r>
                    </a:p>
                    <a:p>
                      <a:r>
                        <a:rPr lang="en-US" dirty="0" smtClean="0"/>
                        <a:t>    float salary;</a:t>
                      </a:r>
                    </a:p>
                    <a:p>
                      <a:r>
                        <a:rPr lang="en-US" dirty="0" smtClean="0"/>
                        <a:t>}b1,b2;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account{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acc_no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    char </a:t>
                      </a:r>
                      <a:r>
                        <a:rPr lang="en-US" dirty="0" err="1" smtClean="0"/>
                        <a:t>acc_type</a:t>
                      </a:r>
                      <a:r>
                        <a:rPr lang="en-US" dirty="0" smtClean="0"/>
                        <a:t>[20];</a:t>
                      </a:r>
                    </a:p>
                    <a:p>
                      <a:r>
                        <a:rPr lang="en-US" dirty="0" smtClean="0"/>
                        <a:t>    float balance;</a:t>
                      </a:r>
                    </a:p>
                    <a:p>
                      <a:r>
                        <a:rPr lang="en-US" dirty="0" smtClean="0"/>
                        <a:t>};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77518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08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"/>
            <a:ext cx="10515600" cy="5382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Structure Initialization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8276"/>
            <a:ext cx="10515600" cy="556807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+mj-lt"/>
              </a:rPr>
              <a:t>The values to be initialized must appear in order as in the definition of structure within braces and separated by commas.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C does not allow the initialization of individual structure members within its definition.</a:t>
            </a:r>
          </a:p>
          <a:p>
            <a:pPr marL="914400" lvl="2" indent="0">
              <a:buNone/>
            </a:pPr>
            <a:r>
              <a:rPr lang="en-US" sz="1600" dirty="0" err="1"/>
              <a:t>struct</a:t>
            </a:r>
            <a:r>
              <a:rPr lang="en-US" sz="1600" dirty="0"/>
              <a:t> student{</a:t>
            </a:r>
          </a:p>
          <a:p>
            <a:pPr marL="914400" lvl="2" indent="0">
              <a:buNone/>
            </a:pPr>
            <a:r>
              <a:rPr lang="en-US" sz="1600" dirty="0"/>
              <a:t>		</a:t>
            </a:r>
            <a:r>
              <a:rPr lang="en-US" sz="1600" dirty="0" smtClean="0"/>
              <a:t>char </a:t>
            </a:r>
            <a:r>
              <a:rPr lang="en-US" sz="1600" dirty="0"/>
              <a:t>name[20];</a:t>
            </a:r>
          </a:p>
          <a:p>
            <a:pPr marL="914400" lvl="2" indent="0">
              <a:buNone/>
            </a:pPr>
            <a:r>
              <a:rPr lang="en-US" sz="1600" dirty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roll;</a:t>
            </a:r>
          </a:p>
          <a:p>
            <a:pPr marL="914400" lvl="2" indent="0">
              <a:buNone/>
            </a:pPr>
            <a:r>
              <a:rPr lang="en-US" sz="1600" dirty="0"/>
              <a:t>		</a:t>
            </a:r>
            <a:r>
              <a:rPr lang="en-US" sz="1600" dirty="0" smtClean="0"/>
              <a:t>float </a:t>
            </a:r>
            <a:r>
              <a:rPr lang="en-US" sz="1600" dirty="0"/>
              <a:t>marks;</a:t>
            </a:r>
          </a:p>
          <a:p>
            <a:pPr marL="9144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};</a:t>
            </a:r>
          </a:p>
          <a:p>
            <a:pPr marL="914400" lvl="2" indent="0">
              <a:buNone/>
            </a:pPr>
            <a:endParaRPr lang="en-US" sz="1600" dirty="0" smtClean="0"/>
          </a:p>
          <a:p>
            <a:r>
              <a:rPr lang="en-US" sz="2400" dirty="0" smtClean="0">
                <a:latin typeface="+mj-lt"/>
              </a:rPr>
              <a:t>A variable of this type can be initialized during its declaration as shown below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struct</a:t>
            </a:r>
            <a:r>
              <a:rPr lang="en-US" sz="2400" dirty="0" smtClean="0">
                <a:latin typeface="+mj-lt"/>
              </a:rPr>
              <a:t> student </a:t>
            </a:r>
            <a:r>
              <a:rPr lang="en-US" sz="2400" dirty="0" err="1" smtClean="0">
                <a:latin typeface="+mj-lt"/>
              </a:rPr>
              <a:t>st</a:t>
            </a:r>
            <a:r>
              <a:rPr lang="en-US" sz="2400" dirty="0" smtClean="0">
                <a:latin typeface="+mj-lt"/>
              </a:rPr>
              <a:t>={“Ram”, 12, 55.4};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This line is similar to 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struct</a:t>
            </a:r>
            <a:r>
              <a:rPr lang="en-US" sz="2400" dirty="0" smtClean="0">
                <a:latin typeface="+mj-lt"/>
              </a:rPr>
              <a:t> student </a:t>
            </a:r>
            <a:r>
              <a:rPr lang="en-US" sz="2400" dirty="0" err="1" smtClean="0">
                <a:latin typeface="+mj-lt"/>
              </a:rPr>
              <a:t>st</a:t>
            </a:r>
            <a:r>
              <a:rPr lang="en-US" sz="2400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st.name</a:t>
            </a:r>
            <a:r>
              <a:rPr lang="en-US" sz="2400" dirty="0" smtClean="0">
                <a:latin typeface="+mj-lt"/>
              </a:rPr>
              <a:t>=“Ram”;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st.roll</a:t>
            </a:r>
            <a:r>
              <a:rPr lang="en-US" sz="2400" dirty="0" smtClean="0">
                <a:latin typeface="+mj-lt"/>
              </a:rPr>
              <a:t>=12;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st.marks</a:t>
            </a:r>
            <a:r>
              <a:rPr lang="en-US" sz="2400" dirty="0" smtClean="0">
                <a:latin typeface="+mj-lt"/>
              </a:rPr>
              <a:t>=55.4;</a:t>
            </a:r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B80-DE71-CC46-B9B3-AF1864E96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1016</Words>
  <Application>Microsoft Macintosh PowerPoint</Application>
  <PresentationFormat>Widescreen</PresentationFormat>
  <Paragraphs>315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Calibri Light</vt:lpstr>
      <vt:lpstr>Arial</vt:lpstr>
      <vt:lpstr>Office Theme</vt:lpstr>
      <vt:lpstr>Unit 9</vt:lpstr>
      <vt:lpstr>What is structure?</vt:lpstr>
      <vt:lpstr>What is structure?</vt:lpstr>
      <vt:lpstr>Defining a structure</vt:lpstr>
      <vt:lpstr>Example for structure</vt:lpstr>
      <vt:lpstr>PowerPoint Presentation</vt:lpstr>
      <vt:lpstr>PowerPoint Presentation</vt:lpstr>
      <vt:lpstr>examples</vt:lpstr>
      <vt:lpstr>Structure Initialization</vt:lpstr>
      <vt:lpstr>How Structure Elements Are Stored</vt:lpstr>
      <vt:lpstr>OUTPUT</vt:lpstr>
      <vt:lpstr>Output</vt:lpstr>
      <vt:lpstr>DIY</vt:lpstr>
      <vt:lpstr>Array Of Structure</vt:lpstr>
      <vt:lpstr>PowerPoint Presentation</vt:lpstr>
      <vt:lpstr>Initializing array of structure</vt:lpstr>
      <vt:lpstr>Structure within structure (Nested Structure)  </vt:lpstr>
      <vt:lpstr>PowerPoint Presentation</vt:lpstr>
      <vt:lpstr>Output</vt:lpstr>
      <vt:lpstr>OUTPUT</vt:lpstr>
      <vt:lpstr>Pointer to structure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Thapa</dc:creator>
  <cp:lastModifiedBy>Prakash Thapa</cp:lastModifiedBy>
  <cp:revision>298</cp:revision>
  <dcterms:created xsi:type="dcterms:W3CDTF">2016-03-24T15:19:43Z</dcterms:created>
  <dcterms:modified xsi:type="dcterms:W3CDTF">2016-03-27T18:50:57Z</dcterms:modified>
</cp:coreProperties>
</file>