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81" r:id="rId24"/>
    <p:sldId id="282" r:id="rId25"/>
    <p:sldId id="279" r:id="rId26"/>
    <p:sldId id="283" r:id="rId27"/>
    <p:sldId id="284" r:id="rId28"/>
    <p:sldId id="285" r:id="rId29"/>
    <p:sldId id="286" r:id="rId30"/>
    <p:sldId id="280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0" autoAdjust="0"/>
    <p:restoredTop sz="94682"/>
  </p:normalViewPr>
  <p:slideViewPr>
    <p:cSldViewPr>
      <p:cViewPr varScale="1">
        <p:scale>
          <a:sx n="119" d="100"/>
          <a:sy n="119" d="100"/>
        </p:scale>
        <p:origin x="156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C0E48-DD31-4235-BF56-E8D74A566AFE}" type="datetimeFigureOut">
              <a:rPr lang="en-US" smtClean="0"/>
              <a:t>2/29/16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6254F-7780-4BA7-AB5C-69D7B334A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6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6254F-7780-4BA7-AB5C-69D7B334A9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04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6254F-7780-4BA7-AB5C-69D7B334A9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1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F0CF-33BA-8648-A680-82EEA903557A}" type="datetime1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7DB5-AC10-5640-BBD9-975E6127133F}" type="datetime1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5820-C66A-9D45-BB11-511AB46B44EE}" type="datetime1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62FA-3B55-4C41-9EAF-9D45BF66590C}" type="datetime1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A671-AAD1-4246-98AB-C90C57C7E037}" type="datetime1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F3FF-A57D-174A-9D77-9643FD099CA6}" type="datetime1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6D1E-CCE9-B845-B9E7-A7136D808943}" type="datetime1">
              <a:rPr lang="en-US" smtClean="0"/>
              <a:t>2/29/16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73B3-A245-0E4D-AC9F-B3EFC591061E}" type="datetime1">
              <a:rPr lang="en-US" smtClean="0"/>
              <a:t>2/29/16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8A48-4581-C640-870A-920B999D98D5}" type="datetime1">
              <a:rPr lang="en-US" smtClean="0"/>
              <a:t>2/29/16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9DDE-59BC-9843-9C8C-A2668DFC5692}" type="datetime1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9B69-C80B-344F-BA29-36CD47DB5EA3}" type="datetime1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87F54-7478-874F-9F85-57DF2C04B723}" type="datetime1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Input and Output Operations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shim\Desktop\Cprogramming\Unit 3\conversionCharact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-152400"/>
            <a:ext cx="10378312" cy="786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i="1" dirty="0"/>
              <a:t>v</a:t>
            </a:r>
            <a:r>
              <a:rPr lang="en-US" i="1" dirty="0" smtClean="0"/>
              <a:t>oid </a:t>
            </a:r>
            <a:r>
              <a:rPr lang="en-US" i="1" dirty="0"/>
              <a:t>main</a:t>
            </a:r>
            <a:r>
              <a:rPr lang="en-US" i="1" dirty="0" smtClean="0"/>
              <a:t>()     //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Whitespace characters 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endParaRPr lang="en-US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00050" lvl="1" indent="0">
              <a:buNone/>
            </a:pPr>
            <a:r>
              <a:rPr lang="en-US" dirty="0"/>
              <a:t>int n1;</a:t>
            </a:r>
          </a:p>
          <a:p>
            <a:pPr marL="400050" lvl="1" indent="0">
              <a:buNone/>
            </a:pPr>
            <a:r>
              <a:rPr lang="en-US" dirty="0"/>
              <a:t>char 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r>
              <a:rPr lang="en-US" dirty="0"/>
              <a:t>clrscr();</a:t>
            </a:r>
          </a:p>
          <a:p>
            <a:pPr marL="400050" lvl="1" indent="0">
              <a:buNone/>
            </a:pPr>
            <a:r>
              <a:rPr lang="en-US" dirty="0"/>
              <a:t>printf("Enter a number: ");</a:t>
            </a:r>
          </a:p>
          <a:p>
            <a:pPr marL="400050" lvl="1" indent="0">
              <a:buNone/>
            </a:pPr>
            <a:r>
              <a:rPr lang="en-US" dirty="0"/>
              <a:t>scanf</a:t>
            </a:r>
            <a:r>
              <a:rPr lang="en-US" dirty="0" smtClean="0"/>
              <a:t>(“ %</a:t>
            </a:r>
            <a:r>
              <a:rPr lang="en-US" dirty="0"/>
              <a:t>d",&amp;n1);</a:t>
            </a:r>
          </a:p>
          <a:p>
            <a:pPr marL="400050" lvl="1" indent="0">
              <a:buNone/>
            </a:pPr>
            <a:r>
              <a:rPr lang="en-US" dirty="0"/>
              <a:t>printf("Enter a character: ");</a:t>
            </a:r>
          </a:p>
          <a:p>
            <a:pPr marL="400050" lvl="1" indent="0">
              <a:buNone/>
            </a:pPr>
            <a:r>
              <a:rPr lang="en-US" dirty="0"/>
              <a:t>scanf</a:t>
            </a:r>
            <a:r>
              <a:rPr lang="en-US" dirty="0" smtClean="0"/>
              <a:t>(“  %</a:t>
            </a:r>
            <a:r>
              <a:rPr lang="en-US" dirty="0"/>
              <a:t>c",&amp;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pPr marL="400050" lvl="1" indent="0">
              <a:buNone/>
            </a:pPr>
            <a:r>
              <a:rPr lang="en-US" dirty="0"/>
              <a:t>printf("\</a:t>
            </a:r>
            <a:r>
              <a:rPr lang="en-US" dirty="0" err="1"/>
              <a:t>nNumber</a:t>
            </a:r>
            <a:r>
              <a:rPr lang="en-US" dirty="0"/>
              <a:t>: %d \t Character: %c",n1,ch);</a:t>
            </a:r>
          </a:p>
          <a:p>
            <a:pPr marL="400050" lvl="1" indent="0">
              <a:buNone/>
            </a:pPr>
            <a:r>
              <a:rPr lang="en-US" dirty="0" err="1"/>
              <a:t>getch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#include&lt;</a:t>
            </a:r>
            <a:r>
              <a:rPr lang="en-US" sz="2800" dirty="0" err="1" smtClean="0"/>
              <a:t>stdio.h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 smtClean="0"/>
              <a:t>#include&lt;</a:t>
            </a:r>
            <a:r>
              <a:rPr lang="en-US" sz="2800" dirty="0" err="1" smtClean="0"/>
              <a:t>conio.h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Void main(){		</a:t>
            </a:r>
            <a:r>
              <a:rPr lang="en-US" sz="2800" dirty="0"/>
              <a:t>	// </a:t>
            </a:r>
            <a:r>
              <a:rPr lang="en-US" sz="2800" b="1" dirty="0">
                <a:solidFill>
                  <a:srgbClr val="FF0000"/>
                </a:solidFill>
              </a:rPr>
              <a:t>Ordinary characters 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sz="2400" dirty="0" smtClean="0"/>
              <a:t>Int </a:t>
            </a:r>
            <a:r>
              <a:rPr lang="en-US" sz="2400" dirty="0" err="1" smtClean="0"/>
              <a:t>day,year,month</a:t>
            </a:r>
            <a:r>
              <a:rPr lang="en-US" sz="2400" dirty="0" smtClean="0"/>
              <a:t>;</a:t>
            </a:r>
          </a:p>
          <a:p>
            <a:pPr marL="400050" lvl="1" indent="0">
              <a:buNone/>
            </a:pPr>
            <a:r>
              <a:rPr lang="en-US" sz="2400" dirty="0" smtClean="0"/>
              <a:t>clrscr();</a:t>
            </a:r>
          </a:p>
          <a:p>
            <a:pPr marL="400050" lvl="1" indent="0">
              <a:buNone/>
            </a:pPr>
            <a:r>
              <a:rPr lang="en-US" sz="2400" dirty="0" smtClean="0"/>
              <a:t>printf(“enter day month year in DD-MM-YYY format”);</a:t>
            </a:r>
          </a:p>
          <a:p>
            <a:pPr marL="400050" lvl="1" indent="0">
              <a:buNone/>
            </a:pPr>
            <a:r>
              <a:rPr lang="en-US" sz="2400" dirty="0"/>
              <a:t>s</a:t>
            </a:r>
            <a:r>
              <a:rPr lang="en-US" sz="2400" dirty="0" smtClean="0"/>
              <a:t>canf(“%d-%d-%</a:t>
            </a:r>
            <a:r>
              <a:rPr lang="en-US" sz="2400" dirty="0" err="1" smtClean="0"/>
              <a:t>d”,&amp;day,&amp;month,&amp;year</a:t>
            </a:r>
            <a:r>
              <a:rPr lang="en-US" sz="2400" dirty="0" smtClean="0"/>
              <a:t>);</a:t>
            </a:r>
          </a:p>
          <a:p>
            <a:pPr marL="400050" lvl="1" indent="0">
              <a:buNone/>
            </a:pPr>
            <a:r>
              <a:rPr lang="en-US" sz="2400" dirty="0" err="1" smtClean="0"/>
              <a:t>getch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800" dirty="0"/>
              <a:t>}</a:t>
            </a:r>
            <a:endParaRPr lang="en-US" sz="28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main(){		//</a:t>
            </a:r>
            <a:r>
              <a:rPr lang="en-US" b="1" dirty="0" smtClean="0">
                <a:solidFill>
                  <a:srgbClr val="FF0000"/>
                </a:solidFill>
              </a:rPr>
              <a:t>Field width example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int d;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printf(“Enter Max 5 numbers”);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scanf(“%5d”,&amp;d);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printf(“Entered Numbers: %</a:t>
            </a:r>
            <a:r>
              <a:rPr lang="en-US" dirty="0" err="1" smtClean="0"/>
              <a:t>d”,d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void main</a:t>
            </a:r>
            <a:r>
              <a:rPr lang="en-US" dirty="0" smtClean="0"/>
              <a:t>(){		</a:t>
            </a:r>
            <a:r>
              <a:rPr lang="en-US" b="1" dirty="0" smtClean="0">
                <a:solidFill>
                  <a:srgbClr val="FF0000"/>
                </a:solidFill>
              </a:rPr>
              <a:t>//Input String</a:t>
            </a:r>
          </a:p>
          <a:p>
            <a:pPr marL="0" indent="0">
              <a:buNone/>
            </a:pPr>
            <a:r>
              <a:rPr lang="en-US" dirty="0" smtClean="0"/>
              <a:t>	char string[10];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printf(“Enter Your Name”);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scanf(“%</a:t>
            </a:r>
            <a:r>
              <a:rPr lang="en-US" dirty="0" err="1"/>
              <a:t>s</a:t>
            </a:r>
            <a:r>
              <a:rPr lang="en-US" dirty="0" err="1" smtClean="0"/>
              <a:t>”,string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printf(“Your Name is %s”);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void main(){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char </a:t>
            </a:r>
            <a:r>
              <a:rPr lang="en-US" dirty="0"/>
              <a:t>string[10];</a:t>
            </a:r>
          </a:p>
          <a:p>
            <a:pPr marL="400050" lvl="1" indent="0">
              <a:buNone/>
            </a:pPr>
            <a:r>
              <a:rPr lang="en-US" dirty="0" smtClean="0"/>
              <a:t>printf</a:t>
            </a:r>
            <a:r>
              <a:rPr lang="en-US" dirty="0"/>
              <a:t>("Enter Your Name:");</a:t>
            </a:r>
          </a:p>
          <a:p>
            <a:pPr marL="400050" lvl="1" indent="0">
              <a:buNone/>
            </a:pPr>
            <a:r>
              <a:rPr lang="en-US" dirty="0"/>
              <a:t>scanf("%</a:t>
            </a:r>
            <a:r>
              <a:rPr lang="en-US" dirty="0" err="1"/>
              <a:t>s",string</a:t>
            </a:r>
            <a:r>
              <a:rPr lang="en-US" dirty="0"/>
              <a:t>);</a:t>
            </a:r>
          </a:p>
          <a:p>
            <a:pPr marL="400050" lvl="1" indent="0">
              <a:buNone/>
            </a:pPr>
            <a:r>
              <a:rPr lang="en-US" dirty="0"/>
              <a:t>printf("My Name is %</a:t>
            </a:r>
            <a:r>
              <a:rPr lang="en-US" dirty="0" err="1"/>
              <a:t>s",string</a:t>
            </a:r>
            <a:r>
              <a:rPr lang="en-US" dirty="0"/>
              <a:t>);</a:t>
            </a:r>
          </a:p>
          <a:p>
            <a:pPr marL="400050" lvl="1" indent="0">
              <a:buNone/>
            </a:pP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400050" lvl="1" indent="0">
              <a:buNone/>
            </a:pPr>
            <a:r>
              <a:rPr lang="en-US" dirty="0" smtClean="0"/>
              <a:t>}</a:t>
            </a:r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some versions of scanf() support the following conversion specifications for strings:-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%[character]</a:t>
            </a:r>
            <a:endParaRPr lang="en-US" dirty="0"/>
          </a:p>
          <a:p>
            <a:pPr lvl="1" fontAlgn="base"/>
            <a:r>
              <a:rPr lang="en-US" dirty="0"/>
              <a:t>only characters specified within the brackets are allowed in the input string</a:t>
            </a:r>
            <a:r>
              <a:rPr lang="en-US" dirty="0" smtClean="0"/>
              <a:t>.</a:t>
            </a:r>
          </a:p>
          <a:p>
            <a:pPr lvl="1" fontAlgn="base"/>
            <a:endParaRPr lang="en-US" dirty="0"/>
          </a:p>
          <a:p>
            <a:pPr marL="0" indent="0">
              <a:buNone/>
            </a:pPr>
            <a:r>
              <a:rPr lang="en-US" b="1" dirty="0"/>
              <a:t>%[^character</a:t>
            </a:r>
            <a:r>
              <a:rPr lang="en-US" b="1" dirty="0" smtClean="0"/>
              <a:t>]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character specified after the caret are not allowed</a:t>
            </a:r>
            <a:r>
              <a:rPr lang="en-US" b="1" dirty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smtClean="0"/>
              <a:t>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main(){</a:t>
            </a:r>
          </a:p>
          <a:p>
            <a:pPr marL="400050" lvl="1" indent="0">
              <a:buNone/>
            </a:pPr>
            <a:r>
              <a:rPr lang="en-US" dirty="0"/>
              <a:t>char string[10];</a:t>
            </a:r>
          </a:p>
          <a:p>
            <a:pPr marL="400050" lvl="1" indent="0">
              <a:buNone/>
            </a:pPr>
            <a:r>
              <a:rPr lang="en-US" dirty="0"/>
              <a:t>printf("Enter Your Name in uppercase:");</a:t>
            </a:r>
          </a:p>
          <a:p>
            <a:pPr marL="400050" lvl="1" indent="0">
              <a:buNone/>
            </a:pPr>
            <a:r>
              <a:rPr lang="en-US" dirty="0"/>
              <a:t>scanf("%</a:t>
            </a:r>
            <a:r>
              <a:rPr lang="en-US" b="1" dirty="0">
                <a:solidFill>
                  <a:srgbClr val="FF0000"/>
                </a:solidFill>
              </a:rPr>
              <a:t>[A-Z]</a:t>
            </a:r>
            <a:r>
              <a:rPr lang="en-US" dirty="0"/>
              <a:t>",string);</a:t>
            </a:r>
          </a:p>
          <a:p>
            <a:pPr marL="400050" lvl="1" indent="0">
              <a:buNone/>
            </a:pPr>
            <a:r>
              <a:rPr lang="en-US" dirty="0"/>
              <a:t>printf("Your Name is %</a:t>
            </a:r>
            <a:r>
              <a:rPr lang="en-US" dirty="0" err="1"/>
              <a:t>s",string</a:t>
            </a:r>
            <a:r>
              <a:rPr lang="en-US" dirty="0"/>
              <a:t>);</a:t>
            </a:r>
          </a:p>
          <a:p>
            <a:pPr marL="400050" lvl="1" indent="0">
              <a:buNone/>
            </a:pP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void main(){</a:t>
            </a:r>
          </a:p>
          <a:p>
            <a:pPr marL="400050" lvl="1" indent="0">
              <a:buNone/>
            </a:pPr>
            <a:r>
              <a:rPr lang="en-US" dirty="0" smtClean="0"/>
              <a:t>char string[10];</a:t>
            </a:r>
          </a:p>
          <a:p>
            <a:pPr marL="400050" lvl="1" indent="0">
              <a:buNone/>
            </a:pPr>
            <a:r>
              <a:rPr lang="en-US" dirty="0" smtClean="0"/>
              <a:t>printf("Enter Your Name:");</a:t>
            </a:r>
          </a:p>
          <a:p>
            <a:pPr marL="400050" lvl="1" indent="0">
              <a:buNone/>
            </a:pPr>
            <a:r>
              <a:rPr lang="en-US" dirty="0" smtClean="0"/>
              <a:t>scanf("%[</a:t>
            </a:r>
            <a:r>
              <a:rPr lang="en-US" dirty="0" smtClean="0">
                <a:solidFill>
                  <a:srgbClr val="FF0000"/>
                </a:solidFill>
              </a:rPr>
              <a:t>^\n</a:t>
            </a:r>
            <a:r>
              <a:rPr lang="en-US" dirty="0" smtClean="0"/>
              <a:t>]",string);</a:t>
            </a:r>
          </a:p>
          <a:p>
            <a:pPr marL="400050" lvl="1" indent="0">
              <a:buNone/>
            </a:pPr>
            <a:r>
              <a:rPr lang="en-US" dirty="0" smtClean="0"/>
              <a:t>printf("My Name is %</a:t>
            </a:r>
            <a:r>
              <a:rPr lang="en-US" dirty="0" err="1" smtClean="0"/>
              <a:t>s",string</a:t>
            </a:r>
            <a:r>
              <a:rPr lang="en-US" dirty="0" smtClean="0"/>
              <a:t>);</a:t>
            </a:r>
          </a:p>
          <a:p>
            <a:pPr marL="400050" lvl="1" indent="0">
              <a:buNone/>
            </a:pP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%[^\n] tells the compiler to read a string until a newline character is entered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Mixed Data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printf(“enter an integer, floating number, gender and name</a:t>
            </a:r>
            <a:r>
              <a:rPr lang="en-US" dirty="0" smtClean="0"/>
              <a:t>:”);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    scanf</a:t>
            </a:r>
            <a:r>
              <a:rPr lang="en-US" sz="2800" dirty="0">
                <a:solidFill>
                  <a:srgbClr val="FF0000"/>
                </a:solidFill>
              </a:rPr>
              <a:t>(“%d %f %</a:t>
            </a:r>
            <a:r>
              <a:rPr lang="en-US" sz="2800" dirty="0" smtClean="0">
                <a:solidFill>
                  <a:srgbClr val="FF0000"/>
                </a:solidFill>
              </a:rPr>
              <a:t>c%s</a:t>
            </a:r>
            <a:r>
              <a:rPr lang="en-US" sz="2800" dirty="0">
                <a:solidFill>
                  <a:srgbClr val="FF0000"/>
                </a:solidFill>
              </a:rPr>
              <a:t>”,&amp;i,&amp;n1,&amp;gender,&amp;name</a:t>
            </a:r>
            <a:r>
              <a:rPr lang="en-US" sz="28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scanf</a:t>
            </a:r>
            <a:r>
              <a:rPr lang="en-US" dirty="0"/>
              <a:t>() can contain mixed mode data.</a:t>
            </a:r>
          </a:p>
          <a:p>
            <a:pPr fontAlgn="base"/>
            <a:r>
              <a:rPr lang="en-US" dirty="0"/>
              <a:t>care should be taken to ensure that the input data items match the control specification.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Input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program without any input or output has no meaning.</a:t>
            </a:r>
          </a:p>
          <a:p>
            <a:endParaRPr lang="en-US" dirty="0" smtClean="0"/>
          </a:p>
          <a:p>
            <a:r>
              <a:rPr lang="en-US" dirty="0" smtClean="0"/>
              <a:t>Input </a:t>
            </a:r>
            <a:r>
              <a:rPr lang="en-US" dirty="0" smtClean="0">
                <a:sym typeface="Wingdings" panose="05000000000000000000" pitchFamily="2" charset="2"/>
              </a:rPr>
              <a:t> process  Output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Ex. </a:t>
            </a:r>
            <a:r>
              <a:rPr lang="en-US" i="1" dirty="0" smtClean="0">
                <a:sym typeface="Wingdings" panose="05000000000000000000" pitchFamily="2" charset="2"/>
              </a:rPr>
              <a:t>marks sheet of students</a:t>
            </a:r>
          </a:p>
          <a:p>
            <a:endParaRPr lang="en-US" i="1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Reading the data from input devices and displaying the result are the two main tasks of any program.</a:t>
            </a:r>
          </a:p>
          <a:p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6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Formatted </a:t>
            </a:r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fontAlgn="base"/>
            <a:r>
              <a:rPr lang="en-US" sz="2400" dirty="0"/>
              <a:t>refers to the output of data that has been arranged in a particular format.</a:t>
            </a:r>
          </a:p>
          <a:p>
            <a:pPr fontAlgn="base"/>
            <a:r>
              <a:rPr lang="en-US" sz="2400" dirty="0"/>
              <a:t>printf() is a built in function which is used to output data from the computer onto a standard device i.e. screen</a:t>
            </a:r>
          </a:p>
          <a:p>
            <a:pPr fontAlgn="base"/>
            <a:r>
              <a:rPr lang="en-US" sz="2400" dirty="0"/>
              <a:t>G</a:t>
            </a:r>
            <a:r>
              <a:rPr lang="en-US" sz="2400" dirty="0" smtClean="0"/>
              <a:t>eneral form: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printf(“control string”,arg1,arg2,.....,</a:t>
            </a:r>
            <a:r>
              <a:rPr lang="en-US" sz="2400" dirty="0" err="1">
                <a:solidFill>
                  <a:srgbClr val="FF0000"/>
                </a:solidFill>
              </a:rPr>
              <a:t>arg</a:t>
            </a:r>
            <a:r>
              <a:rPr lang="en-US" sz="2400" dirty="0">
                <a:solidFill>
                  <a:srgbClr val="FF0000"/>
                </a:solidFill>
              </a:rPr>
              <a:t> n)</a:t>
            </a:r>
          </a:p>
          <a:p>
            <a:pPr fontAlgn="base"/>
            <a:r>
              <a:rPr lang="en-US" sz="2400" dirty="0"/>
              <a:t>The control string consists of four types of items -</a:t>
            </a:r>
          </a:p>
          <a:p>
            <a:pPr lvl="1" fontAlgn="base"/>
            <a:r>
              <a:rPr lang="en-US" sz="1800" dirty="0"/>
              <a:t>characters that will be printed on the screen as they appear.</a:t>
            </a:r>
          </a:p>
          <a:p>
            <a:pPr lvl="1" fontAlgn="base"/>
            <a:r>
              <a:rPr lang="en-US" sz="1800" dirty="0"/>
              <a:t>format specifications that define the output format for display of each item</a:t>
            </a:r>
          </a:p>
          <a:p>
            <a:pPr lvl="1" fontAlgn="base"/>
            <a:r>
              <a:rPr lang="en-US" sz="1800" dirty="0"/>
              <a:t>escape sequence characters such as \n, \t </a:t>
            </a:r>
            <a:r>
              <a:rPr lang="en-US" sz="1800" dirty="0" smtClean="0"/>
              <a:t>etc.</a:t>
            </a:r>
            <a:endParaRPr lang="en-US" sz="1800" dirty="0"/>
          </a:p>
          <a:p>
            <a:pPr lvl="1" fontAlgn="base"/>
            <a:r>
              <a:rPr lang="en-US" sz="1800" dirty="0"/>
              <a:t>any combination of characters, format specifications and escape sequences</a:t>
            </a:r>
            <a:r>
              <a:rPr lang="en-US" sz="1800" dirty="0" smtClean="0"/>
              <a:t>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smtClean="0"/>
              <a:t>The control string has the form:</a:t>
            </a:r>
          </a:p>
          <a:p>
            <a:pPr marL="0" indent="0">
              <a:buNone/>
            </a:pPr>
            <a:r>
              <a:rPr lang="en-US" sz="2400" b="1" i="1" dirty="0" smtClean="0"/>
              <a:t>	</a:t>
            </a:r>
            <a:r>
              <a:rPr lang="en-US" sz="2400" b="1" i="1" dirty="0" smtClean="0">
                <a:solidFill>
                  <a:srgbClr val="FF0000"/>
                </a:solidFill>
              </a:rPr>
              <a:t>%[flag] [field width][.precision] conversion character</a:t>
            </a:r>
            <a:endParaRPr lang="en-US" sz="2400" b="1" i="1" dirty="0">
              <a:solidFill>
                <a:srgbClr val="FF0000"/>
              </a:solidFill>
            </a:endParaRPr>
          </a:p>
          <a:p>
            <a:r>
              <a:rPr lang="en-US" sz="2800" i="1" dirty="0" smtClean="0"/>
              <a:t>Flags [optional]</a:t>
            </a:r>
          </a:p>
          <a:p>
            <a:pPr lvl="1"/>
            <a:r>
              <a:rPr lang="en-US" sz="2400" i="1" dirty="0" smtClean="0"/>
              <a:t>“ – “ indicates data item to be left-justified</a:t>
            </a:r>
          </a:p>
          <a:p>
            <a:pPr lvl="1"/>
            <a:r>
              <a:rPr lang="en-US" sz="2400" i="1" dirty="0" smtClean="0"/>
              <a:t>“+” indicates a positive or negative sign to precede</a:t>
            </a:r>
          </a:p>
          <a:p>
            <a:pPr lvl="1"/>
            <a:r>
              <a:rPr lang="en-US" sz="2400" i="1" dirty="0" smtClean="0"/>
              <a:t>“0” indicates leading 0’s to appear instead of leading blanks</a:t>
            </a:r>
          </a:p>
          <a:p>
            <a:r>
              <a:rPr lang="en-US" sz="2800" i="1" dirty="0" smtClean="0"/>
              <a:t>Field width[optional]</a:t>
            </a:r>
          </a:p>
          <a:p>
            <a:pPr lvl="1"/>
            <a:r>
              <a:rPr lang="en-US" sz="2400" i="1" dirty="0" smtClean="0"/>
              <a:t>Same as before</a:t>
            </a:r>
          </a:p>
          <a:p>
            <a:r>
              <a:rPr lang="en-US" sz="2800" i="1" dirty="0" smtClean="0"/>
              <a:t>Precision [optional]</a:t>
            </a:r>
          </a:p>
          <a:p>
            <a:pPr lvl="1"/>
            <a:r>
              <a:rPr lang="en-US" sz="2400" i="1" dirty="0" smtClean="0"/>
              <a:t>The operation of precision field depends on the type of conversion. It must start with a period (.).</a:t>
            </a:r>
          </a:p>
          <a:p>
            <a:pPr marL="0" indent="0">
              <a:buNone/>
            </a:pPr>
            <a:endParaRPr lang="en-US" sz="2400" b="1" i="1" dirty="0"/>
          </a:p>
          <a:p>
            <a:endParaRPr lang="en-US" sz="2400" b="1" i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Unformatted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Doesn’t allow user to read or display data in desired format.</a:t>
            </a:r>
          </a:p>
          <a:p>
            <a:endParaRPr lang="en-US" dirty="0" smtClean="0"/>
          </a:p>
          <a:p>
            <a:r>
              <a:rPr lang="en-US" dirty="0" smtClean="0"/>
              <a:t>These library functions basically deals with a single character or a string of characters.</a:t>
            </a:r>
          </a:p>
          <a:p>
            <a:endParaRPr lang="en-US" dirty="0" smtClean="0"/>
          </a:p>
          <a:p>
            <a:r>
              <a:rPr lang="en-US" dirty="0" smtClean="0"/>
              <a:t>The functions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getchar</a:t>
            </a:r>
            <a:r>
              <a:rPr lang="en-US" b="1" dirty="0" smtClean="0">
                <a:solidFill>
                  <a:srgbClr val="FF0000"/>
                </a:solidFill>
              </a:rPr>
              <a:t>(), </a:t>
            </a:r>
            <a:r>
              <a:rPr lang="en-US" b="1" dirty="0" err="1" smtClean="0">
                <a:solidFill>
                  <a:srgbClr val="FF0000"/>
                </a:solidFill>
              </a:rPr>
              <a:t>putchar</a:t>
            </a:r>
            <a:r>
              <a:rPr lang="en-US" b="1" dirty="0" smtClean="0">
                <a:solidFill>
                  <a:srgbClr val="FF0000"/>
                </a:solidFill>
              </a:rPr>
              <a:t>(), gets(),puts(),</a:t>
            </a:r>
            <a:r>
              <a:rPr lang="en-US" b="1" dirty="0" err="1" smtClean="0">
                <a:solidFill>
                  <a:srgbClr val="FF0000"/>
                </a:solidFill>
              </a:rPr>
              <a:t>getch</a:t>
            </a:r>
            <a:r>
              <a:rPr lang="en-US" b="1" dirty="0" smtClean="0">
                <a:solidFill>
                  <a:srgbClr val="FF0000"/>
                </a:solidFill>
              </a:rPr>
              <a:t>(),</a:t>
            </a:r>
            <a:r>
              <a:rPr lang="en-US" b="1" dirty="0" err="1" smtClean="0">
                <a:solidFill>
                  <a:srgbClr val="FF0000"/>
                </a:solidFill>
              </a:rPr>
              <a:t>getche</a:t>
            </a:r>
            <a:r>
              <a:rPr lang="en-US" b="1" dirty="0" smtClean="0">
                <a:solidFill>
                  <a:srgbClr val="FF0000"/>
                </a:solidFill>
              </a:rPr>
              <a:t>(),</a:t>
            </a:r>
            <a:r>
              <a:rPr lang="en-US" b="1" dirty="0" err="1" smtClean="0">
                <a:solidFill>
                  <a:srgbClr val="FF0000"/>
                </a:solidFill>
              </a:rPr>
              <a:t>putch</a:t>
            </a:r>
            <a:r>
              <a:rPr lang="en-US" b="1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are considered as </a:t>
            </a:r>
            <a:r>
              <a:rPr lang="en-US" b="1" dirty="0" smtClean="0"/>
              <a:t>unformatted functions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sz="3600" b="1" dirty="0" err="1" smtClean="0"/>
              <a:t>getchar</a:t>
            </a:r>
            <a:r>
              <a:rPr lang="en-US" sz="3600" b="1" dirty="0" smtClean="0"/>
              <a:t>()</a:t>
            </a:r>
          </a:p>
          <a:p>
            <a:pPr lvl="1"/>
            <a:r>
              <a:rPr lang="en-US" dirty="0" smtClean="0"/>
              <a:t>Reads a character from a standard input device. </a:t>
            </a:r>
          </a:p>
          <a:p>
            <a:pPr lvl="1"/>
            <a:r>
              <a:rPr lang="en-US" dirty="0" smtClean="0"/>
              <a:t>It takes the form: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Character_variable</a:t>
            </a:r>
            <a:r>
              <a:rPr lang="en-US" dirty="0" smtClean="0">
                <a:solidFill>
                  <a:srgbClr val="FF0000"/>
                </a:solidFill>
              </a:rPr>
              <a:t>= </a:t>
            </a:r>
            <a:r>
              <a:rPr lang="en-US" dirty="0" err="1" smtClean="0">
                <a:solidFill>
                  <a:srgbClr val="FF0000"/>
                </a:solidFill>
              </a:rPr>
              <a:t>getchar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</a:p>
          <a:p>
            <a:pPr marL="914400" lvl="2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/>
              <a:t>Character_variable</a:t>
            </a:r>
            <a:r>
              <a:rPr lang="en-US" dirty="0" smtClean="0"/>
              <a:t> is a valid C char type variable.</a:t>
            </a:r>
          </a:p>
          <a:p>
            <a:pPr lvl="1"/>
            <a:r>
              <a:rPr lang="en-US" dirty="0" smtClean="0"/>
              <a:t>When this statement is encountered, the computer waits until a key is pressed and then assigns this character to </a:t>
            </a:r>
            <a:r>
              <a:rPr lang="en-US" dirty="0" err="1" smtClean="0"/>
              <a:t>character_variable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7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putchar</a:t>
            </a:r>
            <a:r>
              <a:rPr lang="en-US" sz="3600" b="1" dirty="0" smtClean="0"/>
              <a:t>()</a:t>
            </a:r>
          </a:p>
          <a:p>
            <a:pPr lvl="1"/>
            <a:r>
              <a:rPr lang="en-US" dirty="0" smtClean="0"/>
              <a:t>Displays a character to the standard output device. </a:t>
            </a:r>
          </a:p>
          <a:p>
            <a:pPr lvl="1"/>
            <a:r>
              <a:rPr lang="en-US" dirty="0" smtClean="0"/>
              <a:t>Its form:</a:t>
            </a:r>
          </a:p>
          <a:p>
            <a:pPr marL="914400" lvl="2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putchar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character_variable</a:t>
            </a:r>
            <a:r>
              <a:rPr lang="en-US" b="1" dirty="0" smtClean="0">
                <a:solidFill>
                  <a:srgbClr val="FF0000"/>
                </a:solidFill>
              </a:rPr>
              <a:t>);</a:t>
            </a:r>
          </a:p>
          <a:p>
            <a:pPr lvl="1"/>
            <a:r>
              <a:rPr lang="en-US" dirty="0" smtClean="0"/>
              <a:t>Where </a:t>
            </a:r>
            <a:r>
              <a:rPr lang="en-US" dirty="0" err="1" smtClean="0"/>
              <a:t>character_variable</a:t>
            </a:r>
            <a:r>
              <a:rPr lang="en-US" dirty="0" smtClean="0"/>
              <a:t> is a char type variable containing a character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7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Void main(){</a:t>
            </a:r>
          </a:p>
          <a:p>
            <a:pPr marL="800100" lvl="2" indent="0">
              <a:buNone/>
            </a:pPr>
            <a:r>
              <a:rPr lang="en-US" dirty="0" smtClean="0"/>
              <a:t>char gender;</a:t>
            </a:r>
          </a:p>
          <a:p>
            <a:pPr marL="800100" lvl="2" indent="0">
              <a:buNone/>
            </a:pPr>
            <a:r>
              <a:rPr lang="en-US" dirty="0" smtClean="0"/>
              <a:t>clrscr();</a:t>
            </a:r>
          </a:p>
          <a:p>
            <a:pPr marL="800100" lvl="2" indent="0">
              <a:buNone/>
            </a:pPr>
            <a:r>
              <a:rPr lang="en-US" dirty="0" smtClean="0"/>
              <a:t>printf(“Enter gender M or F”: );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gender=</a:t>
            </a:r>
            <a:r>
              <a:rPr lang="en-US" dirty="0" err="1" smtClean="0">
                <a:solidFill>
                  <a:srgbClr val="FF0000"/>
                </a:solidFill>
              </a:rPr>
              <a:t>getchar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</a:p>
          <a:p>
            <a:pPr marL="800100" lvl="2" indent="0">
              <a:buNone/>
            </a:pPr>
            <a:r>
              <a:rPr lang="en-US" dirty="0" smtClean="0"/>
              <a:t>printf(“Your Gender is: “);</a:t>
            </a:r>
          </a:p>
          <a:p>
            <a:pPr marL="800100" lvl="2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putchar</a:t>
            </a:r>
            <a:r>
              <a:rPr lang="en-US" dirty="0" smtClean="0">
                <a:solidFill>
                  <a:srgbClr val="FF0000"/>
                </a:solidFill>
              </a:rPr>
              <a:t>(gender);</a:t>
            </a:r>
          </a:p>
          <a:p>
            <a:pPr marL="800100" lvl="2" indent="0">
              <a:buNone/>
            </a:pP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b="1" dirty="0" err="1" smtClean="0"/>
              <a:t>getch</a:t>
            </a:r>
            <a:r>
              <a:rPr lang="en-US" b="1" dirty="0" smtClean="0"/>
              <a:t>()</a:t>
            </a:r>
            <a:r>
              <a:rPr lang="en-US" dirty="0" smtClean="0"/>
              <a:t> and </a:t>
            </a:r>
            <a:r>
              <a:rPr lang="en-US" b="1" dirty="0" err="1" smtClean="0"/>
              <a:t>getche</a:t>
            </a:r>
            <a:r>
              <a:rPr lang="en-US" b="1" dirty="0" smtClean="0"/>
              <a:t>()</a:t>
            </a:r>
          </a:p>
          <a:p>
            <a:pPr lvl="1"/>
            <a:r>
              <a:rPr lang="en-US" dirty="0" smtClean="0"/>
              <a:t>Reads single character the instant it is typed without waiting for the enter key to be hit.</a:t>
            </a:r>
          </a:p>
          <a:p>
            <a:pPr lvl="1"/>
            <a:r>
              <a:rPr lang="en-US" dirty="0" err="1" smtClean="0"/>
              <a:t>getch</a:t>
            </a:r>
            <a:r>
              <a:rPr lang="en-US" dirty="0" smtClean="0"/>
              <a:t>() doesn’t print the character entered</a:t>
            </a:r>
          </a:p>
          <a:p>
            <a:pPr lvl="1"/>
            <a:r>
              <a:rPr lang="en-US" dirty="0" err="1" smtClean="0"/>
              <a:t>getche</a:t>
            </a:r>
            <a:r>
              <a:rPr lang="en-US" dirty="0" smtClean="0"/>
              <a:t>() displays the character when entered.</a:t>
            </a:r>
          </a:p>
          <a:p>
            <a:pPr lvl="1"/>
            <a:r>
              <a:rPr lang="en-US" dirty="0" smtClean="0"/>
              <a:t>General form</a:t>
            </a:r>
          </a:p>
          <a:p>
            <a:pPr lvl="2"/>
            <a:r>
              <a:rPr lang="en-US" dirty="0" err="1" smtClean="0"/>
              <a:t>character_variable</a:t>
            </a:r>
            <a:r>
              <a:rPr lang="en-US" dirty="0" smtClean="0"/>
              <a:t>=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lvl="2"/>
            <a:r>
              <a:rPr lang="en-US" dirty="0" err="1" smtClean="0"/>
              <a:t>character_variable</a:t>
            </a:r>
            <a:r>
              <a:rPr lang="en-US" dirty="0" smtClean="0"/>
              <a:t>=</a:t>
            </a:r>
            <a:r>
              <a:rPr lang="en-US" dirty="0" err="1" smtClean="0"/>
              <a:t>getche</a:t>
            </a:r>
            <a:r>
              <a:rPr lang="en-US" dirty="0" smtClean="0"/>
              <a:t>();</a:t>
            </a:r>
            <a:endParaRPr lang="en-US" dirty="0"/>
          </a:p>
          <a:p>
            <a:pPr lvl="1"/>
            <a:r>
              <a:rPr lang="en-US" dirty="0" smtClean="0"/>
              <a:t>In both functions, the character typed is assigned to the </a:t>
            </a:r>
            <a:r>
              <a:rPr lang="en-US" b="1" dirty="0" smtClean="0"/>
              <a:t>char</a:t>
            </a:r>
            <a:r>
              <a:rPr lang="en-US" dirty="0" smtClean="0"/>
              <a:t> type variable </a:t>
            </a:r>
            <a:r>
              <a:rPr lang="en-US" dirty="0" err="1" smtClean="0"/>
              <a:t>character_variable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4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b="1" dirty="0" err="1"/>
              <a:t>putch</a:t>
            </a:r>
            <a:r>
              <a:rPr lang="en-US" b="1" dirty="0"/>
              <a:t>()</a:t>
            </a:r>
          </a:p>
          <a:p>
            <a:pPr lvl="1"/>
            <a:r>
              <a:rPr lang="en-US" dirty="0" smtClean="0"/>
              <a:t>The function </a:t>
            </a:r>
            <a:r>
              <a:rPr lang="en-US" dirty="0" err="1" smtClean="0"/>
              <a:t>putch</a:t>
            </a:r>
            <a:r>
              <a:rPr lang="en-US" dirty="0" smtClean="0"/>
              <a:t>() prints a character onto the screen</a:t>
            </a:r>
          </a:p>
          <a:p>
            <a:pPr lvl="1"/>
            <a:r>
              <a:rPr lang="en-US" dirty="0" smtClean="0"/>
              <a:t>General form</a:t>
            </a:r>
          </a:p>
          <a:p>
            <a:pPr lvl="2"/>
            <a:r>
              <a:rPr lang="en-US" dirty="0" err="1" smtClean="0"/>
              <a:t>putch</a:t>
            </a:r>
            <a:r>
              <a:rPr lang="en-US" dirty="0" smtClean="0"/>
              <a:t>(</a:t>
            </a:r>
            <a:r>
              <a:rPr lang="en-US" dirty="0" err="1" smtClean="0"/>
              <a:t>character_variable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Character variable is a char type.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NOTE: These three functions are defined under the standard library functions </a:t>
            </a:r>
            <a:r>
              <a:rPr lang="en-US" b="1" dirty="0" err="1" smtClean="0">
                <a:solidFill>
                  <a:srgbClr val="FF0000"/>
                </a:solidFill>
              </a:rPr>
              <a:t>conio.h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4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void main(){</a:t>
            </a:r>
          </a:p>
          <a:p>
            <a:pPr marL="400050" lvl="1" indent="0">
              <a:buNone/>
            </a:pPr>
            <a:r>
              <a:rPr lang="en-US" b="1" dirty="0"/>
              <a:t>char ch1, ch2;</a:t>
            </a:r>
          </a:p>
          <a:p>
            <a:pPr marL="400050" lvl="1" indent="0">
              <a:buNone/>
            </a:pPr>
            <a:r>
              <a:rPr lang="en-US" dirty="0"/>
              <a:t>clrscr();</a:t>
            </a:r>
          </a:p>
          <a:p>
            <a:pPr marL="400050" lvl="1" indent="0">
              <a:buNone/>
            </a:pPr>
            <a:r>
              <a:rPr lang="en-US" b="1" dirty="0"/>
              <a:t>printf("Enter 1st character: ");</a:t>
            </a:r>
          </a:p>
          <a:p>
            <a:pPr marL="400050" lvl="1" indent="0">
              <a:buNone/>
            </a:pPr>
            <a:r>
              <a:rPr lang="en-US" dirty="0"/>
              <a:t>ch1=</a:t>
            </a:r>
            <a:r>
              <a:rPr lang="en-US" b="1" dirty="0" err="1"/>
              <a:t>getch</a:t>
            </a:r>
            <a:r>
              <a:rPr lang="en-US" b="1" dirty="0"/>
              <a:t>();</a:t>
            </a:r>
          </a:p>
          <a:p>
            <a:pPr marL="400050" lvl="1" indent="0">
              <a:buNone/>
            </a:pPr>
            <a:r>
              <a:rPr lang="pt-BR" b="1" dirty="0"/>
              <a:t>printf("\n Enter 2nd character");</a:t>
            </a:r>
          </a:p>
          <a:p>
            <a:pPr marL="400050" lvl="1" indent="0">
              <a:buNone/>
            </a:pPr>
            <a:r>
              <a:rPr lang="en-US" dirty="0"/>
              <a:t>ch2=</a:t>
            </a:r>
            <a:r>
              <a:rPr lang="en-US" b="1" dirty="0" err="1"/>
              <a:t>getche</a:t>
            </a:r>
            <a:r>
              <a:rPr lang="en-US" b="1" dirty="0"/>
              <a:t>();</a:t>
            </a:r>
          </a:p>
          <a:p>
            <a:pPr marL="400050" lvl="1" indent="0">
              <a:buNone/>
            </a:pPr>
            <a:r>
              <a:rPr lang="en-US" b="1" dirty="0"/>
              <a:t>printf("\n first character: ");</a:t>
            </a:r>
          </a:p>
          <a:p>
            <a:pPr marL="400050" lvl="1" indent="0">
              <a:buNone/>
            </a:pPr>
            <a:r>
              <a:rPr lang="en-US" b="1" dirty="0" err="1" smtClean="0"/>
              <a:t>putch</a:t>
            </a:r>
            <a:r>
              <a:rPr lang="en-US" b="1" dirty="0" smtClean="0"/>
              <a:t>(ch1</a:t>
            </a:r>
            <a:r>
              <a:rPr lang="en-US" b="1" dirty="0"/>
              <a:t>);</a:t>
            </a:r>
          </a:p>
          <a:p>
            <a:pPr marL="400050" lvl="1" indent="0">
              <a:buNone/>
            </a:pPr>
            <a:r>
              <a:rPr lang="en-US" b="1" dirty="0"/>
              <a:t>printf("\</a:t>
            </a:r>
            <a:r>
              <a:rPr lang="en-US" b="1" dirty="0" err="1"/>
              <a:t>nSecond</a:t>
            </a:r>
            <a:r>
              <a:rPr lang="en-US" b="1" dirty="0"/>
              <a:t> character: ");</a:t>
            </a:r>
          </a:p>
          <a:p>
            <a:pPr marL="400050" lvl="1" indent="0">
              <a:buNone/>
            </a:pPr>
            <a:r>
              <a:rPr lang="en-US" b="1" dirty="0" err="1"/>
              <a:t>putch</a:t>
            </a:r>
            <a:r>
              <a:rPr lang="en-US" b="1" dirty="0"/>
              <a:t>(ch2);</a:t>
            </a:r>
          </a:p>
          <a:p>
            <a:pPr marL="400050" lvl="1" indent="0">
              <a:buNone/>
            </a:pPr>
            <a:r>
              <a:rPr lang="en-US" b="1" dirty="0" err="1"/>
              <a:t>getch</a:t>
            </a:r>
            <a:r>
              <a:rPr lang="en-US" b="1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4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ets() </a:t>
            </a:r>
          </a:p>
          <a:p>
            <a:pPr lvl="1"/>
            <a:r>
              <a:rPr lang="en-US" dirty="0" smtClean="0"/>
              <a:t>Used to read string of text, containing whitespaces, until a new line character is encountered.</a:t>
            </a:r>
          </a:p>
          <a:p>
            <a:pPr lvl="1"/>
            <a:r>
              <a:rPr lang="en-US" dirty="0" smtClean="0"/>
              <a:t>General form</a:t>
            </a:r>
          </a:p>
          <a:p>
            <a:pPr marL="914400" lvl="2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gets(</a:t>
            </a:r>
            <a:r>
              <a:rPr lang="en-US" b="1" dirty="0" err="1" smtClean="0">
                <a:solidFill>
                  <a:srgbClr val="FF0000"/>
                </a:solidFill>
              </a:rPr>
              <a:t>string_variable</a:t>
            </a:r>
            <a:r>
              <a:rPr lang="en-US" b="1" dirty="0" smtClean="0">
                <a:solidFill>
                  <a:srgbClr val="FF0000"/>
                </a:solidFill>
              </a:rPr>
              <a:t>);</a:t>
            </a:r>
          </a:p>
          <a:p>
            <a:pPr lvl="2"/>
            <a:endParaRPr lang="en-US" dirty="0"/>
          </a:p>
          <a:p>
            <a:r>
              <a:rPr lang="en-US" dirty="0" smtClean="0"/>
              <a:t>puts()</a:t>
            </a:r>
          </a:p>
          <a:p>
            <a:pPr lvl="1"/>
            <a:r>
              <a:rPr lang="en-US" dirty="0" smtClean="0"/>
              <a:t>Used to display the string onto the terminal</a:t>
            </a:r>
          </a:p>
          <a:p>
            <a:pPr lvl="1"/>
            <a:r>
              <a:rPr lang="en-US" dirty="0" smtClean="0"/>
              <a:t>General form:</a:t>
            </a:r>
          </a:p>
          <a:p>
            <a:pPr marL="914400" lvl="2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puts(</a:t>
            </a:r>
            <a:r>
              <a:rPr lang="en-US" b="1" dirty="0" err="1" smtClean="0">
                <a:solidFill>
                  <a:srgbClr val="FF0000"/>
                </a:solidFill>
              </a:rPr>
              <a:t>string_variable</a:t>
            </a:r>
            <a:r>
              <a:rPr lang="en-US" b="1" dirty="0" smtClean="0">
                <a:solidFill>
                  <a:srgbClr val="FF0000"/>
                </a:solidFill>
              </a:rPr>
              <a:t>);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4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Input/output functions are the links between the user and the terminal.</a:t>
            </a:r>
          </a:p>
          <a:p>
            <a:endParaRPr lang="en-US" dirty="0" smtClean="0"/>
          </a:p>
          <a:p>
            <a:r>
              <a:rPr lang="en-US" dirty="0" smtClean="0"/>
              <a:t>Input functions are used to read data from keyboard are called </a:t>
            </a:r>
            <a:r>
              <a:rPr lang="en-US" b="1" dirty="0" smtClean="0"/>
              <a:t>standard input functions.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scanf(), </a:t>
            </a:r>
            <a:r>
              <a:rPr lang="en-US" dirty="0" err="1" smtClean="0"/>
              <a:t>getchar</a:t>
            </a:r>
            <a:r>
              <a:rPr lang="en-US" dirty="0" smtClean="0"/>
              <a:t>(),</a:t>
            </a:r>
            <a:r>
              <a:rPr lang="en-US" dirty="0" err="1" smtClean="0"/>
              <a:t>getche</a:t>
            </a:r>
            <a:r>
              <a:rPr lang="en-US" dirty="0" smtClean="0"/>
              <a:t>(),</a:t>
            </a:r>
            <a:r>
              <a:rPr lang="en-US" dirty="0" err="1" smtClean="0"/>
              <a:t>getch</a:t>
            </a:r>
            <a:r>
              <a:rPr lang="en-US" dirty="0" smtClean="0"/>
              <a:t>() etc.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Output functions are used to display the result on the screen are called </a:t>
            </a:r>
            <a:r>
              <a:rPr lang="en-US" b="1" dirty="0" smtClean="0"/>
              <a:t>standard output functions</a:t>
            </a:r>
            <a:r>
              <a:rPr lang="en-US" dirty="0" smtClean="0"/>
              <a:t>.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rintf(), </a:t>
            </a:r>
            <a:r>
              <a:rPr lang="en-US" dirty="0" err="1" smtClean="0"/>
              <a:t>putchar</a:t>
            </a:r>
            <a:r>
              <a:rPr lang="en-US" dirty="0" smtClean="0"/>
              <a:t>(), </a:t>
            </a:r>
            <a:r>
              <a:rPr lang="en-US" dirty="0" err="1" smtClean="0"/>
              <a:t>putch</a:t>
            </a:r>
            <a:r>
              <a:rPr lang="en-US" dirty="0" smtClean="0"/>
              <a:t>(), puts() etc.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00050" lvl="1" indent="0">
              <a:buNone/>
            </a:pPr>
            <a:r>
              <a:rPr lang="en-US" b="1" dirty="0"/>
              <a:t>char name[20];</a:t>
            </a:r>
          </a:p>
          <a:p>
            <a:pPr marL="400050" lvl="1" indent="0">
              <a:buNone/>
            </a:pPr>
            <a:r>
              <a:rPr lang="en-US" dirty="0"/>
              <a:t>clrscr();</a:t>
            </a:r>
          </a:p>
          <a:p>
            <a:pPr marL="400050" lvl="1" indent="0">
              <a:buNone/>
            </a:pPr>
            <a:r>
              <a:rPr lang="en-US" b="1" dirty="0"/>
              <a:t>printf("Enter your name:");</a:t>
            </a:r>
          </a:p>
          <a:p>
            <a:pPr marL="400050" lvl="1" indent="0">
              <a:buNone/>
            </a:pPr>
            <a:r>
              <a:rPr lang="en-US" b="1" dirty="0"/>
              <a:t>gets(name);</a:t>
            </a:r>
          </a:p>
          <a:p>
            <a:pPr marL="400050" lvl="1" indent="0">
              <a:buNone/>
            </a:pPr>
            <a:r>
              <a:rPr lang="en-US" b="1" dirty="0"/>
              <a:t>printf("Your Name is: ");</a:t>
            </a:r>
          </a:p>
          <a:p>
            <a:pPr marL="400050" lvl="1" indent="0">
              <a:buNone/>
            </a:pPr>
            <a:r>
              <a:rPr lang="en-US" b="1" dirty="0"/>
              <a:t>puts(name);</a:t>
            </a:r>
          </a:p>
          <a:p>
            <a:pPr marL="400050" lvl="1" indent="0">
              <a:buNone/>
            </a:pPr>
            <a:r>
              <a:rPr lang="en-US" b="1" dirty="0" err="1"/>
              <a:t>getch</a:t>
            </a:r>
            <a:r>
              <a:rPr lang="en-US" b="1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7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In C, the standard library </a:t>
            </a:r>
            <a:r>
              <a:rPr lang="en-US" b="1" dirty="0" err="1" smtClean="0">
                <a:solidFill>
                  <a:srgbClr val="FF0000"/>
                </a:solidFill>
              </a:rPr>
              <a:t>stdio.h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provides functions for input and output.</a:t>
            </a:r>
          </a:p>
          <a:p>
            <a:endParaRPr lang="en-US" b="1" dirty="0" smtClean="0"/>
          </a:p>
          <a:p>
            <a:r>
              <a:rPr lang="en-US" dirty="0" smtClean="0"/>
              <a:t>The instruction </a:t>
            </a:r>
            <a:r>
              <a:rPr lang="en-US" b="1" dirty="0" smtClean="0">
                <a:solidFill>
                  <a:srgbClr val="FF0000"/>
                </a:solidFill>
              </a:rPr>
              <a:t>#include&lt;</a:t>
            </a:r>
            <a:r>
              <a:rPr lang="en-US" b="1" dirty="0" err="1" smtClean="0">
                <a:solidFill>
                  <a:srgbClr val="FF0000"/>
                </a:solidFill>
              </a:rPr>
              <a:t>stdio.h</a:t>
            </a:r>
            <a:r>
              <a:rPr lang="en-US" b="1" dirty="0" smtClean="0">
                <a:solidFill>
                  <a:srgbClr val="FF0000"/>
                </a:solidFill>
              </a:rPr>
              <a:t>&gt; </a:t>
            </a:r>
            <a:r>
              <a:rPr lang="en-US" dirty="0" smtClean="0"/>
              <a:t>tells the compiler to search for a file named </a:t>
            </a:r>
            <a:r>
              <a:rPr lang="en-US" b="1" dirty="0" err="1" smtClean="0">
                <a:solidFill>
                  <a:srgbClr val="FF0000"/>
                </a:solidFill>
              </a:rPr>
              <a:t>stdio.h</a:t>
            </a:r>
            <a:r>
              <a:rPr lang="en-US" dirty="0" smtClean="0"/>
              <a:t> and places its contents at this point in the program.</a:t>
            </a:r>
          </a:p>
          <a:p>
            <a:endParaRPr lang="en-US" dirty="0" smtClean="0"/>
          </a:p>
          <a:p>
            <a:r>
              <a:rPr lang="en-US" dirty="0" smtClean="0"/>
              <a:t>The contents of the header file become part of the source code when it is compiled.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input/output functions are classified into two types –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Formatted functions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Unformatted functions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Formatted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sz="2800" dirty="0" smtClean="0"/>
              <a:t>Formatted functions allow the input read input from the keyboard or the output displayed on screen to be formatted according to our requirements.</a:t>
            </a:r>
          </a:p>
          <a:p>
            <a:endParaRPr lang="en-US" sz="2800" dirty="0" smtClean="0"/>
          </a:p>
          <a:p>
            <a:pPr lvl="1"/>
            <a:r>
              <a:rPr lang="en-US" dirty="0" smtClean="0"/>
              <a:t>Input function: scanf()</a:t>
            </a:r>
          </a:p>
          <a:p>
            <a:pPr lvl="1"/>
            <a:r>
              <a:rPr lang="en-US" dirty="0" smtClean="0"/>
              <a:t>Output function: printf()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Formatted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Ex: consider the following data:</a:t>
            </a:r>
          </a:p>
          <a:p>
            <a:pPr lvl="1"/>
            <a:r>
              <a:rPr lang="en-US" dirty="0" smtClean="0"/>
              <a:t>50, 13.45, Ram</a:t>
            </a:r>
          </a:p>
          <a:p>
            <a:pPr lvl="1"/>
            <a:r>
              <a:rPr lang="en-US" dirty="0" smtClean="0"/>
              <a:t>Int, float, char variables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is possible using the </a:t>
            </a:r>
            <a:r>
              <a:rPr lang="en-US" b="1" dirty="0" smtClean="0">
                <a:solidFill>
                  <a:srgbClr val="FF0000"/>
                </a:solidFill>
              </a:rPr>
              <a:t>scanf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function.</a:t>
            </a:r>
          </a:p>
          <a:p>
            <a:endParaRPr lang="en-US" dirty="0" smtClean="0"/>
          </a:p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 smtClean="0">
                <a:solidFill>
                  <a:srgbClr val="FF0000"/>
                </a:solidFill>
              </a:rPr>
              <a:t>canf </a:t>
            </a:r>
            <a:r>
              <a:rPr lang="en-US" dirty="0" smtClean="0"/>
              <a:t>stands for scan formatted.</a:t>
            </a:r>
          </a:p>
          <a:p>
            <a:endParaRPr lang="en-US" dirty="0" smtClean="0"/>
          </a:p>
          <a:p>
            <a:r>
              <a:rPr lang="en-US" dirty="0" smtClean="0"/>
              <a:t>The built-in function </a:t>
            </a:r>
            <a:r>
              <a:rPr lang="en-US" b="1" dirty="0" smtClean="0">
                <a:solidFill>
                  <a:srgbClr val="FF0000"/>
                </a:solidFill>
              </a:rPr>
              <a:t>scanf() </a:t>
            </a:r>
            <a:r>
              <a:rPr lang="en-US" dirty="0" smtClean="0"/>
              <a:t>can be used to </a:t>
            </a:r>
            <a:r>
              <a:rPr lang="en-US" i="1" dirty="0" smtClean="0"/>
              <a:t>enter input data </a:t>
            </a:r>
            <a:r>
              <a:rPr lang="en-US" dirty="0" smtClean="0"/>
              <a:t>into the computer from a standard input device.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general form of scanf is,</a:t>
            </a:r>
          </a:p>
          <a:p>
            <a:pPr marL="457200" lvl="1" indent="0">
              <a:buNone/>
            </a:pPr>
            <a:r>
              <a:rPr lang="en-US" i="1" dirty="0" smtClean="0"/>
              <a:t>scanf(“control string” , arg1, arg1,….. </a:t>
            </a:r>
            <a:r>
              <a:rPr lang="en-US" i="1" dirty="0" err="1" smtClean="0"/>
              <a:t>argn</a:t>
            </a:r>
            <a:r>
              <a:rPr lang="en-US" i="1" dirty="0" smtClean="0"/>
              <a:t>);</a:t>
            </a:r>
          </a:p>
          <a:p>
            <a:endParaRPr lang="en-US" dirty="0"/>
          </a:p>
          <a:p>
            <a:pPr lvl="1"/>
            <a:r>
              <a:rPr lang="en-US" i="1" dirty="0" smtClean="0"/>
              <a:t>Control string</a:t>
            </a:r>
            <a:r>
              <a:rPr lang="en-US" dirty="0" smtClean="0">
                <a:sym typeface="Wingdings" panose="05000000000000000000" pitchFamily="2" charset="2"/>
              </a:rPr>
              <a:t> format in which data is to be entered.</a:t>
            </a:r>
          </a:p>
          <a:p>
            <a:pPr lvl="1"/>
            <a:r>
              <a:rPr lang="en-US" i="1" dirty="0" smtClean="0">
                <a:sym typeface="Wingdings" panose="05000000000000000000" pitchFamily="2" charset="2"/>
              </a:rPr>
              <a:t>arg1,arg2… </a:t>
            </a:r>
            <a:r>
              <a:rPr lang="en-US" dirty="0" smtClean="0">
                <a:sym typeface="Wingdings" panose="05000000000000000000" pitchFamily="2" charset="2"/>
              </a:rPr>
              <a:t> location where the data is stored.</a:t>
            </a:r>
          </a:p>
          <a:p>
            <a:pPr marL="2286000" lvl="5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   preceded by ampersand (&amp;)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/>
          <a:lstStyle/>
          <a:p>
            <a:r>
              <a:rPr lang="en-US" sz="2800" dirty="0" smtClean="0"/>
              <a:t>The control string consists of individual groups of data formats, with one group for each input data item.</a:t>
            </a:r>
          </a:p>
          <a:p>
            <a:r>
              <a:rPr lang="en-US" sz="2800" dirty="0" smtClean="0"/>
              <a:t>Each data format must begin with a percentage sign.</a:t>
            </a:r>
          </a:p>
          <a:p>
            <a:r>
              <a:rPr lang="en-US" sz="2800" dirty="0" smtClean="0"/>
              <a:t>General form of control string: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1800" dirty="0" smtClean="0"/>
              <a:t>[</a:t>
            </a:r>
            <a:r>
              <a:rPr lang="en-US" sz="1800" i="1" dirty="0" smtClean="0"/>
              <a:t>whitespace character</a:t>
            </a:r>
            <a:r>
              <a:rPr lang="en-US" sz="1800" dirty="0" smtClean="0"/>
              <a:t>][</a:t>
            </a:r>
            <a:r>
              <a:rPr lang="en-US" sz="1800" i="1" dirty="0" smtClean="0"/>
              <a:t>ordinary character</a:t>
            </a:r>
            <a:r>
              <a:rPr lang="en-US" sz="1800" dirty="0" smtClean="0"/>
              <a:t>]%[</a:t>
            </a:r>
            <a:r>
              <a:rPr lang="en-US" sz="1800" i="1" dirty="0" smtClean="0"/>
              <a:t>field width</a:t>
            </a:r>
            <a:r>
              <a:rPr lang="en-US" sz="1800" dirty="0" smtClean="0"/>
              <a:t>] conversion character</a:t>
            </a:r>
          </a:p>
          <a:p>
            <a:pPr marL="0" indent="0">
              <a:buNone/>
            </a:pPr>
            <a:endParaRPr lang="en-US" sz="1800" dirty="0"/>
          </a:p>
          <a:p>
            <a:pPr lvl="1"/>
            <a:r>
              <a:rPr lang="en-US" sz="2400" dirty="0" smtClean="0"/>
              <a:t>Whitespace characters [optional]</a:t>
            </a:r>
          </a:p>
          <a:p>
            <a:pPr lvl="1"/>
            <a:r>
              <a:rPr lang="en-US" sz="2400" dirty="0" smtClean="0"/>
              <a:t>Ordinary characters [Optional]</a:t>
            </a:r>
          </a:p>
          <a:p>
            <a:pPr lvl="1"/>
            <a:r>
              <a:rPr lang="en-US" sz="2400" dirty="0" smtClean="0"/>
              <a:t>Field width [Optional]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1262</Words>
  <Application>Microsoft Macintosh PowerPoint</Application>
  <PresentationFormat>On-screen Show (4:3)</PresentationFormat>
  <Paragraphs>298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Office Theme</vt:lpstr>
      <vt:lpstr>Input and Output Operations</vt:lpstr>
      <vt:lpstr>Data Input and Output</vt:lpstr>
      <vt:lpstr>PowerPoint Presentation</vt:lpstr>
      <vt:lpstr>PowerPoint Presentation</vt:lpstr>
      <vt:lpstr>PowerPoint Presentation</vt:lpstr>
      <vt:lpstr>Formatted Functions</vt:lpstr>
      <vt:lpstr>Formatted Input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Reading Mixed Data Types</vt:lpstr>
      <vt:lpstr>Formatted Output</vt:lpstr>
      <vt:lpstr>PowerPoint Presentation</vt:lpstr>
      <vt:lpstr>Unformatted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and Output Operations</dc:title>
  <dc:creator>ashim888</dc:creator>
  <cp:lastModifiedBy>Prakash Thapa</cp:lastModifiedBy>
  <cp:revision>119</cp:revision>
  <dcterms:created xsi:type="dcterms:W3CDTF">2006-08-16T00:00:00Z</dcterms:created>
  <dcterms:modified xsi:type="dcterms:W3CDTF">2016-02-29T09:49:55Z</dcterms:modified>
</cp:coreProperties>
</file>