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2"/>
  </p:notesMasterIdLst>
  <p:sldIdLst>
    <p:sldId id="256" r:id="rId2"/>
    <p:sldId id="257" r:id="rId3"/>
    <p:sldId id="286" r:id="rId4"/>
    <p:sldId id="288" r:id="rId5"/>
    <p:sldId id="289" r:id="rId6"/>
    <p:sldId id="290" r:id="rId7"/>
    <p:sldId id="291" r:id="rId8"/>
    <p:sldId id="292" r:id="rId9"/>
    <p:sldId id="293" r:id="rId10"/>
    <p:sldId id="294" r:id="rId11"/>
    <p:sldId id="304" r:id="rId12"/>
    <p:sldId id="296" r:id="rId13"/>
    <p:sldId id="297" r:id="rId14"/>
    <p:sldId id="298" r:id="rId15"/>
    <p:sldId id="299" r:id="rId16"/>
    <p:sldId id="300" r:id="rId17"/>
    <p:sldId id="301" r:id="rId18"/>
    <p:sldId id="302" r:id="rId19"/>
    <p:sldId id="303" r:id="rId20"/>
    <p:sldId id="295" r:id="rId21"/>
    <p:sldId id="287" r:id="rId22"/>
    <p:sldId id="306" r:id="rId23"/>
    <p:sldId id="307" r:id="rId24"/>
    <p:sldId id="305" r:id="rId25"/>
    <p:sldId id="308" r:id="rId26"/>
    <p:sldId id="314" r:id="rId27"/>
    <p:sldId id="309" r:id="rId28"/>
    <p:sldId id="312" r:id="rId29"/>
    <p:sldId id="313" r:id="rId30"/>
    <p:sldId id="310" r:id="rId31"/>
    <p:sldId id="311" r:id="rId32"/>
    <p:sldId id="315" r:id="rId33"/>
    <p:sldId id="316" r:id="rId34"/>
    <p:sldId id="319" r:id="rId35"/>
    <p:sldId id="320" r:id="rId36"/>
    <p:sldId id="321" r:id="rId37"/>
    <p:sldId id="322" r:id="rId38"/>
    <p:sldId id="326" r:id="rId39"/>
    <p:sldId id="327" r:id="rId40"/>
    <p:sldId id="323" r:id="rId41"/>
    <p:sldId id="324" r:id="rId42"/>
    <p:sldId id="325" r:id="rId43"/>
    <p:sldId id="31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18" r:id="rId57"/>
    <p:sldId id="342" r:id="rId58"/>
    <p:sldId id="340" r:id="rId59"/>
    <p:sldId id="341" r:id="rId60"/>
    <p:sldId id="27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p:restoredTop sz="94751"/>
  </p:normalViewPr>
  <p:slideViewPr>
    <p:cSldViewPr snapToGrid="0" snapToObjects="1">
      <p:cViewPr>
        <p:scale>
          <a:sx n="110" d="100"/>
          <a:sy n="110" d="100"/>
        </p:scale>
        <p:origin x="63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B6C08-A0D3-D74B-9414-6FC7F6BF3615}" type="datetimeFigureOut">
              <a:rPr lang="en-US" smtClean="0"/>
              <a:t>3/23/16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6AC2D-2EE7-DD4F-A94B-580C40C7EEFE}" type="slidenum">
              <a:rPr lang="en-US" smtClean="0"/>
              <a:t>‹#›</a:t>
            </a:fld>
            <a:endParaRPr lang="en-US"/>
          </a:p>
        </p:txBody>
      </p:sp>
    </p:spTree>
    <p:extLst>
      <p:ext uri="{BB962C8B-B14F-4D97-AF65-F5344CB8AC3E}">
        <p14:creationId xmlns:p14="http://schemas.microsoft.com/office/powerpoint/2010/main" val="7047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6CA0A1-9EE8-D947-A1AE-F0369F7FBD0D}"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63926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AD334C-BD37-FA4C-8E42-B5F2C547F21A}"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91964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0530A4-50EA-E74F-B2A7-33E3E40F0CA2}"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82957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BE7D36-82F8-D141-9C5E-D53A4D49714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20004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7730B6-83E6-5749-85F8-DD91F5393B9D}"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334222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6D51F4-7346-174A-BE2E-0D8F77BA6B63}" type="datetime1">
              <a:rPr lang="en-US" smtClean="0"/>
              <a:t>3/23/16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25168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57896D-7122-AD44-9270-24E05AD3A1F2}" type="datetime1">
              <a:rPr lang="en-US" smtClean="0"/>
              <a:t>3/23/16</a:t>
            </a:fld>
            <a:endParaRPr lang="en-US"/>
          </a:p>
        </p:txBody>
      </p:sp>
      <p:sp>
        <p:nvSpPr>
          <p:cNvPr id="8" name="Footer Placeholder 7"/>
          <p:cNvSpPr>
            <a:spLocks noGrp="1"/>
          </p:cNvSpPr>
          <p:nvPr>
            <p:ph type="ftr" sz="quarter" idx="11"/>
          </p:nvPr>
        </p:nvSpPr>
        <p:spPr/>
        <p:txBody>
          <a:bodyPr/>
          <a:lstStyle/>
          <a:p>
            <a:r>
              <a:rPr lang="en-US" smtClean="0"/>
              <a:t>Ashim Lamichhane</a:t>
            </a:r>
            <a:endParaRPr lang="en-US"/>
          </a:p>
        </p:txBody>
      </p:sp>
      <p:sp>
        <p:nvSpPr>
          <p:cNvPr id="9" name="Slide Number Placeholder 8"/>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67864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285A25-C949-FC43-B87A-2DF92D8E25ED}" type="datetime1">
              <a:rPr lang="en-US" smtClean="0"/>
              <a:t>3/23/16</a:t>
            </a:fld>
            <a:endParaRPr lang="en-US"/>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0033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66296-C513-CD47-94EB-72C87AFCE344}" type="datetime1">
              <a:rPr lang="en-US" smtClean="0"/>
              <a:t>3/23/16</a:t>
            </a:fld>
            <a:endParaRPr lang="en-US"/>
          </a:p>
        </p:txBody>
      </p:sp>
      <p:sp>
        <p:nvSpPr>
          <p:cNvPr id="3" name="Footer Placeholder 2"/>
          <p:cNvSpPr>
            <a:spLocks noGrp="1"/>
          </p:cNvSpPr>
          <p:nvPr>
            <p:ph type="ftr" sz="quarter" idx="11"/>
          </p:nvPr>
        </p:nvSpPr>
        <p:spPr/>
        <p:txBody>
          <a:bodyPr/>
          <a:lstStyle/>
          <a:p>
            <a:r>
              <a:rPr lang="en-US" smtClean="0"/>
              <a:t>Ashim Lamichhane</a:t>
            </a:r>
            <a:endParaRPr lang="en-US"/>
          </a:p>
        </p:txBody>
      </p:sp>
      <p:sp>
        <p:nvSpPr>
          <p:cNvPr id="4" name="Slide Number Placeholder 3"/>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32463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C12CBD-222B-0A4D-81E1-2423A2D55605}" type="datetime1">
              <a:rPr lang="en-US" smtClean="0"/>
              <a:t>3/23/16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885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85F27-7C40-1448-9E50-A80B02C672DB}" type="datetime1">
              <a:rPr lang="en-US" smtClean="0"/>
              <a:t>3/23/16</a:t>
            </a:fld>
            <a:endParaRPr lang="en-US"/>
          </a:p>
        </p:txBody>
      </p:sp>
      <p:sp>
        <p:nvSpPr>
          <p:cNvPr id="6" name="Footer Placeholder 5"/>
          <p:cNvSpPr>
            <a:spLocks noGrp="1"/>
          </p:cNvSpPr>
          <p:nvPr>
            <p:ph type="ftr" sz="quarter" idx="11"/>
          </p:nvPr>
        </p:nvSpPr>
        <p:spPr/>
        <p:txBody>
          <a:bodyPr/>
          <a:lstStyle/>
          <a:p>
            <a:r>
              <a:rPr lang="en-US" smtClean="0"/>
              <a:t>Ashim Lamichhane</a:t>
            </a:r>
            <a:endParaRPr lang="en-US"/>
          </a:p>
        </p:txBody>
      </p:sp>
      <p:sp>
        <p:nvSpPr>
          <p:cNvPr id="7" name="Slide Number Placeholder 6"/>
          <p:cNvSpPr>
            <a:spLocks noGrp="1"/>
          </p:cNvSpPr>
          <p:nvPr>
            <p:ph type="sldNum" sz="quarter" idx="12"/>
          </p:nvPr>
        </p:nvSpPr>
        <p:spPr/>
        <p:txBody>
          <a:bodyPr/>
          <a:lstStyle/>
          <a:p>
            <a:fld id="{5F6DF98B-7C24-4C4A-9857-F9CABD08DE4C}" type="slidenum">
              <a:rPr lang="en-US" smtClean="0"/>
              <a:t>‹#›</a:t>
            </a:fld>
            <a:endParaRPr lang="en-US"/>
          </a:p>
        </p:txBody>
      </p:sp>
    </p:spTree>
    <p:extLst>
      <p:ext uri="{BB962C8B-B14F-4D97-AF65-F5344CB8AC3E}">
        <p14:creationId xmlns:p14="http://schemas.microsoft.com/office/powerpoint/2010/main" val="15925512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B55D32-2DDA-BD4C-A2A1-2C315D465DB4}" type="datetime1">
              <a:rPr lang="en-US" smtClean="0"/>
              <a:t>3/23/16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Ashim Lamichhane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DF98B-7C24-4C4A-9857-F9CABD08DE4C}" type="slidenum">
              <a:rPr lang="en-US" smtClean="0"/>
              <a:t>‹#›</a:t>
            </a:fld>
            <a:endParaRPr lang="en-US"/>
          </a:p>
        </p:txBody>
      </p:sp>
    </p:spTree>
    <p:extLst>
      <p:ext uri="{BB962C8B-B14F-4D97-AF65-F5344CB8AC3E}">
        <p14:creationId xmlns:p14="http://schemas.microsoft.com/office/powerpoint/2010/main" val="102164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utorialspoint.com/cprogramming/c_type_casting.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tackoverflow.com/questions/21376645/store-string-into-array-in-c" TargetMode="External"/><Relationship Id="rId4" Type="http://schemas.openxmlformats.org/officeDocument/2006/relationships/hyperlink" Target="http://stackoverflow.com/questions/26431147/abort-trap-6-error-in-c" TargetMode="External"/><Relationship Id="rId5" Type="http://schemas.openxmlformats.org/officeDocument/2006/relationships/hyperlink" Target="http://www.gnu.org/software/libc/manual/html_node/String-Length.html" TargetMode="External"/><Relationship Id="rId6" Type="http://schemas.openxmlformats.org/officeDocument/2006/relationships/hyperlink" Target="http://www.tutorialspoint.com/cprogramming/c_strings.htm" TargetMode="External"/><Relationship Id="rId7" Type="http://schemas.openxmlformats.org/officeDocument/2006/relationships/hyperlink" Target="https://www.quora.com/What-is-the-difference-between-runtime-and-compile-time" TargetMode="External"/><Relationship Id="rId1" Type="http://schemas.openxmlformats.org/officeDocument/2006/relationships/slideLayout" Target="../slideLayouts/slideLayout2.xml"/><Relationship Id="rId2" Type="http://schemas.openxmlformats.org/officeDocument/2006/relationships/hyperlink" Target="https://en.wikipedia.org/wiki/C_dynamic_memory_alloc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3458"/>
            <a:ext cx="9144000" cy="2896505"/>
          </a:xfrm>
        </p:spPr>
        <p:txBody>
          <a:bodyPr>
            <a:normAutofit/>
          </a:bodyPr>
          <a:lstStyle/>
          <a:p>
            <a:r>
              <a:rPr lang="en-US" smtClean="0"/>
              <a:t>UNIT 8</a:t>
            </a:r>
            <a:br>
              <a:rPr lang="en-US" smtClean="0"/>
            </a:br>
            <a:r>
              <a:rPr lang="en-US" dirty="0" smtClean="0"/>
              <a:t/>
            </a:r>
            <a:br>
              <a:rPr lang="en-US" dirty="0" smtClean="0"/>
            </a:br>
            <a:r>
              <a:rPr lang="en-US" b="1" dirty="0" smtClean="0"/>
              <a:t>Pointer</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592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a:latin typeface="+mj-lt"/>
              </a:rPr>
              <a:t>i</a:t>
            </a:r>
            <a:r>
              <a:rPr lang="en-US" dirty="0" smtClean="0">
                <a:latin typeface="+mj-lt"/>
              </a:rPr>
              <a:t>nteger variable declared as:</a:t>
            </a:r>
          </a:p>
          <a:p>
            <a:pPr lvl="3">
              <a:buFont typeface="Courier New" charset="0"/>
              <a:buChar char="o"/>
            </a:pPr>
            <a:r>
              <a:rPr lang="en-US" sz="3600" b="1" dirty="0" err="1">
                <a:solidFill>
                  <a:srgbClr val="FF0000"/>
                </a:solidFill>
                <a:latin typeface="+mj-lt"/>
              </a:rPr>
              <a:t>i</a:t>
            </a:r>
            <a:r>
              <a:rPr lang="en-US" sz="3600" b="1" dirty="0" err="1" smtClean="0">
                <a:solidFill>
                  <a:srgbClr val="FF0000"/>
                </a:solidFill>
                <a:latin typeface="+mj-lt"/>
              </a:rPr>
              <a:t>nt</a:t>
            </a:r>
            <a:r>
              <a:rPr lang="en-US" sz="3600" b="1" dirty="0" smtClean="0">
                <a:solidFill>
                  <a:srgbClr val="FF0000"/>
                </a:solidFill>
                <a:latin typeface="+mj-lt"/>
              </a:rPr>
              <a:t> a;</a:t>
            </a:r>
          </a:p>
          <a:p>
            <a:pPr lvl="3">
              <a:buFont typeface="Courier New" charset="0"/>
              <a:buChar char="o"/>
            </a:pPr>
            <a:r>
              <a:rPr lang="en-US" sz="3600" dirty="0" smtClean="0">
                <a:latin typeface="+mj-lt"/>
              </a:rPr>
              <a:t>Here a is considered as integer variable</a:t>
            </a:r>
            <a:r>
              <a:rPr lang="en-US" dirty="0" smtClean="0">
                <a:latin typeface="+mj-lt"/>
              </a:rPr>
              <a:t>.</a:t>
            </a:r>
          </a:p>
          <a:p>
            <a:r>
              <a:rPr lang="en-US" dirty="0" smtClean="0">
                <a:latin typeface="+mj-lt"/>
              </a:rPr>
              <a:t>Similarly,</a:t>
            </a:r>
          </a:p>
          <a:p>
            <a:pPr lvl="3">
              <a:buFont typeface="Courier New" charset="0"/>
              <a:buChar char="o"/>
            </a:pPr>
            <a:r>
              <a:rPr lang="en-US" sz="3200" b="1" dirty="0" err="1">
                <a:solidFill>
                  <a:srgbClr val="00B050"/>
                </a:solidFill>
                <a:latin typeface="+mj-lt"/>
              </a:rPr>
              <a:t>i</a:t>
            </a:r>
            <a:r>
              <a:rPr lang="en-US" sz="3200" b="1" dirty="0" err="1" smtClean="0">
                <a:solidFill>
                  <a:srgbClr val="00B050"/>
                </a:solidFill>
                <a:latin typeface="+mj-lt"/>
              </a:rPr>
              <a:t>nt</a:t>
            </a:r>
            <a:r>
              <a:rPr lang="en-US" sz="3200" b="1" dirty="0" smtClean="0">
                <a:solidFill>
                  <a:srgbClr val="00B050"/>
                </a:solidFill>
                <a:latin typeface="+mj-lt"/>
              </a:rPr>
              <a:t> * a;</a:t>
            </a:r>
          </a:p>
          <a:p>
            <a:pPr lvl="3">
              <a:buFont typeface="Courier New" charset="0"/>
              <a:buChar char="o"/>
            </a:pPr>
            <a:r>
              <a:rPr lang="en-US" sz="3200" dirty="0" smtClean="0">
                <a:latin typeface="+mj-lt"/>
              </a:rPr>
              <a:t>Now variable a is a pointer variable, it now can store address of integer variable.</a:t>
            </a:r>
          </a:p>
          <a:p>
            <a:pPr lvl="3">
              <a:buFont typeface="Courier New" charset="0"/>
              <a:buChar char="o"/>
            </a:pPr>
            <a:r>
              <a:rPr lang="en-US" sz="3200" dirty="0" smtClean="0">
                <a:latin typeface="+mj-lt"/>
              </a:rPr>
              <a:t>The address of float variable can not be stored in it.</a:t>
            </a:r>
            <a:endParaRPr lang="en-US" sz="3200"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10</a:t>
            </a:fld>
            <a:endParaRPr lang="en-US"/>
          </a:p>
        </p:txBody>
      </p:sp>
    </p:spTree>
    <p:extLst>
      <p:ext uri="{BB962C8B-B14F-4D97-AF65-F5344CB8AC3E}">
        <p14:creationId xmlns:p14="http://schemas.microsoft.com/office/powerpoint/2010/main" val="152533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solidFill>
                  <a:srgbClr val="00B050"/>
                </a:solidFill>
                <a:latin typeface="+mj-lt"/>
              </a:rPr>
              <a:t>Valid Example</a:t>
            </a:r>
          </a:p>
          <a:p>
            <a:pPr marL="457200" lvl="1" indent="0">
              <a:buNone/>
            </a:pPr>
            <a:r>
              <a:rPr lang="en-US" dirty="0" err="1">
                <a:latin typeface="+mj-lt"/>
              </a:rPr>
              <a:t>i</a:t>
            </a:r>
            <a:r>
              <a:rPr lang="en-US" dirty="0" err="1" smtClean="0">
                <a:latin typeface="+mj-lt"/>
              </a:rPr>
              <a:t>nt</a:t>
            </a:r>
            <a:r>
              <a:rPr lang="en-US" dirty="0" smtClean="0">
                <a:latin typeface="+mj-lt"/>
              </a:rPr>
              <a:t>  *p;</a:t>
            </a:r>
          </a:p>
          <a:p>
            <a:pPr marL="457200" lvl="1" indent="0">
              <a:buNone/>
            </a:pPr>
            <a:r>
              <a:rPr lang="en-US" dirty="0" err="1">
                <a:latin typeface="+mj-lt"/>
              </a:rPr>
              <a:t>i</a:t>
            </a:r>
            <a:r>
              <a:rPr lang="en-US" dirty="0" err="1" smtClean="0">
                <a:latin typeface="+mj-lt"/>
              </a:rPr>
              <a:t>nt</a:t>
            </a:r>
            <a:r>
              <a:rPr lang="en-US" dirty="0" smtClean="0">
                <a:latin typeface="+mj-lt"/>
              </a:rPr>
              <a:t> </a:t>
            </a:r>
            <a:r>
              <a:rPr lang="en-US" dirty="0" err="1" smtClean="0">
                <a:latin typeface="+mj-lt"/>
              </a:rPr>
              <a:t>num</a:t>
            </a:r>
            <a:r>
              <a:rPr lang="en-US" dirty="0" smtClean="0">
                <a:latin typeface="+mj-lt"/>
              </a:rPr>
              <a:t>;</a:t>
            </a:r>
          </a:p>
          <a:p>
            <a:pPr marL="457200" lvl="1" indent="0">
              <a:buNone/>
            </a:pPr>
            <a:r>
              <a:rPr lang="en-US" dirty="0">
                <a:latin typeface="+mj-lt"/>
              </a:rPr>
              <a:t>p</a:t>
            </a:r>
            <a:r>
              <a:rPr lang="en-US" dirty="0" smtClean="0">
                <a:latin typeface="+mj-lt"/>
              </a:rPr>
              <a:t>=&amp;</a:t>
            </a:r>
            <a:r>
              <a:rPr lang="en-US" dirty="0" err="1" smtClean="0">
                <a:latin typeface="+mj-lt"/>
              </a:rPr>
              <a:t>num</a:t>
            </a:r>
            <a:r>
              <a:rPr lang="en-US" dirty="0" smtClean="0">
                <a:latin typeface="+mj-lt"/>
              </a:rPr>
              <a:t>;</a:t>
            </a:r>
          </a:p>
          <a:p>
            <a:endParaRPr lang="en-US" dirty="0">
              <a:latin typeface="+mj-lt"/>
            </a:endParaRPr>
          </a:p>
          <a:p>
            <a:r>
              <a:rPr lang="en-US" dirty="0" smtClean="0">
                <a:solidFill>
                  <a:srgbClr val="FF0000"/>
                </a:solidFill>
                <a:latin typeface="+mj-lt"/>
              </a:rPr>
              <a:t>Invalid Example</a:t>
            </a:r>
          </a:p>
          <a:p>
            <a:pPr marL="457200" lvl="1" indent="0">
              <a:buNone/>
            </a:pPr>
            <a:r>
              <a:rPr lang="en-US" dirty="0" err="1"/>
              <a:t>i</a:t>
            </a:r>
            <a:r>
              <a:rPr lang="en-US" dirty="0" err="1" smtClean="0"/>
              <a:t>nt</a:t>
            </a:r>
            <a:r>
              <a:rPr lang="en-US" dirty="0" smtClean="0"/>
              <a:t>  </a:t>
            </a:r>
            <a:r>
              <a:rPr lang="en-US" dirty="0"/>
              <a:t>*p;</a:t>
            </a:r>
          </a:p>
          <a:p>
            <a:pPr marL="457200" lvl="1" indent="0">
              <a:buNone/>
            </a:pPr>
            <a:r>
              <a:rPr lang="en-US" dirty="0" smtClean="0"/>
              <a:t>float </a:t>
            </a:r>
            <a:r>
              <a:rPr lang="en-US" dirty="0" err="1"/>
              <a:t>num</a:t>
            </a:r>
            <a:r>
              <a:rPr lang="en-US" dirty="0"/>
              <a:t>;</a:t>
            </a:r>
          </a:p>
          <a:p>
            <a:pPr marL="457200" lvl="1" indent="0">
              <a:buNone/>
            </a:pPr>
            <a:r>
              <a:rPr lang="en-US" dirty="0"/>
              <a:t>p=&amp;</a:t>
            </a:r>
            <a:r>
              <a:rPr lang="en-US" dirty="0" err="1"/>
              <a:t>num</a:t>
            </a:r>
            <a:r>
              <a:rPr lang="en-US" dirty="0"/>
              <a:t>;</a:t>
            </a: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11</a:t>
            </a:fld>
            <a:endParaRPr lang="en-US"/>
          </a:p>
        </p:txBody>
      </p:sp>
    </p:spTree>
    <p:extLst>
      <p:ext uri="{BB962C8B-B14F-4D97-AF65-F5344CB8AC3E}">
        <p14:creationId xmlns:p14="http://schemas.microsoft.com/office/powerpoint/2010/main" val="2139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Pointer Declaration</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Pointer variable can be declared as follows:</a:t>
            </a:r>
          </a:p>
          <a:p>
            <a:endParaRPr lang="en-US" dirty="0" smtClean="0">
              <a:latin typeface="+mj-lt"/>
            </a:endParaRPr>
          </a:p>
          <a:p>
            <a:pPr marL="914400" lvl="2" indent="0">
              <a:buNone/>
            </a:pPr>
            <a:r>
              <a:rPr lang="en-US" sz="3200" b="1" dirty="0" smtClean="0">
                <a:latin typeface="+mj-lt"/>
              </a:rPr>
              <a:t>SYNTAX</a:t>
            </a:r>
            <a:r>
              <a:rPr lang="en-US" sz="3200" dirty="0" smtClean="0">
                <a:latin typeface="+mj-lt"/>
              </a:rPr>
              <a:t>:</a:t>
            </a:r>
          </a:p>
          <a:p>
            <a:pPr marL="914400" lvl="2" indent="0">
              <a:buNone/>
            </a:pPr>
            <a:r>
              <a:rPr lang="en-US" sz="3200" dirty="0">
                <a:latin typeface="+mj-lt"/>
              </a:rPr>
              <a:t>	</a:t>
            </a:r>
            <a:r>
              <a:rPr lang="en-US" sz="2800" dirty="0" err="1" smtClean="0">
                <a:latin typeface="+mj-lt"/>
              </a:rPr>
              <a:t>data_type</a:t>
            </a:r>
            <a:r>
              <a:rPr lang="en-US" sz="2800" dirty="0" smtClean="0">
                <a:latin typeface="+mj-lt"/>
              </a:rPr>
              <a:t>  *  </a:t>
            </a:r>
            <a:r>
              <a:rPr lang="en-US" sz="2800" dirty="0" err="1" smtClean="0">
                <a:latin typeface="+mj-lt"/>
              </a:rPr>
              <a:t>variable_name</a:t>
            </a:r>
            <a:r>
              <a:rPr lang="en-US" sz="2800" dirty="0" smtClean="0">
                <a:latin typeface="+mj-lt"/>
              </a:rPr>
              <a:t>;</a:t>
            </a:r>
          </a:p>
          <a:p>
            <a:pPr marL="0" indent="0">
              <a:buNone/>
            </a:pPr>
            <a:endParaRPr lang="en-US" dirty="0">
              <a:latin typeface="+mj-lt"/>
            </a:endParaRPr>
          </a:p>
          <a:p>
            <a:r>
              <a:rPr lang="en-US" dirty="0" smtClean="0">
                <a:latin typeface="+mj-lt"/>
              </a:rPr>
              <a:t>Example:</a:t>
            </a:r>
          </a:p>
          <a:p>
            <a:pPr marL="457200" lvl="1" indent="0">
              <a:buNone/>
            </a:pPr>
            <a:r>
              <a:rPr lang="en-US" dirty="0" smtClean="0">
                <a:latin typeface="+mj-lt"/>
              </a:rPr>
              <a:t> </a:t>
            </a:r>
            <a:r>
              <a:rPr lang="en-US" dirty="0" err="1" smtClean="0">
                <a:latin typeface="+mj-lt"/>
              </a:rPr>
              <a:t>int</a:t>
            </a:r>
            <a:r>
              <a:rPr lang="en-US" dirty="0" smtClean="0">
                <a:latin typeface="+mj-lt"/>
              </a:rPr>
              <a:t> *x;		//x integer pointer, holds address of any </a:t>
            </a:r>
            <a:r>
              <a:rPr lang="en-US" dirty="0" err="1" smtClean="0">
                <a:latin typeface="+mj-lt"/>
              </a:rPr>
              <a:t>int</a:t>
            </a:r>
            <a:r>
              <a:rPr lang="en-US" dirty="0" smtClean="0">
                <a:latin typeface="+mj-lt"/>
              </a:rPr>
              <a:t> variable</a:t>
            </a:r>
          </a:p>
          <a:p>
            <a:pPr marL="457200" lvl="1" indent="0">
              <a:buNone/>
            </a:pPr>
            <a:r>
              <a:rPr lang="en-US" dirty="0">
                <a:latin typeface="+mj-lt"/>
              </a:rPr>
              <a:t> </a:t>
            </a:r>
            <a:r>
              <a:rPr lang="en-US" dirty="0" smtClean="0">
                <a:latin typeface="+mj-lt"/>
              </a:rPr>
              <a:t>float *y;		//y </a:t>
            </a:r>
            <a:r>
              <a:rPr lang="en-US" dirty="0">
                <a:latin typeface="+mj-lt"/>
              </a:rPr>
              <a:t>integer pointer, holds address of any </a:t>
            </a:r>
            <a:r>
              <a:rPr lang="en-US" dirty="0" smtClean="0">
                <a:latin typeface="+mj-lt"/>
              </a:rPr>
              <a:t>float variable</a:t>
            </a:r>
          </a:p>
          <a:p>
            <a:pPr marL="457200" lvl="1" indent="0">
              <a:buNone/>
            </a:pPr>
            <a:r>
              <a:rPr lang="en-US" dirty="0">
                <a:latin typeface="+mj-lt"/>
              </a:rPr>
              <a:t> </a:t>
            </a:r>
            <a:r>
              <a:rPr lang="en-US" dirty="0" smtClean="0">
                <a:latin typeface="+mj-lt"/>
              </a:rPr>
              <a:t>char *z;		//z </a:t>
            </a:r>
            <a:r>
              <a:rPr lang="en-US" dirty="0">
                <a:latin typeface="+mj-lt"/>
              </a:rPr>
              <a:t>integer pointer, holds address of any </a:t>
            </a:r>
            <a:r>
              <a:rPr lang="en-US" dirty="0" smtClean="0">
                <a:latin typeface="+mj-lt"/>
              </a:rPr>
              <a:t>char variable</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12</a:t>
            </a:fld>
            <a:endParaRPr lang="en-US"/>
          </a:p>
        </p:txBody>
      </p:sp>
    </p:spTree>
    <p:extLst>
      <p:ext uri="{BB962C8B-B14F-4D97-AF65-F5344CB8AC3E}">
        <p14:creationId xmlns:p14="http://schemas.microsoft.com/office/powerpoint/2010/main" val="157363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539"/>
            <a:ext cx="4937567" cy="5783424"/>
          </a:xfrm>
        </p:spPr>
        <p:txBody>
          <a:bodyPr>
            <a:normAutofit fontScale="775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 code */</a:t>
            </a:r>
          </a:p>
          <a:p>
            <a:pPr marL="0" indent="0">
              <a:buNone/>
            </a:pPr>
            <a:r>
              <a:rPr lang="en-US" dirty="0"/>
              <a:t>	</a:t>
            </a:r>
            <a:r>
              <a:rPr lang="en-US" dirty="0" err="1"/>
              <a:t>int</a:t>
            </a:r>
            <a:r>
              <a:rPr lang="en-US" dirty="0"/>
              <a:t> v=10, *p;</a:t>
            </a:r>
          </a:p>
          <a:p>
            <a:pPr marL="0" indent="0">
              <a:buNone/>
            </a:pPr>
            <a:r>
              <a:rPr lang="en-US" dirty="0"/>
              <a:t>	p=&amp;v;</a:t>
            </a:r>
          </a:p>
          <a:p>
            <a:pPr marL="0" indent="0">
              <a:buNone/>
            </a:pPr>
            <a:r>
              <a:rPr lang="en-US" dirty="0"/>
              <a:t>	</a:t>
            </a:r>
            <a:r>
              <a:rPr lang="en-US" dirty="0" err="1"/>
              <a:t>printf</a:t>
            </a:r>
            <a:r>
              <a:rPr lang="en-US" dirty="0"/>
              <a:t>("address of v=%u \</a:t>
            </a:r>
            <a:r>
              <a:rPr lang="en-US" dirty="0" err="1"/>
              <a:t>n",&amp;v</a:t>
            </a:r>
            <a:r>
              <a:rPr lang="en-US" dirty="0"/>
              <a:t> );</a:t>
            </a:r>
          </a:p>
          <a:p>
            <a:pPr marL="0" indent="0">
              <a:buNone/>
            </a:pPr>
            <a:r>
              <a:rPr lang="en-US" dirty="0"/>
              <a:t> </a:t>
            </a:r>
          </a:p>
          <a:p>
            <a:pPr marL="0" indent="0">
              <a:buNone/>
            </a:pPr>
            <a:r>
              <a:rPr lang="en-US" dirty="0"/>
              <a:t>	</a:t>
            </a:r>
            <a:r>
              <a:rPr lang="en-US" dirty="0" err="1"/>
              <a:t>printf</a:t>
            </a:r>
            <a:r>
              <a:rPr lang="en-US" dirty="0"/>
              <a:t>("address of v=%u \</a:t>
            </a:r>
            <a:r>
              <a:rPr lang="en-US" dirty="0" err="1"/>
              <a:t>n",p</a:t>
            </a:r>
            <a:r>
              <a:rPr lang="en-US" dirty="0"/>
              <a:t> );</a:t>
            </a:r>
          </a:p>
          <a:p>
            <a:pPr marL="0" indent="0">
              <a:buNone/>
            </a:pPr>
            <a:r>
              <a:rPr lang="en-US" dirty="0"/>
              <a:t> </a:t>
            </a:r>
          </a:p>
          <a:p>
            <a:pPr marL="0" indent="0">
              <a:buNone/>
            </a:pPr>
            <a:r>
              <a:rPr lang="en-US" dirty="0"/>
              <a:t>	</a:t>
            </a:r>
            <a:r>
              <a:rPr lang="en-US" dirty="0" err="1"/>
              <a:t>printf</a:t>
            </a:r>
            <a:r>
              <a:rPr lang="en-US" dirty="0"/>
              <a:t>("value of v=%d \</a:t>
            </a:r>
            <a:r>
              <a:rPr lang="en-US" dirty="0" err="1"/>
              <a:t>n",v</a:t>
            </a:r>
            <a:r>
              <a:rPr lang="en-US" dirty="0"/>
              <a:t> );</a:t>
            </a:r>
          </a:p>
          <a:p>
            <a:pPr marL="0" indent="0">
              <a:buNone/>
            </a:pPr>
            <a:r>
              <a:rPr lang="en-US" dirty="0"/>
              <a:t>	</a:t>
            </a:r>
            <a:r>
              <a:rPr lang="en-US" dirty="0" err="1"/>
              <a:t>printf</a:t>
            </a:r>
            <a:r>
              <a:rPr lang="en-US" dirty="0"/>
              <a:t>("value of v=%d \n",*p );</a:t>
            </a:r>
          </a:p>
          <a:p>
            <a:pPr marL="0" indent="0">
              <a:buNone/>
            </a:pPr>
            <a:r>
              <a:rPr lang="en-US" dirty="0"/>
              <a:t> </a:t>
            </a:r>
          </a:p>
          <a:p>
            <a:pPr marL="0" indent="0">
              <a:buNone/>
            </a:pPr>
            <a:r>
              <a:rPr lang="en-US" dirty="0"/>
              <a:t>	</a:t>
            </a:r>
            <a:r>
              <a:rPr lang="en-US" dirty="0" err="1"/>
              <a:t>printf</a:t>
            </a:r>
            <a:r>
              <a:rPr lang="en-US" dirty="0"/>
              <a:t>("address of p=%u \</a:t>
            </a:r>
            <a:r>
              <a:rPr lang="en-US" dirty="0" err="1"/>
              <a:t>n",&amp;p</a:t>
            </a:r>
            <a:r>
              <a:rPr lang="en-US" dirty="0"/>
              <a:t> );</a:t>
            </a:r>
          </a:p>
          <a:p>
            <a:pPr marL="0" indent="0">
              <a:buNone/>
            </a:pPr>
            <a:r>
              <a:rPr lang="en-US" dirty="0"/>
              <a:t>	</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13</a:t>
            </a:fld>
            <a:endParaRPr lang="en-US"/>
          </a:p>
        </p:txBody>
      </p:sp>
      <p:sp>
        <p:nvSpPr>
          <p:cNvPr id="7" name="Content Placeholder 2"/>
          <p:cNvSpPr txBox="1">
            <a:spLocks/>
          </p:cNvSpPr>
          <p:nvPr/>
        </p:nvSpPr>
        <p:spPr>
          <a:xfrm>
            <a:off x="6361258" y="395465"/>
            <a:ext cx="4937567" cy="57834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4600" b="1" dirty="0" smtClean="0">
                <a:latin typeface="+mj-lt"/>
              </a:rPr>
              <a:t>Explanation</a:t>
            </a:r>
          </a:p>
          <a:p>
            <a:r>
              <a:rPr lang="en-US" dirty="0" smtClean="0">
                <a:latin typeface="+mj-lt"/>
              </a:rPr>
              <a:t>v is an integer variable with 10.</a:t>
            </a:r>
          </a:p>
          <a:p>
            <a:endParaRPr lang="en-US" dirty="0" smtClean="0">
              <a:latin typeface="+mj-lt"/>
            </a:endParaRPr>
          </a:p>
          <a:p>
            <a:r>
              <a:rPr lang="en-US" dirty="0">
                <a:latin typeface="+mj-lt"/>
              </a:rPr>
              <a:t>p</a:t>
            </a:r>
            <a:r>
              <a:rPr lang="en-US" dirty="0" smtClean="0">
                <a:latin typeface="+mj-lt"/>
              </a:rPr>
              <a:t> is a pointer variable</a:t>
            </a:r>
          </a:p>
          <a:p>
            <a:endParaRPr lang="en-US" dirty="0" smtClean="0">
              <a:latin typeface="+mj-lt"/>
            </a:endParaRPr>
          </a:p>
          <a:p>
            <a:r>
              <a:rPr lang="en-US" dirty="0">
                <a:solidFill>
                  <a:srgbClr val="FF0000"/>
                </a:solidFill>
                <a:latin typeface="+mj-lt"/>
              </a:rPr>
              <a:t>p</a:t>
            </a:r>
            <a:r>
              <a:rPr lang="en-US" dirty="0" smtClean="0">
                <a:solidFill>
                  <a:srgbClr val="FF0000"/>
                </a:solidFill>
                <a:latin typeface="+mj-lt"/>
              </a:rPr>
              <a:t>=&amp;v </a:t>
            </a:r>
            <a:r>
              <a:rPr lang="en-US" dirty="0" smtClean="0">
                <a:latin typeface="+mj-lt"/>
              </a:rPr>
              <a:t>assigns address of v to p variable. </a:t>
            </a:r>
            <a:r>
              <a:rPr lang="en-US" dirty="0" err="1" smtClean="0">
                <a:latin typeface="+mj-lt"/>
              </a:rPr>
              <a:t>i.e</a:t>
            </a:r>
            <a:r>
              <a:rPr lang="en-US" dirty="0" smtClean="0">
                <a:latin typeface="+mj-lt"/>
              </a:rPr>
              <a:t> ‘p’ is the pointer to variable ‘v’</a:t>
            </a:r>
          </a:p>
          <a:p>
            <a:endParaRPr lang="en-US" dirty="0">
              <a:latin typeface="+mj-lt"/>
            </a:endParaRPr>
          </a:p>
          <a:p>
            <a:r>
              <a:rPr lang="en-US" dirty="0" smtClean="0">
                <a:latin typeface="+mj-lt"/>
              </a:rPr>
              <a:t>To access the address and value of v, pointer p can be used.</a:t>
            </a:r>
          </a:p>
          <a:p>
            <a:endParaRPr lang="en-US" dirty="0">
              <a:latin typeface="+mj-lt"/>
            </a:endParaRPr>
          </a:p>
          <a:p>
            <a:r>
              <a:rPr lang="en-US" dirty="0" smtClean="0">
                <a:latin typeface="+mj-lt"/>
              </a:rPr>
              <a:t>The value of p is nothing but address of the variable v.</a:t>
            </a:r>
          </a:p>
          <a:p>
            <a:endParaRPr lang="en-US" dirty="0">
              <a:latin typeface="+mj-lt"/>
            </a:endParaRPr>
          </a:p>
          <a:p>
            <a:r>
              <a:rPr lang="en-US" dirty="0" smtClean="0">
                <a:latin typeface="+mj-lt"/>
              </a:rPr>
              <a:t>*p can be used to display value stored at a location pointed by pointer variable p.</a:t>
            </a:r>
          </a:p>
          <a:p>
            <a:endParaRPr lang="en-US" dirty="0">
              <a:latin typeface="+mj-lt"/>
            </a:endParaRPr>
          </a:p>
        </p:txBody>
      </p:sp>
    </p:spTree>
    <p:extLst>
      <p:ext uri="{BB962C8B-B14F-4D97-AF65-F5344CB8AC3E}">
        <p14:creationId xmlns:p14="http://schemas.microsoft.com/office/powerpoint/2010/main" val="190342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2423"/>
          </a:xfrm>
        </p:spPr>
        <p:txBody>
          <a:bodyPr>
            <a:normAutofit/>
          </a:bodyPr>
          <a:lstStyle/>
          <a:p>
            <a:r>
              <a:rPr lang="en-US" sz="3200" b="1" dirty="0" smtClean="0"/>
              <a:t>Indirection or Dereference Operator</a:t>
            </a:r>
            <a:endParaRPr lang="en-US" sz="3200" b="1" dirty="0"/>
          </a:p>
        </p:txBody>
      </p:sp>
      <p:sp>
        <p:nvSpPr>
          <p:cNvPr id="3" name="Content Placeholder 2"/>
          <p:cNvSpPr>
            <a:spLocks noGrp="1"/>
          </p:cNvSpPr>
          <p:nvPr>
            <p:ph idx="1"/>
          </p:nvPr>
        </p:nvSpPr>
        <p:spPr>
          <a:xfrm>
            <a:off x="838200" y="937549"/>
            <a:ext cx="10515600" cy="5239414"/>
          </a:xfrm>
        </p:spPr>
        <p:txBody>
          <a:bodyPr>
            <a:normAutofit fontScale="92500" lnSpcReduction="10000"/>
          </a:bodyPr>
          <a:lstStyle/>
          <a:p>
            <a:r>
              <a:rPr lang="en-US" dirty="0" smtClean="0">
                <a:latin typeface="+mj-lt"/>
              </a:rPr>
              <a:t>The operator *, used in front of a variable, is called pointer or indirection or dereference operator.</a:t>
            </a:r>
          </a:p>
          <a:p>
            <a:endParaRPr lang="en-US" dirty="0">
              <a:latin typeface="+mj-lt"/>
            </a:endParaRPr>
          </a:p>
          <a:p>
            <a:r>
              <a:rPr lang="en-US" dirty="0" smtClean="0">
                <a:latin typeface="+mj-lt"/>
              </a:rPr>
              <a:t>Normal variable provides direct access to their own values whereas a pointer provides indirect access to the values of the variable whose address it stores.</a:t>
            </a:r>
          </a:p>
          <a:p>
            <a:endParaRPr lang="en-US" dirty="0">
              <a:latin typeface="+mj-lt"/>
            </a:endParaRPr>
          </a:p>
          <a:p>
            <a:r>
              <a:rPr lang="en-US" dirty="0" smtClean="0">
                <a:latin typeface="+mj-lt"/>
              </a:rPr>
              <a:t>When the pointer is declared, the star indicates that it is a pointer, not a normal variable.</a:t>
            </a:r>
          </a:p>
          <a:p>
            <a:endParaRPr lang="en-US" dirty="0" smtClean="0">
              <a:latin typeface="+mj-lt"/>
            </a:endParaRPr>
          </a:p>
          <a:p>
            <a:r>
              <a:rPr lang="en-US" dirty="0" smtClean="0">
                <a:latin typeface="+mj-lt"/>
              </a:rPr>
              <a:t>The indirection operator indicates “</a:t>
            </a:r>
            <a:r>
              <a:rPr lang="en-US" sz="3500" dirty="0" smtClean="0">
                <a:solidFill>
                  <a:srgbClr val="FF0000"/>
                </a:solidFill>
                <a:latin typeface="+mj-lt"/>
              </a:rPr>
              <a:t>the value at the memory location stored in the pointer</a:t>
            </a:r>
            <a:r>
              <a:rPr lang="en-US" dirty="0" smtClean="0">
                <a:latin typeface="+mj-lt"/>
              </a:rPr>
              <a:t>” or “</a:t>
            </a:r>
            <a:r>
              <a:rPr lang="en-US" sz="3500" dirty="0" smtClean="0">
                <a:solidFill>
                  <a:srgbClr val="00B050"/>
                </a:solidFill>
                <a:latin typeface="+mj-lt"/>
              </a:rPr>
              <a:t>the content of the location pointed by pointer variable</a:t>
            </a:r>
            <a:r>
              <a:rPr lang="en-US" dirty="0" smtClean="0">
                <a:latin typeface="+mj-lt"/>
              </a:rPr>
              <a:t>” </a:t>
            </a:r>
            <a:endParaRPr lang="en-US" dirty="0">
              <a:latin typeface="+mj-lt"/>
            </a:endParaRPr>
          </a:p>
          <a:p>
            <a:endParaRPr lang="en-US" dirty="0" smtClean="0">
              <a:latin typeface="+mj-lt"/>
            </a:endParaRP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14</a:t>
            </a:fld>
            <a:endParaRPr lang="en-US"/>
          </a:p>
        </p:txBody>
      </p:sp>
    </p:spTree>
    <p:extLst>
      <p:ext uri="{BB962C8B-B14F-4D97-AF65-F5344CB8AC3E}">
        <p14:creationId xmlns:p14="http://schemas.microsoft.com/office/powerpoint/2010/main" val="126820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Address Operator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The operator </a:t>
            </a:r>
            <a:r>
              <a:rPr lang="en-US" sz="3600" b="1" dirty="0" smtClean="0">
                <a:solidFill>
                  <a:srgbClr val="FF0000"/>
                </a:solidFill>
                <a:latin typeface="+mj-lt"/>
              </a:rPr>
              <a:t>&amp;</a:t>
            </a:r>
            <a:r>
              <a:rPr lang="en-US" dirty="0" smtClean="0">
                <a:latin typeface="+mj-lt"/>
              </a:rPr>
              <a:t> is known as address operator.</a:t>
            </a:r>
          </a:p>
          <a:p>
            <a:r>
              <a:rPr lang="en-US" sz="3600" b="1" dirty="0" smtClean="0">
                <a:solidFill>
                  <a:srgbClr val="00B050"/>
                </a:solidFill>
                <a:latin typeface="+mj-lt"/>
              </a:rPr>
              <a:t>&amp;a</a:t>
            </a:r>
            <a:r>
              <a:rPr lang="en-US" sz="3600" b="1" dirty="0" smtClean="0">
                <a:latin typeface="+mj-lt"/>
              </a:rPr>
              <a:t> </a:t>
            </a:r>
            <a:r>
              <a:rPr lang="en-US" dirty="0" smtClean="0">
                <a:latin typeface="+mj-lt"/>
              </a:rPr>
              <a:t>denotes the address of variable a.</a:t>
            </a:r>
          </a:p>
          <a:p>
            <a:endParaRPr lang="en-US" dirty="0" smtClean="0">
              <a:latin typeface="+mj-lt"/>
            </a:endParaRPr>
          </a:p>
          <a:p>
            <a:r>
              <a:rPr lang="en-US" dirty="0" smtClean="0">
                <a:latin typeface="+mj-lt"/>
              </a:rPr>
              <a:t>Ex.</a:t>
            </a:r>
          </a:p>
          <a:p>
            <a:pPr marL="0" indent="0">
              <a:buNone/>
            </a:pPr>
            <a:r>
              <a:rPr lang="en-US" dirty="0" smtClean="0">
                <a:latin typeface="+mj-lt"/>
              </a:rPr>
              <a:t> </a:t>
            </a:r>
            <a:r>
              <a:rPr lang="en-US" dirty="0" err="1" smtClean="0">
                <a:latin typeface="+mj-lt"/>
              </a:rPr>
              <a:t>int</a:t>
            </a:r>
            <a:r>
              <a:rPr lang="en-US" dirty="0" smtClean="0">
                <a:latin typeface="+mj-lt"/>
              </a:rPr>
              <a:t> a=10, *p;</a:t>
            </a:r>
          </a:p>
          <a:p>
            <a:pPr marL="0" indent="0">
              <a:buNone/>
            </a:pPr>
            <a:r>
              <a:rPr lang="en-US" dirty="0">
                <a:latin typeface="+mj-lt"/>
              </a:rPr>
              <a:t> </a:t>
            </a:r>
            <a:r>
              <a:rPr lang="en-US" dirty="0" smtClean="0">
                <a:latin typeface="+mj-lt"/>
              </a:rPr>
              <a:t>p=&amp;a;</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15</a:t>
            </a:fld>
            <a:endParaRPr lang="en-US"/>
          </a:p>
        </p:txBody>
      </p:sp>
    </p:spTree>
    <p:extLst>
      <p:ext uri="{BB962C8B-B14F-4D97-AF65-F5344CB8AC3E}">
        <p14:creationId xmlns:p14="http://schemas.microsoft.com/office/powerpoint/2010/main" val="171741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Initializing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Address of some variable can be assigned to a pointer variable at the time of declaration of the pointer variable.</a:t>
            </a:r>
          </a:p>
          <a:p>
            <a:endParaRPr lang="en-US" dirty="0" smtClean="0">
              <a:latin typeface="+mj-lt"/>
            </a:endParaRPr>
          </a:p>
          <a:p>
            <a:r>
              <a:rPr lang="en-US" dirty="0" smtClean="0">
                <a:latin typeface="+mj-lt"/>
              </a:rPr>
              <a:t>For ex:</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num</a:t>
            </a:r>
            <a:r>
              <a:rPr lang="en-US" dirty="0" smtClean="0">
                <a:latin typeface="+mj-lt"/>
              </a:rPr>
              <a:t>;					</a:t>
            </a:r>
            <a:r>
              <a:rPr lang="en-US" dirty="0" err="1" smtClean="0">
                <a:latin typeface="+mj-lt"/>
              </a:rPr>
              <a:t>int</a:t>
            </a:r>
            <a:r>
              <a:rPr lang="en-US" dirty="0" smtClean="0">
                <a:latin typeface="+mj-lt"/>
              </a:rPr>
              <a:t> </a:t>
            </a:r>
            <a:r>
              <a:rPr lang="en-US" dirty="0" err="1" smtClean="0">
                <a:latin typeface="+mj-lt"/>
              </a:rPr>
              <a:t>num</a:t>
            </a:r>
            <a:r>
              <a:rPr lang="en-US" dirty="0" smtClean="0">
                <a:latin typeface="+mj-lt"/>
              </a:rPr>
              <a:t>;</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ptr</a:t>
            </a:r>
            <a:r>
              <a:rPr lang="en-US" dirty="0" smtClean="0">
                <a:latin typeface="+mj-lt"/>
              </a:rPr>
              <a:t>=&amp;</a:t>
            </a:r>
            <a:r>
              <a:rPr lang="en-US" dirty="0" err="1" smtClean="0">
                <a:latin typeface="+mj-lt"/>
              </a:rPr>
              <a:t>num</a:t>
            </a:r>
            <a:r>
              <a:rPr lang="en-US" dirty="0" smtClean="0">
                <a:latin typeface="+mj-lt"/>
              </a:rPr>
              <a:t>;				</a:t>
            </a:r>
            <a:r>
              <a:rPr lang="en-US" dirty="0" err="1" smtClean="0">
                <a:latin typeface="+mj-lt"/>
              </a:rPr>
              <a:t>int</a:t>
            </a:r>
            <a:r>
              <a:rPr lang="en-US" dirty="0" smtClean="0">
                <a:latin typeface="+mj-lt"/>
              </a:rPr>
              <a:t> *p;</a:t>
            </a:r>
          </a:p>
          <a:p>
            <a:pPr marL="0" indent="0">
              <a:buNone/>
            </a:pPr>
            <a:r>
              <a:rPr lang="en-US" dirty="0">
                <a:latin typeface="+mj-lt"/>
              </a:rPr>
              <a:t>	</a:t>
            </a:r>
            <a:r>
              <a:rPr lang="en-US" dirty="0" smtClean="0">
                <a:latin typeface="+mj-lt"/>
              </a:rPr>
              <a:t>						p=&amp;</a:t>
            </a:r>
            <a:r>
              <a:rPr lang="en-US" dirty="0" err="1" smtClean="0">
                <a:latin typeface="+mj-lt"/>
              </a:rPr>
              <a:t>num</a:t>
            </a:r>
            <a:r>
              <a:rPr lang="en-US" dirty="0" smtClean="0">
                <a:latin typeface="+mj-lt"/>
              </a:rPr>
              <a:t>;</a:t>
            </a:r>
          </a:p>
          <a:p>
            <a:pPr marL="0" indent="0">
              <a:buNone/>
            </a:pPr>
            <a:endParaRPr lang="en-US" dirty="0" smtClean="0">
              <a:latin typeface="+mj-lt"/>
            </a:endParaRPr>
          </a:p>
          <a:p>
            <a:r>
              <a:rPr lang="en-US" dirty="0" smtClean="0">
                <a:latin typeface="+mj-lt"/>
              </a:rPr>
              <a:t>These two statements above are equivalent to following statements.</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16</a:t>
            </a:fld>
            <a:endParaRPr lang="en-US"/>
          </a:p>
        </p:txBody>
      </p:sp>
    </p:spTree>
    <p:extLst>
      <p:ext uri="{BB962C8B-B14F-4D97-AF65-F5344CB8AC3E}">
        <p14:creationId xmlns:p14="http://schemas.microsoft.com/office/powerpoint/2010/main" val="127270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So what actually is bad pointer?</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20000"/>
          </a:bodyPr>
          <a:lstStyle/>
          <a:p>
            <a:r>
              <a:rPr lang="en-US" dirty="0" smtClean="0">
                <a:latin typeface="+mj-lt"/>
              </a:rPr>
              <a:t>When a pointer is first declared, it doesn't have a valid address.</a:t>
            </a:r>
          </a:p>
          <a:p>
            <a:endParaRPr lang="en-US" dirty="0" smtClean="0">
              <a:latin typeface="+mj-lt"/>
            </a:endParaRPr>
          </a:p>
          <a:p>
            <a:r>
              <a:rPr lang="en-US" dirty="0" smtClean="0">
                <a:latin typeface="+mj-lt"/>
              </a:rPr>
              <a:t>Each pointer must be assigned a valid address before it can support dereference operators. Before that, the pointer is bad and must not be used.</a:t>
            </a:r>
          </a:p>
          <a:p>
            <a:endParaRPr lang="en-US" dirty="0" smtClean="0">
              <a:latin typeface="+mj-lt"/>
            </a:endParaRPr>
          </a:p>
          <a:p>
            <a:r>
              <a:rPr lang="en-US" dirty="0" smtClean="0">
                <a:latin typeface="+mj-lt"/>
              </a:rPr>
              <a:t>Every pointer contains garbage value before assignment of some valid address.</a:t>
            </a:r>
          </a:p>
          <a:p>
            <a:endParaRPr lang="en-US" dirty="0">
              <a:latin typeface="+mj-lt"/>
            </a:endParaRPr>
          </a:p>
          <a:p>
            <a:r>
              <a:rPr lang="en-US" dirty="0" smtClean="0">
                <a:latin typeface="+mj-lt"/>
              </a:rPr>
              <a:t>Correct code overwrites the garbage value with a correct reference to an address and thereafter the pointer works fine.</a:t>
            </a:r>
          </a:p>
          <a:p>
            <a:endParaRPr lang="en-US" dirty="0">
              <a:latin typeface="+mj-lt"/>
            </a:endParaRPr>
          </a:p>
          <a:p>
            <a:r>
              <a:rPr lang="en-US" dirty="0" smtClean="0">
                <a:latin typeface="+mj-lt"/>
              </a:rPr>
              <a:t>We have to program carefully.</a:t>
            </a:r>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17</a:t>
            </a:fld>
            <a:endParaRPr lang="en-US"/>
          </a:p>
        </p:txBody>
      </p:sp>
    </p:spTree>
    <p:extLst>
      <p:ext uri="{BB962C8B-B14F-4D97-AF65-F5344CB8AC3E}">
        <p14:creationId xmlns:p14="http://schemas.microsoft.com/office/powerpoint/2010/main" val="190280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Void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Void pointer is a special type of pointer.</a:t>
            </a:r>
          </a:p>
          <a:p>
            <a:endParaRPr lang="en-US" dirty="0">
              <a:latin typeface="+mj-lt"/>
            </a:endParaRPr>
          </a:p>
          <a:p>
            <a:r>
              <a:rPr lang="en-US" dirty="0" smtClean="0">
                <a:latin typeface="+mj-lt"/>
              </a:rPr>
              <a:t>It can point to any data type, from an integer value to a float to a string of characters.</a:t>
            </a:r>
          </a:p>
          <a:p>
            <a:endParaRPr lang="en-US" dirty="0">
              <a:latin typeface="+mj-lt"/>
            </a:endParaRPr>
          </a:p>
          <a:p>
            <a:r>
              <a:rPr lang="en-US" dirty="0" smtClean="0">
                <a:latin typeface="+mj-lt"/>
              </a:rPr>
              <a:t>Using void pointer, the pointed data can not be referenced directly (i.e.  * operator can not be used on them)</a:t>
            </a:r>
          </a:p>
          <a:p>
            <a:endParaRPr lang="en-US" dirty="0">
              <a:latin typeface="+mj-lt"/>
            </a:endParaRPr>
          </a:p>
          <a:p>
            <a:r>
              <a:rPr lang="en-US" dirty="0" smtClean="0">
                <a:latin typeface="+mj-lt"/>
                <a:hlinkClick r:id="rId2"/>
              </a:rPr>
              <a:t>Type casting </a:t>
            </a:r>
            <a:r>
              <a:rPr lang="en-US" dirty="0" smtClean="0">
                <a:latin typeface="+mj-lt"/>
              </a:rPr>
              <a:t>or assignment must be used to change the void pointer to a concrete data type to which we can refer.</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18</a:t>
            </a:fld>
            <a:endParaRPr lang="en-US"/>
          </a:p>
        </p:txBody>
      </p:sp>
    </p:spTree>
    <p:extLst>
      <p:ext uri="{BB962C8B-B14F-4D97-AF65-F5344CB8AC3E}">
        <p14:creationId xmlns:p14="http://schemas.microsoft.com/office/powerpoint/2010/main" val="816868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a:t>Void Pointers in C : </a:t>
            </a:r>
            <a:r>
              <a:rPr lang="en-US" sz="3200" b="1" dirty="0" smtClean="0"/>
              <a:t>Definition</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endParaRPr lang="en-US" dirty="0" smtClean="0">
              <a:latin typeface="+mj-lt"/>
            </a:endParaRPr>
          </a:p>
          <a:p>
            <a:r>
              <a:rPr lang="en-US" dirty="0" smtClean="0">
                <a:latin typeface="+mj-lt"/>
              </a:rPr>
              <a:t>Suppose </a:t>
            </a:r>
            <a:r>
              <a:rPr lang="en-US" dirty="0">
                <a:latin typeface="+mj-lt"/>
              </a:rPr>
              <a:t>we have to declare integer pointer</a:t>
            </a:r>
            <a:r>
              <a:rPr lang="en-US" dirty="0" smtClean="0">
                <a:latin typeface="+mj-lt"/>
              </a:rPr>
              <a:t>, character </a:t>
            </a:r>
            <a:r>
              <a:rPr lang="en-US" dirty="0">
                <a:latin typeface="+mj-lt"/>
              </a:rPr>
              <a:t>pointer and float pointer then we need to declare 3 pointer variables</a:t>
            </a:r>
            <a:r>
              <a:rPr lang="en-US" dirty="0" smtClean="0">
                <a:latin typeface="+mj-lt"/>
              </a:rPr>
              <a:t>.</a:t>
            </a:r>
          </a:p>
          <a:p>
            <a:endParaRPr lang="en-US" dirty="0">
              <a:latin typeface="+mj-lt"/>
            </a:endParaRPr>
          </a:p>
          <a:p>
            <a:r>
              <a:rPr lang="en-US" dirty="0">
                <a:latin typeface="+mj-lt"/>
              </a:rPr>
              <a:t>Instead of declaring different types of pointer variable it is feasible to declare single pointer variable which can act as integer pointer</a:t>
            </a:r>
            <a:r>
              <a:rPr lang="en-US" dirty="0" smtClean="0">
                <a:latin typeface="+mj-lt"/>
              </a:rPr>
              <a:t>, character </a:t>
            </a:r>
            <a:r>
              <a:rPr lang="en-US" dirty="0">
                <a:latin typeface="+mj-lt"/>
              </a:rPr>
              <a:t>pointer.</a:t>
            </a:r>
          </a:p>
          <a:p>
            <a:endParaRPr lang="en-US" dirty="0" smtClean="0">
              <a:latin typeface="+mj-lt"/>
            </a:endParaRPr>
          </a:p>
          <a:p>
            <a:r>
              <a:rPr lang="en-US" dirty="0">
                <a:latin typeface="+mj-lt"/>
              </a:rPr>
              <a:t>Declaration of Void Pointer </a:t>
            </a:r>
            <a:r>
              <a:rPr lang="en-US" dirty="0" smtClean="0">
                <a:latin typeface="+mj-lt"/>
              </a:rPr>
              <a:t>:</a:t>
            </a:r>
          </a:p>
          <a:p>
            <a:pPr marL="0" indent="0">
              <a:buNone/>
            </a:pPr>
            <a:r>
              <a:rPr lang="en-US" dirty="0" smtClean="0"/>
              <a:t>		void </a:t>
            </a:r>
            <a:r>
              <a:rPr lang="en-US" dirty="0"/>
              <a:t>* </a:t>
            </a:r>
            <a:r>
              <a:rPr lang="en-US" dirty="0" err="1"/>
              <a:t>pointer_name</a:t>
            </a:r>
            <a:r>
              <a:rPr lang="en-US" dirty="0"/>
              <a:t>;</a:t>
            </a:r>
            <a:br>
              <a:rPr lang="en-US" dirty="0"/>
            </a:br>
            <a:r>
              <a:rPr lang="en-US" dirty="0"/>
              <a:t> </a:t>
            </a:r>
            <a:r>
              <a:rPr lang="en-US" dirty="0">
                <a:latin typeface="+mj-lt"/>
              </a:rPr>
              <a:t/>
            </a:r>
            <a:br>
              <a:rPr lang="en-US" dirty="0">
                <a:latin typeface="+mj-lt"/>
              </a:rPr>
            </a:br>
            <a:endParaRPr lang="en-US" dirty="0" smtClean="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19</a:t>
            </a:fld>
            <a:endParaRPr lang="en-US"/>
          </a:p>
        </p:txBody>
      </p:sp>
    </p:spTree>
    <p:extLst>
      <p:ext uri="{BB962C8B-B14F-4D97-AF65-F5344CB8AC3E}">
        <p14:creationId xmlns:p14="http://schemas.microsoft.com/office/powerpoint/2010/main" val="700871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0618"/>
            <a:ext cx="10515600" cy="4996345"/>
          </a:xfrm>
        </p:spPr>
        <p:txBody>
          <a:bodyPr>
            <a:normAutofit lnSpcReduction="10000"/>
          </a:bodyPr>
          <a:lstStyle/>
          <a:p>
            <a:r>
              <a:rPr lang="en-US" dirty="0" smtClean="0">
                <a:latin typeface="+mj-lt"/>
              </a:rPr>
              <a:t>All computer have primary memory, also known as </a:t>
            </a:r>
            <a:r>
              <a:rPr lang="en-US" b="1" dirty="0" smtClean="0">
                <a:latin typeface="+mj-lt"/>
              </a:rPr>
              <a:t>RAM</a:t>
            </a:r>
            <a:r>
              <a:rPr lang="en-US" dirty="0" smtClean="0">
                <a:latin typeface="+mj-lt"/>
              </a:rPr>
              <a:t>( Random Access Memory)</a:t>
            </a:r>
          </a:p>
          <a:p>
            <a:endParaRPr lang="en-US" dirty="0" smtClean="0">
              <a:latin typeface="+mj-lt"/>
            </a:endParaRPr>
          </a:p>
          <a:p>
            <a:r>
              <a:rPr lang="en-US" dirty="0" smtClean="0">
                <a:latin typeface="+mj-lt"/>
              </a:rPr>
              <a:t>RAM holds the programs that the computer is currently running along with the data(i.e. variables) they are currently manipulating.</a:t>
            </a:r>
          </a:p>
          <a:p>
            <a:endParaRPr lang="en-US" dirty="0">
              <a:latin typeface="+mj-lt"/>
            </a:endParaRPr>
          </a:p>
          <a:p>
            <a:r>
              <a:rPr lang="en-US" dirty="0" smtClean="0">
                <a:latin typeface="+mj-lt"/>
              </a:rPr>
              <a:t>All the variables used in a program reside in the memory when the program is executed. </a:t>
            </a:r>
          </a:p>
          <a:p>
            <a:endParaRPr lang="en-US" dirty="0">
              <a:latin typeface="+mj-lt"/>
            </a:endParaRPr>
          </a:p>
          <a:p>
            <a:r>
              <a:rPr lang="en-US" dirty="0" smtClean="0">
                <a:latin typeface="+mj-lt"/>
              </a:rPr>
              <a:t>RAM is divided into a number of small units or locations and each location is represented by some unique number known as memory address.</a:t>
            </a:r>
          </a:p>
          <a:p>
            <a:endParaRPr lang="en-US" dirty="0">
              <a:latin typeface="+mj-lt"/>
            </a:endParaRPr>
          </a:p>
        </p:txBody>
      </p:sp>
      <p:sp>
        <p:nvSpPr>
          <p:cNvPr id="2" name="Date Placeholder 1"/>
          <p:cNvSpPr>
            <a:spLocks noGrp="1"/>
          </p:cNvSpPr>
          <p:nvPr>
            <p:ph type="dt" sz="half" idx="10"/>
          </p:nvPr>
        </p:nvSpPr>
        <p:spPr/>
        <p:txBody>
          <a:bodyPr/>
          <a:lstStyle/>
          <a:p>
            <a:fld id="{36E1E297-93EF-934C-AEA9-392476BDB436}" type="datetime1">
              <a:rPr lang="en-US" smtClean="0"/>
              <a:t>3/23/16</a:t>
            </a:fld>
            <a:endParaRPr lang="en-US"/>
          </a:p>
        </p:txBody>
      </p:sp>
      <p:sp>
        <p:nvSpPr>
          <p:cNvPr id="4" name="Footer Placeholder 3"/>
          <p:cNvSpPr>
            <a:spLocks noGrp="1"/>
          </p:cNvSpPr>
          <p:nvPr>
            <p:ph type="ftr" sz="quarter" idx="11"/>
          </p:nvPr>
        </p:nvSpPr>
        <p:spPr/>
        <p:txBody>
          <a:bodyPr/>
          <a:lstStyle/>
          <a:p>
            <a:r>
              <a:rPr lang="en-US" smtClean="0"/>
              <a:t>Ashim Lamichhane</a:t>
            </a:r>
            <a:endParaRPr lang="en-US"/>
          </a:p>
        </p:txBody>
      </p:sp>
      <p:sp>
        <p:nvSpPr>
          <p:cNvPr id="5" name="Slide Number Placeholder 4"/>
          <p:cNvSpPr>
            <a:spLocks noGrp="1"/>
          </p:cNvSpPr>
          <p:nvPr>
            <p:ph type="sldNum" sz="quarter" idx="12"/>
          </p:nvPr>
        </p:nvSpPr>
        <p:spPr/>
        <p:txBody>
          <a:bodyPr/>
          <a:lstStyle/>
          <a:p>
            <a:fld id="{5F6DF98B-7C24-4C4A-9857-F9CABD08DE4C}" type="slidenum">
              <a:rPr lang="en-US" smtClean="0"/>
              <a:t>2</a:t>
            </a:fld>
            <a:endParaRPr lang="en-US"/>
          </a:p>
        </p:txBody>
      </p:sp>
      <p:sp>
        <p:nvSpPr>
          <p:cNvPr id="6" name="Title 1"/>
          <p:cNvSpPr>
            <a:spLocks noGrp="1"/>
          </p:cNvSpPr>
          <p:nvPr>
            <p:ph type="title"/>
          </p:nvPr>
        </p:nvSpPr>
        <p:spPr>
          <a:xfrm>
            <a:off x="838200" y="284101"/>
            <a:ext cx="10515600" cy="710640"/>
          </a:xfrm>
        </p:spPr>
        <p:txBody>
          <a:bodyPr>
            <a:noAutofit/>
          </a:bodyPr>
          <a:lstStyle/>
          <a:p>
            <a:pPr algn="ctr"/>
            <a:r>
              <a:rPr lang="en-US" sz="2800" b="1" dirty="0" smtClean="0">
                <a:solidFill>
                  <a:srgbClr val="FF0000"/>
                </a:solidFill>
              </a:rPr>
              <a:t>So before knowing what pointer is let us know about memories</a:t>
            </a:r>
            <a:endParaRPr lang="en-US" sz="2800" b="1" dirty="0">
              <a:solidFill>
                <a:srgbClr val="FF0000"/>
              </a:solidFill>
            </a:endParaRPr>
          </a:p>
        </p:txBody>
      </p:sp>
    </p:spTree>
    <p:extLst>
      <p:ext uri="{BB962C8B-B14F-4D97-AF65-F5344CB8AC3E}">
        <p14:creationId xmlns:p14="http://schemas.microsoft.com/office/powerpoint/2010/main" val="83197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a:t>Void Pointer </a:t>
            </a:r>
            <a:r>
              <a:rPr lang="en-US" sz="3200" b="1" smtClean="0"/>
              <a:t>Basics</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a:latin typeface="+mj-lt"/>
              </a:rPr>
              <a:t>In C General Purpose Pointer is called as void Pointer</a:t>
            </a:r>
            <a:r>
              <a:rPr lang="en-US" dirty="0" smtClean="0">
                <a:latin typeface="+mj-lt"/>
              </a:rPr>
              <a:t>.</a:t>
            </a:r>
          </a:p>
          <a:p>
            <a:endParaRPr lang="en-US" dirty="0">
              <a:latin typeface="+mj-lt"/>
            </a:endParaRPr>
          </a:p>
          <a:p>
            <a:r>
              <a:rPr lang="en-US" dirty="0">
                <a:latin typeface="+mj-lt"/>
              </a:rPr>
              <a:t>It does not have any data type associated with </a:t>
            </a:r>
            <a:r>
              <a:rPr lang="en-US" dirty="0" smtClean="0">
                <a:latin typeface="+mj-lt"/>
              </a:rPr>
              <a:t>it</a:t>
            </a:r>
          </a:p>
          <a:p>
            <a:endParaRPr lang="en-US" dirty="0">
              <a:latin typeface="+mj-lt"/>
            </a:endParaRPr>
          </a:p>
          <a:p>
            <a:r>
              <a:rPr lang="en-US" dirty="0">
                <a:latin typeface="+mj-lt"/>
              </a:rPr>
              <a:t>It can store address of any type of </a:t>
            </a:r>
            <a:r>
              <a:rPr lang="en-US" dirty="0" smtClean="0">
                <a:latin typeface="+mj-lt"/>
              </a:rPr>
              <a:t>variable</a:t>
            </a:r>
          </a:p>
          <a:p>
            <a:endParaRPr lang="en-US" dirty="0">
              <a:latin typeface="+mj-lt"/>
            </a:endParaRPr>
          </a:p>
          <a:p>
            <a:r>
              <a:rPr lang="en-US" dirty="0">
                <a:latin typeface="+mj-lt"/>
              </a:rPr>
              <a:t>A void pointer is a C convention for a raw address</a:t>
            </a:r>
            <a:r>
              <a:rPr lang="en-US" dirty="0" smtClean="0">
                <a:latin typeface="+mj-lt"/>
              </a:rPr>
              <a:t>.</a:t>
            </a:r>
          </a:p>
          <a:p>
            <a:endParaRPr lang="en-US" dirty="0">
              <a:latin typeface="+mj-lt"/>
            </a:endParaRPr>
          </a:p>
          <a:p>
            <a:r>
              <a:rPr lang="en-US" dirty="0">
                <a:latin typeface="+mj-lt"/>
              </a:rPr>
              <a:t>The compiler has no idea what type of object a void Pointer really points to </a:t>
            </a:r>
            <a:br>
              <a:rPr lang="en-US" dirty="0">
                <a:latin typeface="+mj-lt"/>
              </a:rPr>
            </a:br>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20</a:t>
            </a:fld>
            <a:endParaRPr lang="en-US"/>
          </a:p>
        </p:txBody>
      </p:sp>
    </p:spTree>
    <p:extLst>
      <p:ext uri="{BB962C8B-B14F-4D97-AF65-F5344CB8AC3E}">
        <p14:creationId xmlns:p14="http://schemas.microsoft.com/office/powerpoint/2010/main" val="116262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88" y="427921"/>
            <a:ext cx="2622630" cy="710640"/>
          </a:xfrm>
        </p:spPr>
        <p:txBody>
          <a:bodyPr>
            <a:normAutofit/>
          </a:bodyPr>
          <a:lstStyle/>
          <a:p>
            <a:r>
              <a:rPr lang="en-US" sz="4000" b="1" dirty="0" smtClean="0"/>
              <a:t>example</a:t>
            </a:r>
            <a:endParaRPr lang="en-US" sz="4000" b="1" dirty="0"/>
          </a:p>
        </p:txBody>
      </p:sp>
      <p:sp>
        <p:nvSpPr>
          <p:cNvPr id="3" name="Content Placeholder 2"/>
          <p:cNvSpPr>
            <a:spLocks noGrp="1"/>
          </p:cNvSpPr>
          <p:nvPr>
            <p:ph idx="1"/>
          </p:nvPr>
        </p:nvSpPr>
        <p:spPr>
          <a:xfrm>
            <a:off x="544011" y="1237129"/>
            <a:ext cx="5463250" cy="4939834"/>
          </a:xfrm>
        </p:spPr>
        <p:txBody>
          <a:bodyPr>
            <a:noAutofit/>
          </a:bodyPr>
          <a:lstStyle/>
          <a:p>
            <a:pPr marL="0" indent="0" latinLnBrk="1">
              <a:buNone/>
            </a:pPr>
            <a:r>
              <a:rPr lang="en-US" sz="2000" dirty="0"/>
              <a:t>void *</a:t>
            </a:r>
            <a:r>
              <a:rPr lang="en-US" sz="2000" dirty="0" err="1"/>
              <a:t>ptr</a:t>
            </a:r>
            <a:r>
              <a:rPr lang="en-US" sz="2000" dirty="0"/>
              <a:t>;    // </a:t>
            </a:r>
            <a:r>
              <a:rPr lang="en-US" sz="2000" dirty="0" err="1"/>
              <a:t>ptr</a:t>
            </a:r>
            <a:r>
              <a:rPr lang="en-US" sz="2000" dirty="0"/>
              <a:t> is declared as Void pointer</a:t>
            </a:r>
          </a:p>
          <a:p>
            <a:pPr marL="0" indent="0" latinLnBrk="1">
              <a:buNone/>
            </a:pPr>
            <a:r>
              <a:rPr lang="en-US" sz="2000" dirty="0"/>
              <a:t> </a:t>
            </a:r>
          </a:p>
          <a:p>
            <a:pPr marL="0" indent="0" latinLnBrk="1">
              <a:buNone/>
            </a:pPr>
            <a:r>
              <a:rPr lang="en-US" sz="2000" dirty="0"/>
              <a:t>char </a:t>
            </a:r>
            <a:r>
              <a:rPr lang="en-US" sz="2000" dirty="0" err="1"/>
              <a:t>cnum</a:t>
            </a:r>
            <a:r>
              <a:rPr lang="en-US" sz="2000" dirty="0"/>
              <a:t>;</a:t>
            </a:r>
          </a:p>
          <a:p>
            <a:pPr marL="0" indent="0" latinLnBrk="1">
              <a:buNone/>
            </a:pPr>
            <a:r>
              <a:rPr lang="en-US" sz="2000" dirty="0" err="1"/>
              <a:t>int</a:t>
            </a:r>
            <a:r>
              <a:rPr lang="en-US" sz="2000" dirty="0"/>
              <a:t> </a:t>
            </a:r>
            <a:r>
              <a:rPr lang="en-US" sz="2000" dirty="0" err="1"/>
              <a:t>inum</a:t>
            </a:r>
            <a:r>
              <a:rPr lang="en-US" sz="2000" dirty="0"/>
              <a:t>;</a:t>
            </a:r>
          </a:p>
          <a:p>
            <a:pPr marL="0" indent="0" latinLnBrk="1">
              <a:buNone/>
            </a:pPr>
            <a:r>
              <a:rPr lang="en-US" sz="2000" dirty="0"/>
              <a:t>float </a:t>
            </a:r>
            <a:r>
              <a:rPr lang="en-US" sz="2000" dirty="0" err="1"/>
              <a:t>fnum</a:t>
            </a:r>
            <a:r>
              <a:rPr lang="en-US" sz="2000" dirty="0"/>
              <a:t>;</a:t>
            </a:r>
          </a:p>
          <a:p>
            <a:pPr marL="0" indent="0" latinLnBrk="1">
              <a:buNone/>
            </a:pPr>
            <a:endParaRPr lang="en-US" sz="2000" dirty="0"/>
          </a:p>
          <a:p>
            <a:pPr marL="0" indent="0" latinLnBrk="1">
              <a:buNone/>
            </a:pPr>
            <a:r>
              <a:rPr lang="en-US" sz="2000" dirty="0" err="1"/>
              <a:t>ptr</a:t>
            </a:r>
            <a:r>
              <a:rPr lang="en-US" sz="2000" dirty="0"/>
              <a:t> = &amp;</a:t>
            </a:r>
            <a:r>
              <a:rPr lang="en-US" sz="2000" dirty="0" err="1"/>
              <a:t>cnum</a:t>
            </a:r>
            <a:r>
              <a:rPr lang="en-US" sz="2000" dirty="0"/>
              <a:t>;  // </a:t>
            </a:r>
            <a:r>
              <a:rPr lang="en-US" sz="2000" dirty="0" err="1"/>
              <a:t>ptr</a:t>
            </a:r>
            <a:r>
              <a:rPr lang="en-US" sz="2000" dirty="0"/>
              <a:t> has address of character data</a:t>
            </a:r>
          </a:p>
          <a:p>
            <a:pPr marL="0" indent="0" latinLnBrk="1">
              <a:buNone/>
            </a:pPr>
            <a:r>
              <a:rPr lang="en-US" sz="2000" dirty="0" err="1"/>
              <a:t>ptr</a:t>
            </a:r>
            <a:r>
              <a:rPr lang="en-US" sz="2000" dirty="0"/>
              <a:t> = &amp;</a:t>
            </a:r>
            <a:r>
              <a:rPr lang="en-US" sz="2000" dirty="0" err="1"/>
              <a:t>inum</a:t>
            </a:r>
            <a:r>
              <a:rPr lang="en-US" sz="2000" dirty="0"/>
              <a:t>;  // </a:t>
            </a:r>
            <a:r>
              <a:rPr lang="en-US" sz="2000" dirty="0" err="1"/>
              <a:t>ptr</a:t>
            </a:r>
            <a:r>
              <a:rPr lang="en-US" sz="2000" dirty="0"/>
              <a:t> has address of integer data</a:t>
            </a:r>
          </a:p>
          <a:p>
            <a:pPr marL="0" indent="0" latinLnBrk="1">
              <a:buNone/>
            </a:pPr>
            <a:r>
              <a:rPr lang="en-US" sz="2000" dirty="0" err="1"/>
              <a:t>ptr</a:t>
            </a:r>
            <a:r>
              <a:rPr lang="en-US" sz="2000" dirty="0"/>
              <a:t> = &amp;</a:t>
            </a:r>
            <a:r>
              <a:rPr lang="en-US" sz="2000" dirty="0" err="1"/>
              <a:t>fnum</a:t>
            </a:r>
            <a:r>
              <a:rPr lang="en-US" sz="2000" dirty="0"/>
              <a:t>;  // </a:t>
            </a:r>
            <a:r>
              <a:rPr lang="en-US" sz="2000" dirty="0" err="1"/>
              <a:t>ptr</a:t>
            </a:r>
            <a:r>
              <a:rPr lang="en-US" sz="2000" dirty="0"/>
              <a:t> has address of float data</a:t>
            </a:r>
          </a:p>
          <a:p>
            <a:pPr marL="0" indent="0">
              <a:buNone/>
            </a:pPr>
            <a:r>
              <a:rPr lang="en-US" sz="2000" dirty="0"/>
              <a:t> </a:t>
            </a:r>
          </a:p>
          <a:p>
            <a:pPr marL="0" indent="0">
              <a:buNone/>
            </a:pPr>
            <a:endParaRPr lang="en-US" sz="2000" dirty="0"/>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21</a:t>
            </a:fld>
            <a:endParaRPr lang="en-US"/>
          </a:p>
        </p:txBody>
      </p:sp>
      <p:sp>
        <p:nvSpPr>
          <p:cNvPr id="7" name="Content Placeholder 2"/>
          <p:cNvSpPr txBox="1">
            <a:spLocks/>
          </p:cNvSpPr>
          <p:nvPr/>
        </p:nvSpPr>
        <p:spPr>
          <a:xfrm>
            <a:off x="6169307" y="520861"/>
            <a:ext cx="5175816" cy="56696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3200" b="1" dirty="0" smtClean="0"/>
              <a:t>Explanation</a:t>
            </a:r>
            <a:endParaRPr lang="en-US" sz="2000" b="1" dirty="0" smtClean="0"/>
          </a:p>
          <a:p>
            <a:r>
              <a:rPr lang="en-US" sz="2000" b="1" u="sng" dirty="0" smtClean="0"/>
              <a:t>Void </a:t>
            </a:r>
            <a:r>
              <a:rPr lang="en-US" sz="2000" b="1" u="sng" dirty="0"/>
              <a:t>pointer</a:t>
            </a:r>
            <a:r>
              <a:rPr lang="en-US" sz="2000" dirty="0"/>
              <a:t> declaration is shown above.</a:t>
            </a:r>
          </a:p>
          <a:p>
            <a:r>
              <a:rPr lang="en-US" sz="2000" dirty="0"/>
              <a:t>We have declared 3 variables of integer</a:t>
            </a:r>
            <a:r>
              <a:rPr lang="en-US" sz="2000" dirty="0" smtClean="0"/>
              <a:t>, character </a:t>
            </a:r>
            <a:r>
              <a:rPr lang="en-US" sz="2000" dirty="0"/>
              <a:t>and float type.</a:t>
            </a:r>
          </a:p>
          <a:p>
            <a:r>
              <a:rPr lang="en-US" sz="2000" dirty="0"/>
              <a:t>When we assign </a:t>
            </a:r>
            <a:r>
              <a:rPr lang="en-US" sz="2000" b="1" dirty="0"/>
              <a:t>address of integer</a:t>
            </a:r>
            <a:r>
              <a:rPr lang="en-US" sz="2000" dirty="0"/>
              <a:t> to the void pointer, pointer will become Integer Pointer.</a:t>
            </a:r>
          </a:p>
          <a:p>
            <a:r>
              <a:rPr lang="en-US" sz="2000" dirty="0"/>
              <a:t>When we assign </a:t>
            </a:r>
            <a:r>
              <a:rPr lang="en-US" sz="2000" b="1" dirty="0"/>
              <a:t>address of Character</a:t>
            </a:r>
            <a:r>
              <a:rPr lang="en-US" sz="2000" dirty="0"/>
              <a:t> Data type to void pointer it will become Character Pointer.</a:t>
            </a:r>
          </a:p>
          <a:p>
            <a:r>
              <a:rPr lang="en-US" sz="2000" dirty="0"/>
              <a:t>Similarly we can assign address of any data type to the void pointer.</a:t>
            </a:r>
          </a:p>
          <a:p>
            <a:r>
              <a:rPr lang="en-US" sz="2000" dirty="0"/>
              <a:t>It is capable of storing address of any data type</a:t>
            </a:r>
          </a:p>
        </p:txBody>
      </p:sp>
    </p:spTree>
    <p:extLst>
      <p:ext uri="{BB962C8B-B14F-4D97-AF65-F5344CB8AC3E}">
        <p14:creationId xmlns:p14="http://schemas.microsoft.com/office/powerpoint/2010/main" val="1449925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a:t>Summary : Void </a:t>
            </a:r>
            <a:r>
              <a:rPr lang="en-US" sz="3200" dirty="0" smtClean="0"/>
              <a:t>Pointer</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2880362"/>
              </p:ext>
            </p:extLst>
          </p:nvPr>
        </p:nvGraphicFramePr>
        <p:xfrm>
          <a:off x="838200" y="1236663"/>
          <a:ext cx="10515600" cy="22910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1" i="0" kern="1200" dirty="0" smtClean="0">
                          <a:solidFill>
                            <a:schemeClr val="lt1"/>
                          </a:solidFill>
                          <a:effectLst/>
                          <a:latin typeface="+mn-lt"/>
                          <a:ea typeface="+mn-ea"/>
                          <a:cs typeface="+mn-cs"/>
                        </a:rPr>
                        <a:t>Scenario</a:t>
                      </a:r>
                      <a:endParaRPr lang="en-US" dirty="0"/>
                    </a:p>
                  </a:txBody>
                  <a:tcPr/>
                </a:tc>
                <a:tc>
                  <a:txBody>
                    <a:bodyPr/>
                    <a:lstStyle/>
                    <a:p>
                      <a:r>
                        <a:rPr lang="en-US" sz="1800" b="1" i="0" kern="1200" dirty="0" smtClean="0">
                          <a:solidFill>
                            <a:schemeClr val="lt1"/>
                          </a:solidFill>
                          <a:effectLst/>
                          <a:latin typeface="+mn-lt"/>
                          <a:ea typeface="+mn-ea"/>
                          <a:cs typeface="+mn-cs"/>
                        </a:rPr>
                        <a:t>Behavior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integer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Integer Pointer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character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Character Pointer</a:t>
                      </a:r>
                      <a:endParaRPr lang="en-US" dirty="0"/>
                    </a:p>
                  </a:txBody>
                  <a:tcPr/>
                </a:tc>
              </a:tr>
              <a:tr h="370840">
                <a:tc>
                  <a:txBody>
                    <a:bodyPr/>
                    <a:lstStyle/>
                    <a:p>
                      <a:r>
                        <a:rPr lang="en-US" sz="1800" b="0" i="0" kern="1200" dirty="0" smtClean="0">
                          <a:solidFill>
                            <a:schemeClr val="dk1"/>
                          </a:solidFill>
                          <a:effectLst/>
                          <a:latin typeface="+mn-lt"/>
                          <a:ea typeface="+mn-ea"/>
                          <a:cs typeface="+mn-cs"/>
                        </a:rPr>
                        <a:t>When We assign address of floating variable to void pointer</a:t>
                      </a:r>
                      <a:endParaRPr lang="en-US" dirty="0"/>
                    </a:p>
                  </a:txBody>
                  <a:tcPr/>
                </a:tc>
                <a:tc>
                  <a:txBody>
                    <a:bodyPr/>
                    <a:lstStyle/>
                    <a:p>
                      <a:r>
                        <a:rPr lang="en-US" sz="1800" b="0" i="0" kern="1200" dirty="0" smtClean="0">
                          <a:solidFill>
                            <a:schemeClr val="dk1"/>
                          </a:solidFill>
                          <a:effectLst/>
                          <a:latin typeface="+mn-lt"/>
                          <a:ea typeface="+mn-ea"/>
                          <a:cs typeface="+mn-cs"/>
                        </a:rPr>
                        <a:t>Void Pointer Becomes Floating Pointer</a:t>
                      </a:r>
                      <a:endParaRPr lang="en-US" dirty="0"/>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22</a:t>
            </a:fld>
            <a:endParaRPr lang="en-US"/>
          </a:p>
        </p:txBody>
      </p:sp>
    </p:spTree>
    <p:extLst>
      <p:ext uri="{BB962C8B-B14F-4D97-AF65-F5344CB8AC3E}">
        <p14:creationId xmlns:p14="http://schemas.microsoft.com/office/powerpoint/2010/main" val="125651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smtClean="0">
                <a:solidFill>
                  <a:srgbClr val="FF0000"/>
                </a:solidFill>
              </a:rPr>
              <a:t>example</a:t>
            </a:r>
            <a:endParaRPr lang="en-US" sz="3200" dirty="0">
              <a:solidFill>
                <a:srgbClr val="FF0000"/>
              </a:solidFill>
            </a:endParaRPr>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pPr marL="0" indent="0">
              <a:buNone/>
            </a:pPr>
            <a:r>
              <a:rPr lang="en-US" dirty="0"/>
              <a:t>#include &lt;</a:t>
            </a:r>
            <a:r>
              <a:rPr lang="en-US" dirty="0" err="1"/>
              <a:t>stdio.h</a:t>
            </a:r>
            <a:r>
              <a:rPr lang="en-US" dirty="0" smtClean="0"/>
              <a:t>&gt;</a:t>
            </a:r>
            <a:endParaRPr lang="en-US" dirty="0"/>
          </a:p>
          <a:p>
            <a:pPr marL="0" indent="0">
              <a:buNone/>
            </a:pPr>
            <a:r>
              <a:rPr lang="en-US" dirty="0" err="1"/>
              <a:t>int</a:t>
            </a:r>
            <a:r>
              <a:rPr lang="en-US" dirty="0"/>
              <a:t> main(void){</a:t>
            </a:r>
          </a:p>
          <a:p>
            <a:pPr marL="0" indent="0">
              <a:buNone/>
            </a:pPr>
            <a:r>
              <a:rPr lang="en-US" dirty="0"/>
              <a:t>	</a:t>
            </a:r>
            <a:r>
              <a:rPr lang="en-US" dirty="0" err="1"/>
              <a:t>int</a:t>
            </a:r>
            <a:r>
              <a:rPr lang="en-US" dirty="0"/>
              <a:t> a=10;</a:t>
            </a:r>
          </a:p>
          <a:p>
            <a:pPr marL="0" indent="0">
              <a:buNone/>
            </a:pPr>
            <a:r>
              <a:rPr lang="en-US" dirty="0"/>
              <a:t>	double b=4.5;</a:t>
            </a:r>
          </a:p>
          <a:p>
            <a:pPr marL="0" indent="0">
              <a:buNone/>
            </a:pPr>
            <a:r>
              <a:rPr lang="en-US" dirty="0"/>
              <a:t>	void *</a:t>
            </a:r>
            <a:r>
              <a:rPr lang="en-US" dirty="0" err="1"/>
              <a:t>vptr</a:t>
            </a:r>
            <a:r>
              <a:rPr lang="en-US" dirty="0"/>
              <a:t>;</a:t>
            </a:r>
          </a:p>
          <a:p>
            <a:pPr marL="0" indent="0">
              <a:buNone/>
            </a:pPr>
            <a:r>
              <a:rPr lang="en-US" dirty="0"/>
              <a:t>	</a:t>
            </a:r>
          </a:p>
          <a:p>
            <a:pPr marL="0" indent="0">
              <a:buNone/>
            </a:pPr>
            <a:r>
              <a:rPr lang="en-US" dirty="0"/>
              <a:t>	</a:t>
            </a:r>
            <a:r>
              <a:rPr lang="en-US" dirty="0" err="1"/>
              <a:t>vptr</a:t>
            </a:r>
            <a:r>
              <a:rPr lang="en-US" dirty="0"/>
              <a:t>=&amp;a;</a:t>
            </a:r>
          </a:p>
          <a:p>
            <a:pPr marL="0" indent="0">
              <a:buNone/>
            </a:pPr>
            <a:r>
              <a:rPr lang="en-US" dirty="0"/>
              <a:t>	</a:t>
            </a:r>
            <a:r>
              <a:rPr lang="en-US" dirty="0" err="1"/>
              <a:t>printf</a:t>
            </a:r>
            <a:r>
              <a:rPr lang="en-US" dirty="0"/>
              <a:t>("a=%d\n", *((</a:t>
            </a:r>
            <a:r>
              <a:rPr lang="en-US" dirty="0" err="1"/>
              <a:t>int</a:t>
            </a:r>
            <a:r>
              <a:rPr lang="en-US" dirty="0"/>
              <a:t> *)</a:t>
            </a:r>
            <a:r>
              <a:rPr lang="en-US" dirty="0" err="1"/>
              <a:t>vptr</a:t>
            </a:r>
            <a:r>
              <a:rPr lang="en-US" dirty="0"/>
              <a:t>)); /* not just simply *</a:t>
            </a:r>
            <a:r>
              <a:rPr lang="en-US" dirty="0" err="1"/>
              <a:t>vptr</a:t>
            </a:r>
            <a:r>
              <a:rPr lang="en-US" dirty="0"/>
              <a:t> */</a:t>
            </a:r>
          </a:p>
          <a:p>
            <a:pPr marL="0" indent="0">
              <a:buNone/>
            </a:pPr>
            <a:r>
              <a:rPr lang="en-US" dirty="0"/>
              <a:t>	</a:t>
            </a:r>
            <a:r>
              <a:rPr lang="en-US" dirty="0" err="1"/>
              <a:t>vptr</a:t>
            </a:r>
            <a:r>
              <a:rPr lang="en-US" dirty="0"/>
              <a:t>=&amp;b;</a:t>
            </a:r>
          </a:p>
          <a:p>
            <a:pPr marL="0" indent="0">
              <a:buNone/>
            </a:pPr>
            <a:r>
              <a:rPr lang="en-US" dirty="0"/>
              <a:t>	</a:t>
            </a:r>
            <a:r>
              <a:rPr lang="en-US" dirty="0" err="1"/>
              <a:t>printf</a:t>
            </a:r>
            <a:r>
              <a:rPr lang="en-US" dirty="0"/>
              <a:t>("\</a:t>
            </a:r>
            <a:r>
              <a:rPr lang="en-US" dirty="0" err="1"/>
              <a:t>nb</a:t>
            </a:r>
            <a:r>
              <a:rPr lang="en-US" dirty="0"/>
              <a:t>=%lf\n", *((double *)</a:t>
            </a:r>
            <a:r>
              <a:rPr lang="en-US" dirty="0" err="1"/>
              <a:t>vptr</a:t>
            </a:r>
            <a:r>
              <a:rPr lang="en-US" dirty="0"/>
              <a:t>));</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23</a:t>
            </a:fld>
            <a:endParaRPr lang="en-US"/>
          </a:p>
        </p:txBody>
      </p:sp>
    </p:spTree>
    <p:extLst>
      <p:ext uri="{BB962C8B-B14F-4D97-AF65-F5344CB8AC3E}">
        <p14:creationId xmlns:p14="http://schemas.microsoft.com/office/powerpoint/2010/main" val="651578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NULL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 null pointer is a special pointer value that points nowhere or nothing. i.e. no other valid pointer to any variable or array cell or anything else will ever be equal to a null pointer.</a:t>
            </a:r>
          </a:p>
          <a:p>
            <a:endParaRPr lang="en-US" dirty="0">
              <a:latin typeface="+mj-lt"/>
            </a:endParaRPr>
          </a:p>
          <a:p>
            <a:r>
              <a:rPr lang="en-US" dirty="0" smtClean="0">
                <a:latin typeface="+mj-lt"/>
              </a:rPr>
              <a:t>We can define a null pointer using predefined constant NULL which is defined in header files such as </a:t>
            </a:r>
            <a:r>
              <a:rPr lang="en-US" sz="4000" b="1" dirty="0" err="1" smtClean="0">
                <a:solidFill>
                  <a:srgbClr val="FF0000"/>
                </a:solidFill>
                <a:latin typeface="+mj-lt"/>
              </a:rPr>
              <a:t>stdio.h</a:t>
            </a:r>
            <a:r>
              <a:rPr lang="en-US" b="1" dirty="0" smtClean="0">
                <a:latin typeface="+mj-lt"/>
              </a:rPr>
              <a:t>, </a:t>
            </a:r>
            <a:r>
              <a:rPr lang="en-US" sz="2000" b="1" dirty="0" err="1" smtClean="0">
                <a:solidFill>
                  <a:srgbClr val="00B050"/>
                </a:solidFill>
                <a:latin typeface="+mj-lt"/>
              </a:rPr>
              <a:t>stdlib.h</a:t>
            </a:r>
            <a:r>
              <a:rPr lang="en-US" b="1" dirty="0" err="1" smtClean="0">
                <a:latin typeface="+mj-lt"/>
              </a:rPr>
              <a:t>,</a:t>
            </a:r>
            <a:r>
              <a:rPr lang="en-US" sz="4400" b="1" dirty="0" err="1" smtClean="0">
                <a:solidFill>
                  <a:srgbClr val="C00000"/>
                </a:solidFill>
                <a:latin typeface="+mj-lt"/>
              </a:rPr>
              <a:t>string.h</a:t>
            </a:r>
            <a:r>
              <a:rPr lang="en-US" b="1" dirty="0" smtClean="0">
                <a:latin typeface="+mj-lt"/>
              </a:rPr>
              <a:t> </a:t>
            </a:r>
          </a:p>
          <a:p>
            <a:endParaRPr lang="en-US" dirty="0">
              <a:latin typeface="+mj-lt"/>
            </a:endParaRPr>
          </a:p>
          <a:p>
            <a:r>
              <a:rPr lang="en-US" dirty="0" smtClean="0">
                <a:latin typeface="+mj-lt"/>
              </a:rPr>
              <a:t>Ex: </a:t>
            </a:r>
          </a:p>
          <a:p>
            <a:pPr marL="0" indent="0">
              <a:buNone/>
            </a:pPr>
            <a:r>
              <a:rPr lang="en-US" dirty="0">
                <a:latin typeface="+mj-lt"/>
              </a:rPr>
              <a:t>	</a:t>
            </a:r>
            <a:r>
              <a:rPr lang="en-US" dirty="0" err="1" smtClean="0">
                <a:latin typeface="+mj-lt"/>
              </a:rPr>
              <a:t>int</a:t>
            </a:r>
            <a:r>
              <a:rPr lang="en-US" dirty="0" smtClean="0">
                <a:latin typeface="+mj-lt"/>
              </a:rPr>
              <a:t> *</a:t>
            </a:r>
            <a:r>
              <a:rPr lang="en-US" dirty="0" err="1" smtClean="0">
                <a:latin typeface="+mj-lt"/>
              </a:rPr>
              <a:t>ptr</a:t>
            </a:r>
            <a:r>
              <a:rPr lang="en-US" dirty="0" smtClean="0">
                <a:latin typeface="+mj-lt"/>
              </a:rPr>
              <a:t>=NULL;</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24</a:t>
            </a:fld>
            <a:endParaRPr lang="en-US"/>
          </a:p>
        </p:txBody>
      </p:sp>
    </p:spTree>
    <p:extLst>
      <p:ext uri="{BB962C8B-B14F-4D97-AF65-F5344CB8AC3E}">
        <p14:creationId xmlns:p14="http://schemas.microsoft.com/office/powerpoint/2010/main" val="99806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505"/>
            <a:ext cx="10515600" cy="710640"/>
          </a:xfrm>
        </p:spPr>
        <p:txBody>
          <a:bodyPr>
            <a:normAutofit/>
          </a:bodyPr>
          <a:lstStyle/>
          <a:p>
            <a:r>
              <a:rPr lang="en-US" sz="3200" b="1" smtClean="0"/>
              <a:t>POINTER TO POINTER (Double Pointer)</a:t>
            </a:r>
            <a:endParaRPr lang="en-US" sz="3200" b="1" dirty="0"/>
          </a:p>
        </p:txBody>
      </p:sp>
      <p:sp>
        <p:nvSpPr>
          <p:cNvPr id="3" name="Content Placeholder 2"/>
          <p:cNvSpPr>
            <a:spLocks noGrp="1"/>
          </p:cNvSpPr>
          <p:nvPr>
            <p:ph idx="1"/>
          </p:nvPr>
        </p:nvSpPr>
        <p:spPr>
          <a:xfrm>
            <a:off x="838200" y="983848"/>
            <a:ext cx="10515600" cy="2395967"/>
          </a:xfrm>
        </p:spPr>
        <p:txBody>
          <a:bodyPr>
            <a:normAutofit/>
          </a:bodyPr>
          <a:lstStyle/>
          <a:p>
            <a:r>
              <a:rPr lang="en-US" dirty="0" smtClean="0">
                <a:latin typeface="+mj-lt"/>
              </a:rPr>
              <a:t>C allows the use of pointers that point to other pointers and these in turn, point to data.</a:t>
            </a:r>
          </a:p>
          <a:p>
            <a:endParaRPr lang="en-US" dirty="0">
              <a:latin typeface="+mj-lt"/>
            </a:endParaRPr>
          </a:p>
          <a:p>
            <a:r>
              <a:rPr lang="en-US" dirty="0" smtClean="0">
                <a:latin typeface="+mj-lt"/>
              </a:rPr>
              <a:t>For pointers to do that, we only need to add asterisk (*) for each level of reference. For example:</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25</a:t>
            </a:fld>
            <a:endParaRPr lang="en-US"/>
          </a:p>
        </p:txBody>
      </p:sp>
      <p:sp>
        <p:nvSpPr>
          <p:cNvPr id="7" name="Content Placeholder 2"/>
          <p:cNvSpPr txBox="1">
            <a:spLocks/>
          </p:cNvSpPr>
          <p:nvPr/>
        </p:nvSpPr>
        <p:spPr>
          <a:xfrm>
            <a:off x="1169043" y="3379816"/>
            <a:ext cx="5036928" cy="2880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000" dirty="0" err="1" smtClean="0">
                <a:latin typeface="+mj-lt"/>
              </a:rPr>
              <a:t>int</a:t>
            </a:r>
            <a:r>
              <a:rPr lang="en-US" sz="2000" dirty="0" smtClean="0">
                <a:latin typeface="+mj-lt"/>
              </a:rPr>
              <a:t> a=20;</a:t>
            </a:r>
          </a:p>
          <a:p>
            <a:pPr marL="0" indent="0">
              <a:buFont typeface="Arial"/>
              <a:buNone/>
            </a:pPr>
            <a:r>
              <a:rPr lang="en-US" sz="2000" dirty="0" err="1" smtClean="0">
                <a:latin typeface="+mj-lt"/>
              </a:rPr>
              <a:t>int</a:t>
            </a:r>
            <a:r>
              <a:rPr lang="en-US" sz="2000" dirty="0" smtClean="0">
                <a:latin typeface="+mj-lt"/>
              </a:rPr>
              <a:t> *p;</a:t>
            </a:r>
          </a:p>
          <a:p>
            <a:pPr marL="0" indent="0">
              <a:buFont typeface="Arial"/>
              <a:buNone/>
            </a:pPr>
            <a:r>
              <a:rPr lang="en-US" sz="2000" dirty="0" err="1" smtClean="0">
                <a:latin typeface="+mj-lt"/>
              </a:rPr>
              <a:t>int</a:t>
            </a:r>
            <a:r>
              <a:rPr lang="en-US" sz="2000" dirty="0" smtClean="0">
                <a:latin typeface="+mj-lt"/>
              </a:rPr>
              <a:t> **q; </a:t>
            </a:r>
            <a:r>
              <a:rPr lang="en-US" sz="2000" dirty="0" smtClean="0">
                <a:latin typeface="+mj-lt"/>
                <a:sym typeface="Wingdings"/>
              </a:rPr>
              <a:t> pointer to “a pointer to an integer”</a:t>
            </a:r>
            <a:endParaRPr lang="en-US" sz="2000" dirty="0">
              <a:latin typeface="+mj-lt"/>
              <a:sym typeface="Wingdings"/>
            </a:endParaRPr>
          </a:p>
          <a:p>
            <a:pPr marL="0" indent="0">
              <a:buFont typeface="Arial"/>
              <a:buNone/>
            </a:pPr>
            <a:r>
              <a:rPr lang="en-US" sz="2000" dirty="0" smtClean="0">
                <a:latin typeface="+mj-lt"/>
                <a:sym typeface="Wingdings"/>
              </a:rPr>
              <a:t>p=&amp;a;</a:t>
            </a:r>
          </a:p>
          <a:p>
            <a:pPr marL="0" indent="0">
              <a:buFont typeface="Arial"/>
              <a:buNone/>
            </a:pPr>
            <a:r>
              <a:rPr lang="en-US" sz="2000" dirty="0" smtClean="0">
                <a:latin typeface="+mj-lt"/>
                <a:sym typeface="Wingdings"/>
              </a:rPr>
              <a:t>q=&amp;p;</a:t>
            </a:r>
          </a:p>
          <a:p>
            <a:pPr marL="0" indent="0">
              <a:buFont typeface="Arial"/>
              <a:buNone/>
            </a:pPr>
            <a:endParaRPr lang="en-US" sz="2000" dirty="0">
              <a:latin typeface="+mj-lt"/>
            </a:endParaRPr>
          </a:p>
        </p:txBody>
      </p:sp>
      <p:sp>
        <p:nvSpPr>
          <p:cNvPr id="8" name="Content Placeholder 2"/>
          <p:cNvSpPr txBox="1">
            <a:spLocks/>
          </p:cNvSpPr>
          <p:nvPr/>
        </p:nvSpPr>
        <p:spPr>
          <a:xfrm>
            <a:off x="6472187" y="3497477"/>
            <a:ext cx="5004118" cy="2741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latin typeface="+mj-lt"/>
            </a:endParaRPr>
          </a:p>
        </p:txBody>
      </p:sp>
      <p:sp>
        <p:nvSpPr>
          <p:cNvPr id="9" name="Content Placeholder 2"/>
          <p:cNvSpPr txBox="1">
            <a:spLocks/>
          </p:cNvSpPr>
          <p:nvPr/>
        </p:nvSpPr>
        <p:spPr>
          <a:xfrm>
            <a:off x="6425890" y="3416457"/>
            <a:ext cx="5438162" cy="274121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latin typeface="+mj-lt"/>
              </a:rPr>
              <a:t>To refer to variable ‘a’ using pointer ‘q’, dereference it once i.e. *p</a:t>
            </a:r>
          </a:p>
          <a:p>
            <a:endParaRPr lang="en-US" dirty="0" smtClean="0">
              <a:latin typeface="+mj-lt"/>
            </a:endParaRPr>
          </a:p>
          <a:p>
            <a:r>
              <a:rPr lang="en-US" dirty="0" smtClean="0">
                <a:latin typeface="+mj-lt"/>
              </a:rPr>
              <a:t>To refer to variable ‘a’ using pointer ‘q’, dereference it twice because there are two levels of indirection involved.</a:t>
            </a:r>
          </a:p>
          <a:p>
            <a:endParaRPr lang="en-US" dirty="0" smtClean="0">
              <a:latin typeface="+mj-lt"/>
            </a:endParaRPr>
          </a:p>
          <a:p>
            <a:r>
              <a:rPr lang="en-US" dirty="0" smtClean="0">
                <a:latin typeface="+mj-lt"/>
              </a:rPr>
              <a:t>Both *p and **q displays 20 if they are printed with a </a:t>
            </a:r>
            <a:r>
              <a:rPr lang="en-US" dirty="0" err="1" smtClean="0">
                <a:latin typeface="+mj-lt"/>
              </a:rPr>
              <a:t>printf</a:t>
            </a:r>
            <a:r>
              <a:rPr lang="en-US" dirty="0" smtClean="0">
                <a:latin typeface="+mj-lt"/>
              </a:rPr>
              <a:t> statement.</a:t>
            </a:r>
            <a:endParaRPr lang="en-US" dirty="0">
              <a:latin typeface="+mj-lt"/>
            </a:endParaRPr>
          </a:p>
        </p:txBody>
      </p:sp>
    </p:spTree>
    <p:extLst>
      <p:ext uri="{BB962C8B-B14F-4D97-AF65-F5344CB8AC3E}">
        <p14:creationId xmlns:p14="http://schemas.microsoft.com/office/powerpoint/2010/main" val="1223133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26</a:t>
            </a:fld>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025" y="1075766"/>
            <a:ext cx="8261950" cy="4957170"/>
          </a:xfrm>
        </p:spPr>
      </p:pic>
    </p:spTree>
    <p:extLst>
      <p:ext uri="{BB962C8B-B14F-4D97-AF65-F5344CB8AC3E}">
        <p14:creationId xmlns:p14="http://schemas.microsoft.com/office/powerpoint/2010/main" val="1805067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434"/>
            <a:ext cx="10515600" cy="710640"/>
          </a:xfrm>
        </p:spPr>
        <p:txBody>
          <a:bodyPr>
            <a:normAutofit/>
          </a:bodyPr>
          <a:lstStyle/>
          <a:p>
            <a:r>
              <a:rPr lang="en-US" sz="3200" b="1" dirty="0" smtClean="0"/>
              <a:t>Double Pointer</a:t>
            </a:r>
            <a:endParaRPr lang="en-US" sz="3200" b="1" dirty="0"/>
          </a:p>
        </p:txBody>
      </p:sp>
      <p:sp>
        <p:nvSpPr>
          <p:cNvPr id="3" name="Content Placeholder 2"/>
          <p:cNvSpPr>
            <a:spLocks noGrp="1"/>
          </p:cNvSpPr>
          <p:nvPr>
            <p:ph idx="1"/>
          </p:nvPr>
        </p:nvSpPr>
        <p:spPr>
          <a:xfrm>
            <a:off x="838200" y="1005635"/>
            <a:ext cx="5018590" cy="4939834"/>
          </a:xfrm>
        </p:spPr>
        <p:txBody>
          <a:bodyPr>
            <a:noAutofit/>
          </a:bodyPr>
          <a:lstStyle/>
          <a:p>
            <a:pPr marL="0" indent="0">
              <a:buNone/>
            </a:pPr>
            <a:r>
              <a:rPr lang="en-US" sz="1800" dirty="0" err="1" smtClean="0"/>
              <a:t>int</a:t>
            </a:r>
            <a:r>
              <a:rPr lang="en-US" sz="1800" dirty="0" smtClean="0"/>
              <a:t> </a:t>
            </a:r>
            <a:r>
              <a:rPr lang="en-US" sz="1800" dirty="0"/>
              <a:t>main () {</a:t>
            </a:r>
          </a:p>
          <a:p>
            <a:pPr marL="0" indent="0">
              <a:buNone/>
            </a:pPr>
            <a:r>
              <a:rPr lang="en-US" sz="1800" dirty="0"/>
              <a:t> </a:t>
            </a:r>
            <a:r>
              <a:rPr lang="en-US" sz="1800" dirty="0" smtClean="0"/>
              <a:t>   </a:t>
            </a:r>
            <a:r>
              <a:rPr lang="en-US" sz="1800" dirty="0" err="1"/>
              <a:t>int</a:t>
            </a:r>
            <a:r>
              <a:rPr lang="en-US" sz="1800" dirty="0"/>
              <a:t>  </a:t>
            </a:r>
            <a:r>
              <a:rPr lang="en-US" sz="1800" dirty="0" err="1"/>
              <a:t>var</a:t>
            </a:r>
            <a:r>
              <a:rPr lang="en-US" sz="1800" dirty="0"/>
              <a:t>;</a:t>
            </a:r>
          </a:p>
          <a:p>
            <a:pPr marL="0" indent="0">
              <a:buNone/>
            </a:pPr>
            <a:r>
              <a:rPr lang="en-US" sz="1800" dirty="0"/>
              <a:t>   </a:t>
            </a:r>
            <a:r>
              <a:rPr lang="en-US" sz="1800" dirty="0" err="1"/>
              <a:t>int</a:t>
            </a:r>
            <a:r>
              <a:rPr lang="en-US" sz="1800" dirty="0"/>
              <a:t>  *</a:t>
            </a:r>
            <a:r>
              <a:rPr lang="en-US" sz="1800" dirty="0" err="1"/>
              <a:t>ptr</a:t>
            </a:r>
            <a:r>
              <a:rPr lang="en-US" sz="1800" dirty="0"/>
              <a:t>;</a:t>
            </a:r>
          </a:p>
          <a:p>
            <a:pPr marL="0" indent="0">
              <a:buNone/>
            </a:pPr>
            <a:r>
              <a:rPr lang="en-US" sz="1800" dirty="0"/>
              <a:t>   </a:t>
            </a:r>
            <a:r>
              <a:rPr lang="en-US" sz="1800" dirty="0" err="1"/>
              <a:t>int</a:t>
            </a:r>
            <a:r>
              <a:rPr lang="en-US" sz="1800" dirty="0"/>
              <a:t>  **</a:t>
            </a:r>
            <a:r>
              <a:rPr lang="en-US" sz="1800" dirty="0" err="1"/>
              <a:t>pptr</a:t>
            </a:r>
            <a:r>
              <a:rPr lang="en-US" sz="1800" dirty="0" smtClean="0"/>
              <a:t>;</a:t>
            </a:r>
            <a:endParaRPr lang="en-US" sz="1800" dirty="0"/>
          </a:p>
          <a:p>
            <a:pPr marL="0" indent="0">
              <a:buNone/>
            </a:pPr>
            <a:r>
              <a:rPr lang="en-US" sz="1800" dirty="0"/>
              <a:t>   </a:t>
            </a:r>
            <a:r>
              <a:rPr lang="en-US" sz="1800" dirty="0" err="1"/>
              <a:t>var</a:t>
            </a:r>
            <a:r>
              <a:rPr lang="en-US" sz="1800" dirty="0"/>
              <a:t> = </a:t>
            </a:r>
            <a:r>
              <a:rPr lang="en-US" sz="1800" dirty="0" smtClean="0"/>
              <a:t>3000;</a:t>
            </a:r>
            <a:endParaRPr lang="en-US" sz="1800" dirty="0"/>
          </a:p>
          <a:p>
            <a:pPr marL="0" indent="0">
              <a:buNone/>
            </a:pPr>
            <a:r>
              <a:rPr lang="en-US" sz="1800" dirty="0"/>
              <a:t> </a:t>
            </a:r>
            <a:r>
              <a:rPr lang="en-US" sz="1800" dirty="0" smtClean="0"/>
              <a:t>  </a:t>
            </a:r>
            <a:r>
              <a:rPr lang="en-US" sz="1800" dirty="0" err="1" smtClean="0"/>
              <a:t>ptr</a:t>
            </a:r>
            <a:r>
              <a:rPr lang="en-US" sz="1800" dirty="0" smtClean="0"/>
              <a:t> </a:t>
            </a:r>
            <a:r>
              <a:rPr lang="en-US" sz="1800" dirty="0"/>
              <a:t>= &amp;</a:t>
            </a:r>
            <a:r>
              <a:rPr lang="en-US" sz="1800" dirty="0" err="1"/>
              <a:t>var</a:t>
            </a:r>
            <a:r>
              <a:rPr lang="en-US" sz="1800" dirty="0" smtClean="0"/>
              <a:t>;</a:t>
            </a:r>
            <a:endParaRPr lang="en-US" sz="1800" dirty="0"/>
          </a:p>
          <a:p>
            <a:pPr marL="0" indent="0">
              <a:buNone/>
            </a:pPr>
            <a:r>
              <a:rPr lang="en-US" sz="1800" dirty="0"/>
              <a:t>   /* take the address of </a:t>
            </a:r>
            <a:r>
              <a:rPr lang="en-US" sz="1800" dirty="0" err="1"/>
              <a:t>ptr</a:t>
            </a:r>
            <a:r>
              <a:rPr lang="en-US" sz="1800" dirty="0"/>
              <a:t> using address of operator &amp; */</a:t>
            </a:r>
          </a:p>
          <a:p>
            <a:pPr marL="0" indent="0">
              <a:buNone/>
            </a:pPr>
            <a:r>
              <a:rPr lang="en-US" sz="1800" dirty="0"/>
              <a:t>   </a:t>
            </a:r>
            <a:r>
              <a:rPr lang="en-US" sz="1800" dirty="0" err="1"/>
              <a:t>pptr</a:t>
            </a:r>
            <a:r>
              <a:rPr lang="en-US" sz="1800" dirty="0"/>
              <a:t> = &amp;</a:t>
            </a:r>
            <a:r>
              <a:rPr lang="en-US" sz="1800" dirty="0" err="1"/>
              <a:t>ptr</a:t>
            </a:r>
            <a:r>
              <a:rPr lang="en-US" sz="1800" dirty="0" smtClean="0"/>
              <a:t>;</a:t>
            </a:r>
            <a:endParaRPr lang="en-US" sz="1800" dirty="0"/>
          </a:p>
          <a:p>
            <a:pPr marL="0" indent="0">
              <a:buNone/>
            </a:pPr>
            <a:r>
              <a:rPr lang="en-US" sz="1800" dirty="0"/>
              <a:t>   /* take the value using </a:t>
            </a:r>
            <a:r>
              <a:rPr lang="en-US" sz="1800" dirty="0" err="1"/>
              <a:t>pptr</a:t>
            </a:r>
            <a:r>
              <a:rPr lang="en-US" sz="1800" dirty="0"/>
              <a:t> */</a:t>
            </a:r>
          </a:p>
          <a:p>
            <a:pPr marL="0" indent="0">
              <a:buNone/>
            </a:pPr>
            <a:r>
              <a:rPr lang="en-US" sz="1800" dirty="0"/>
              <a:t>   </a:t>
            </a:r>
            <a:r>
              <a:rPr lang="en-US" sz="1800" dirty="0" err="1"/>
              <a:t>printf</a:t>
            </a:r>
            <a:r>
              <a:rPr lang="en-US" sz="1800" dirty="0"/>
              <a:t>("Value of </a:t>
            </a:r>
            <a:r>
              <a:rPr lang="en-US" sz="1800" dirty="0" err="1"/>
              <a:t>var</a:t>
            </a:r>
            <a:r>
              <a:rPr lang="en-US" sz="1800" dirty="0"/>
              <a:t> = %d\n", </a:t>
            </a:r>
            <a:r>
              <a:rPr lang="en-US" sz="1800" dirty="0" err="1"/>
              <a:t>var</a:t>
            </a:r>
            <a:r>
              <a:rPr lang="en-US" sz="1800" dirty="0"/>
              <a:t> );</a:t>
            </a:r>
          </a:p>
          <a:p>
            <a:pPr marL="0" indent="0">
              <a:buNone/>
            </a:pPr>
            <a:r>
              <a:rPr lang="en-US" sz="1800" dirty="0"/>
              <a:t>   </a:t>
            </a:r>
            <a:r>
              <a:rPr lang="en-US" sz="1800" dirty="0" err="1"/>
              <a:t>printf</a:t>
            </a:r>
            <a:r>
              <a:rPr lang="en-US" sz="1800" dirty="0"/>
              <a:t>("Value available at *</a:t>
            </a:r>
            <a:r>
              <a:rPr lang="en-US" sz="1800" dirty="0" err="1"/>
              <a:t>ptr</a:t>
            </a:r>
            <a:r>
              <a:rPr lang="en-US" sz="1800" dirty="0"/>
              <a:t> = %d\n", *</a:t>
            </a:r>
            <a:r>
              <a:rPr lang="en-US" sz="1800" dirty="0" err="1"/>
              <a:t>ptr</a:t>
            </a:r>
            <a:r>
              <a:rPr lang="en-US" sz="1800" dirty="0"/>
              <a:t> );</a:t>
            </a:r>
          </a:p>
          <a:p>
            <a:pPr marL="0" indent="0">
              <a:buNone/>
            </a:pPr>
            <a:r>
              <a:rPr lang="en-US" sz="1800" dirty="0"/>
              <a:t>   </a:t>
            </a:r>
            <a:r>
              <a:rPr lang="en-US" sz="1800" dirty="0" err="1"/>
              <a:t>printf</a:t>
            </a:r>
            <a:r>
              <a:rPr lang="en-US" sz="1800" dirty="0"/>
              <a:t>("Value available at **</a:t>
            </a:r>
            <a:r>
              <a:rPr lang="en-US" sz="1800" dirty="0" err="1"/>
              <a:t>pptr</a:t>
            </a:r>
            <a:r>
              <a:rPr lang="en-US" sz="1800" dirty="0"/>
              <a:t> = %d\n", **</a:t>
            </a:r>
            <a:r>
              <a:rPr lang="en-US" sz="1800" dirty="0" err="1"/>
              <a:t>pptr</a:t>
            </a:r>
            <a:r>
              <a:rPr lang="en-US" sz="1800" dirty="0" smtClean="0"/>
              <a:t>);</a:t>
            </a:r>
            <a:endParaRPr lang="en-US" sz="1800" dirty="0"/>
          </a:p>
          <a:p>
            <a:pPr marL="0" indent="0">
              <a:buNone/>
            </a:pPr>
            <a:r>
              <a:rPr lang="en-US" sz="1800" dirty="0"/>
              <a:t>   return 0;</a:t>
            </a:r>
          </a:p>
          <a:p>
            <a:pPr marL="0" indent="0">
              <a:buNone/>
            </a:pPr>
            <a:r>
              <a:rPr lang="en-US" sz="1800" dirty="0"/>
              <a:t>}</a:t>
            </a: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27</a:t>
            </a:fld>
            <a:endParaRPr lang="en-US"/>
          </a:p>
        </p:txBody>
      </p:sp>
      <p:sp>
        <p:nvSpPr>
          <p:cNvPr id="9" name="Content Placeholder 2"/>
          <p:cNvSpPr txBox="1">
            <a:spLocks/>
          </p:cNvSpPr>
          <p:nvPr/>
        </p:nvSpPr>
        <p:spPr>
          <a:xfrm>
            <a:off x="6037165" y="961263"/>
            <a:ext cx="5018590" cy="4939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dirty="0" smtClean="0"/>
              <a:t>OUTPUT</a:t>
            </a:r>
          </a:p>
          <a:p>
            <a:pPr marL="0" indent="0">
              <a:buNone/>
            </a:pPr>
            <a:r>
              <a:rPr lang="en-US" sz="1800" dirty="0" smtClean="0"/>
              <a:t>Value </a:t>
            </a:r>
            <a:r>
              <a:rPr lang="en-US" sz="1800" dirty="0"/>
              <a:t>of </a:t>
            </a:r>
            <a:r>
              <a:rPr lang="en-US" sz="1800" dirty="0" err="1"/>
              <a:t>var</a:t>
            </a:r>
            <a:r>
              <a:rPr lang="en-US" sz="1800" dirty="0"/>
              <a:t> = 3000 </a:t>
            </a:r>
            <a:endParaRPr lang="en-US" sz="1800" dirty="0" smtClean="0"/>
          </a:p>
          <a:p>
            <a:pPr marL="0" indent="0">
              <a:buNone/>
            </a:pPr>
            <a:r>
              <a:rPr lang="en-US" sz="1800" dirty="0" smtClean="0"/>
              <a:t>Value </a:t>
            </a:r>
            <a:r>
              <a:rPr lang="en-US" sz="1800" dirty="0"/>
              <a:t>available at *</a:t>
            </a:r>
            <a:r>
              <a:rPr lang="en-US" sz="1800" dirty="0" err="1"/>
              <a:t>ptr</a:t>
            </a:r>
            <a:r>
              <a:rPr lang="en-US" sz="1800" dirty="0"/>
              <a:t> = 3000 </a:t>
            </a:r>
            <a:endParaRPr lang="en-US" sz="1800" dirty="0" smtClean="0"/>
          </a:p>
          <a:p>
            <a:pPr marL="0" indent="0">
              <a:buNone/>
            </a:pPr>
            <a:r>
              <a:rPr lang="en-US" sz="1800" dirty="0" smtClean="0"/>
              <a:t>Value </a:t>
            </a:r>
            <a:r>
              <a:rPr lang="en-US" sz="1800" dirty="0"/>
              <a:t>available at **</a:t>
            </a:r>
            <a:r>
              <a:rPr lang="en-US" sz="1800" dirty="0" err="1"/>
              <a:t>pptr</a:t>
            </a:r>
            <a:r>
              <a:rPr lang="en-US" sz="1800" dirty="0"/>
              <a:t> = 3000</a:t>
            </a:r>
            <a:endParaRPr lang="en-US" sz="1800" dirty="0">
              <a:latin typeface="+mj-lt"/>
            </a:endParaRPr>
          </a:p>
        </p:txBody>
      </p:sp>
    </p:spTree>
    <p:extLst>
      <p:ext uri="{BB962C8B-B14F-4D97-AF65-F5344CB8AC3E}">
        <p14:creationId xmlns:p14="http://schemas.microsoft.com/office/powerpoint/2010/main" val="2144343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Array Of Pointers</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20000"/>
          </a:bodyPr>
          <a:lstStyle/>
          <a:p>
            <a:r>
              <a:rPr lang="en-US" dirty="0" smtClean="0">
                <a:latin typeface="+mj-lt"/>
              </a:rPr>
              <a:t>An array of pointers can be declared as</a:t>
            </a:r>
          </a:p>
          <a:p>
            <a:pPr marL="0" indent="0">
              <a:buNone/>
            </a:pPr>
            <a:r>
              <a:rPr lang="en-US" dirty="0">
                <a:latin typeface="+mj-lt"/>
              </a:rPr>
              <a:t>	</a:t>
            </a:r>
            <a:r>
              <a:rPr lang="en-US" dirty="0" smtClean="0">
                <a:latin typeface="+mj-lt"/>
              </a:rPr>
              <a:t>	</a:t>
            </a:r>
            <a:r>
              <a:rPr lang="en-US" dirty="0" err="1" smtClean="0">
                <a:latin typeface="+mj-lt"/>
              </a:rPr>
              <a:t>data_type</a:t>
            </a:r>
            <a:r>
              <a:rPr lang="en-US" dirty="0" smtClean="0">
                <a:latin typeface="+mj-lt"/>
              </a:rPr>
              <a:t> *</a:t>
            </a:r>
            <a:r>
              <a:rPr lang="en-US" dirty="0" err="1" smtClean="0">
                <a:latin typeface="+mj-lt"/>
              </a:rPr>
              <a:t>pointer_name</a:t>
            </a:r>
            <a:r>
              <a:rPr lang="en-US" dirty="0" smtClean="0">
                <a:latin typeface="+mj-lt"/>
              </a:rPr>
              <a:t>[size];</a:t>
            </a:r>
          </a:p>
          <a:p>
            <a:pPr marL="0" indent="0">
              <a:buNone/>
            </a:pPr>
            <a:endParaRPr lang="en-US" dirty="0">
              <a:latin typeface="+mj-lt"/>
            </a:endParaRPr>
          </a:p>
          <a:p>
            <a:r>
              <a:rPr lang="en-US" dirty="0" smtClean="0">
                <a:latin typeface="+mj-lt"/>
              </a:rPr>
              <a:t>For ex:</a:t>
            </a:r>
          </a:p>
          <a:p>
            <a:pPr marL="457200" lvl="1" indent="0">
              <a:buNone/>
            </a:pPr>
            <a:r>
              <a:rPr lang="en-US" dirty="0" smtClean="0">
                <a:latin typeface="+mj-lt"/>
              </a:rPr>
              <a:t>		</a:t>
            </a:r>
            <a:r>
              <a:rPr lang="en-US" dirty="0" err="1" smtClean="0">
                <a:latin typeface="+mj-lt"/>
              </a:rPr>
              <a:t>int</a:t>
            </a:r>
            <a:r>
              <a:rPr lang="en-US" dirty="0" smtClean="0">
                <a:latin typeface="+mj-lt"/>
              </a:rPr>
              <a:t> *p[10];</a:t>
            </a:r>
          </a:p>
          <a:p>
            <a:pPr marL="457200" lvl="1" indent="0">
              <a:buNone/>
            </a:pPr>
            <a:endParaRPr lang="en-US" dirty="0" smtClean="0">
              <a:latin typeface="+mj-lt"/>
            </a:endParaRPr>
          </a:p>
          <a:p>
            <a:pPr lvl="1"/>
            <a:r>
              <a:rPr lang="en-US" dirty="0" smtClean="0">
                <a:latin typeface="+mj-lt"/>
              </a:rPr>
              <a:t>This declares an array of 10 pointers, each of which points to an integer. The first pointer is called p[0], the second is p[1] and so on up to p[9]. </a:t>
            </a:r>
          </a:p>
          <a:p>
            <a:pPr lvl="1"/>
            <a:endParaRPr lang="en-US" dirty="0" smtClean="0">
              <a:latin typeface="+mj-lt"/>
            </a:endParaRPr>
          </a:p>
          <a:p>
            <a:pPr lvl="1"/>
            <a:r>
              <a:rPr lang="en-US" dirty="0" smtClean="0">
                <a:latin typeface="+mj-lt"/>
              </a:rPr>
              <a:t>Initially, these pointers are uninitialized and they can be used as below.</a:t>
            </a:r>
          </a:p>
          <a:p>
            <a:pPr lvl="1"/>
            <a:endParaRPr lang="en-US" dirty="0" smtClean="0">
              <a:latin typeface="+mj-lt"/>
            </a:endParaRPr>
          </a:p>
          <a:p>
            <a:pPr marL="457200" lvl="1" indent="0">
              <a:buNone/>
            </a:pPr>
            <a:r>
              <a:rPr lang="en-US" dirty="0" smtClean="0">
                <a:latin typeface="+mj-lt"/>
              </a:rPr>
              <a:t>		</a:t>
            </a:r>
            <a:r>
              <a:rPr lang="en-US" dirty="0" err="1" smtClean="0">
                <a:latin typeface="+mj-lt"/>
              </a:rPr>
              <a:t>int</a:t>
            </a:r>
            <a:r>
              <a:rPr lang="en-US" dirty="0" smtClean="0">
                <a:latin typeface="+mj-lt"/>
              </a:rPr>
              <a:t> a=10, b=100, c=1000;</a:t>
            </a:r>
          </a:p>
          <a:p>
            <a:pPr marL="457200" lvl="1" indent="0">
              <a:buNone/>
            </a:pPr>
            <a:r>
              <a:rPr lang="en-US" dirty="0" smtClean="0">
                <a:latin typeface="+mj-lt"/>
              </a:rPr>
              <a:t>		p[0]=&amp;a;</a:t>
            </a:r>
          </a:p>
          <a:p>
            <a:pPr marL="457200" lvl="1" indent="0">
              <a:buNone/>
            </a:pPr>
            <a:r>
              <a:rPr lang="en-US" dirty="0" smtClean="0">
                <a:latin typeface="+mj-lt"/>
              </a:rPr>
              <a:t>		p[1]=&amp;b;</a:t>
            </a:r>
          </a:p>
          <a:p>
            <a:pPr marL="457200" lvl="1" indent="0">
              <a:buNone/>
            </a:pPr>
            <a:r>
              <a:rPr lang="en-US" dirty="0" smtClean="0">
                <a:latin typeface="+mj-lt"/>
              </a:rPr>
              <a:t>		p[2]=&amp;c; and so on.</a:t>
            </a:r>
          </a:p>
          <a:p>
            <a:pPr marL="457200" lvl="1" indent="0">
              <a:buNone/>
            </a:pP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28</a:t>
            </a:fld>
            <a:endParaRPr lang="en-US"/>
          </a:p>
        </p:txBody>
      </p:sp>
    </p:spTree>
    <p:extLst>
      <p:ext uri="{BB962C8B-B14F-4D97-AF65-F5344CB8AC3E}">
        <p14:creationId xmlns:p14="http://schemas.microsoft.com/office/powerpoint/2010/main" val="246909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Relationship between 1-D array and pointer</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Array name by itself is an address or pointer.</a:t>
            </a:r>
          </a:p>
          <a:p>
            <a:r>
              <a:rPr lang="en-US" dirty="0" smtClean="0">
                <a:latin typeface="+mj-lt"/>
              </a:rPr>
              <a:t>It points to the address of the first element(0</a:t>
            </a:r>
            <a:r>
              <a:rPr lang="en-US" baseline="30000" dirty="0" smtClean="0">
                <a:latin typeface="+mj-lt"/>
              </a:rPr>
              <a:t>th</a:t>
            </a:r>
            <a:r>
              <a:rPr lang="en-US" dirty="0" smtClean="0">
                <a:latin typeface="+mj-lt"/>
              </a:rPr>
              <a:t> element of an array)</a:t>
            </a:r>
          </a:p>
          <a:p>
            <a:r>
              <a:rPr lang="en-US" dirty="0" smtClean="0">
                <a:latin typeface="+mj-lt"/>
              </a:rPr>
              <a:t>If x is 1D array, the address of the first element can be expressed as </a:t>
            </a:r>
            <a:r>
              <a:rPr lang="en-US" sz="3600" b="1" dirty="0" smtClean="0">
                <a:solidFill>
                  <a:srgbClr val="FF0000"/>
                </a:solidFill>
                <a:latin typeface="+mj-lt"/>
              </a:rPr>
              <a:t>&amp;x[0]</a:t>
            </a:r>
            <a:r>
              <a:rPr lang="en-US" dirty="0" smtClean="0">
                <a:latin typeface="+mj-lt"/>
              </a:rPr>
              <a:t> or as </a:t>
            </a:r>
            <a:r>
              <a:rPr lang="en-US" sz="3600" b="1" dirty="0" smtClean="0">
                <a:solidFill>
                  <a:srgbClr val="FF0000"/>
                </a:solidFill>
                <a:latin typeface="+mj-lt"/>
              </a:rPr>
              <a:t>x</a:t>
            </a:r>
            <a:r>
              <a:rPr lang="en-US" dirty="0" smtClean="0">
                <a:latin typeface="+mj-lt"/>
              </a:rPr>
              <a:t>.</a:t>
            </a:r>
          </a:p>
          <a:p>
            <a:r>
              <a:rPr lang="en-US" dirty="0" smtClean="0">
                <a:latin typeface="+mj-lt"/>
              </a:rPr>
              <a:t>Similarly address of second array element can be written as </a:t>
            </a:r>
            <a:r>
              <a:rPr lang="en-US" sz="4000" b="1" dirty="0" smtClean="0">
                <a:solidFill>
                  <a:srgbClr val="92D050"/>
                </a:solidFill>
                <a:latin typeface="+mj-lt"/>
              </a:rPr>
              <a:t>&amp;x[1]</a:t>
            </a:r>
            <a:r>
              <a:rPr lang="en-US" dirty="0" smtClean="0">
                <a:latin typeface="+mj-lt"/>
              </a:rPr>
              <a:t> or </a:t>
            </a:r>
            <a:r>
              <a:rPr lang="en-US" sz="4000" b="1" dirty="0" smtClean="0">
                <a:solidFill>
                  <a:srgbClr val="92D050"/>
                </a:solidFill>
                <a:latin typeface="+mj-lt"/>
              </a:rPr>
              <a:t>x+1</a:t>
            </a:r>
            <a:r>
              <a:rPr lang="en-US" b="1" dirty="0" smtClean="0">
                <a:latin typeface="+mj-lt"/>
              </a:rPr>
              <a:t>.</a:t>
            </a:r>
          </a:p>
          <a:p>
            <a:r>
              <a:rPr lang="en-US" dirty="0" smtClean="0">
                <a:latin typeface="+mj-lt"/>
              </a:rPr>
              <a:t>In general, address on an array element </a:t>
            </a:r>
            <a:r>
              <a:rPr lang="en-US" sz="3600" b="1" dirty="0" err="1" smtClean="0">
                <a:solidFill>
                  <a:srgbClr val="FF0000"/>
                </a:solidFill>
                <a:latin typeface="+mj-lt"/>
              </a:rPr>
              <a:t>i</a:t>
            </a:r>
            <a:r>
              <a:rPr lang="en-US" dirty="0" smtClean="0">
                <a:latin typeface="+mj-lt"/>
              </a:rPr>
              <a:t> can be expressed as </a:t>
            </a:r>
            <a:r>
              <a:rPr lang="en-US" sz="4000" b="1" dirty="0" smtClean="0">
                <a:solidFill>
                  <a:srgbClr val="FFC000"/>
                </a:solidFill>
                <a:latin typeface="+mj-lt"/>
              </a:rPr>
              <a:t>&amp;x[</a:t>
            </a:r>
            <a:r>
              <a:rPr lang="en-US" sz="4000" b="1" dirty="0" err="1" smtClean="0">
                <a:solidFill>
                  <a:srgbClr val="FFC000"/>
                </a:solidFill>
                <a:latin typeface="+mj-lt"/>
              </a:rPr>
              <a:t>i</a:t>
            </a:r>
            <a:r>
              <a:rPr lang="en-US" sz="4000" b="1" dirty="0" smtClean="0">
                <a:solidFill>
                  <a:srgbClr val="FFC000"/>
                </a:solidFill>
                <a:latin typeface="+mj-lt"/>
              </a:rPr>
              <a:t>]</a:t>
            </a:r>
            <a:r>
              <a:rPr lang="en-US" sz="3600" b="1" dirty="0" smtClean="0">
                <a:solidFill>
                  <a:srgbClr val="FFC000"/>
                </a:solidFill>
                <a:latin typeface="+mj-lt"/>
              </a:rPr>
              <a:t> </a:t>
            </a:r>
            <a:r>
              <a:rPr lang="en-US" dirty="0" smtClean="0">
                <a:latin typeface="+mj-lt"/>
              </a:rPr>
              <a:t>or </a:t>
            </a:r>
            <a:r>
              <a:rPr lang="en-US" sz="3200" b="1" dirty="0" err="1" smtClean="0">
                <a:solidFill>
                  <a:schemeClr val="accent1">
                    <a:lumMod val="75000"/>
                  </a:schemeClr>
                </a:solidFill>
                <a:latin typeface="+mj-lt"/>
              </a:rPr>
              <a:t>x+i</a:t>
            </a:r>
            <a:endParaRPr lang="en-US" sz="3200" b="1" dirty="0" smtClean="0">
              <a:solidFill>
                <a:schemeClr val="accent1">
                  <a:lumMod val="75000"/>
                </a:schemeClr>
              </a:solidFill>
              <a:latin typeface="+mj-lt"/>
            </a:endParaRPr>
          </a:p>
          <a:p>
            <a:endParaRPr lang="en-US" dirty="0" smtClean="0">
              <a:latin typeface="+mj-lt"/>
            </a:endParaRP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29</a:t>
            </a:fld>
            <a:endParaRPr lang="en-US"/>
          </a:p>
        </p:txBody>
      </p:sp>
    </p:spTree>
    <p:extLst>
      <p:ext uri="{BB962C8B-B14F-4D97-AF65-F5344CB8AC3E}">
        <p14:creationId xmlns:p14="http://schemas.microsoft.com/office/powerpoint/2010/main" val="144004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So on</a:t>
            </a:r>
            <a:r>
              <a:rPr lang="is-I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Each memory location is capable of storing small number, which is known as byte. </a:t>
            </a:r>
          </a:p>
          <a:p>
            <a:endParaRPr lang="en-US" dirty="0">
              <a:latin typeface="+mj-lt"/>
            </a:endParaRPr>
          </a:p>
          <a:p>
            <a:r>
              <a:rPr lang="en-US" dirty="0" smtClean="0">
                <a:latin typeface="+mj-lt"/>
              </a:rPr>
              <a:t>A </a:t>
            </a:r>
            <a:r>
              <a:rPr lang="en-US" b="1" dirty="0" smtClean="0">
                <a:solidFill>
                  <a:srgbClr val="FF0000"/>
                </a:solidFill>
                <a:latin typeface="+mj-lt"/>
              </a:rPr>
              <a:t>char</a:t>
            </a:r>
            <a:r>
              <a:rPr lang="en-US" dirty="0" smtClean="0">
                <a:solidFill>
                  <a:srgbClr val="FF0000"/>
                </a:solidFill>
                <a:latin typeface="+mj-lt"/>
              </a:rPr>
              <a:t> </a:t>
            </a:r>
            <a:r>
              <a:rPr lang="en-US" dirty="0" smtClean="0">
                <a:latin typeface="+mj-lt"/>
              </a:rPr>
              <a:t>data is one byte is size and hence needs one memory location of the memory.</a:t>
            </a:r>
          </a:p>
          <a:p>
            <a:endParaRPr lang="en-US" dirty="0">
              <a:latin typeface="+mj-lt"/>
            </a:endParaRPr>
          </a:p>
          <a:p>
            <a:r>
              <a:rPr lang="en-US" dirty="0" smtClean="0">
                <a:latin typeface="+mj-lt"/>
              </a:rPr>
              <a:t>Similarly, </a:t>
            </a:r>
            <a:r>
              <a:rPr lang="en-US" b="1" dirty="0" smtClean="0">
                <a:solidFill>
                  <a:srgbClr val="00B050"/>
                </a:solidFill>
                <a:latin typeface="+mj-lt"/>
              </a:rPr>
              <a:t>integer</a:t>
            </a:r>
            <a:r>
              <a:rPr lang="en-US" dirty="0" smtClean="0">
                <a:solidFill>
                  <a:srgbClr val="00B050"/>
                </a:solidFill>
                <a:latin typeface="+mj-lt"/>
              </a:rPr>
              <a:t> </a:t>
            </a:r>
            <a:r>
              <a:rPr lang="en-US" dirty="0" smtClean="0">
                <a:latin typeface="+mj-lt"/>
              </a:rPr>
              <a:t>data is two byte in size and hence needs two memory locations of the memory.</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a:t>
            </a:fld>
            <a:endParaRPr lang="en-US"/>
          </a:p>
        </p:txBody>
      </p:sp>
    </p:spTree>
    <p:extLst>
      <p:ext uri="{BB962C8B-B14F-4D97-AF65-F5344CB8AC3E}">
        <p14:creationId xmlns:p14="http://schemas.microsoft.com/office/powerpoint/2010/main" val="175243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30</a:t>
            </a:fld>
            <a:endParaRPr lang="en-US"/>
          </a:p>
        </p:txBody>
      </p:sp>
      <p:sp>
        <p:nvSpPr>
          <p:cNvPr id="14" name="Rectangle 13"/>
          <p:cNvSpPr/>
          <p:nvPr/>
        </p:nvSpPr>
        <p:spPr>
          <a:xfrm>
            <a:off x="2741268" y="303464"/>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22" idx="0"/>
            <a:endCxn id="22" idx="2"/>
          </p:cNvCxnSpPr>
          <p:nvPr/>
        </p:nvCxnSpPr>
        <p:spPr>
          <a:xfrm>
            <a:off x="4622154" y="303464"/>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90538" y="4849719"/>
            <a:ext cx="10463262" cy="1261884"/>
          </a:xfrm>
          <a:prstGeom prst="rect">
            <a:avLst/>
          </a:prstGeom>
          <a:noFill/>
        </p:spPr>
        <p:txBody>
          <a:bodyPr wrap="square" rtlCol="0">
            <a:spAutoFit/>
          </a:bodyPr>
          <a:lstStyle/>
          <a:p>
            <a:pPr marL="285750" indent="-285750">
              <a:buFont typeface="Arial" charset="0"/>
              <a:buChar char="•"/>
            </a:pPr>
            <a:r>
              <a:rPr lang="en-US" sz="2400" dirty="0" smtClean="0"/>
              <a:t>In general address of array element </a:t>
            </a:r>
            <a:r>
              <a:rPr lang="en-US" sz="3600" b="1" dirty="0" err="1" smtClean="0">
                <a:solidFill>
                  <a:srgbClr val="00B050"/>
                </a:solidFill>
              </a:rPr>
              <a:t>i</a:t>
            </a:r>
            <a:r>
              <a:rPr lang="en-US" sz="2400" b="1" dirty="0" smtClean="0"/>
              <a:t> </a:t>
            </a:r>
            <a:r>
              <a:rPr lang="en-US" sz="2400" dirty="0" smtClean="0"/>
              <a:t>can be expressed as </a:t>
            </a:r>
            <a:r>
              <a:rPr lang="en-US" sz="3600" dirty="0" smtClean="0">
                <a:solidFill>
                  <a:srgbClr val="FF0000"/>
                </a:solidFill>
              </a:rPr>
              <a:t>&amp;x[</a:t>
            </a:r>
            <a:r>
              <a:rPr lang="en-US" sz="3600" dirty="0" err="1" smtClean="0">
                <a:solidFill>
                  <a:srgbClr val="FF0000"/>
                </a:solidFill>
              </a:rPr>
              <a:t>i</a:t>
            </a:r>
            <a:r>
              <a:rPr lang="en-US" sz="3600" dirty="0" smtClean="0">
                <a:solidFill>
                  <a:srgbClr val="FF0000"/>
                </a:solidFill>
              </a:rPr>
              <a:t>] </a:t>
            </a:r>
            <a:r>
              <a:rPr lang="en-US" sz="2400" dirty="0" smtClean="0"/>
              <a:t>or </a:t>
            </a:r>
            <a:r>
              <a:rPr lang="en-US" sz="4400" b="1" dirty="0" err="1" smtClean="0">
                <a:solidFill>
                  <a:schemeClr val="accent2">
                    <a:lumMod val="75000"/>
                  </a:schemeClr>
                </a:solidFill>
              </a:rPr>
              <a:t>x+i</a:t>
            </a:r>
            <a:endParaRPr lang="en-US" sz="4400" b="1" dirty="0" smtClean="0">
              <a:solidFill>
                <a:schemeClr val="accent2">
                  <a:lumMod val="75000"/>
                </a:schemeClr>
              </a:solidFill>
            </a:endParaRPr>
          </a:p>
          <a:p>
            <a:pPr marL="285750" indent="-285750">
              <a:buFont typeface="Arial" charset="0"/>
              <a:buChar char="•"/>
            </a:pPr>
            <a:r>
              <a:rPr lang="en-US" sz="3200" b="1" dirty="0" smtClean="0">
                <a:solidFill>
                  <a:schemeClr val="accent2"/>
                </a:solidFill>
              </a:rPr>
              <a:t>x[</a:t>
            </a:r>
            <a:r>
              <a:rPr lang="en-US" sz="3200" b="1" dirty="0" err="1" smtClean="0">
                <a:solidFill>
                  <a:schemeClr val="accent2"/>
                </a:solidFill>
              </a:rPr>
              <a:t>i</a:t>
            </a:r>
            <a:r>
              <a:rPr lang="en-US" sz="3200" b="1" dirty="0" smtClean="0">
                <a:solidFill>
                  <a:schemeClr val="accent2"/>
                </a:solidFill>
              </a:rPr>
              <a:t>] </a:t>
            </a:r>
            <a:r>
              <a:rPr lang="en-US" sz="2400" dirty="0" smtClean="0"/>
              <a:t>and </a:t>
            </a:r>
            <a:r>
              <a:rPr lang="en-US" sz="2800" b="1" dirty="0" smtClean="0">
                <a:solidFill>
                  <a:schemeClr val="accent1">
                    <a:lumMod val="50000"/>
                  </a:schemeClr>
                </a:solidFill>
              </a:rPr>
              <a:t>*(</a:t>
            </a:r>
            <a:r>
              <a:rPr lang="en-US" sz="2800" b="1" dirty="0" err="1" smtClean="0">
                <a:solidFill>
                  <a:schemeClr val="accent1">
                    <a:lumMod val="50000"/>
                  </a:schemeClr>
                </a:solidFill>
              </a:rPr>
              <a:t>x+i</a:t>
            </a:r>
            <a:r>
              <a:rPr lang="en-US" sz="2800" b="1" dirty="0" smtClean="0">
                <a:solidFill>
                  <a:schemeClr val="accent1">
                    <a:lumMod val="50000"/>
                  </a:schemeClr>
                </a:solidFill>
              </a:rPr>
              <a:t>) </a:t>
            </a:r>
            <a:r>
              <a:rPr lang="en-US" sz="2400" dirty="0" smtClean="0"/>
              <a:t>both represents represents the content of the address.</a:t>
            </a:r>
            <a:endParaRPr lang="en-US" sz="2400" dirty="0"/>
          </a:p>
        </p:txBody>
      </p:sp>
      <p:sp>
        <p:nvSpPr>
          <p:cNvPr id="21" name="Rectangle 20"/>
          <p:cNvSpPr/>
          <p:nvPr/>
        </p:nvSpPr>
        <p:spPr>
          <a:xfrm>
            <a:off x="6493397" y="305389"/>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8362708" y="316964"/>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4497" y="442889"/>
            <a:ext cx="1375456" cy="369332"/>
          </a:xfrm>
          <a:prstGeom prst="rect">
            <a:avLst/>
          </a:prstGeom>
          <a:noFill/>
        </p:spPr>
        <p:txBody>
          <a:bodyPr wrap="square" rtlCol="0">
            <a:spAutoFit/>
          </a:bodyPr>
          <a:lstStyle/>
          <a:p>
            <a:r>
              <a:rPr lang="en-US" dirty="0" smtClean="0"/>
              <a:t>Array  x </a:t>
            </a:r>
            <a:endParaRPr lang="en-US" dirty="0"/>
          </a:p>
        </p:txBody>
      </p:sp>
      <p:sp>
        <p:nvSpPr>
          <p:cNvPr id="31" name="TextBox 30"/>
          <p:cNvSpPr txBox="1"/>
          <p:nvPr/>
        </p:nvSpPr>
        <p:spPr>
          <a:xfrm>
            <a:off x="819161" y="1147886"/>
            <a:ext cx="1724628" cy="646331"/>
          </a:xfrm>
          <a:prstGeom prst="rect">
            <a:avLst/>
          </a:prstGeom>
          <a:noFill/>
        </p:spPr>
        <p:txBody>
          <a:bodyPr wrap="square" rtlCol="0">
            <a:spAutoFit/>
          </a:bodyPr>
          <a:lstStyle/>
          <a:p>
            <a:r>
              <a:rPr lang="en-US" dirty="0" smtClean="0"/>
              <a:t>Address of first</a:t>
            </a:r>
          </a:p>
          <a:p>
            <a:r>
              <a:rPr lang="en-US" dirty="0"/>
              <a:t>a</a:t>
            </a:r>
            <a:r>
              <a:rPr lang="en-US" dirty="0" smtClean="0"/>
              <a:t>rray element </a:t>
            </a:r>
            <a:endParaRPr lang="en-US" dirty="0"/>
          </a:p>
        </p:txBody>
      </p:sp>
      <p:sp>
        <p:nvSpPr>
          <p:cNvPr id="32" name="Right Brace 31"/>
          <p:cNvSpPr/>
          <p:nvPr/>
        </p:nvSpPr>
        <p:spPr>
          <a:xfrm>
            <a:off x="2197733" y="1122886"/>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p:cNvCxnSpPr>
            <a:endCxn id="14" idx="1"/>
          </p:cNvCxnSpPr>
          <p:nvPr/>
        </p:nvCxnSpPr>
        <p:spPr>
          <a:xfrm>
            <a:off x="1729308" y="639129"/>
            <a:ext cx="1011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559460" y="1455284"/>
            <a:ext cx="2062694" cy="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72157" y="1553644"/>
            <a:ext cx="2060297" cy="369332"/>
          </a:xfrm>
          <a:prstGeom prst="rect">
            <a:avLst/>
          </a:prstGeom>
          <a:noFill/>
        </p:spPr>
        <p:txBody>
          <a:bodyPr wrap="square" rtlCol="0">
            <a:spAutoFit/>
          </a:bodyPr>
          <a:lstStyle/>
          <a:p>
            <a:r>
              <a:rPr lang="en-US" dirty="0"/>
              <a:t>c</a:t>
            </a:r>
            <a:r>
              <a:rPr lang="en-US" dirty="0" smtClean="0"/>
              <a:t>an be expressed as</a:t>
            </a:r>
            <a:endParaRPr lang="en-US" dirty="0"/>
          </a:p>
        </p:txBody>
      </p:sp>
      <p:sp>
        <p:nvSpPr>
          <p:cNvPr id="40" name="TextBox 39"/>
          <p:cNvSpPr txBox="1"/>
          <p:nvPr/>
        </p:nvSpPr>
        <p:spPr>
          <a:xfrm>
            <a:off x="4712349" y="1286385"/>
            <a:ext cx="2186162" cy="369332"/>
          </a:xfrm>
          <a:prstGeom prst="rect">
            <a:avLst/>
          </a:prstGeom>
          <a:noFill/>
        </p:spPr>
        <p:txBody>
          <a:bodyPr wrap="square" rtlCol="0">
            <a:spAutoFit/>
          </a:bodyPr>
          <a:lstStyle/>
          <a:p>
            <a:r>
              <a:rPr lang="en-US" b="1" dirty="0" smtClean="0">
                <a:solidFill>
                  <a:srgbClr val="FF0000"/>
                </a:solidFill>
              </a:rPr>
              <a:t>&amp;x[0]</a:t>
            </a:r>
            <a:r>
              <a:rPr lang="en-US" dirty="0" smtClean="0"/>
              <a:t> or simply </a:t>
            </a:r>
            <a:r>
              <a:rPr lang="en-US" b="1" dirty="0" smtClean="0">
                <a:solidFill>
                  <a:srgbClr val="FF0000"/>
                </a:solidFill>
              </a:rPr>
              <a:t>x</a:t>
            </a:r>
            <a:endParaRPr lang="en-US" b="1" dirty="0">
              <a:solidFill>
                <a:srgbClr val="FF0000"/>
              </a:solidFill>
            </a:endParaRPr>
          </a:p>
        </p:txBody>
      </p:sp>
      <p:sp>
        <p:nvSpPr>
          <p:cNvPr id="43" name="TextBox 42"/>
          <p:cNvSpPr txBox="1"/>
          <p:nvPr/>
        </p:nvSpPr>
        <p:spPr>
          <a:xfrm>
            <a:off x="3338333" y="442889"/>
            <a:ext cx="665537" cy="369332"/>
          </a:xfrm>
          <a:prstGeom prst="rect">
            <a:avLst/>
          </a:prstGeom>
          <a:noFill/>
        </p:spPr>
        <p:txBody>
          <a:bodyPr wrap="square" rtlCol="0">
            <a:spAutoFit/>
          </a:bodyPr>
          <a:lstStyle/>
          <a:p>
            <a:r>
              <a:rPr lang="en-US" dirty="0"/>
              <a:t>x</a:t>
            </a:r>
            <a:r>
              <a:rPr lang="en-US" dirty="0" smtClean="0"/>
              <a:t>[0]</a:t>
            </a:r>
            <a:endParaRPr lang="en-US" dirty="0"/>
          </a:p>
        </p:txBody>
      </p:sp>
      <p:sp>
        <p:nvSpPr>
          <p:cNvPr id="44" name="TextBox 43"/>
          <p:cNvSpPr txBox="1"/>
          <p:nvPr/>
        </p:nvSpPr>
        <p:spPr>
          <a:xfrm>
            <a:off x="5073094" y="442889"/>
            <a:ext cx="665537" cy="369332"/>
          </a:xfrm>
          <a:prstGeom prst="rect">
            <a:avLst/>
          </a:prstGeom>
          <a:noFill/>
        </p:spPr>
        <p:txBody>
          <a:bodyPr wrap="square" rtlCol="0">
            <a:spAutoFit/>
          </a:bodyPr>
          <a:lstStyle/>
          <a:p>
            <a:r>
              <a:rPr lang="en-US" dirty="0"/>
              <a:t>x</a:t>
            </a:r>
            <a:r>
              <a:rPr lang="en-US" dirty="0" smtClean="0"/>
              <a:t>[1]</a:t>
            </a:r>
            <a:endParaRPr lang="en-US" dirty="0"/>
          </a:p>
        </p:txBody>
      </p:sp>
      <p:sp>
        <p:nvSpPr>
          <p:cNvPr id="45" name="TextBox 44"/>
          <p:cNvSpPr txBox="1"/>
          <p:nvPr/>
        </p:nvSpPr>
        <p:spPr>
          <a:xfrm>
            <a:off x="6996183" y="442889"/>
            <a:ext cx="665537" cy="369332"/>
          </a:xfrm>
          <a:prstGeom prst="rect">
            <a:avLst/>
          </a:prstGeom>
          <a:noFill/>
        </p:spPr>
        <p:txBody>
          <a:bodyPr wrap="square" rtlCol="0">
            <a:spAutoFit/>
          </a:bodyPr>
          <a:lstStyle/>
          <a:p>
            <a:r>
              <a:rPr lang="en-US" dirty="0"/>
              <a:t>x</a:t>
            </a:r>
            <a:r>
              <a:rPr lang="en-US" dirty="0" smtClean="0"/>
              <a:t>[2]</a:t>
            </a:r>
            <a:endParaRPr lang="en-US" dirty="0"/>
          </a:p>
        </p:txBody>
      </p:sp>
      <p:sp>
        <p:nvSpPr>
          <p:cNvPr id="46" name="TextBox 45"/>
          <p:cNvSpPr txBox="1"/>
          <p:nvPr/>
        </p:nvSpPr>
        <p:spPr>
          <a:xfrm>
            <a:off x="8865494" y="442889"/>
            <a:ext cx="665537" cy="369332"/>
          </a:xfrm>
          <a:prstGeom prst="rect">
            <a:avLst/>
          </a:prstGeom>
          <a:noFill/>
        </p:spPr>
        <p:txBody>
          <a:bodyPr wrap="square" rtlCol="0">
            <a:spAutoFit/>
          </a:bodyPr>
          <a:lstStyle/>
          <a:p>
            <a:r>
              <a:rPr lang="en-US" dirty="0"/>
              <a:t>x</a:t>
            </a:r>
            <a:r>
              <a:rPr lang="en-US" dirty="0" smtClean="0"/>
              <a:t>[3]</a:t>
            </a:r>
            <a:endParaRPr lang="en-US" dirty="0"/>
          </a:p>
        </p:txBody>
      </p:sp>
      <p:sp>
        <p:nvSpPr>
          <p:cNvPr id="47" name="Rectangle 46"/>
          <p:cNvSpPr/>
          <p:nvPr/>
        </p:nvSpPr>
        <p:spPr>
          <a:xfrm>
            <a:off x="2708473" y="2620323"/>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4589359" y="2620323"/>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6460602" y="2599098"/>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9913" y="2633823"/>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51702" y="2759748"/>
            <a:ext cx="1375456" cy="369332"/>
          </a:xfrm>
          <a:prstGeom prst="rect">
            <a:avLst/>
          </a:prstGeom>
          <a:noFill/>
        </p:spPr>
        <p:txBody>
          <a:bodyPr wrap="square" rtlCol="0">
            <a:spAutoFit/>
          </a:bodyPr>
          <a:lstStyle/>
          <a:p>
            <a:r>
              <a:rPr lang="en-US" dirty="0" smtClean="0"/>
              <a:t>Array  x </a:t>
            </a:r>
            <a:endParaRPr lang="en-US" dirty="0"/>
          </a:p>
        </p:txBody>
      </p:sp>
      <p:sp>
        <p:nvSpPr>
          <p:cNvPr id="52" name="TextBox 51"/>
          <p:cNvSpPr txBox="1"/>
          <p:nvPr/>
        </p:nvSpPr>
        <p:spPr>
          <a:xfrm>
            <a:off x="786366" y="3464745"/>
            <a:ext cx="1954902" cy="646331"/>
          </a:xfrm>
          <a:prstGeom prst="rect">
            <a:avLst/>
          </a:prstGeom>
          <a:noFill/>
        </p:spPr>
        <p:txBody>
          <a:bodyPr wrap="square" rtlCol="0">
            <a:spAutoFit/>
          </a:bodyPr>
          <a:lstStyle/>
          <a:p>
            <a:r>
              <a:rPr lang="en-US" dirty="0" smtClean="0"/>
              <a:t>Address of second</a:t>
            </a:r>
          </a:p>
          <a:p>
            <a:r>
              <a:rPr lang="en-US" dirty="0"/>
              <a:t>a</a:t>
            </a:r>
            <a:r>
              <a:rPr lang="en-US" dirty="0" smtClean="0"/>
              <a:t>rray element </a:t>
            </a:r>
            <a:endParaRPr lang="en-US" dirty="0"/>
          </a:p>
        </p:txBody>
      </p:sp>
      <p:sp>
        <p:nvSpPr>
          <p:cNvPr id="53" name="Right Brace 52"/>
          <p:cNvSpPr/>
          <p:nvPr/>
        </p:nvSpPr>
        <p:spPr>
          <a:xfrm>
            <a:off x="2674223" y="3439745"/>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Arrow Connector 53"/>
          <p:cNvCxnSpPr>
            <a:endCxn id="59" idx="1"/>
          </p:cNvCxnSpPr>
          <p:nvPr/>
        </p:nvCxnSpPr>
        <p:spPr>
          <a:xfrm>
            <a:off x="1696513" y="2955988"/>
            <a:ext cx="10119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3035950" y="3774861"/>
            <a:ext cx="1676399" cy="1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24265" y="3872817"/>
            <a:ext cx="2060297" cy="369332"/>
          </a:xfrm>
          <a:prstGeom prst="rect">
            <a:avLst/>
          </a:prstGeom>
          <a:noFill/>
        </p:spPr>
        <p:txBody>
          <a:bodyPr wrap="square" rtlCol="0">
            <a:spAutoFit/>
          </a:bodyPr>
          <a:lstStyle/>
          <a:p>
            <a:r>
              <a:rPr lang="en-US" dirty="0"/>
              <a:t>c</a:t>
            </a:r>
            <a:r>
              <a:rPr lang="en-US" dirty="0" smtClean="0"/>
              <a:t>an be expressed as</a:t>
            </a:r>
            <a:endParaRPr lang="en-US" dirty="0"/>
          </a:p>
        </p:txBody>
      </p:sp>
      <p:sp>
        <p:nvSpPr>
          <p:cNvPr id="57" name="TextBox 56"/>
          <p:cNvSpPr txBox="1"/>
          <p:nvPr/>
        </p:nvSpPr>
        <p:spPr>
          <a:xfrm>
            <a:off x="4911049" y="3626394"/>
            <a:ext cx="2186162" cy="369332"/>
          </a:xfrm>
          <a:prstGeom prst="rect">
            <a:avLst/>
          </a:prstGeom>
          <a:noFill/>
        </p:spPr>
        <p:txBody>
          <a:bodyPr wrap="square" rtlCol="0">
            <a:spAutoFit/>
          </a:bodyPr>
          <a:lstStyle/>
          <a:p>
            <a:r>
              <a:rPr lang="en-US" b="1" dirty="0" smtClean="0">
                <a:solidFill>
                  <a:srgbClr val="FF0000"/>
                </a:solidFill>
              </a:rPr>
              <a:t>&amp;x[1]</a:t>
            </a:r>
            <a:r>
              <a:rPr lang="en-US" dirty="0" smtClean="0"/>
              <a:t> or </a:t>
            </a:r>
            <a:r>
              <a:rPr lang="en-US" smtClean="0"/>
              <a:t>simply </a:t>
            </a:r>
            <a:r>
              <a:rPr lang="en-US" b="1" smtClean="0">
                <a:solidFill>
                  <a:srgbClr val="FF0000"/>
                </a:solidFill>
              </a:rPr>
              <a:t>x+1</a:t>
            </a:r>
            <a:endParaRPr lang="en-US" b="1" dirty="0">
              <a:solidFill>
                <a:srgbClr val="FF0000"/>
              </a:solidFill>
            </a:endParaRPr>
          </a:p>
        </p:txBody>
      </p:sp>
      <p:sp>
        <p:nvSpPr>
          <p:cNvPr id="58" name="TextBox 57"/>
          <p:cNvSpPr txBox="1"/>
          <p:nvPr/>
        </p:nvSpPr>
        <p:spPr>
          <a:xfrm>
            <a:off x="3305538" y="2759748"/>
            <a:ext cx="665537" cy="369332"/>
          </a:xfrm>
          <a:prstGeom prst="rect">
            <a:avLst/>
          </a:prstGeom>
          <a:noFill/>
        </p:spPr>
        <p:txBody>
          <a:bodyPr wrap="square" rtlCol="0">
            <a:spAutoFit/>
          </a:bodyPr>
          <a:lstStyle/>
          <a:p>
            <a:r>
              <a:rPr lang="en-US" dirty="0"/>
              <a:t>x</a:t>
            </a:r>
            <a:r>
              <a:rPr lang="en-US" dirty="0" smtClean="0"/>
              <a:t>[0]</a:t>
            </a:r>
            <a:endParaRPr lang="en-US" dirty="0"/>
          </a:p>
        </p:txBody>
      </p:sp>
      <p:sp>
        <p:nvSpPr>
          <p:cNvPr id="59" name="TextBox 58"/>
          <p:cNvSpPr txBox="1"/>
          <p:nvPr/>
        </p:nvSpPr>
        <p:spPr>
          <a:xfrm>
            <a:off x="5040299" y="2759748"/>
            <a:ext cx="665537" cy="369332"/>
          </a:xfrm>
          <a:prstGeom prst="rect">
            <a:avLst/>
          </a:prstGeom>
          <a:noFill/>
        </p:spPr>
        <p:txBody>
          <a:bodyPr wrap="square" rtlCol="0">
            <a:spAutoFit/>
          </a:bodyPr>
          <a:lstStyle/>
          <a:p>
            <a:r>
              <a:rPr lang="en-US" dirty="0"/>
              <a:t>x</a:t>
            </a:r>
            <a:r>
              <a:rPr lang="en-US" dirty="0" smtClean="0"/>
              <a:t>[1]</a:t>
            </a:r>
            <a:endParaRPr lang="en-US" dirty="0"/>
          </a:p>
        </p:txBody>
      </p:sp>
      <p:sp>
        <p:nvSpPr>
          <p:cNvPr id="60" name="TextBox 59"/>
          <p:cNvSpPr txBox="1"/>
          <p:nvPr/>
        </p:nvSpPr>
        <p:spPr>
          <a:xfrm>
            <a:off x="6963388" y="2759748"/>
            <a:ext cx="665537" cy="369332"/>
          </a:xfrm>
          <a:prstGeom prst="rect">
            <a:avLst/>
          </a:prstGeom>
          <a:noFill/>
        </p:spPr>
        <p:txBody>
          <a:bodyPr wrap="square" rtlCol="0">
            <a:spAutoFit/>
          </a:bodyPr>
          <a:lstStyle/>
          <a:p>
            <a:r>
              <a:rPr lang="en-US" dirty="0"/>
              <a:t>x</a:t>
            </a:r>
            <a:r>
              <a:rPr lang="en-US" dirty="0" smtClean="0"/>
              <a:t>[2]</a:t>
            </a:r>
            <a:endParaRPr lang="en-US" dirty="0"/>
          </a:p>
        </p:txBody>
      </p:sp>
      <p:sp>
        <p:nvSpPr>
          <p:cNvPr id="61" name="TextBox 60"/>
          <p:cNvSpPr txBox="1"/>
          <p:nvPr/>
        </p:nvSpPr>
        <p:spPr>
          <a:xfrm>
            <a:off x="8832699" y="2759748"/>
            <a:ext cx="665537" cy="369332"/>
          </a:xfrm>
          <a:prstGeom prst="rect">
            <a:avLst/>
          </a:prstGeom>
          <a:noFill/>
        </p:spPr>
        <p:txBody>
          <a:bodyPr wrap="square" rtlCol="0">
            <a:spAutoFit/>
          </a:bodyPr>
          <a:lstStyle/>
          <a:p>
            <a:r>
              <a:rPr lang="en-US" dirty="0"/>
              <a:t>x</a:t>
            </a:r>
            <a:r>
              <a:rPr lang="en-US" dirty="0" smtClean="0"/>
              <a:t>[3]</a:t>
            </a:r>
            <a:endParaRPr lang="en-US" dirty="0"/>
          </a:p>
        </p:txBody>
      </p:sp>
      <p:cxnSp>
        <p:nvCxnSpPr>
          <p:cNvPr id="62" name="Straight Arrow Connector 61"/>
          <p:cNvCxnSpPr/>
          <p:nvPr/>
        </p:nvCxnSpPr>
        <p:spPr>
          <a:xfrm>
            <a:off x="3671101" y="994127"/>
            <a:ext cx="1041248" cy="332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373067" y="3284554"/>
            <a:ext cx="0" cy="34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431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813"/>
            <a:ext cx="7130005" cy="2893671"/>
          </a:xfrm>
        </p:spPr>
        <p:txBody>
          <a:bodyPr>
            <a:normAutofit fontScale="90000"/>
          </a:bodyPr>
          <a:lstStyle/>
          <a:p>
            <a:r>
              <a:rPr lang="en-US" sz="2000" dirty="0"/>
              <a:t>#include &lt;</a:t>
            </a:r>
            <a:r>
              <a:rPr lang="en-US" sz="2000" dirty="0" err="1"/>
              <a:t>stdio.h</a:t>
            </a:r>
            <a:r>
              <a:rPr lang="en-US" sz="2000" dirty="0"/>
              <a:t>&gt;</a:t>
            </a:r>
            <a:br>
              <a:rPr lang="en-US" sz="2000" dirty="0"/>
            </a:br>
            <a:r>
              <a:rPr lang="en-US" sz="2000" dirty="0"/>
              <a:t> </a:t>
            </a:r>
            <a:br>
              <a:rPr lang="en-US" sz="2000" dirty="0"/>
            </a:br>
            <a:r>
              <a:rPr lang="en-US" sz="2000" dirty="0" err="1"/>
              <a:t>int</a:t>
            </a:r>
            <a:r>
              <a:rPr lang="en-US" sz="2000" dirty="0"/>
              <a:t> main(){</a:t>
            </a:r>
            <a:br>
              <a:rPr lang="en-US" sz="2000" dirty="0"/>
            </a:br>
            <a:r>
              <a:rPr lang="en-US" sz="2000" dirty="0"/>
              <a:t> </a:t>
            </a:r>
            <a:br>
              <a:rPr lang="en-US" sz="2000" dirty="0"/>
            </a:br>
            <a:r>
              <a:rPr lang="en-US" sz="2000" dirty="0"/>
              <a:t>	</a:t>
            </a:r>
            <a:r>
              <a:rPr lang="en-US" sz="2000" dirty="0" err="1"/>
              <a:t>int</a:t>
            </a:r>
            <a:r>
              <a:rPr lang="en-US" sz="2000" dirty="0"/>
              <a:t> x[5]={20,40,60,80,100},k;</a:t>
            </a:r>
            <a:br>
              <a:rPr lang="en-US" sz="2000" dirty="0"/>
            </a:br>
            <a:r>
              <a:rPr lang="en-US" sz="2000" dirty="0"/>
              <a:t>	</a:t>
            </a:r>
            <a:r>
              <a:rPr lang="en-US" sz="2000" dirty="0" err="1"/>
              <a:t>printf</a:t>
            </a:r>
            <a:r>
              <a:rPr lang="en-US" sz="2000" dirty="0"/>
              <a:t>("\</a:t>
            </a:r>
            <a:r>
              <a:rPr lang="en-US" sz="2000" dirty="0" err="1"/>
              <a:t>narray</a:t>
            </a:r>
            <a:r>
              <a:rPr lang="en-US" sz="2000" dirty="0"/>
              <a:t> element \t\</a:t>
            </a:r>
            <a:r>
              <a:rPr lang="en-US" sz="2000" dirty="0" err="1"/>
              <a:t>telements</a:t>
            </a:r>
            <a:r>
              <a:rPr lang="en-US" sz="2000" dirty="0"/>
              <a:t> value \t\</a:t>
            </a:r>
            <a:r>
              <a:rPr lang="en-US" sz="2000" dirty="0" err="1"/>
              <a:t>taddress</a:t>
            </a:r>
            <a:r>
              <a:rPr lang="en-US" sz="2000" dirty="0"/>
              <a:t>\n");</a:t>
            </a:r>
            <a:br>
              <a:rPr lang="en-US" sz="2000" dirty="0"/>
            </a:br>
            <a:r>
              <a:rPr lang="en-US" sz="2000" dirty="0"/>
              <a:t>	for(k=0;k&lt;5;k++){</a:t>
            </a:r>
            <a:br>
              <a:rPr lang="en-US" sz="2000" dirty="0"/>
            </a:br>
            <a:r>
              <a:rPr lang="en-US" sz="2000" dirty="0"/>
              <a:t>		</a:t>
            </a:r>
            <a:r>
              <a:rPr lang="en-US" sz="2000" dirty="0" err="1"/>
              <a:t>printf</a:t>
            </a:r>
            <a:r>
              <a:rPr lang="en-US" sz="2000" dirty="0"/>
              <a:t>("x[%d]\t\t\</a:t>
            </a:r>
            <a:r>
              <a:rPr lang="en-US" sz="2000" dirty="0" err="1"/>
              <a:t>t%d</a:t>
            </a:r>
            <a:r>
              <a:rPr lang="en-US" sz="2000" dirty="0"/>
              <a:t>\t\t\</a:t>
            </a:r>
            <a:r>
              <a:rPr lang="en-US" sz="2000" dirty="0" err="1"/>
              <a:t>t%p</a:t>
            </a:r>
            <a:r>
              <a:rPr lang="en-US" sz="2000" dirty="0"/>
              <a:t>\</a:t>
            </a:r>
            <a:r>
              <a:rPr lang="en-US" sz="2000" dirty="0" err="1"/>
              <a:t>n",k</a:t>
            </a:r>
            <a:r>
              <a:rPr lang="en-US" sz="2000" dirty="0"/>
              <a:t>,*(</a:t>
            </a:r>
            <a:r>
              <a:rPr lang="en-US" sz="2000" dirty="0" err="1"/>
              <a:t>x+k</a:t>
            </a:r>
            <a:r>
              <a:rPr lang="en-US" sz="2000" dirty="0"/>
              <a:t>),</a:t>
            </a:r>
            <a:r>
              <a:rPr lang="en-US" sz="2000" dirty="0" err="1"/>
              <a:t>x+k</a:t>
            </a:r>
            <a:r>
              <a:rPr lang="en-US" sz="2000" dirty="0"/>
              <a:t> );</a:t>
            </a:r>
            <a:br>
              <a:rPr lang="en-US" sz="2000" dirty="0"/>
            </a:br>
            <a:r>
              <a:rPr lang="en-US" sz="2000" dirty="0"/>
              <a:t>	}</a:t>
            </a:r>
            <a:br>
              <a:rPr lang="en-US" sz="2000" dirty="0"/>
            </a:br>
            <a:r>
              <a:rPr lang="en-US" sz="2000" dirty="0"/>
              <a:t>}</a:t>
            </a:r>
            <a:br>
              <a:rPr lang="en-US" sz="2000" dirty="0"/>
            </a:br>
            <a:endParaRPr lang="en-US" sz="2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74525009"/>
              </p:ext>
            </p:extLst>
          </p:nvPr>
        </p:nvGraphicFramePr>
        <p:xfrm>
          <a:off x="8333772" y="872315"/>
          <a:ext cx="3639273" cy="2416794"/>
        </p:xfrm>
        <a:graphic>
          <a:graphicData uri="http://schemas.openxmlformats.org/drawingml/2006/table">
            <a:tbl>
              <a:tblPr firstRow="1" bandRow="1">
                <a:tableStyleId>{5C22544A-7EE6-4342-B048-85BDC9FD1C3A}</a:tableStyleId>
              </a:tblPr>
              <a:tblGrid>
                <a:gridCol w="1213091"/>
                <a:gridCol w="1213091"/>
                <a:gridCol w="1213091"/>
              </a:tblGrid>
              <a:tr h="402799">
                <a:tc>
                  <a:txBody>
                    <a:bodyPr/>
                    <a:lstStyle/>
                    <a:p>
                      <a:r>
                        <a:rPr lang="en-US" sz="1200" b="1" kern="1200" dirty="0" smtClean="0">
                          <a:solidFill>
                            <a:schemeClr val="bg1"/>
                          </a:solidFill>
                          <a:latin typeface="+mn-lt"/>
                          <a:ea typeface="+mn-ea"/>
                          <a:cs typeface="+mn-cs"/>
                        </a:rPr>
                        <a:t>array element</a:t>
                      </a:r>
                      <a:endParaRPr lang="en-US" sz="1200" dirty="0">
                        <a:solidFill>
                          <a:schemeClr val="bg1"/>
                        </a:solidFill>
                      </a:endParaRPr>
                    </a:p>
                  </a:txBody>
                  <a:tcPr/>
                </a:tc>
                <a:tc>
                  <a:txBody>
                    <a:bodyPr/>
                    <a:lstStyle/>
                    <a:p>
                      <a:r>
                        <a:rPr lang="en-US" sz="1200" b="1" kern="1200" dirty="0" smtClean="0">
                          <a:solidFill>
                            <a:schemeClr val="bg1"/>
                          </a:solidFill>
                          <a:latin typeface="+mn-lt"/>
                          <a:ea typeface="+mn-ea"/>
                          <a:cs typeface="+mn-cs"/>
                        </a:rPr>
                        <a:t>elements value </a:t>
                      </a:r>
                      <a:endParaRPr lang="en-US" sz="12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bg1"/>
                          </a:solidFill>
                          <a:latin typeface="+mn-lt"/>
                          <a:ea typeface="+mn-ea"/>
                          <a:cs typeface="+mn-cs"/>
                        </a:rPr>
                        <a:t>address</a:t>
                      </a:r>
                    </a:p>
                  </a:txBody>
                  <a:tcPr/>
                </a:tc>
              </a:tr>
              <a:tr h="402799">
                <a:tc>
                  <a:txBody>
                    <a:bodyPr/>
                    <a:lstStyle/>
                    <a:p>
                      <a:r>
                        <a:rPr lang="en-US" sz="1200" b="1" kern="1200" dirty="0" smtClean="0">
                          <a:solidFill>
                            <a:schemeClr val="tx1"/>
                          </a:solidFill>
                          <a:latin typeface="+mn-lt"/>
                          <a:ea typeface="+mn-ea"/>
                          <a:cs typeface="+mn-cs"/>
                        </a:rPr>
                        <a:t>x[0]</a:t>
                      </a:r>
                      <a:endParaRPr lang="en-US" sz="1200" dirty="0">
                        <a:solidFill>
                          <a:schemeClr val="tx1"/>
                        </a:solidFill>
                      </a:endParaRPr>
                    </a:p>
                  </a:txBody>
                  <a:tcPr/>
                </a:tc>
                <a:tc>
                  <a:txBody>
                    <a:bodyPr/>
                    <a:lstStyle/>
                    <a:p>
                      <a:r>
                        <a:rPr lang="en-US" sz="1200" b="1" kern="1200" dirty="0" smtClean="0">
                          <a:solidFill>
                            <a:schemeClr val="tx1"/>
                          </a:solidFill>
                          <a:latin typeface="+mn-lt"/>
                          <a:ea typeface="+mn-ea"/>
                          <a:cs typeface="+mn-cs"/>
                        </a:rPr>
                        <a:t>20</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0x7fff5bb0bbb0</a:t>
                      </a:r>
                    </a:p>
                  </a:txBody>
                  <a:tcPr/>
                </a:tc>
              </a:tr>
              <a:tr h="402799">
                <a:tc>
                  <a:txBody>
                    <a:bodyPr/>
                    <a:lstStyle/>
                    <a:p>
                      <a:r>
                        <a:rPr lang="en-US" sz="1200" b="1" kern="1200" dirty="0" smtClean="0">
                          <a:solidFill>
                            <a:schemeClr val="tx1"/>
                          </a:solidFill>
                          <a:latin typeface="+mn-lt"/>
                          <a:ea typeface="+mn-ea"/>
                          <a:cs typeface="+mn-cs"/>
                        </a:rPr>
                        <a:t>x[1]</a:t>
                      </a:r>
                      <a:endParaRPr lang="en-US" sz="1200" dirty="0">
                        <a:solidFill>
                          <a:schemeClr val="tx1"/>
                        </a:solidFill>
                      </a:endParaRPr>
                    </a:p>
                  </a:txBody>
                  <a:tcPr/>
                </a:tc>
                <a:tc>
                  <a:txBody>
                    <a:bodyPr/>
                    <a:lstStyle/>
                    <a:p>
                      <a:r>
                        <a:rPr lang="en-US" sz="1200" b="1" kern="1200" dirty="0" smtClean="0">
                          <a:solidFill>
                            <a:schemeClr val="tx1"/>
                          </a:solidFill>
                          <a:latin typeface="+mn-lt"/>
                          <a:ea typeface="+mn-ea"/>
                          <a:cs typeface="+mn-cs"/>
                        </a:rPr>
                        <a:t>40</a:t>
                      </a:r>
                      <a:endParaRPr lang="en-US" sz="12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0x7fff5bb0bbb4</a:t>
                      </a: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[2]</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60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0x7fff5bb0bbb8</a:t>
                      </a:r>
                      <a:endParaRPr lang="en-US" sz="1200" dirty="0">
                        <a:solidFill>
                          <a:schemeClr val="tx1"/>
                        </a:solidFill>
                      </a:endParaRP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[3]</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80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0x7fff5bb0bbbc</a:t>
                      </a:r>
                      <a:endParaRPr lang="en-US" sz="1200" dirty="0">
                        <a:solidFill>
                          <a:schemeClr val="tx1"/>
                        </a:solidFill>
                      </a:endParaRPr>
                    </a:p>
                  </a:txBody>
                  <a:tcPr/>
                </a:tc>
              </a:tr>
              <a:tr h="402799">
                <a:tc>
                  <a:txBody>
                    <a:bodyPr/>
                    <a:lstStyle/>
                    <a:p>
                      <a:r>
                        <a:rPr lang="pt-BR" sz="1200" b="1" kern="1200" dirty="0" err="1" smtClean="0">
                          <a:solidFill>
                            <a:schemeClr val="tx1"/>
                          </a:solidFill>
                          <a:latin typeface="+mn-lt"/>
                          <a:ea typeface="+mn-ea"/>
                          <a:cs typeface="+mn-cs"/>
                        </a:rPr>
                        <a:t>x</a:t>
                      </a:r>
                      <a:r>
                        <a:rPr lang="pt-BR" sz="1200" b="1" kern="1200" dirty="0" smtClean="0">
                          <a:solidFill>
                            <a:schemeClr val="tx1"/>
                          </a:solidFill>
                          <a:latin typeface="+mn-lt"/>
                          <a:ea typeface="+mn-ea"/>
                          <a:cs typeface="+mn-cs"/>
                        </a:rPr>
                        <a:t>[4]</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100</a:t>
                      </a:r>
                      <a:endParaRPr lang="en-US" sz="1200" dirty="0">
                        <a:solidFill>
                          <a:schemeClr val="tx1"/>
                        </a:solidFill>
                      </a:endParaRPr>
                    </a:p>
                  </a:txBody>
                  <a:tcPr/>
                </a:tc>
                <a:tc>
                  <a:txBody>
                    <a:bodyPr/>
                    <a:lstStyle/>
                    <a:p>
                      <a:r>
                        <a:rPr lang="pt-BR" sz="1200" b="1" kern="1200" dirty="0" smtClean="0">
                          <a:solidFill>
                            <a:schemeClr val="tx1"/>
                          </a:solidFill>
                          <a:latin typeface="+mn-lt"/>
                          <a:ea typeface="+mn-ea"/>
                          <a:cs typeface="+mn-cs"/>
                        </a:rPr>
                        <a:t>0x7fff5bb0bbc0</a:t>
                      </a:r>
                      <a:endParaRPr lang="en-US" sz="1200" dirty="0">
                        <a:solidFill>
                          <a:schemeClr val="tx1"/>
                        </a:solidFill>
                      </a:endParaRP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31</a:t>
            </a:fld>
            <a:endParaRPr lang="en-US"/>
          </a:p>
        </p:txBody>
      </p:sp>
      <p:sp>
        <p:nvSpPr>
          <p:cNvPr id="9" name="TextBox 8"/>
          <p:cNvSpPr txBox="1"/>
          <p:nvPr/>
        </p:nvSpPr>
        <p:spPr>
          <a:xfrm>
            <a:off x="455055" y="872315"/>
            <a:ext cx="7962949" cy="400110"/>
          </a:xfrm>
          <a:prstGeom prst="rect">
            <a:avLst/>
          </a:prstGeom>
          <a:noFill/>
        </p:spPr>
        <p:txBody>
          <a:bodyPr wrap="none" rtlCol="0">
            <a:spAutoFit/>
          </a:bodyPr>
          <a:lstStyle/>
          <a:p>
            <a:r>
              <a:rPr lang="en-US" sz="2000" b="1" dirty="0" smtClean="0"/>
              <a:t>To display array element with their address using array name as a pointer</a:t>
            </a:r>
            <a:endParaRPr lang="en-US" sz="2000" b="1" dirty="0"/>
          </a:p>
        </p:txBody>
      </p:sp>
      <p:sp>
        <p:nvSpPr>
          <p:cNvPr id="10" name="TextBox 9"/>
          <p:cNvSpPr txBox="1"/>
          <p:nvPr/>
        </p:nvSpPr>
        <p:spPr>
          <a:xfrm>
            <a:off x="9606985" y="365128"/>
            <a:ext cx="992579" cy="369332"/>
          </a:xfrm>
          <a:prstGeom prst="rect">
            <a:avLst/>
          </a:prstGeom>
          <a:noFill/>
        </p:spPr>
        <p:txBody>
          <a:bodyPr wrap="none" rtlCol="0">
            <a:spAutoFit/>
          </a:bodyPr>
          <a:lstStyle/>
          <a:p>
            <a:r>
              <a:rPr lang="en-US" b="1" dirty="0" smtClean="0"/>
              <a:t>OUTPUT</a:t>
            </a:r>
            <a:endParaRPr lang="en-US" b="1" dirty="0"/>
          </a:p>
        </p:txBody>
      </p:sp>
      <p:sp>
        <p:nvSpPr>
          <p:cNvPr id="12" name="TextBox 11"/>
          <p:cNvSpPr txBox="1"/>
          <p:nvPr/>
        </p:nvSpPr>
        <p:spPr>
          <a:xfrm>
            <a:off x="838200" y="4383649"/>
            <a:ext cx="10515599" cy="1200329"/>
          </a:xfrm>
          <a:prstGeom prst="rect">
            <a:avLst/>
          </a:prstGeom>
          <a:noFill/>
        </p:spPr>
        <p:txBody>
          <a:bodyPr wrap="square" rtlCol="0">
            <a:spAutoFit/>
          </a:bodyPr>
          <a:lstStyle/>
          <a:p>
            <a:pPr marL="285750" indent="-285750">
              <a:buFont typeface="Arial" charset="0"/>
              <a:buChar char="•"/>
            </a:pPr>
            <a:r>
              <a:rPr lang="en-US" dirty="0" smtClean="0"/>
              <a:t>Element k acts as the element number( 0,1,2,3,4)</a:t>
            </a:r>
          </a:p>
          <a:p>
            <a:pPr marL="285750" indent="-285750">
              <a:buFont typeface="Arial" charset="0"/>
              <a:buChar char="•"/>
            </a:pPr>
            <a:r>
              <a:rPr lang="en-US" dirty="0"/>
              <a:t>x</a:t>
            </a:r>
            <a:r>
              <a:rPr lang="en-US" dirty="0" smtClean="0"/>
              <a:t> acting array is added with k </a:t>
            </a:r>
            <a:r>
              <a:rPr lang="en-US" dirty="0" err="1" smtClean="0"/>
              <a:t>i.e</a:t>
            </a:r>
            <a:r>
              <a:rPr lang="en-US" dirty="0" smtClean="0"/>
              <a:t> k is added with the address of first element, it points to the consecutive memory location.</a:t>
            </a:r>
          </a:p>
          <a:p>
            <a:pPr marL="285750" indent="-285750">
              <a:buFont typeface="Arial" charset="0"/>
              <a:buChar char="•"/>
            </a:pPr>
            <a:r>
              <a:rPr lang="en-US" dirty="0" smtClean="0"/>
              <a:t>Thus </a:t>
            </a:r>
            <a:r>
              <a:rPr lang="en-US" b="1" dirty="0" smtClean="0"/>
              <a:t>&amp;x[k] </a:t>
            </a:r>
            <a:r>
              <a:rPr lang="en-US" dirty="0" smtClean="0"/>
              <a:t>is same as </a:t>
            </a:r>
            <a:r>
              <a:rPr lang="en-US" b="1" dirty="0" smtClean="0"/>
              <a:t>*(</a:t>
            </a:r>
            <a:r>
              <a:rPr lang="en-US" b="1" dirty="0" err="1" smtClean="0"/>
              <a:t>x+k</a:t>
            </a:r>
            <a:r>
              <a:rPr lang="en-US" b="1" dirty="0" smtClean="0"/>
              <a:t>)</a:t>
            </a:r>
          </a:p>
        </p:txBody>
      </p:sp>
    </p:spTree>
    <p:extLst>
      <p:ext uri="{BB962C8B-B14F-4D97-AF65-F5344CB8AC3E}">
        <p14:creationId xmlns:p14="http://schemas.microsoft.com/office/powerpoint/2010/main" val="1077444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5666"/>
            <a:ext cx="10875380" cy="5841297"/>
          </a:xfrm>
        </p:spPr>
        <p:txBody>
          <a:bodyPr>
            <a:normAutofit fontScale="92500" lnSpcReduction="20000"/>
          </a:bodyPr>
          <a:lstStyle/>
          <a:p>
            <a:pPr marL="0" indent="0">
              <a:buNone/>
            </a:pPr>
            <a:r>
              <a:rPr lang="en-US" dirty="0"/>
              <a:t>/* WAP to calculate average marks of 10 students in a subject using pointer*/</a:t>
            </a:r>
          </a:p>
          <a:p>
            <a:pPr marL="0" indent="0">
              <a:buNone/>
            </a:pPr>
            <a:r>
              <a:rPr lang="en-US" dirty="0"/>
              <a:t>#include &lt;</a:t>
            </a:r>
            <a:r>
              <a:rPr lang="en-US" dirty="0" err="1"/>
              <a:t>stdio.h</a:t>
            </a:r>
            <a:r>
              <a:rPr lang="en-US" dirty="0"/>
              <a:t>&gt;</a:t>
            </a:r>
          </a:p>
          <a:p>
            <a:pPr marL="0" indent="0">
              <a:buNone/>
            </a:pPr>
            <a:r>
              <a:rPr lang="en-US" dirty="0" err="1"/>
              <a:t>int</a:t>
            </a:r>
            <a:r>
              <a:rPr lang="en-US" dirty="0"/>
              <a:t> main(void){</a:t>
            </a:r>
          </a:p>
          <a:p>
            <a:pPr marL="0" indent="0">
              <a:buNone/>
            </a:pPr>
            <a:r>
              <a:rPr lang="en-US" dirty="0"/>
              <a:t>	float marks[10],sum=0; </a:t>
            </a:r>
          </a:p>
          <a:p>
            <a:pPr marL="0" indent="0">
              <a:buNone/>
            </a:pPr>
            <a:r>
              <a:rPr lang="en-US" dirty="0"/>
              <a:t>	</a:t>
            </a:r>
            <a:r>
              <a:rPr lang="en-US" dirty="0" err="1"/>
              <a:t>int</a:t>
            </a:r>
            <a:r>
              <a:rPr lang="en-US" dirty="0"/>
              <a:t> </a:t>
            </a:r>
            <a:r>
              <a:rPr lang="en-US" dirty="0" err="1"/>
              <a:t>i</a:t>
            </a:r>
            <a:r>
              <a:rPr lang="en-US" dirty="0"/>
              <a:t>;</a:t>
            </a:r>
          </a:p>
          <a:p>
            <a:pPr marL="0" indent="0">
              <a:buNone/>
            </a:pPr>
            <a:r>
              <a:rPr lang="en-US" dirty="0"/>
              <a:t>	float </a:t>
            </a:r>
            <a:r>
              <a:rPr lang="en-US" dirty="0" err="1"/>
              <a:t>avg</a:t>
            </a:r>
            <a:r>
              <a:rPr lang="en-US" dirty="0"/>
              <a:t>;</a:t>
            </a:r>
          </a:p>
          <a:p>
            <a:pPr marL="0" indent="0">
              <a:buNone/>
            </a:pPr>
            <a:r>
              <a:rPr lang="en-US" dirty="0"/>
              <a:t>	</a:t>
            </a:r>
            <a:r>
              <a:rPr lang="en-US" dirty="0" err="1"/>
              <a:t>printf</a:t>
            </a:r>
            <a:r>
              <a:rPr lang="en-US" dirty="0"/>
              <a:t>("Enter marks of 10 students: ");</a:t>
            </a:r>
          </a:p>
          <a:p>
            <a:pPr marL="0" indent="0">
              <a:buNone/>
            </a:pPr>
            <a:r>
              <a:rPr lang="en-US" dirty="0"/>
              <a:t>	for(</a:t>
            </a:r>
            <a:r>
              <a:rPr lang="en-US" dirty="0" err="1"/>
              <a:t>i</a:t>
            </a:r>
            <a:r>
              <a:rPr lang="en-US" dirty="0"/>
              <a:t>=0;i&lt;10;i++){</a:t>
            </a:r>
          </a:p>
          <a:p>
            <a:pPr marL="0" indent="0">
              <a:buNone/>
            </a:pPr>
            <a:r>
              <a:rPr lang="en-US" dirty="0"/>
              <a:t>		</a:t>
            </a:r>
            <a:r>
              <a:rPr lang="en-US" dirty="0" err="1"/>
              <a:t>scanf</a:t>
            </a:r>
            <a:r>
              <a:rPr lang="en-US" dirty="0"/>
              <a:t>("%f",</a:t>
            </a:r>
            <a:r>
              <a:rPr lang="en-US" dirty="0" err="1"/>
              <a:t>marks+i</a:t>
            </a:r>
            <a:r>
              <a:rPr lang="en-US" dirty="0"/>
              <a:t>);</a:t>
            </a:r>
          </a:p>
          <a:p>
            <a:pPr marL="0" indent="0">
              <a:buNone/>
            </a:pPr>
            <a:r>
              <a:rPr lang="en-US" dirty="0"/>
              <a:t>		sum+=*(</a:t>
            </a:r>
            <a:r>
              <a:rPr lang="en-US" dirty="0" err="1"/>
              <a:t>marks+i</a:t>
            </a:r>
            <a:r>
              <a:rPr lang="en-US" dirty="0"/>
              <a:t>);</a:t>
            </a:r>
          </a:p>
          <a:p>
            <a:pPr marL="0" indent="0">
              <a:buNone/>
            </a:pPr>
            <a:r>
              <a:rPr lang="en-US" dirty="0"/>
              <a:t>	}</a:t>
            </a:r>
          </a:p>
          <a:p>
            <a:pPr marL="0" indent="0">
              <a:buNone/>
            </a:pPr>
            <a:r>
              <a:rPr lang="en-US" dirty="0"/>
              <a:t>	</a:t>
            </a:r>
            <a:r>
              <a:rPr lang="en-US" dirty="0" err="1"/>
              <a:t>avg</a:t>
            </a:r>
            <a:r>
              <a:rPr lang="en-US" dirty="0"/>
              <a:t>=sum/10;</a:t>
            </a:r>
          </a:p>
          <a:p>
            <a:pPr marL="0" indent="0">
              <a:buNone/>
            </a:pPr>
            <a:r>
              <a:rPr lang="en-US" dirty="0"/>
              <a:t>	</a:t>
            </a:r>
            <a:r>
              <a:rPr lang="en-US" dirty="0" err="1"/>
              <a:t>printf</a:t>
            </a:r>
            <a:r>
              <a:rPr lang="en-US" dirty="0"/>
              <a:t>("\</a:t>
            </a:r>
            <a:r>
              <a:rPr lang="en-US" dirty="0" err="1"/>
              <a:t>nThe</a:t>
            </a:r>
            <a:r>
              <a:rPr lang="en-US" dirty="0"/>
              <a:t> average is=%f\n", </a:t>
            </a:r>
            <a:r>
              <a:rPr lang="en-US" dirty="0" err="1"/>
              <a:t>avg</a:t>
            </a:r>
            <a:r>
              <a:rPr lang="en-US" dirty="0"/>
              <a:t>);</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32</a:t>
            </a:fld>
            <a:endParaRPr lang="en-US"/>
          </a:p>
        </p:txBody>
      </p:sp>
      <p:sp>
        <p:nvSpPr>
          <p:cNvPr id="7" name="Rectangle 6"/>
          <p:cNvSpPr/>
          <p:nvPr/>
        </p:nvSpPr>
        <p:spPr>
          <a:xfrm>
            <a:off x="7870785" y="345177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84243" y="3451778"/>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577568" y="345177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140392" y="3451778"/>
            <a:ext cx="650584"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79664" y="4596038"/>
            <a:ext cx="1130936" cy="369332"/>
          </a:xfrm>
          <a:prstGeom prst="rect">
            <a:avLst/>
          </a:prstGeom>
          <a:noFill/>
        </p:spPr>
        <p:txBody>
          <a:bodyPr wrap="square" rtlCol="0">
            <a:spAutoFit/>
          </a:bodyPr>
          <a:lstStyle/>
          <a:p>
            <a:r>
              <a:rPr lang="en-US" b="1">
                <a:solidFill>
                  <a:srgbClr val="FF0000"/>
                </a:solidFill>
              </a:rPr>
              <a:t>m</a:t>
            </a:r>
            <a:r>
              <a:rPr lang="en-US" b="1" smtClean="0">
                <a:solidFill>
                  <a:srgbClr val="FF0000"/>
                </a:solidFill>
              </a:rPr>
              <a:t>arks+0</a:t>
            </a:r>
            <a:endParaRPr lang="en-US" b="1" dirty="0">
              <a:solidFill>
                <a:srgbClr val="FF0000"/>
              </a:solidFill>
            </a:endParaRPr>
          </a:p>
        </p:txBody>
      </p:sp>
      <p:sp>
        <p:nvSpPr>
          <p:cNvPr id="15" name="TextBox 14"/>
          <p:cNvSpPr txBox="1"/>
          <p:nvPr/>
        </p:nvSpPr>
        <p:spPr>
          <a:xfrm>
            <a:off x="8153400" y="2522195"/>
            <a:ext cx="1130936" cy="369332"/>
          </a:xfrm>
          <a:prstGeom prst="rect">
            <a:avLst/>
          </a:prstGeom>
          <a:noFill/>
        </p:spPr>
        <p:txBody>
          <a:bodyPr wrap="square" rtlCol="0">
            <a:spAutoFit/>
          </a:bodyPr>
          <a:lstStyle/>
          <a:p>
            <a:r>
              <a:rPr lang="en-US" b="1" dirty="0" smtClean="0">
                <a:solidFill>
                  <a:srgbClr val="FF0000"/>
                </a:solidFill>
              </a:rPr>
              <a:t>marks+1</a:t>
            </a:r>
            <a:endParaRPr lang="en-US" b="1" dirty="0">
              <a:solidFill>
                <a:srgbClr val="FF0000"/>
              </a:solidFill>
            </a:endParaRPr>
          </a:p>
        </p:txBody>
      </p:sp>
      <p:sp>
        <p:nvSpPr>
          <p:cNvPr id="16" name="TextBox 15"/>
          <p:cNvSpPr txBox="1"/>
          <p:nvPr/>
        </p:nvSpPr>
        <p:spPr>
          <a:xfrm>
            <a:off x="8667266" y="4893390"/>
            <a:ext cx="1130936" cy="369332"/>
          </a:xfrm>
          <a:prstGeom prst="rect">
            <a:avLst/>
          </a:prstGeom>
          <a:noFill/>
        </p:spPr>
        <p:txBody>
          <a:bodyPr wrap="square" rtlCol="0">
            <a:spAutoFit/>
          </a:bodyPr>
          <a:lstStyle/>
          <a:p>
            <a:r>
              <a:rPr lang="en-US" b="1" dirty="0" smtClean="0">
                <a:solidFill>
                  <a:srgbClr val="FF0000"/>
                </a:solidFill>
              </a:rPr>
              <a:t>marks+2</a:t>
            </a:r>
            <a:endParaRPr lang="en-US" b="1" dirty="0">
              <a:solidFill>
                <a:srgbClr val="FF0000"/>
              </a:solidFill>
            </a:endParaRPr>
          </a:p>
        </p:txBody>
      </p:sp>
      <p:sp>
        <p:nvSpPr>
          <p:cNvPr id="17" name="TextBox 16"/>
          <p:cNvSpPr txBox="1"/>
          <p:nvPr/>
        </p:nvSpPr>
        <p:spPr>
          <a:xfrm>
            <a:off x="9232734" y="2512173"/>
            <a:ext cx="1130936" cy="369332"/>
          </a:xfrm>
          <a:prstGeom prst="rect">
            <a:avLst/>
          </a:prstGeom>
          <a:noFill/>
        </p:spPr>
        <p:txBody>
          <a:bodyPr wrap="square" rtlCol="0">
            <a:spAutoFit/>
          </a:bodyPr>
          <a:lstStyle/>
          <a:p>
            <a:r>
              <a:rPr lang="en-US" b="1" dirty="0" smtClean="0">
                <a:solidFill>
                  <a:srgbClr val="FF0000"/>
                </a:solidFill>
              </a:rPr>
              <a:t>marks+3</a:t>
            </a:r>
            <a:endParaRPr lang="en-US" b="1" dirty="0">
              <a:solidFill>
                <a:srgbClr val="FF0000"/>
              </a:solidFill>
            </a:endParaRPr>
          </a:p>
        </p:txBody>
      </p:sp>
      <p:sp>
        <p:nvSpPr>
          <p:cNvPr id="18" name="TextBox 17"/>
          <p:cNvSpPr txBox="1"/>
          <p:nvPr/>
        </p:nvSpPr>
        <p:spPr>
          <a:xfrm>
            <a:off x="9798202" y="4963693"/>
            <a:ext cx="1130936" cy="369332"/>
          </a:xfrm>
          <a:prstGeom prst="rect">
            <a:avLst/>
          </a:prstGeom>
          <a:noFill/>
        </p:spPr>
        <p:txBody>
          <a:bodyPr wrap="square" rtlCol="0">
            <a:spAutoFit/>
          </a:bodyPr>
          <a:lstStyle/>
          <a:p>
            <a:r>
              <a:rPr lang="en-US" b="1" dirty="0" smtClean="0">
                <a:solidFill>
                  <a:srgbClr val="FF0000"/>
                </a:solidFill>
              </a:rPr>
              <a:t>marks+4</a:t>
            </a:r>
            <a:endParaRPr lang="en-US" b="1" dirty="0">
              <a:solidFill>
                <a:srgbClr val="FF0000"/>
              </a:solidFill>
            </a:endParaRPr>
          </a:p>
        </p:txBody>
      </p:sp>
      <p:cxnSp>
        <p:nvCxnSpPr>
          <p:cNvPr id="20" name="Straight Arrow Connector 19"/>
          <p:cNvCxnSpPr/>
          <p:nvPr/>
        </p:nvCxnSpPr>
        <p:spPr>
          <a:xfrm flipV="1">
            <a:off x="8045132" y="4123110"/>
            <a:ext cx="108268" cy="45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p:cNvCxnSpPr>
          <p:nvPr/>
        </p:nvCxnSpPr>
        <p:spPr>
          <a:xfrm>
            <a:off x="8718868" y="2891527"/>
            <a:ext cx="89466" cy="56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798202" y="2923634"/>
            <a:ext cx="0" cy="492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0363670" y="4193412"/>
            <a:ext cx="99844" cy="629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0"/>
          </p:cNvCxnSpPr>
          <p:nvPr/>
        </p:nvCxnSpPr>
        <p:spPr>
          <a:xfrm flipV="1">
            <a:off x="9232734" y="4123109"/>
            <a:ext cx="51602" cy="77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769910" y="3689711"/>
            <a:ext cx="1901624" cy="97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58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356"/>
            <a:ext cx="10515600" cy="710640"/>
          </a:xfrm>
        </p:spPr>
        <p:txBody>
          <a:bodyPr>
            <a:normAutofit/>
          </a:bodyPr>
          <a:lstStyle/>
          <a:p>
            <a:r>
              <a:rPr lang="en-US" sz="3200" b="1" dirty="0" smtClean="0"/>
              <a:t>Pointers and 2-D Arrays</a:t>
            </a:r>
            <a:endParaRPr lang="en-US" sz="3200" b="1" dirty="0"/>
          </a:p>
        </p:txBody>
      </p:sp>
      <p:sp>
        <p:nvSpPr>
          <p:cNvPr id="3" name="Content Placeholder 2"/>
          <p:cNvSpPr>
            <a:spLocks noGrp="1"/>
          </p:cNvSpPr>
          <p:nvPr>
            <p:ph idx="1"/>
          </p:nvPr>
        </p:nvSpPr>
        <p:spPr>
          <a:xfrm>
            <a:off x="838200" y="960020"/>
            <a:ext cx="10515600" cy="2397506"/>
          </a:xfrm>
        </p:spPr>
        <p:txBody>
          <a:bodyPr>
            <a:normAutofit fontScale="85000" lnSpcReduction="10000"/>
          </a:bodyPr>
          <a:lstStyle/>
          <a:p>
            <a:r>
              <a:rPr lang="en-US" dirty="0" smtClean="0">
                <a:latin typeface="+mj-lt"/>
              </a:rPr>
              <a:t>A two dimensional array is actually a collection of one dimensional arrays, each indicating a row (i.e. 2-D array can be thought as one dimensional array of rows).</a:t>
            </a:r>
          </a:p>
          <a:p>
            <a:endParaRPr lang="en-US" dirty="0">
              <a:latin typeface="+mj-lt"/>
            </a:endParaRPr>
          </a:p>
          <a:p>
            <a:r>
              <a:rPr lang="en-US" dirty="0" smtClean="0">
                <a:latin typeface="+mj-lt"/>
              </a:rPr>
              <a:t>It is stored in memory in the row form. For ex.</a:t>
            </a:r>
          </a:p>
          <a:p>
            <a:pPr marL="0" indent="0">
              <a:buNone/>
            </a:pPr>
            <a:endParaRPr lang="en-US" dirty="0" smtClean="0">
              <a:latin typeface="+mj-lt"/>
            </a:endParaRPr>
          </a:p>
          <a:p>
            <a:pPr marL="0" indent="0">
              <a:buNone/>
            </a:pPr>
            <a:r>
              <a:rPr lang="en-US" dirty="0">
                <a:latin typeface="+mj-lt"/>
              </a:rPr>
              <a:t>	</a:t>
            </a:r>
            <a:r>
              <a:rPr lang="en-US" dirty="0" smtClean="0">
                <a:latin typeface="+mj-lt"/>
              </a:rPr>
              <a:t>	a=</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33</a:t>
            </a:fld>
            <a:endParaRPr lang="en-US"/>
          </a:p>
        </p:txBody>
      </p:sp>
      <p:sp>
        <p:nvSpPr>
          <p:cNvPr id="7" name="Double Bracket 6"/>
          <p:cNvSpPr/>
          <p:nvPr/>
        </p:nvSpPr>
        <p:spPr>
          <a:xfrm>
            <a:off x="3312029" y="2593606"/>
            <a:ext cx="2430684" cy="1203767"/>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581400" y="2650599"/>
            <a:ext cx="320013" cy="369332"/>
          </a:xfrm>
          <a:prstGeom prst="rect">
            <a:avLst/>
          </a:prstGeom>
          <a:noFill/>
        </p:spPr>
        <p:txBody>
          <a:bodyPr wrap="square" rtlCol="0">
            <a:spAutoFit/>
          </a:bodyPr>
          <a:lstStyle/>
          <a:p>
            <a:r>
              <a:rPr lang="en-US"/>
              <a:t>1</a:t>
            </a:r>
          </a:p>
        </p:txBody>
      </p:sp>
      <p:sp>
        <p:nvSpPr>
          <p:cNvPr id="9" name="TextBox 8"/>
          <p:cNvSpPr txBox="1"/>
          <p:nvPr/>
        </p:nvSpPr>
        <p:spPr>
          <a:xfrm>
            <a:off x="4254662" y="2652528"/>
            <a:ext cx="320013" cy="369332"/>
          </a:xfrm>
          <a:prstGeom prst="rect">
            <a:avLst/>
          </a:prstGeom>
          <a:noFill/>
        </p:spPr>
        <p:txBody>
          <a:bodyPr wrap="square" rtlCol="0">
            <a:spAutoFit/>
          </a:bodyPr>
          <a:lstStyle/>
          <a:p>
            <a:r>
              <a:rPr lang="en-US" dirty="0" smtClean="0"/>
              <a:t>2</a:t>
            </a:r>
            <a:endParaRPr lang="en-US" dirty="0"/>
          </a:p>
        </p:txBody>
      </p:sp>
      <p:sp>
        <p:nvSpPr>
          <p:cNvPr id="10" name="TextBox 9"/>
          <p:cNvSpPr txBox="1"/>
          <p:nvPr/>
        </p:nvSpPr>
        <p:spPr>
          <a:xfrm>
            <a:off x="5022448" y="2631952"/>
            <a:ext cx="320013" cy="369332"/>
          </a:xfrm>
          <a:prstGeom prst="rect">
            <a:avLst/>
          </a:prstGeom>
          <a:noFill/>
        </p:spPr>
        <p:txBody>
          <a:bodyPr wrap="square" rtlCol="0">
            <a:spAutoFit/>
          </a:bodyPr>
          <a:lstStyle/>
          <a:p>
            <a:r>
              <a:rPr lang="en-US" dirty="0" smtClean="0"/>
              <a:t>3</a:t>
            </a:r>
            <a:endParaRPr lang="en-US" dirty="0"/>
          </a:p>
        </p:txBody>
      </p:sp>
      <p:sp>
        <p:nvSpPr>
          <p:cNvPr id="11" name="TextBox 10"/>
          <p:cNvSpPr txBox="1"/>
          <p:nvPr/>
        </p:nvSpPr>
        <p:spPr>
          <a:xfrm>
            <a:off x="3571756" y="2988194"/>
            <a:ext cx="320013" cy="369332"/>
          </a:xfrm>
          <a:prstGeom prst="rect">
            <a:avLst/>
          </a:prstGeom>
          <a:noFill/>
        </p:spPr>
        <p:txBody>
          <a:bodyPr wrap="square" rtlCol="0">
            <a:spAutoFit/>
          </a:bodyPr>
          <a:lstStyle/>
          <a:p>
            <a:r>
              <a:rPr lang="en-US" smtClean="0"/>
              <a:t>4</a:t>
            </a:r>
            <a:endParaRPr lang="en-US"/>
          </a:p>
        </p:txBody>
      </p:sp>
      <p:sp>
        <p:nvSpPr>
          <p:cNvPr id="12" name="TextBox 11"/>
          <p:cNvSpPr txBox="1"/>
          <p:nvPr/>
        </p:nvSpPr>
        <p:spPr>
          <a:xfrm>
            <a:off x="4256593" y="2990123"/>
            <a:ext cx="320013" cy="369332"/>
          </a:xfrm>
          <a:prstGeom prst="rect">
            <a:avLst/>
          </a:prstGeom>
          <a:noFill/>
        </p:spPr>
        <p:txBody>
          <a:bodyPr wrap="square" rtlCol="0">
            <a:spAutoFit/>
          </a:bodyPr>
          <a:lstStyle/>
          <a:p>
            <a:r>
              <a:rPr lang="en-US" dirty="0"/>
              <a:t>5</a:t>
            </a:r>
          </a:p>
        </p:txBody>
      </p:sp>
      <p:sp>
        <p:nvSpPr>
          <p:cNvPr id="13" name="TextBox 12"/>
          <p:cNvSpPr txBox="1"/>
          <p:nvPr/>
        </p:nvSpPr>
        <p:spPr>
          <a:xfrm>
            <a:off x="5022449" y="2992052"/>
            <a:ext cx="320013" cy="369332"/>
          </a:xfrm>
          <a:prstGeom prst="rect">
            <a:avLst/>
          </a:prstGeom>
          <a:noFill/>
        </p:spPr>
        <p:txBody>
          <a:bodyPr wrap="square" rtlCol="0">
            <a:spAutoFit/>
          </a:bodyPr>
          <a:lstStyle/>
          <a:p>
            <a:r>
              <a:rPr lang="en-US" dirty="0"/>
              <a:t>6</a:t>
            </a:r>
          </a:p>
        </p:txBody>
      </p:sp>
      <p:sp>
        <p:nvSpPr>
          <p:cNvPr id="14" name="TextBox 13"/>
          <p:cNvSpPr txBox="1"/>
          <p:nvPr/>
        </p:nvSpPr>
        <p:spPr>
          <a:xfrm>
            <a:off x="3562113" y="3337366"/>
            <a:ext cx="320013" cy="369332"/>
          </a:xfrm>
          <a:prstGeom prst="rect">
            <a:avLst/>
          </a:prstGeom>
          <a:noFill/>
        </p:spPr>
        <p:txBody>
          <a:bodyPr wrap="square" rtlCol="0">
            <a:spAutoFit/>
          </a:bodyPr>
          <a:lstStyle/>
          <a:p>
            <a:r>
              <a:rPr lang="en-US" dirty="0"/>
              <a:t>7</a:t>
            </a:r>
          </a:p>
        </p:txBody>
      </p:sp>
      <p:sp>
        <p:nvSpPr>
          <p:cNvPr id="15" name="TextBox 14"/>
          <p:cNvSpPr txBox="1"/>
          <p:nvPr/>
        </p:nvSpPr>
        <p:spPr>
          <a:xfrm>
            <a:off x="4258525" y="3339295"/>
            <a:ext cx="320013" cy="369332"/>
          </a:xfrm>
          <a:prstGeom prst="rect">
            <a:avLst/>
          </a:prstGeom>
          <a:noFill/>
        </p:spPr>
        <p:txBody>
          <a:bodyPr wrap="square" rtlCol="0">
            <a:spAutoFit/>
          </a:bodyPr>
          <a:lstStyle/>
          <a:p>
            <a:r>
              <a:rPr lang="en-US" dirty="0"/>
              <a:t>8</a:t>
            </a:r>
          </a:p>
        </p:txBody>
      </p:sp>
      <p:sp>
        <p:nvSpPr>
          <p:cNvPr id="16" name="TextBox 15"/>
          <p:cNvSpPr txBox="1"/>
          <p:nvPr/>
        </p:nvSpPr>
        <p:spPr>
          <a:xfrm>
            <a:off x="5035956" y="3341224"/>
            <a:ext cx="320013" cy="369332"/>
          </a:xfrm>
          <a:prstGeom prst="rect">
            <a:avLst/>
          </a:prstGeom>
          <a:noFill/>
        </p:spPr>
        <p:txBody>
          <a:bodyPr wrap="square" rtlCol="0">
            <a:spAutoFit/>
          </a:bodyPr>
          <a:lstStyle/>
          <a:p>
            <a:r>
              <a:rPr lang="en-US" dirty="0"/>
              <a:t>9</a:t>
            </a:r>
          </a:p>
        </p:txBody>
      </p:sp>
      <p:sp>
        <p:nvSpPr>
          <p:cNvPr id="19" name="TextBox 18"/>
          <p:cNvSpPr txBox="1"/>
          <p:nvPr/>
        </p:nvSpPr>
        <p:spPr>
          <a:xfrm>
            <a:off x="838200" y="3978276"/>
            <a:ext cx="10447120" cy="461665"/>
          </a:xfrm>
          <a:prstGeom prst="rect">
            <a:avLst/>
          </a:prstGeom>
          <a:noFill/>
        </p:spPr>
        <p:txBody>
          <a:bodyPr wrap="square" rtlCol="0">
            <a:spAutoFit/>
          </a:bodyPr>
          <a:lstStyle/>
          <a:p>
            <a:pPr marL="285750" indent="-285750">
              <a:buFont typeface="Arial" charset="0"/>
              <a:buChar char="•"/>
            </a:pPr>
            <a:r>
              <a:rPr lang="en-US" sz="2400" dirty="0" smtClean="0">
                <a:latin typeface="+mj-lt"/>
              </a:rPr>
              <a:t>Is stored in the row major order in memory as illustrated below</a:t>
            </a:r>
            <a:endParaRPr lang="en-US" sz="2400" dirty="0">
              <a:latin typeface="+mj-lt"/>
            </a:endParaRPr>
          </a:p>
        </p:txBody>
      </p:sp>
      <p:sp>
        <p:nvSpPr>
          <p:cNvPr id="24" name="Rectangle 23"/>
          <p:cNvSpPr/>
          <p:nvPr/>
        </p:nvSpPr>
        <p:spPr>
          <a:xfrm>
            <a:off x="7224530" y="503943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317852" y="503943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871745" y="5192517"/>
            <a:ext cx="436251" cy="369332"/>
          </a:xfrm>
          <a:prstGeom prst="rect">
            <a:avLst/>
          </a:prstGeom>
          <a:noFill/>
        </p:spPr>
        <p:txBody>
          <a:bodyPr wrap="square" rtlCol="0">
            <a:spAutoFit/>
          </a:bodyPr>
          <a:lstStyle/>
          <a:p>
            <a:r>
              <a:rPr lang="en-US" dirty="0" smtClean="0"/>
              <a:t>1</a:t>
            </a:r>
            <a:endParaRPr lang="en-US" dirty="0"/>
          </a:p>
        </p:txBody>
      </p:sp>
      <p:sp>
        <p:nvSpPr>
          <p:cNvPr id="30" name="TextBox 29"/>
          <p:cNvSpPr txBox="1"/>
          <p:nvPr/>
        </p:nvSpPr>
        <p:spPr>
          <a:xfrm>
            <a:off x="2922930" y="5220338"/>
            <a:ext cx="436251" cy="369332"/>
          </a:xfrm>
          <a:prstGeom prst="rect">
            <a:avLst/>
          </a:prstGeom>
          <a:noFill/>
        </p:spPr>
        <p:txBody>
          <a:bodyPr wrap="square" rtlCol="0">
            <a:spAutoFit/>
          </a:bodyPr>
          <a:lstStyle/>
          <a:p>
            <a:r>
              <a:rPr lang="en-US" dirty="0"/>
              <a:t>2</a:t>
            </a:r>
          </a:p>
        </p:txBody>
      </p:sp>
      <p:sp>
        <p:nvSpPr>
          <p:cNvPr id="31" name="TextBox 30"/>
          <p:cNvSpPr txBox="1"/>
          <p:nvPr/>
        </p:nvSpPr>
        <p:spPr>
          <a:xfrm>
            <a:off x="4123967" y="5180787"/>
            <a:ext cx="314725" cy="369332"/>
          </a:xfrm>
          <a:prstGeom prst="rect">
            <a:avLst/>
          </a:prstGeom>
          <a:noFill/>
        </p:spPr>
        <p:txBody>
          <a:bodyPr wrap="square" rtlCol="0">
            <a:spAutoFit/>
          </a:bodyPr>
          <a:lstStyle/>
          <a:p>
            <a:r>
              <a:rPr lang="en-US" dirty="0"/>
              <a:t>3</a:t>
            </a:r>
          </a:p>
        </p:txBody>
      </p:sp>
      <p:sp>
        <p:nvSpPr>
          <p:cNvPr id="32" name="TextBox 31"/>
          <p:cNvSpPr txBox="1"/>
          <p:nvPr/>
        </p:nvSpPr>
        <p:spPr>
          <a:xfrm>
            <a:off x="5209055" y="5187837"/>
            <a:ext cx="314725" cy="369332"/>
          </a:xfrm>
          <a:prstGeom prst="rect">
            <a:avLst/>
          </a:prstGeom>
          <a:noFill/>
        </p:spPr>
        <p:txBody>
          <a:bodyPr wrap="square" rtlCol="0">
            <a:spAutoFit/>
          </a:bodyPr>
          <a:lstStyle/>
          <a:p>
            <a:r>
              <a:rPr lang="en-US" dirty="0"/>
              <a:t>4</a:t>
            </a:r>
          </a:p>
        </p:txBody>
      </p:sp>
      <p:sp>
        <p:nvSpPr>
          <p:cNvPr id="33" name="TextBox 32"/>
          <p:cNvSpPr txBox="1"/>
          <p:nvPr/>
        </p:nvSpPr>
        <p:spPr>
          <a:xfrm>
            <a:off x="6405387" y="5181880"/>
            <a:ext cx="314725" cy="369332"/>
          </a:xfrm>
          <a:prstGeom prst="rect">
            <a:avLst/>
          </a:prstGeom>
          <a:noFill/>
        </p:spPr>
        <p:txBody>
          <a:bodyPr wrap="square" rtlCol="0">
            <a:spAutoFit/>
          </a:bodyPr>
          <a:lstStyle/>
          <a:p>
            <a:r>
              <a:rPr lang="en-US" dirty="0"/>
              <a:t>5</a:t>
            </a:r>
          </a:p>
        </p:txBody>
      </p:sp>
      <p:sp>
        <p:nvSpPr>
          <p:cNvPr id="34" name="TextBox 33"/>
          <p:cNvSpPr txBox="1"/>
          <p:nvPr/>
        </p:nvSpPr>
        <p:spPr>
          <a:xfrm>
            <a:off x="7635977" y="5220338"/>
            <a:ext cx="314725" cy="369332"/>
          </a:xfrm>
          <a:prstGeom prst="rect">
            <a:avLst/>
          </a:prstGeom>
          <a:noFill/>
        </p:spPr>
        <p:txBody>
          <a:bodyPr wrap="square" rtlCol="0">
            <a:spAutoFit/>
          </a:bodyPr>
          <a:lstStyle/>
          <a:p>
            <a:r>
              <a:rPr lang="en-US" dirty="0"/>
              <a:t>6</a:t>
            </a:r>
          </a:p>
        </p:txBody>
      </p:sp>
      <p:sp>
        <p:nvSpPr>
          <p:cNvPr id="35" name="TextBox 34"/>
          <p:cNvSpPr txBox="1"/>
          <p:nvPr/>
        </p:nvSpPr>
        <p:spPr>
          <a:xfrm>
            <a:off x="8776619" y="5180787"/>
            <a:ext cx="314725" cy="369332"/>
          </a:xfrm>
          <a:prstGeom prst="rect">
            <a:avLst/>
          </a:prstGeom>
          <a:noFill/>
        </p:spPr>
        <p:txBody>
          <a:bodyPr wrap="square" rtlCol="0">
            <a:spAutoFit/>
          </a:bodyPr>
          <a:lstStyle/>
          <a:p>
            <a:r>
              <a:rPr lang="en-US" dirty="0"/>
              <a:t>7</a:t>
            </a:r>
          </a:p>
        </p:txBody>
      </p:sp>
      <p:sp>
        <p:nvSpPr>
          <p:cNvPr id="36" name="TextBox 35"/>
          <p:cNvSpPr txBox="1"/>
          <p:nvPr/>
        </p:nvSpPr>
        <p:spPr>
          <a:xfrm>
            <a:off x="9839036" y="5187837"/>
            <a:ext cx="614217" cy="369332"/>
          </a:xfrm>
          <a:prstGeom prst="rect">
            <a:avLst/>
          </a:prstGeom>
          <a:noFill/>
        </p:spPr>
        <p:txBody>
          <a:bodyPr wrap="square" rtlCol="0">
            <a:spAutoFit/>
          </a:bodyPr>
          <a:lstStyle/>
          <a:p>
            <a:r>
              <a:rPr lang="en-US" dirty="0"/>
              <a:t>8</a:t>
            </a:r>
          </a:p>
        </p:txBody>
      </p:sp>
      <p:sp>
        <p:nvSpPr>
          <p:cNvPr id="37" name="Rectangle 36"/>
          <p:cNvSpPr/>
          <p:nvPr/>
        </p:nvSpPr>
        <p:spPr>
          <a:xfrm>
            <a:off x="4917800" y="5032349"/>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011122" y="5032349"/>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611067" y="5032349"/>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704389" y="5032349"/>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397659" y="503683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529823" y="5029788"/>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0623145" y="5029788"/>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11042723" y="5208288"/>
            <a:ext cx="314725" cy="369332"/>
          </a:xfrm>
          <a:prstGeom prst="rect">
            <a:avLst/>
          </a:prstGeom>
          <a:noFill/>
        </p:spPr>
        <p:txBody>
          <a:bodyPr wrap="square" rtlCol="0">
            <a:spAutoFit/>
          </a:bodyPr>
          <a:lstStyle/>
          <a:p>
            <a:r>
              <a:rPr lang="en-US" dirty="0"/>
              <a:t>9</a:t>
            </a:r>
          </a:p>
        </p:txBody>
      </p:sp>
      <p:sp>
        <p:nvSpPr>
          <p:cNvPr id="56" name="TextBox 55"/>
          <p:cNvSpPr txBox="1"/>
          <p:nvPr/>
        </p:nvSpPr>
        <p:spPr>
          <a:xfrm>
            <a:off x="1452170" y="4604138"/>
            <a:ext cx="1024515" cy="369332"/>
          </a:xfrm>
          <a:prstGeom prst="rect">
            <a:avLst/>
          </a:prstGeom>
          <a:noFill/>
        </p:spPr>
        <p:txBody>
          <a:bodyPr wrap="square" rtlCol="0">
            <a:spAutoFit/>
          </a:bodyPr>
          <a:lstStyle/>
          <a:p>
            <a:r>
              <a:rPr lang="en-US" dirty="0"/>
              <a:t>a</a:t>
            </a:r>
            <a:r>
              <a:rPr lang="en-US" dirty="0" smtClean="0"/>
              <a:t>[0][0]</a:t>
            </a:r>
            <a:endParaRPr lang="en-US" dirty="0"/>
          </a:p>
        </p:txBody>
      </p:sp>
      <p:sp>
        <p:nvSpPr>
          <p:cNvPr id="65" name="TextBox 64"/>
          <p:cNvSpPr txBox="1"/>
          <p:nvPr/>
        </p:nvSpPr>
        <p:spPr>
          <a:xfrm>
            <a:off x="2647372" y="4587436"/>
            <a:ext cx="1024515" cy="369332"/>
          </a:xfrm>
          <a:prstGeom prst="rect">
            <a:avLst/>
          </a:prstGeom>
          <a:noFill/>
        </p:spPr>
        <p:txBody>
          <a:bodyPr wrap="square" rtlCol="0">
            <a:spAutoFit/>
          </a:bodyPr>
          <a:lstStyle/>
          <a:p>
            <a:r>
              <a:rPr lang="en-US" dirty="0"/>
              <a:t>a</a:t>
            </a:r>
            <a:r>
              <a:rPr lang="en-US" dirty="0" smtClean="0"/>
              <a:t>[0][1]</a:t>
            </a:r>
            <a:endParaRPr lang="en-US" dirty="0"/>
          </a:p>
        </p:txBody>
      </p:sp>
      <p:sp>
        <p:nvSpPr>
          <p:cNvPr id="66" name="TextBox 65"/>
          <p:cNvSpPr txBox="1"/>
          <p:nvPr/>
        </p:nvSpPr>
        <p:spPr>
          <a:xfrm>
            <a:off x="3804471" y="4605490"/>
            <a:ext cx="1024515" cy="369332"/>
          </a:xfrm>
          <a:prstGeom prst="rect">
            <a:avLst/>
          </a:prstGeom>
          <a:noFill/>
        </p:spPr>
        <p:txBody>
          <a:bodyPr wrap="square" rtlCol="0">
            <a:spAutoFit/>
          </a:bodyPr>
          <a:lstStyle/>
          <a:p>
            <a:r>
              <a:rPr lang="en-US" dirty="0"/>
              <a:t>a</a:t>
            </a:r>
            <a:r>
              <a:rPr lang="en-US" dirty="0" smtClean="0"/>
              <a:t>[0][2]</a:t>
            </a:r>
            <a:endParaRPr lang="en-US" dirty="0"/>
          </a:p>
        </p:txBody>
      </p:sp>
      <p:sp>
        <p:nvSpPr>
          <p:cNvPr id="67" name="TextBox 66"/>
          <p:cNvSpPr txBox="1"/>
          <p:nvPr/>
        </p:nvSpPr>
        <p:spPr>
          <a:xfrm>
            <a:off x="4999673" y="4588788"/>
            <a:ext cx="1024515" cy="369332"/>
          </a:xfrm>
          <a:prstGeom prst="rect">
            <a:avLst/>
          </a:prstGeom>
          <a:noFill/>
        </p:spPr>
        <p:txBody>
          <a:bodyPr wrap="square" rtlCol="0">
            <a:spAutoFit/>
          </a:bodyPr>
          <a:lstStyle/>
          <a:p>
            <a:r>
              <a:rPr lang="en-US" dirty="0" smtClean="0"/>
              <a:t>a[1][0]</a:t>
            </a:r>
            <a:endParaRPr lang="en-US" dirty="0"/>
          </a:p>
        </p:txBody>
      </p:sp>
      <p:sp>
        <p:nvSpPr>
          <p:cNvPr id="68" name="TextBox 67"/>
          <p:cNvSpPr txBox="1"/>
          <p:nvPr/>
        </p:nvSpPr>
        <p:spPr>
          <a:xfrm>
            <a:off x="6121751" y="4595211"/>
            <a:ext cx="1024515" cy="369332"/>
          </a:xfrm>
          <a:prstGeom prst="rect">
            <a:avLst/>
          </a:prstGeom>
          <a:noFill/>
        </p:spPr>
        <p:txBody>
          <a:bodyPr wrap="square" rtlCol="0">
            <a:spAutoFit/>
          </a:bodyPr>
          <a:lstStyle/>
          <a:p>
            <a:r>
              <a:rPr lang="en-US" dirty="0" smtClean="0"/>
              <a:t>a[1][</a:t>
            </a:r>
            <a:r>
              <a:rPr lang="en-US" dirty="0"/>
              <a:t>1</a:t>
            </a:r>
            <a:r>
              <a:rPr lang="en-US" dirty="0" smtClean="0"/>
              <a:t>]</a:t>
            </a:r>
            <a:endParaRPr lang="en-US" dirty="0"/>
          </a:p>
        </p:txBody>
      </p:sp>
      <p:sp>
        <p:nvSpPr>
          <p:cNvPr id="69" name="TextBox 68"/>
          <p:cNvSpPr txBox="1"/>
          <p:nvPr/>
        </p:nvSpPr>
        <p:spPr>
          <a:xfrm>
            <a:off x="7316953" y="4578509"/>
            <a:ext cx="1024515" cy="369332"/>
          </a:xfrm>
          <a:prstGeom prst="rect">
            <a:avLst/>
          </a:prstGeom>
          <a:noFill/>
        </p:spPr>
        <p:txBody>
          <a:bodyPr wrap="square" rtlCol="0">
            <a:spAutoFit/>
          </a:bodyPr>
          <a:lstStyle/>
          <a:p>
            <a:r>
              <a:rPr lang="en-US" dirty="0" smtClean="0"/>
              <a:t>a[1][</a:t>
            </a:r>
            <a:r>
              <a:rPr lang="en-US" dirty="0"/>
              <a:t>2</a:t>
            </a:r>
            <a:r>
              <a:rPr lang="en-US" dirty="0" smtClean="0"/>
              <a:t>]</a:t>
            </a:r>
            <a:endParaRPr lang="en-US" dirty="0"/>
          </a:p>
        </p:txBody>
      </p:sp>
      <p:sp>
        <p:nvSpPr>
          <p:cNvPr id="70" name="TextBox 69"/>
          <p:cNvSpPr txBox="1"/>
          <p:nvPr/>
        </p:nvSpPr>
        <p:spPr>
          <a:xfrm>
            <a:off x="8474052" y="4550263"/>
            <a:ext cx="1024515" cy="369332"/>
          </a:xfrm>
          <a:prstGeom prst="rect">
            <a:avLst/>
          </a:prstGeom>
          <a:noFill/>
        </p:spPr>
        <p:txBody>
          <a:bodyPr wrap="square" rtlCol="0">
            <a:spAutoFit/>
          </a:bodyPr>
          <a:lstStyle/>
          <a:p>
            <a:r>
              <a:rPr lang="en-US" dirty="0" smtClean="0"/>
              <a:t>a[2][0]</a:t>
            </a:r>
            <a:endParaRPr lang="en-US" dirty="0"/>
          </a:p>
        </p:txBody>
      </p:sp>
      <p:sp>
        <p:nvSpPr>
          <p:cNvPr id="71" name="TextBox 70"/>
          <p:cNvSpPr txBox="1"/>
          <p:nvPr/>
        </p:nvSpPr>
        <p:spPr>
          <a:xfrm>
            <a:off x="9669254" y="4579861"/>
            <a:ext cx="1024515" cy="369332"/>
          </a:xfrm>
          <a:prstGeom prst="rect">
            <a:avLst/>
          </a:prstGeom>
          <a:noFill/>
        </p:spPr>
        <p:txBody>
          <a:bodyPr wrap="square" rtlCol="0">
            <a:spAutoFit/>
          </a:bodyPr>
          <a:lstStyle/>
          <a:p>
            <a:r>
              <a:rPr lang="en-US" dirty="0" smtClean="0"/>
              <a:t>a[2][</a:t>
            </a:r>
            <a:r>
              <a:rPr lang="en-US" dirty="0"/>
              <a:t>1</a:t>
            </a:r>
            <a:r>
              <a:rPr lang="en-US" dirty="0" smtClean="0"/>
              <a:t>]</a:t>
            </a:r>
            <a:endParaRPr lang="en-US" dirty="0"/>
          </a:p>
        </p:txBody>
      </p:sp>
      <p:sp>
        <p:nvSpPr>
          <p:cNvPr id="72" name="TextBox 71"/>
          <p:cNvSpPr txBox="1"/>
          <p:nvPr/>
        </p:nvSpPr>
        <p:spPr>
          <a:xfrm>
            <a:off x="10717591" y="4580068"/>
            <a:ext cx="1024515" cy="369332"/>
          </a:xfrm>
          <a:prstGeom prst="rect">
            <a:avLst/>
          </a:prstGeom>
          <a:noFill/>
        </p:spPr>
        <p:txBody>
          <a:bodyPr wrap="square" rtlCol="0">
            <a:spAutoFit/>
          </a:bodyPr>
          <a:lstStyle/>
          <a:p>
            <a:r>
              <a:rPr lang="en-US" dirty="0" smtClean="0"/>
              <a:t>a[2][</a:t>
            </a:r>
            <a:r>
              <a:rPr lang="en-US" dirty="0"/>
              <a:t>2</a:t>
            </a:r>
            <a:r>
              <a:rPr lang="en-US" dirty="0" smtClean="0"/>
              <a:t>]</a:t>
            </a:r>
            <a:endParaRPr lang="en-US" dirty="0"/>
          </a:p>
        </p:txBody>
      </p:sp>
      <p:sp>
        <p:nvSpPr>
          <p:cNvPr id="73" name="TextBox 72"/>
          <p:cNvSpPr txBox="1"/>
          <p:nvPr/>
        </p:nvSpPr>
        <p:spPr>
          <a:xfrm>
            <a:off x="1604570" y="5856127"/>
            <a:ext cx="1024515" cy="369332"/>
          </a:xfrm>
          <a:prstGeom prst="rect">
            <a:avLst/>
          </a:prstGeom>
          <a:noFill/>
        </p:spPr>
        <p:txBody>
          <a:bodyPr wrap="square" rtlCol="0">
            <a:spAutoFit/>
          </a:bodyPr>
          <a:lstStyle/>
          <a:p>
            <a:r>
              <a:rPr lang="en-US" dirty="0" smtClean="0"/>
              <a:t>65500</a:t>
            </a:r>
            <a:endParaRPr lang="en-US" dirty="0"/>
          </a:p>
        </p:txBody>
      </p:sp>
      <p:sp>
        <p:nvSpPr>
          <p:cNvPr id="74" name="TextBox 73"/>
          <p:cNvSpPr txBox="1"/>
          <p:nvPr/>
        </p:nvSpPr>
        <p:spPr>
          <a:xfrm>
            <a:off x="2799772" y="5839425"/>
            <a:ext cx="1024515" cy="369332"/>
          </a:xfrm>
          <a:prstGeom prst="rect">
            <a:avLst/>
          </a:prstGeom>
          <a:noFill/>
        </p:spPr>
        <p:txBody>
          <a:bodyPr wrap="square" rtlCol="0">
            <a:spAutoFit/>
          </a:bodyPr>
          <a:lstStyle/>
          <a:p>
            <a:r>
              <a:rPr lang="en-US" dirty="0" smtClean="0"/>
              <a:t>65502</a:t>
            </a:r>
            <a:endParaRPr lang="en-US" dirty="0"/>
          </a:p>
        </p:txBody>
      </p:sp>
      <p:sp>
        <p:nvSpPr>
          <p:cNvPr id="75" name="TextBox 74"/>
          <p:cNvSpPr txBox="1"/>
          <p:nvPr/>
        </p:nvSpPr>
        <p:spPr>
          <a:xfrm>
            <a:off x="3956871" y="5857479"/>
            <a:ext cx="1024515" cy="369332"/>
          </a:xfrm>
          <a:prstGeom prst="rect">
            <a:avLst/>
          </a:prstGeom>
          <a:noFill/>
        </p:spPr>
        <p:txBody>
          <a:bodyPr wrap="square" rtlCol="0">
            <a:spAutoFit/>
          </a:bodyPr>
          <a:lstStyle/>
          <a:p>
            <a:r>
              <a:rPr lang="en-US" dirty="0" smtClean="0"/>
              <a:t>65504</a:t>
            </a:r>
            <a:endParaRPr lang="en-US" dirty="0"/>
          </a:p>
        </p:txBody>
      </p:sp>
      <p:sp>
        <p:nvSpPr>
          <p:cNvPr id="76" name="TextBox 75"/>
          <p:cNvSpPr txBox="1"/>
          <p:nvPr/>
        </p:nvSpPr>
        <p:spPr>
          <a:xfrm>
            <a:off x="5152073" y="5840777"/>
            <a:ext cx="1024515" cy="369332"/>
          </a:xfrm>
          <a:prstGeom prst="rect">
            <a:avLst/>
          </a:prstGeom>
          <a:noFill/>
        </p:spPr>
        <p:txBody>
          <a:bodyPr wrap="square" rtlCol="0">
            <a:spAutoFit/>
          </a:bodyPr>
          <a:lstStyle/>
          <a:p>
            <a:r>
              <a:rPr lang="en-US" dirty="0" smtClean="0"/>
              <a:t>65506</a:t>
            </a:r>
            <a:endParaRPr lang="en-US" dirty="0"/>
          </a:p>
        </p:txBody>
      </p:sp>
      <p:sp>
        <p:nvSpPr>
          <p:cNvPr id="77" name="TextBox 76"/>
          <p:cNvSpPr txBox="1"/>
          <p:nvPr/>
        </p:nvSpPr>
        <p:spPr>
          <a:xfrm>
            <a:off x="6274151" y="5847200"/>
            <a:ext cx="1024515" cy="369332"/>
          </a:xfrm>
          <a:prstGeom prst="rect">
            <a:avLst/>
          </a:prstGeom>
          <a:noFill/>
        </p:spPr>
        <p:txBody>
          <a:bodyPr wrap="square" rtlCol="0">
            <a:spAutoFit/>
          </a:bodyPr>
          <a:lstStyle/>
          <a:p>
            <a:r>
              <a:rPr lang="en-US" dirty="0" smtClean="0"/>
              <a:t>65508</a:t>
            </a:r>
            <a:endParaRPr lang="en-US" dirty="0"/>
          </a:p>
        </p:txBody>
      </p:sp>
      <p:sp>
        <p:nvSpPr>
          <p:cNvPr id="78" name="TextBox 77"/>
          <p:cNvSpPr txBox="1"/>
          <p:nvPr/>
        </p:nvSpPr>
        <p:spPr>
          <a:xfrm>
            <a:off x="7469353" y="5830498"/>
            <a:ext cx="1024515" cy="369332"/>
          </a:xfrm>
          <a:prstGeom prst="rect">
            <a:avLst/>
          </a:prstGeom>
          <a:noFill/>
        </p:spPr>
        <p:txBody>
          <a:bodyPr wrap="square" rtlCol="0">
            <a:spAutoFit/>
          </a:bodyPr>
          <a:lstStyle/>
          <a:p>
            <a:r>
              <a:rPr lang="en-US" dirty="0" smtClean="0"/>
              <a:t>65510</a:t>
            </a:r>
            <a:endParaRPr lang="en-US" dirty="0"/>
          </a:p>
        </p:txBody>
      </p:sp>
      <p:sp>
        <p:nvSpPr>
          <p:cNvPr id="79" name="TextBox 78"/>
          <p:cNvSpPr txBox="1"/>
          <p:nvPr/>
        </p:nvSpPr>
        <p:spPr>
          <a:xfrm>
            <a:off x="8626452" y="5802252"/>
            <a:ext cx="1024515" cy="369332"/>
          </a:xfrm>
          <a:prstGeom prst="rect">
            <a:avLst/>
          </a:prstGeom>
          <a:noFill/>
        </p:spPr>
        <p:txBody>
          <a:bodyPr wrap="square" rtlCol="0">
            <a:spAutoFit/>
          </a:bodyPr>
          <a:lstStyle/>
          <a:p>
            <a:r>
              <a:rPr lang="en-US" dirty="0" smtClean="0"/>
              <a:t>65512</a:t>
            </a:r>
            <a:endParaRPr lang="en-US" dirty="0"/>
          </a:p>
        </p:txBody>
      </p:sp>
      <p:sp>
        <p:nvSpPr>
          <p:cNvPr id="80" name="TextBox 79"/>
          <p:cNvSpPr txBox="1"/>
          <p:nvPr/>
        </p:nvSpPr>
        <p:spPr>
          <a:xfrm>
            <a:off x="9821654" y="5831850"/>
            <a:ext cx="1024515" cy="369332"/>
          </a:xfrm>
          <a:prstGeom prst="rect">
            <a:avLst/>
          </a:prstGeom>
          <a:noFill/>
        </p:spPr>
        <p:txBody>
          <a:bodyPr wrap="square" rtlCol="0">
            <a:spAutoFit/>
          </a:bodyPr>
          <a:lstStyle/>
          <a:p>
            <a:r>
              <a:rPr lang="en-US" dirty="0" smtClean="0"/>
              <a:t>65514</a:t>
            </a:r>
            <a:endParaRPr lang="en-US" dirty="0"/>
          </a:p>
        </p:txBody>
      </p:sp>
      <p:sp>
        <p:nvSpPr>
          <p:cNvPr id="81" name="TextBox 80"/>
          <p:cNvSpPr txBox="1"/>
          <p:nvPr/>
        </p:nvSpPr>
        <p:spPr>
          <a:xfrm>
            <a:off x="10869991" y="5832057"/>
            <a:ext cx="1024515" cy="369332"/>
          </a:xfrm>
          <a:prstGeom prst="rect">
            <a:avLst/>
          </a:prstGeom>
          <a:noFill/>
        </p:spPr>
        <p:txBody>
          <a:bodyPr wrap="square" rtlCol="0">
            <a:spAutoFit/>
          </a:bodyPr>
          <a:lstStyle/>
          <a:p>
            <a:r>
              <a:rPr lang="en-US" dirty="0" smtClean="0"/>
              <a:t>65516</a:t>
            </a:r>
            <a:endParaRPr lang="en-US" dirty="0"/>
          </a:p>
        </p:txBody>
      </p:sp>
    </p:spTree>
    <p:extLst>
      <p:ext uri="{BB962C8B-B14F-4D97-AF65-F5344CB8AC3E}">
        <p14:creationId xmlns:p14="http://schemas.microsoft.com/office/powerpoint/2010/main" val="49124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Syntax for declaration of 2-D array</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77500" lnSpcReduction="20000"/>
          </a:bodyPr>
          <a:lstStyle/>
          <a:p>
            <a:r>
              <a:rPr lang="en-US" b="1" dirty="0" err="1">
                <a:latin typeface="+mj-lt"/>
              </a:rPr>
              <a:t>d</a:t>
            </a:r>
            <a:r>
              <a:rPr lang="en-US" b="1" dirty="0" err="1" smtClean="0">
                <a:latin typeface="+mj-lt"/>
              </a:rPr>
              <a:t>ata_type</a:t>
            </a:r>
            <a:r>
              <a:rPr lang="en-US" b="1" dirty="0" smtClean="0">
                <a:latin typeface="+mj-lt"/>
              </a:rPr>
              <a:t> (*</a:t>
            </a:r>
            <a:r>
              <a:rPr lang="en-US" b="1" dirty="0" err="1" smtClean="0">
                <a:latin typeface="+mj-lt"/>
              </a:rPr>
              <a:t>ptr_var</a:t>
            </a:r>
            <a:r>
              <a:rPr lang="en-US" b="1" dirty="0" smtClean="0">
                <a:latin typeface="+mj-lt"/>
              </a:rPr>
              <a:t>)[size2];</a:t>
            </a:r>
          </a:p>
          <a:p>
            <a:endParaRPr lang="en-US" dirty="0">
              <a:latin typeface="+mj-lt"/>
            </a:endParaRPr>
          </a:p>
          <a:p>
            <a:r>
              <a:rPr lang="en-US" dirty="0" smtClean="0">
                <a:latin typeface="+mj-lt"/>
              </a:rPr>
              <a:t>Instead of </a:t>
            </a:r>
            <a:r>
              <a:rPr lang="en-US" b="1" dirty="0" err="1" smtClean="0">
                <a:latin typeface="+mj-lt"/>
              </a:rPr>
              <a:t>data_type</a:t>
            </a:r>
            <a:r>
              <a:rPr lang="en-US" b="1" dirty="0" smtClean="0">
                <a:latin typeface="+mj-lt"/>
              </a:rPr>
              <a:t> array[size1][size2];</a:t>
            </a:r>
          </a:p>
          <a:p>
            <a:endParaRPr lang="en-US" b="1" dirty="0">
              <a:latin typeface="+mj-lt"/>
            </a:endParaRPr>
          </a:p>
          <a:p>
            <a:r>
              <a:rPr lang="en-US" dirty="0" smtClean="0">
                <a:latin typeface="+mj-lt"/>
              </a:rPr>
              <a:t>Ex: Suppose x is a two dimensional integer array having 4 rows and 5 columns. We declare x as</a:t>
            </a:r>
          </a:p>
          <a:p>
            <a:pPr marL="0" indent="0">
              <a:buNone/>
            </a:pPr>
            <a:r>
              <a:rPr lang="en-US" b="1" dirty="0" smtClean="0">
                <a:latin typeface="+mj-lt"/>
              </a:rPr>
              <a:t>	</a:t>
            </a:r>
            <a:r>
              <a:rPr lang="en-US" b="1" dirty="0">
                <a:latin typeface="+mj-lt"/>
              </a:rPr>
              <a:t>	</a:t>
            </a:r>
            <a:r>
              <a:rPr lang="en-US" b="1" dirty="0" err="1" smtClean="0">
                <a:latin typeface="+mj-lt"/>
              </a:rPr>
              <a:t>int</a:t>
            </a:r>
            <a:r>
              <a:rPr lang="en-US" b="1" dirty="0" smtClean="0">
                <a:latin typeface="+mj-lt"/>
              </a:rPr>
              <a:t> (*x)[5];</a:t>
            </a:r>
          </a:p>
          <a:p>
            <a:pPr marL="0" indent="0">
              <a:buNone/>
            </a:pPr>
            <a:r>
              <a:rPr lang="en-US" dirty="0">
                <a:latin typeface="+mj-lt"/>
              </a:rPr>
              <a:t>	</a:t>
            </a:r>
            <a:r>
              <a:rPr lang="en-US" dirty="0" smtClean="0">
                <a:latin typeface="+mj-lt"/>
              </a:rPr>
              <a:t>		rather than </a:t>
            </a:r>
          </a:p>
          <a:p>
            <a:pPr marL="0" indent="0">
              <a:buNone/>
            </a:pPr>
            <a:r>
              <a:rPr lang="en-US" b="1" dirty="0" smtClean="0">
                <a:latin typeface="+mj-lt"/>
              </a:rPr>
              <a:t>		</a:t>
            </a:r>
            <a:r>
              <a:rPr lang="en-US" b="1" dirty="0">
                <a:latin typeface="+mj-lt"/>
              </a:rPr>
              <a:t>	</a:t>
            </a:r>
            <a:r>
              <a:rPr lang="en-US" b="1" dirty="0" smtClean="0">
                <a:latin typeface="+mj-lt"/>
              </a:rPr>
              <a:t>	</a:t>
            </a:r>
            <a:r>
              <a:rPr lang="en-US" b="1" dirty="0" err="1" smtClean="0">
                <a:latin typeface="+mj-lt"/>
              </a:rPr>
              <a:t>int</a:t>
            </a:r>
            <a:r>
              <a:rPr lang="en-US" b="1" dirty="0" smtClean="0">
                <a:latin typeface="+mj-lt"/>
              </a:rPr>
              <a:t> x[4][5];</a:t>
            </a:r>
          </a:p>
          <a:p>
            <a:r>
              <a:rPr lang="en-US" dirty="0">
                <a:latin typeface="+mj-lt"/>
              </a:rPr>
              <a:t>x</a:t>
            </a:r>
            <a:r>
              <a:rPr lang="en-US" dirty="0" smtClean="0">
                <a:latin typeface="+mj-lt"/>
              </a:rPr>
              <a:t> points to the first 5 element array, which is actually first row of the two dimensional array.</a:t>
            </a:r>
          </a:p>
          <a:p>
            <a:endParaRPr lang="en-US" dirty="0" smtClean="0">
              <a:latin typeface="+mj-lt"/>
            </a:endParaRPr>
          </a:p>
          <a:p>
            <a:r>
              <a:rPr lang="en-US" dirty="0" smtClean="0">
                <a:latin typeface="+mj-lt"/>
              </a:rPr>
              <a:t>Similarly x+1 points to the second 5 element array, which is the second row of the two dimensional array</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34</a:t>
            </a:fld>
            <a:endParaRPr lang="en-US"/>
          </a:p>
        </p:txBody>
      </p:sp>
    </p:spTree>
    <p:extLst>
      <p:ext uri="{BB962C8B-B14F-4D97-AF65-F5344CB8AC3E}">
        <p14:creationId xmlns:p14="http://schemas.microsoft.com/office/powerpoint/2010/main" val="1628317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35</a:t>
            </a:fld>
            <a:endParaRPr lang="en-US"/>
          </a:p>
        </p:txBody>
      </p:sp>
      <p:sp>
        <p:nvSpPr>
          <p:cNvPr id="17" name="Rectangle 16"/>
          <p:cNvSpPr/>
          <p:nvPr/>
        </p:nvSpPr>
        <p:spPr>
          <a:xfrm>
            <a:off x="5473385" y="865464"/>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566707" y="86546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166652" y="865464"/>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59974" y="86546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53244" y="869953"/>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37259" y="983849"/>
            <a:ext cx="284052" cy="369332"/>
          </a:xfrm>
          <a:prstGeom prst="rect">
            <a:avLst/>
          </a:prstGeom>
          <a:noFill/>
        </p:spPr>
        <p:txBody>
          <a:bodyPr wrap="none" rtlCol="0">
            <a:spAutoFit/>
          </a:bodyPr>
          <a:lstStyle/>
          <a:p>
            <a:r>
              <a:rPr lang="en-US" dirty="0"/>
              <a:t>x</a:t>
            </a:r>
          </a:p>
        </p:txBody>
      </p:sp>
      <p:cxnSp>
        <p:nvCxnSpPr>
          <p:cNvPr id="26" name="Straight Arrow Connector 25"/>
          <p:cNvCxnSpPr>
            <a:endCxn id="21" idx="1"/>
          </p:cNvCxnSpPr>
          <p:nvPr/>
        </p:nvCxnSpPr>
        <p:spPr>
          <a:xfrm flipV="1">
            <a:off x="1393135" y="1205619"/>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946253" y="1590179"/>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159658" y="1590179"/>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60214" y="1648069"/>
            <a:ext cx="399468" cy="369332"/>
          </a:xfrm>
          <a:prstGeom prst="rect">
            <a:avLst/>
          </a:prstGeom>
          <a:noFill/>
        </p:spPr>
        <p:txBody>
          <a:bodyPr wrap="none" rtlCol="0">
            <a:spAutoFit/>
          </a:bodyPr>
          <a:lstStyle/>
          <a:p>
            <a:r>
              <a:rPr lang="en-US" dirty="0" smtClean="0"/>
              <a:t>*x</a:t>
            </a:r>
            <a:endParaRPr lang="en-US" dirty="0"/>
          </a:p>
        </p:txBody>
      </p:sp>
      <p:sp>
        <p:nvSpPr>
          <p:cNvPr id="36" name="TextBox 35"/>
          <p:cNvSpPr txBox="1"/>
          <p:nvPr/>
        </p:nvSpPr>
        <p:spPr>
          <a:xfrm>
            <a:off x="3381665" y="1667813"/>
            <a:ext cx="762072" cy="369332"/>
          </a:xfrm>
          <a:prstGeom prst="rect">
            <a:avLst/>
          </a:prstGeom>
          <a:noFill/>
        </p:spPr>
        <p:txBody>
          <a:bodyPr wrap="square" rtlCol="0">
            <a:spAutoFit/>
          </a:bodyPr>
          <a:lstStyle/>
          <a:p>
            <a:r>
              <a:rPr lang="en-US" smtClean="0"/>
              <a:t>*x +1</a:t>
            </a:r>
            <a:endParaRPr lang="en-US" dirty="0"/>
          </a:p>
        </p:txBody>
      </p:sp>
      <p:sp>
        <p:nvSpPr>
          <p:cNvPr id="40" name="TextBox 39"/>
          <p:cNvSpPr txBox="1"/>
          <p:nvPr/>
        </p:nvSpPr>
        <p:spPr>
          <a:xfrm>
            <a:off x="4038600" y="341965"/>
            <a:ext cx="2412327" cy="369332"/>
          </a:xfrm>
          <a:prstGeom prst="rect">
            <a:avLst/>
          </a:prstGeom>
          <a:noFill/>
        </p:spPr>
        <p:txBody>
          <a:bodyPr wrap="none" rtlCol="0">
            <a:spAutoFit/>
          </a:bodyPr>
          <a:lstStyle/>
          <a:p>
            <a:r>
              <a:rPr lang="en-US" dirty="0" smtClean="0"/>
              <a:t>1</a:t>
            </a:r>
            <a:r>
              <a:rPr lang="en-US" baseline="30000" dirty="0" smtClean="0"/>
              <a:t>st</a:t>
            </a:r>
            <a:r>
              <a:rPr lang="en-US" dirty="0" smtClean="0"/>
              <a:t> 1-D array or first row</a:t>
            </a:r>
            <a:endParaRPr lang="en-US" dirty="0"/>
          </a:p>
        </p:txBody>
      </p:sp>
      <p:sp>
        <p:nvSpPr>
          <p:cNvPr id="41" name="TextBox 40"/>
          <p:cNvSpPr txBox="1"/>
          <p:nvPr/>
        </p:nvSpPr>
        <p:spPr>
          <a:xfrm>
            <a:off x="4038600" y="2316901"/>
            <a:ext cx="2514984" cy="369332"/>
          </a:xfrm>
          <a:prstGeom prst="rect">
            <a:avLst/>
          </a:prstGeom>
          <a:noFill/>
        </p:spPr>
        <p:txBody>
          <a:bodyPr wrap="none" rtlCol="0">
            <a:spAutoFit/>
          </a:bodyPr>
          <a:lstStyle/>
          <a:p>
            <a:r>
              <a:rPr lang="en-US" dirty="0" smtClean="0"/>
              <a:t>2</a:t>
            </a:r>
            <a:r>
              <a:rPr lang="en-US" baseline="30000" dirty="0" smtClean="0"/>
              <a:t>nd</a:t>
            </a:r>
            <a:r>
              <a:rPr lang="en-US" dirty="0" smtClean="0"/>
              <a:t>  1-D array or first row</a:t>
            </a:r>
            <a:endParaRPr lang="en-US" dirty="0"/>
          </a:p>
        </p:txBody>
      </p:sp>
      <p:sp>
        <p:nvSpPr>
          <p:cNvPr id="44" name="Rectangle 43"/>
          <p:cNvSpPr/>
          <p:nvPr/>
        </p:nvSpPr>
        <p:spPr>
          <a:xfrm>
            <a:off x="5440588" y="2707766"/>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533910" y="2707766"/>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133855" y="2707766"/>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227177" y="2707766"/>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920447" y="271225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00051" y="2826151"/>
            <a:ext cx="660283" cy="369332"/>
          </a:xfrm>
          <a:prstGeom prst="rect">
            <a:avLst/>
          </a:prstGeom>
          <a:noFill/>
        </p:spPr>
        <p:txBody>
          <a:bodyPr wrap="square" rtlCol="0">
            <a:spAutoFit/>
          </a:bodyPr>
          <a:lstStyle/>
          <a:p>
            <a:r>
              <a:rPr lang="en-US" dirty="0"/>
              <a:t>x</a:t>
            </a:r>
            <a:r>
              <a:rPr lang="en-US" dirty="0" smtClean="0"/>
              <a:t> +1</a:t>
            </a:r>
            <a:endParaRPr lang="en-US" dirty="0"/>
          </a:p>
        </p:txBody>
      </p:sp>
      <p:cxnSp>
        <p:nvCxnSpPr>
          <p:cNvPr id="50" name="Straight Arrow Connector 49"/>
          <p:cNvCxnSpPr/>
          <p:nvPr/>
        </p:nvCxnSpPr>
        <p:spPr>
          <a:xfrm flipV="1">
            <a:off x="1360338" y="3047921"/>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925031" y="3409331"/>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3126861" y="3409331"/>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27417" y="3490371"/>
            <a:ext cx="772969" cy="369332"/>
          </a:xfrm>
          <a:prstGeom prst="rect">
            <a:avLst/>
          </a:prstGeom>
          <a:noFill/>
        </p:spPr>
        <p:txBody>
          <a:bodyPr wrap="none" rtlCol="0">
            <a:spAutoFit/>
          </a:bodyPr>
          <a:lstStyle/>
          <a:p>
            <a:r>
              <a:rPr lang="en-US" dirty="0" smtClean="0"/>
              <a:t>*(x+1)</a:t>
            </a:r>
            <a:endParaRPr lang="en-US" dirty="0"/>
          </a:p>
        </p:txBody>
      </p:sp>
      <p:sp>
        <p:nvSpPr>
          <p:cNvPr id="54" name="TextBox 53"/>
          <p:cNvSpPr txBox="1"/>
          <p:nvPr/>
        </p:nvSpPr>
        <p:spPr>
          <a:xfrm>
            <a:off x="3166652" y="3488866"/>
            <a:ext cx="1072662" cy="369332"/>
          </a:xfrm>
          <a:prstGeom prst="rect">
            <a:avLst/>
          </a:prstGeom>
          <a:noFill/>
        </p:spPr>
        <p:txBody>
          <a:bodyPr wrap="square" rtlCol="0">
            <a:spAutoFit/>
          </a:bodyPr>
          <a:lstStyle/>
          <a:p>
            <a:r>
              <a:rPr lang="en-US" smtClean="0"/>
              <a:t>*(x +1)+1</a:t>
            </a:r>
            <a:endParaRPr lang="en-US" dirty="0"/>
          </a:p>
        </p:txBody>
      </p:sp>
      <p:sp>
        <p:nvSpPr>
          <p:cNvPr id="55" name="TextBox 54"/>
          <p:cNvSpPr txBox="1"/>
          <p:nvPr/>
        </p:nvSpPr>
        <p:spPr>
          <a:xfrm>
            <a:off x="6604283" y="3490371"/>
            <a:ext cx="1072662" cy="369332"/>
          </a:xfrm>
          <a:prstGeom prst="rect">
            <a:avLst/>
          </a:prstGeom>
          <a:noFill/>
        </p:spPr>
        <p:txBody>
          <a:bodyPr wrap="square" rtlCol="0">
            <a:spAutoFit/>
          </a:bodyPr>
          <a:lstStyle/>
          <a:p>
            <a:r>
              <a:rPr lang="en-US" dirty="0" smtClean="0"/>
              <a:t>*(x +1)+4</a:t>
            </a:r>
            <a:endParaRPr lang="en-US" dirty="0"/>
          </a:p>
        </p:txBody>
      </p:sp>
      <p:sp>
        <p:nvSpPr>
          <p:cNvPr id="56" name="TextBox 55"/>
          <p:cNvSpPr txBox="1"/>
          <p:nvPr/>
        </p:nvSpPr>
        <p:spPr>
          <a:xfrm>
            <a:off x="4052102" y="4159200"/>
            <a:ext cx="2485745" cy="369332"/>
          </a:xfrm>
          <a:prstGeom prst="rect">
            <a:avLst/>
          </a:prstGeom>
          <a:noFill/>
        </p:spPr>
        <p:txBody>
          <a:bodyPr wrap="none" rtlCol="0">
            <a:spAutoFit/>
          </a:bodyPr>
          <a:lstStyle/>
          <a:p>
            <a:r>
              <a:rPr lang="en-US" dirty="0" smtClean="0"/>
              <a:t>3</a:t>
            </a:r>
            <a:r>
              <a:rPr lang="en-US" baseline="30000" dirty="0" smtClean="0"/>
              <a:t>rd</a:t>
            </a:r>
            <a:r>
              <a:rPr lang="en-US" dirty="0" smtClean="0"/>
              <a:t> 1-D array or first row</a:t>
            </a:r>
            <a:endParaRPr lang="en-US" dirty="0"/>
          </a:p>
        </p:txBody>
      </p:sp>
      <p:sp>
        <p:nvSpPr>
          <p:cNvPr id="57" name="Rectangle 56"/>
          <p:cNvSpPr/>
          <p:nvPr/>
        </p:nvSpPr>
        <p:spPr>
          <a:xfrm>
            <a:off x="5454090" y="455006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547412" y="455006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147357" y="4550065"/>
            <a:ext cx="1093325"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240679" y="4550065"/>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1933949" y="4554554"/>
            <a:ext cx="1213408"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13553" y="4668450"/>
            <a:ext cx="660283" cy="369332"/>
          </a:xfrm>
          <a:prstGeom prst="rect">
            <a:avLst/>
          </a:prstGeom>
          <a:noFill/>
        </p:spPr>
        <p:txBody>
          <a:bodyPr wrap="square" rtlCol="0">
            <a:spAutoFit/>
          </a:bodyPr>
          <a:lstStyle/>
          <a:p>
            <a:r>
              <a:rPr lang="en-US" dirty="0"/>
              <a:t>x</a:t>
            </a:r>
            <a:r>
              <a:rPr lang="en-US" dirty="0" smtClean="0"/>
              <a:t> +2</a:t>
            </a:r>
            <a:endParaRPr lang="en-US" dirty="0"/>
          </a:p>
        </p:txBody>
      </p:sp>
      <p:cxnSp>
        <p:nvCxnSpPr>
          <p:cNvPr id="63" name="Straight Arrow Connector 62"/>
          <p:cNvCxnSpPr/>
          <p:nvPr/>
        </p:nvCxnSpPr>
        <p:spPr>
          <a:xfrm flipV="1">
            <a:off x="1373840" y="4890220"/>
            <a:ext cx="560109" cy="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938533" y="5251630"/>
            <a:ext cx="6988" cy="50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3140363" y="5251630"/>
            <a:ext cx="6994" cy="500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340919" y="5332670"/>
            <a:ext cx="772969" cy="369332"/>
          </a:xfrm>
          <a:prstGeom prst="rect">
            <a:avLst/>
          </a:prstGeom>
          <a:noFill/>
        </p:spPr>
        <p:txBody>
          <a:bodyPr wrap="none" rtlCol="0">
            <a:spAutoFit/>
          </a:bodyPr>
          <a:lstStyle/>
          <a:p>
            <a:r>
              <a:rPr lang="en-US" dirty="0" smtClean="0"/>
              <a:t>*(x+2)</a:t>
            </a:r>
            <a:endParaRPr lang="en-US" dirty="0"/>
          </a:p>
        </p:txBody>
      </p:sp>
      <p:sp>
        <p:nvSpPr>
          <p:cNvPr id="67" name="TextBox 66"/>
          <p:cNvSpPr txBox="1"/>
          <p:nvPr/>
        </p:nvSpPr>
        <p:spPr>
          <a:xfrm>
            <a:off x="3180154" y="5331165"/>
            <a:ext cx="1072662" cy="369332"/>
          </a:xfrm>
          <a:prstGeom prst="rect">
            <a:avLst/>
          </a:prstGeom>
          <a:noFill/>
        </p:spPr>
        <p:txBody>
          <a:bodyPr wrap="square" rtlCol="0">
            <a:spAutoFit/>
          </a:bodyPr>
          <a:lstStyle/>
          <a:p>
            <a:r>
              <a:rPr lang="en-US" dirty="0" smtClean="0"/>
              <a:t>*(x +2)+1</a:t>
            </a:r>
            <a:endParaRPr lang="en-US" dirty="0"/>
          </a:p>
        </p:txBody>
      </p:sp>
      <p:sp>
        <p:nvSpPr>
          <p:cNvPr id="68" name="TextBox 67"/>
          <p:cNvSpPr txBox="1"/>
          <p:nvPr/>
        </p:nvSpPr>
        <p:spPr>
          <a:xfrm>
            <a:off x="6617785" y="5332670"/>
            <a:ext cx="1072662" cy="369332"/>
          </a:xfrm>
          <a:prstGeom prst="rect">
            <a:avLst/>
          </a:prstGeom>
          <a:noFill/>
        </p:spPr>
        <p:txBody>
          <a:bodyPr wrap="square" rtlCol="0">
            <a:spAutoFit/>
          </a:bodyPr>
          <a:lstStyle/>
          <a:p>
            <a:r>
              <a:rPr lang="en-US" dirty="0" smtClean="0"/>
              <a:t>*(x +2)+4</a:t>
            </a:r>
            <a:endParaRPr lang="en-US" dirty="0"/>
          </a:p>
        </p:txBody>
      </p:sp>
      <p:graphicFrame>
        <p:nvGraphicFramePr>
          <p:cNvPr id="70" name="Table 69"/>
          <p:cNvGraphicFramePr>
            <a:graphicFrameLocks noGrp="1"/>
          </p:cNvGraphicFramePr>
          <p:nvPr>
            <p:extLst>
              <p:ext uri="{D42A27DB-BD31-4B8C-83A1-F6EECF244321}">
                <p14:modId xmlns:p14="http://schemas.microsoft.com/office/powerpoint/2010/main" val="252788467"/>
              </p:ext>
            </p:extLst>
          </p:nvPr>
        </p:nvGraphicFramePr>
        <p:xfrm>
          <a:off x="8055980" y="983845"/>
          <a:ext cx="3703898" cy="4220130"/>
        </p:xfrm>
        <a:graphic>
          <a:graphicData uri="http://schemas.openxmlformats.org/drawingml/2006/table">
            <a:tbl>
              <a:tblPr firstRow="1" bandRow="1">
                <a:tableStyleId>{5C22544A-7EE6-4342-B048-85BDC9FD1C3A}</a:tableStyleId>
              </a:tblPr>
              <a:tblGrid>
                <a:gridCol w="1851949"/>
                <a:gridCol w="1851949"/>
              </a:tblGrid>
              <a:tr h="55558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It can be concluded that</a:t>
                      </a:r>
                    </a:p>
                  </a:txBody>
                  <a:tcPr/>
                </a:tc>
                <a:tc hMerge="1">
                  <a:txBody>
                    <a:bodyPr/>
                    <a:lstStyle/>
                    <a:p>
                      <a:endParaRPr lang="en-US" dirty="0"/>
                    </a:p>
                  </a:txBody>
                  <a:tcPr/>
                </a:tc>
              </a:tr>
              <a:tr h="555585">
                <a:tc>
                  <a:txBody>
                    <a:bodyPr/>
                    <a:lstStyle/>
                    <a:p>
                      <a:r>
                        <a:rPr lang="en-US" dirty="0" smtClean="0"/>
                        <a:t>x</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pointer to 1</a:t>
                      </a:r>
                      <a:r>
                        <a:rPr lang="en-US" baseline="30000" dirty="0" smtClean="0"/>
                        <a:t>st</a:t>
                      </a:r>
                      <a:r>
                        <a:rPr lang="en-US" dirty="0" smtClean="0"/>
                        <a:t> row</a:t>
                      </a:r>
                    </a:p>
                    <a:p>
                      <a:endParaRPr lang="en-US" dirty="0"/>
                    </a:p>
                  </a:txBody>
                  <a:tcPr/>
                </a:tc>
              </a:tr>
              <a:tr h="555585">
                <a:tc>
                  <a:txBody>
                    <a:bodyPr/>
                    <a:lstStyle/>
                    <a:p>
                      <a:r>
                        <a:rPr lang="en-US" dirty="0" err="1" smtClean="0"/>
                        <a:t>x+i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pointer to </a:t>
                      </a:r>
                      <a:r>
                        <a:rPr lang="en-US" dirty="0" err="1" smtClean="0"/>
                        <a:t>i</a:t>
                      </a:r>
                      <a:r>
                        <a:rPr lang="en-US" baseline="30000" dirty="0" err="1" smtClean="0"/>
                        <a:t>th</a:t>
                      </a:r>
                      <a:r>
                        <a:rPr lang="en-US" dirty="0" smtClean="0"/>
                        <a:t> row</a:t>
                      </a:r>
                    </a:p>
                  </a:txBody>
                  <a:tcPr/>
                </a:tc>
              </a:tr>
              <a:tr h="555585">
                <a:tc>
                  <a:txBody>
                    <a:bodyPr/>
                    <a:lstStyle/>
                    <a:p>
                      <a:r>
                        <a:rPr lang="en-US" dirty="0" smtClean="0"/>
                        <a:t>*(</a:t>
                      </a:r>
                      <a:r>
                        <a:rPr lang="en-US" dirty="0" err="1" smtClean="0"/>
                        <a:t>x+i</a:t>
                      </a:r>
                      <a:r>
                        <a:rPr lang="en-US" dirty="0" smtClean="0"/>
                        <a:t>)</a:t>
                      </a:r>
                      <a:endParaRPr lang="en-US" dirty="0"/>
                    </a:p>
                  </a:txBody>
                  <a:tcPr/>
                </a:tc>
                <a:tc>
                  <a:txBody>
                    <a:bodyPr/>
                    <a:lstStyle/>
                    <a:p>
                      <a:r>
                        <a:rPr lang="en-US" dirty="0" smtClean="0"/>
                        <a:t>Pointer to first element in</a:t>
                      </a:r>
                      <a:r>
                        <a:rPr lang="en-US" baseline="0" dirty="0" smtClean="0"/>
                        <a:t> the </a:t>
                      </a:r>
                      <a:r>
                        <a:rPr lang="en-US" dirty="0" err="1" smtClean="0"/>
                        <a:t>i</a:t>
                      </a:r>
                      <a:r>
                        <a:rPr lang="en-US" baseline="30000" dirty="0" err="1" smtClean="0"/>
                        <a:t>th</a:t>
                      </a:r>
                      <a:r>
                        <a:rPr lang="en-US" baseline="30000" dirty="0" smtClean="0"/>
                        <a:t> </a:t>
                      </a:r>
                      <a:r>
                        <a:rPr lang="en-US" baseline="0" dirty="0" smtClean="0"/>
                        <a:t>row</a:t>
                      </a:r>
                      <a:endParaRPr lang="en-US" dirty="0"/>
                    </a:p>
                  </a:txBody>
                  <a:tcPr/>
                </a:tc>
              </a:tr>
              <a:tr h="555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x+i</a:t>
                      </a:r>
                      <a:r>
                        <a:rPr lang="en-US" dirty="0" smtClean="0"/>
                        <a:t>)+j</a:t>
                      </a:r>
                    </a:p>
                    <a:p>
                      <a:endParaRPr lang="en-US" dirty="0"/>
                    </a:p>
                  </a:txBody>
                  <a:tcPr/>
                </a:tc>
                <a:tc>
                  <a:txBody>
                    <a:bodyPr/>
                    <a:lstStyle/>
                    <a:p>
                      <a:r>
                        <a:rPr lang="en-US" dirty="0" smtClean="0"/>
                        <a:t>Pointer to </a:t>
                      </a:r>
                      <a:r>
                        <a:rPr lang="en-US" dirty="0" err="1" smtClean="0"/>
                        <a:t>j</a:t>
                      </a:r>
                      <a:r>
                        <a:rPr lang="en-US" baseline="30000" dirty="0" err="1" smtClean="0"/>
                        <a:t>th</a:t>
                      </a:r>
                      <a:r>
                        <a:rPr lang="en-US" baseline="30000" dirty="0" smtClean="0"/>
                        <a:t> </a:t>
                      </a:r>
                      <a:r>
                        <a:rPr lang="en-US" dirty="0" smtClean="0"/>
                        <a:t>element in the </a:t>
                      </a:r>
                      <a:r>
                        <a:rPr lang="en-US" dirty="0" err="1" smtClean="0"/>
                        <a:t>ith</a:t>
                      </a:r>
                      <a:r>
                        <a:rPr lang="en-US" dirty="0" smtClean="0"/>
                        <a:t> row</a:t>
                      </a:r>
                      <a:endParaRPr lang="en-US" dirty="0"/>
                    </a:p>
                  </a:txBody>
                  <a:tcPr/>
                </a:tc>
              </a:tr>
              <a:tr h="555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x+i</a:t>
                      </a:r>
                      <a:r>
                        <a:rPr lang="en-US" dirty="0" smtClean="0"/>
                        <a:t>)+j)</a:t>
                      </a:r>
                    </a:p>
                    <a:p>
                      <a:endParaRPr lang="en-US" dirty="0"/>
                    </a:p>
                  </a:txBody>
                  <a:tcPr/>
                </a:tc>
                <a:tc>
                  <a:txBody>
                    <a:bodyPr/>
                    <a:lstStyle/>
                    <a:p>
                      <a:r>
                        <a:rPr lang="en-US" dirty="0" smtClean="0"/>
                        <a:t>Value stored in the cell </a:t>
                      </a:r>
                      <a:r>
                        <a:rPr lang="en-US" dirty="0" err="1" smtClean="0"/>
                        <a:t>i,j</a:t>
                      </a:r>
                      <a:endParaRPr lang="en-US" dirty="0"/>
                    </a:p>
                  </a:txBody>
                  <a:tcPr/>
                </a:tc>
              </a:tr>
            </a:tbl>
          </a:graphicData>
        </a:graphic>
      </p:graphicFrame>
    </p:spTree>
    <p:extLst>
      <p:ext uri="{BB962C8B-B14F-4D97-AF65-F5344CB8AC3E}">
        <p14:creationId xmlns:p14="http://schemas.microsoft.com/office/powerpoint/2010/main" val="981270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8200"/>
            <a:ext cx="10515600" cy="710640"/>
          </a:xfrm>
        </p:spPr>
        <p:txBody>
          <a:bodyPr>
            <a:normAutofit/>
          </a:bodyPr>
          <a:lstStyle/>
          <a:p>
            <a:r>
              <a:rPr lang="en-US" sz="3200" b="1" dirty="0" smtClean="0"/>
              <a:t>and</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22479714"/>
              </p:ext>
            </p:extLst>
          </p:nvPr>
        </p:nvGraphicFramePr>
        <p:xfrm>
          <a:off x="838200" y="773676"/>
          <a:ext cx="10515600" cy="1854200"/>
        </p:xfrm>
        <a:graphic>
          <a:graphicData uri="http://schemas.openxmlformats.org/drawingml/2006/table">
            <a:tbl>
              <a:tblPr firstRow="1" bandRow="1">
                <a:tableStyleId>{5C22544A-7EE6-4342-B048-85BDC9FD1C3A}</a:tableStyleId>
              </a:tblPr>
              <a:tblGrid>
                <a:gridCol w="3505200"/>
                <a:gridCol w="3505200"/>
                <a:gridCol w="3505200"/>
              </a:tblGrid>
              <a:tr h="370840">
                <a:tc gridSpan="3">
                  <a:txBody>
                    <a:bodyPr/>
                    <a:lstStyle/>
                    <a:p>
                      <a:r>
                        <a:rPr lang="en-US" dirty="0" smtClean="0"/>
                        <a:t>Thus in 2-D array,</a:t>
                      </a:r>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&amp;x[0][0]</a:t>
                      </a:r>
                      <a:endParaRPr lang="en-US" dirty="0"/>
                    </a:p>
                  </a:txBody>
                  <a:tcPr/>
                </a:tc>
                <a:tc>
                  <a:txBody>
                    <a:bodyPr/>
                    <a:lstStyle/>
                    <a:p>
                      <a:r>
                        <a:rPr lang="en-US" dirty="0" smtClean="0"/>
                        <a:t>Is same as</a:t>
                      </a:r>
                      <a:endParaRPr lang="en-US" dirty="0"/>
                    </a:p>
                  </a:txBody>
                  <a:tcPr/>
                </a:tc>
                <a:tc>
                  <a:txBody>
                    <a:bodyPr/>
                    <a:lstStyle/>
                    <a:p>
                      <a:r>
                        <a:rPr lang="en-US" dirty="0" smtClean="0"/>
                        <a:t>*x or *(x+0)+0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+1 or *(x+0)+1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+2 or *(x+2)+0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*(x+2)+4</a:t>
                      </a: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36</a:t>
            </a:fld>
            <a:endParaRPr lang="en-US"/>
          </a:p>
        </p:txBody>
      </p:sp>
      <p:graphicFrame>
        <p:nvGraphicFramePr>
          <p:cNvPr id="8" name="Content Placeholder 6"/>
          <p:cNvGraphicFramePr>
            <a:graphicFrameLocks/>
          </p:cNvGraphicFramePr>
          <p:nvPr>
            <p:extLst>
              <p:ext uri="{D42A27DB-BD31-4B8C-83A1-F6EECF244321}">
                <p14:modId xmlns:p14="http://schemas.microsoft.com/office/powerpoint/2010/main" val="2055058376"/>
              </p:ext>
            </p:extLst>
          </p:nvPr>
        </p:nvGraphicFramePr>
        <p:xfrm>
          <a:off x="838200" y="3796506"/>
          <a:ext cx="10515600" cy="1854200"/>
        </p:xfrm>
        <a:graphic>
          <a:graphicData uri="http://schemas.openxmlformats.org/drawingml/2006/table">
            <a:tbl>
              <a:tblPr firstRow="1" bandRow="1">
                <a:tableStyleId>{5C22544A-7EE6-4342-B048-85BDC9FD1C3A}</a:tableStyleId>
              </a:tblPr>
              <a:tblGrid>
                <a:gridCol w="3505200"/>
                <a:gridCol w="3505200"/>
                <a:gridCol w="3505200"/>
              </a:tblGrid>
              <a:tr h="370840">
                <a:tc gridSpan="3">
                  <a:txBody>
                    <a:bodyPr/>
                    <a:lstStyle/>
                    <a:p>
                      <a:r>
                        <a:rPr lang="en-US" dirty="0" smtClean="0"/>
                        <a:t>Thus in 2-D array,</a:t>
                      </a:r>
                      <a:endParaRPr lang="en-US" dirty="0"/>
                    </a:p>
                  </a:txBody>
                  <a:tcPr/>
                </a:tc>
                <a:tc hMerge="1">
                  <a:txBody>
                    <a:bodyPr/>
                    <a:lstStyle/>
                    <a:p>
                      <a:endParaRPr lang="en-US"/>
                    </a:p>
                  </a:txBody>
                  <a:tcPr/>
                </a:tc>
                <a:tc hMerge="1">
                  <a:txBody>
                    <a:bodyPr/>
                    <a:lstStyle/>
                    <a:p>
                      <a:endParaRPr lang="en-US" dirty="0"/>
                    </a:p>
                  </a:txBody>
                  <a:tcPr/>
                </a:tc>
              </a:tr>
              <a:tr h="370840">
                <a:tc>
                  <a:txBody>
                    <a:bodyPr/>
                    <a:lstStyle/>
                    <a:p>
                      <a:r>
                        <a:rPr lang="en-US" dirty="0" smtClean="0"/>
                        <a:t>&amp;x[0][0]</a:t>
                      </a:r>
                      <a:endParaRPr lang="en-US" dirty="0"/>
                    </a:p>
                  </a:txBody>
                  <a:tcPr/>
                </a:tc>
                <a:tc>
                  <a:txBody>
                    <a:bodyPr/>
                    <a:lstStyle/>
                    <a:p>
                      <a:r>
                        <a:rPr lang="en-US" dirty="0" smtClean="0"/>
                        <a:t>Is same as</a:t>
                      </a:r>
                      <a:endParaRPr lang="en-US" dirty="0"/>
                    </a:p>
                  </a:txBody>
                  <a:tcPr/>
                </a:tc>
                <a:tc>
                  <a:txBody>
                    <a:bodyPr/>
                    <a:lstStyle/>
                    <a:p>
                      <a:r>
                        <a:rPr lang="en-US" dirty="0" smtClean="0"/>
                        <a:t>**x or *(*(x+0)+0)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+1) or*( *(x+0)+1)</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+2) or *(*(x+2)+0)</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&amp;x[2][4]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Is same as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*(*(x+2)+4)</a:t>
                      </a:r>
                    </a:p>
                  </a:txBody>
                  <a:tcPr/>
                </a:tc>
              </a:tr>
            </a:tbl>
          </a:graphicData>
        </a:graphic>
      </p:graphicFrame>
    </p:spTree>
    <p:extLst>
      <p:ext uri="{BB962C8B-B14F-4D97-AF65-F5344CB8AC3E}">
        <p14:creationId xmlns:p14="http://schemas.microsoft.com/office/powerpoint/2010/main" val="2108006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792450301"/>
              </p:ext>
            </p:extLst>
          </p:nvPr>
        </p:nvGraphicFramePr>
        <p:xfrm>
          <a:off x="578734" y="509994"/>
          <a:ext cx="11377915" cy="5400040"/>
        </p:xfrm>
        <a:graphic>
          <a:graphicData uri="http://schemas.openxmlformats.org/drawingml/2006/table">
            <a:tbl>
              <a:tblPr firstRow="1" bandRow="1">
                <a:tableStyleId>{5C22544A-7EE6-4342-B048-85BDC9FD1C3A}</a:tableStyleId>
              </a:tblPr>
              <a:tblGrid>
                <a:gridCol w="6713317"/>
                <a:gridCol w="2291787"/>
                <a:gridCol w="2372811"/>
              </a:tblGrid>
              <a:tr h="370840">
                <a:tc>
                  <a:txBody>
                    <a:bodyPr/>
                    <a:lstStyle/>
                    <a:p>
                      <a:endParaRPr lang="en-US" dirty="0">
                        <a:solidFill>
                          <a:schemeClr val="tx1"/>
                        </a:solidFill>
                      </a:endParaRPr>
                    </a:p>
                  </a:txBody>
                  <a:tcP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OUTPUT</a:t>
                      </a:r>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r h="4851170">
                <a:tc>
                  <a:txBody>
                    <a:bodyPr/>
                    <a:lstStyle/>
                    <a:p>
                      <a:r>
                        <a:rPr lang="en-US" sz="1800" b="1" kern="1200" dirty="0" smtClean="0">
                          <a:solidFill>
                            <a:schemeClr val="tx1"/>
                          </a:solidFill>
                          <a:effectLst/>
                          <a:latin typeface="+mj-lt"/>
                          <a:ea typeface="+mn-ea"/>
                          <a:cs typeface="+mn-cs"/>
                        </a:rPr>
                        <a:t>/* Illustration of 2D array representation in Memory */</a:t>
                      </a:r>
                    </a:p>
                    <a:p>
                      <a:r>
                        <a:rPr lang="en-US" sz="1800" b="1" kern="1200" dirty="0" smtClean="0">
                          <a:solidFill>
                            <a:schemeClr val="tx1"/>
                          </a:solidFill>
                          <a:effectLst/>
                          <a:latin typeface="+mj-lt"/>
                          <a:ea typeface="+mn-ea"/>
                          <a:cs typeface="+mn-cs"/>
                        </a:rPr>
                        <a:t> </a:t>
                      </a:r>
                    </a:p>
                    <a:p>
                      <a:r>
                        <a:rPr lang="en-US" sz="1800" b="1" kern="1200" dirty="0" smtClean="0">
                          <a:solidFill>
                            <a:schemeClr val="tx1"/>
                          </a:solidFill>
                          <a:effectLst/>
                          <a:latin typeface="+mj-lt"/>
                          <a:ea typeface="+mn-ea"/>
                          <a:cs typeface="+mn-cs"/>
                        </a:rPr>
                        <a:t>#include &lt;</a:t>
                      </a:r>
                      <a:r>
                        <a:rPr lang="en-US" sz="1800" b="1" kern="1200" dirty="0" err="1" smtClean="0">
                          <a:solidFill>
                            <a:schemeClr val="tx1"/>
                          </a:solidFill>
                          <a:effectLst/>
                          <a:latin typeface="+mj-lt"/>
                          <a:ea typeface="+mn-ea"/>
                          <a:cs typeface="+mn-cs"/>
                        </a:rPr>
                        <a:t>stdio.h</a:t>
                      </a:r>
                      <a:r>
                        <a:rPr lang="en-US" sz="1800" b="1" kern="1200" dirty="0" smtClean="0">
                          <a:solidFill>
                            <a:schemeClr val="tx1"/>
                          </a:solidFill>
                          <a:effectLst/>
                          <a:latin typeface="+mj-lt"/>
                          <a:ea typeface="+mn-ea"/>
                          <a:cs typeface="+mn-cs"/>
                        </a:rPr>
                        <a:t>&gt;</a:t>
                      </a:r>
                    </a:p>
                    <a:p>
                      <a:r>
                        <a:rPr lang="en-US" sz="1800" b="1" kern="1200" dirty="0" smtClean="0">
                          <a:solidFill>
                            <a:schemeClr val="tx1"/>
                          </a:solidFill>
                          <a:effectLst/>
                          <a:latin typeface="+mj-lt"/>
                          <a:ea typeface="+mn-ea"/>
                          <a:cs typeface="+mn-cs"/>
                        </a:rPr>
                        <a:t> </a:t>
                      </a:r>
                    </a:p>
                    <a:p>
                      <a:r>
                        <a:rPr lang="en-US" sz="1800" b="1" kern="1200" dirty="0" err="1" smtClean="0">
                          <a:solidFill>
                            <a:schemeClr val="tx1"/>
                          </a:solidFill>
                          <a:effectLst/>
                          <a:latin typeface="+mj-lt"/>
                          <a:ea typeface="+mn-ea"/>
                          <a:cs typeface="+mn-cs"/>
                        </a:rPr>
                        <a:t>int</a:t>
                      </a:r>
                      <a:r>
                        <a:rPr lang="en-US" sz="1800" b="1" kern="1200" dirty="0" smtClean="0">
                          <a:solidFill>
                            <a:schemeClr val="tx1"/>
                          </a:solidFill>
                          <a:effectLst/>
                          <a:latin typeface="+mj-lt"/>
                          <a:ea typeface="+mn-ea"/>
                          <a:cs typeface="+mn-cs"/>
                        </a:rPr>
                        <a:t> main(void){</a:t>
                      </a: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int</a:t>
                      </a:r>
                      <a:r>
                        <a:rPr lang="en-US" sz="1800" b="1" kern="1200" dirty="0" smtClean="0">
                          <a:solidFill>
                            <a:schemeClr val="tx1"/>
                          </a:solidFill>
                          <a:effectLst/>
                          <a:latin typeface="+mj-lt"/>
                          <a:ea typeface="+mn-ea"/>
                          <a:cs typeface="+mn-cs"/>
                        </a:rPr>
                        <a:t> p[2][3]={{1,2,3},{4,5,6}};</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("p=%p p+1=%p",p,p+1);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*(p+1)=%p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",*p,*(p+1));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("*(p+0)+1=%p</a:t>
                      </a:r>
                      <a:r>
                        <a:rPr lang="en-US" sz="1800" b="1" kern="1200" baseline="0" dirty="0" smtClean="0">
                          <a:solidFill>
                            <a:schemeClr val="tx1"/>
                          </a:solidFill>
                          <a:effectLst/>
                          <a:latin typeface="+mj-lt"/>
                          <a:ea typeface="+mn-ea"/>
                          <a:cs typeface="+mn-cs"/>
                        </a:rPr>
                        <a:t>  </a:t>
                      </a:r>
                      <a:r>
                        <a:rPr lang="en-US" sz="1800" b="1" kern="1200" dirty="0" smtClean="0">
                          <a:solidFill>
                            <a:schemeClr val="tx1"/>
                          </a:solidFill>
                          <a:effectLst/>
                          <a:latin typeface="+mj-lt"/>
                          <a:ea typeface="+mn-ea"/>
                          <a:cs typeface="+mn-cs"/>
                        </a:rPr>
                        <a:t>*(p+1)+1=%p",*(p+0)+1,*(p+1)+1);</a:t>
                      </a:r>
                    </a:p>
                    <a:p>
                      <a:endParaRPr lang="en-US" sz="1800" b="1" kern="1200" dirty="0" smtClean="0">
                        <a:solidFill>
                          <a:schemeClr val="tx1"/>
                        </a:solidFill>
                        <a:effectLst/>
                        <a:latin typeface="+mj-lt"/>
                        <a:ea typeface="+mn-ea"/>
                        <a:cs typeface="+mn-cs"/>
                      </a:endParaRPr>
                    </a:p>
                    <a:p>
                      <a:r>
                        <a:rPr lang="en-US" sz="1800" b="1" kern="1200" dirty="0" smtClean="0">
                          <a:solidFill>
                            <a:schemeClr val="tx1"/>
                          </a:solidFill>
                          <a:effectLst/>
                          <a:latin typeface="+mj-lt"/>
                          <a:ea typeface="+mn-ea"/>
                          <a:cs typeface="+mn-cs"/>
                        </a:rPr>
                        <a:t>	</a:t>
                      </a:r>
                      <a:r>
                        <a:rPr lang="en-US" sz="1800" b="1" kern="1200" dirty="0" err="1" smtClean="0">
                          <a:solidFill>
                            <a:schemeClr val="tx1"/>
                          </a:solidFill>
                          <a:effectLst/>
                          <a:latin typeface="+mj-lt"/>
                          <a:ea typeface="+mn-ea"/>
                          <a:cs typeface="+mn-cs"/>
                        </a:rPr>
                        <a:t>printf</a:t>
                      </a:r>
                      <a:r>
                        <a:rPr lang="en-US" sz="1800" b="1" kern="1200" dirty="0" smtClean="0">
                          <a:solidFill>
                            <a:schemeClr val="tx1"/>
                          </a:solidFill>
                          <a:effectLst/>
                          <a:latin typeface="+mj-lt"/>
                          <a:ea typeface="+mn-ea"/>
                          <a:cs typeface="+mn-cs"/>
                        </a:rPr>
                        <a:t>("*(*(p+0)+1)=%d  *(*(p+1)+1)=%d",*(*(p+0)+1),</a:t>
                      </a:r>
                    </a:p>
                    <a:p>
                      <a:r>
                        <a:rPr lang="en-US" sz="1800" b="1" kern="1200" dirty="0" smtClean="0">
                          <a:solidFill>
                            <a:schemeClr val="tx1"/>
                          </a:solidFill>
                          <a:effectLst/>
                          <a:latin typeface="+mj-lt"/>
                          <a:ea typeface="+mn-ea"/>
                          <a:cs typeface="+mn-cs"/>
                        </a:rPr>
                        <a:t>                             *(*(p+1)+1)); </a:t>
                      </a:r>
                    </a:p>
                    <a:p>
                      <a:r>
                        <a:rPr lang="en-US" sz="1800" b="1" kern="1200" dirty="0" smtClean="0">
                          <a:solidFill>
                            <a:schemeClr val="tx1"/>
                          </a:solidFill>
                          <a:effectLst/>
                          <a:latin typeface="+mj-lt"/>
                          <a:ea typeface="+mn-ea"/>
                          <a:cs typeface="+mn-cs"/>
                        </a:rPr>
                        <a:t> </a:t>
                      </a:r>
                    </a:p>
                    <a:p>
                      <a:r>
                        <a:rPr lang="en-US" sz="1800" b="1" kern="1200" dirty="0" smtClean="0">
                          <a:solidFill>
                            <a:schemeClr val="tx1"/>
                          </a:solidFill>
                          <a:effectLst/>
                          <a:latin typeface="+mj-lt"/>
                          <a:ea typeface="+mn-ea"/>
                          <a:cs typeface="+mn-cs"/>
                        </a:rPr>
                        <a:t>}</a:t>
                      </a:r>
                    </a:p>
                    <a:p>
                      <a:endParaRPr lang="en-US" dirty="0">
                        <a:solidFill>
                          <a:schemeClr val="tx1"/>
                        </a:solidFill>
                      </a:endParaRPr>
                    </a:p>
                  </a:txBody>
                  <a:tcPr>
                    <a:noFill/>
                  </a:tcPr>
                </a:tc>
                <a:tc>
                  <a:txBody>
                    <a:bodyPr/>
                    <a:lstStyle/>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p=0x7fff51c9dbd0 	</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*p=0x7fff51c9dbd0	</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*(p+0)+1=0x7fff51c9dbd4	</a:t>
                      </a:r>
                    </a:p>
                    <a:p>
                      <a:endParaRPr lang="en-US" sz="1400" kern="1200" dirty="0" smtClean="0">
                        <a:solidFill>
                          <a:schemeClr val="dk1"/>
                        </a:solidFill>
                        <a:latin typeface="+mn-lt"/>
                        <a:ea typeface="+mn-ea"/>
                        <a:cs typeface="+mn-cs"/>
                      </a:endParaRPr>
                    </a:p>
                    <a:p>
                      <a:r>
                        <a:rPr lang="is-IS" sz="1400" kern="1200" dirty="0" smtClean="0">
                          <a:solidFill>
                            <a:schemeClr val="dk1"/>
                          </a:solidFill>
                          <a:latin typeface="+mn-lt"/>
                          <a:ea typeface="+mn-ea"/>
                          <a:cs typeface="+mn-cs"/>
                        </a:rPr>
                        <a:t>*(*(p+0)+1)=2		</a:t>
                      </a:r>
                      <a:endParaRPr lang="en-US" sz="1400" dirty="0">
                        <a:solidFill>
                          <a:schemeClr val="tx1"/>
                        </a:solidFill>
                      </a:endParaRPr>
                    </a:p>
                  </a:txBody>
                  <a:tcPr/>
                </a:tc>
                <a:tc>
                  <a:txBody>
                    <a:bodyPr/>
                    <a:lstStyle/>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p+1=0x7fff51c9dbdc</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*(p+1)=0x7fff51c9dbdc</a:t>
                      </a:r>
                    </a:p>
                    <a:p>
                      <a:endParaRPr lang="en-US" sz="1400" kern="1200" dirty="0" smtClean="0">
                        <a:solidFill>
                          <a:schemeClr val="dk1"/>
                        </a:solidFill>
                        <a:latin typeface="+mn-lt"/>
                        <a:ea typeface="+mn-ea"/>
                        <a:cs typeface="+mn-cs"/>
                      </a:endParaRPr>
                    </a:p>
                    <a:p>
                      <a:endParaRPr lang="en-US" sz="1400" kern="1200" dirty="0" smtClean="0">
                        <a:solidFill>
                          <a:schemeClr val="dk1"/>
                        </a:solidFill>
                        <a:latin typeface="+mn-lt"/>
                        <a:ea typeface="+mn-ea"/>
                        <a:cs typeface="+mn-cs"/>
                      </a:endParaRPr>
                    </a:p>
                    <a:p>
                      <a:r>
                        <a:rPr lang="en-US" sz="1400" kern="1200" dirty="0" smtClean="0">
                          <a:solidFill>
                            <a:schemeClr val="dk1"/>
                          </a:solidFill>
                          <a:latin typeface="+mn-lt"/>
                          <a:ea typeface="+mn-ea"/>
                          <a:cs typeface="+mn-cs"/>
                        </a:rPr>
                        <a:t>*(p+1)+1=0x7fff51c9dbe0</a:t>
                      </a:r>
                    </a:p>
                    <a:p>
                      <a:endParaRPr lang="en-US"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is-IS"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s-IS" sz="1400" kern="1200" dirty="0" smtClean="0">
                          <a:solidFill>
                            <a:schemeClr val="dk1"/>
                          </a:solidFill>
                          <a:latin typeface="+mn-lt"/>
                          <a:ea typeface="+mn-ea"/>
                          <a:cs typeface="+mn-cs"/>
                        </a:rPr>
                        <a:t>*(*(p+1)+1)=5</a:t>
                      </a:r>
                      <a:endParaRPr lang="en-US" sz="1400" dirty="0" smtClean="0">
                        <a:solidFill>
                          <a:schemeClr val="tx1"/>
                        </a:solidFill>
                      </a:endParaRPr>
                    </a:p>
                    <a:p>
                      <a:endParaRPr lang="en-US" sz="1400" kern="1200" dirty="0" smtClean="0">
                        <a:solidFill>
                          <a:schemeClr val="dk1"/>
                        </a:solidFill>
                        <a:latin typeface="+mn-lt"/>
                        <a:ea typeface="+mn-ea"/>
                        <a:cs typeface="+mn-cs"/>
                      </a:endParaRPr>
                    </a:p>
                  </a:txBody>
                  <a:tcPr/>
                </a:tc>
              </a:tr>
            </a:tbl>
          </a:graphicData>
        </a:graphic>
      </p:graphicFrame>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37</a:t>
            </a:fld>
            <a:endParaRPr lang="en-US"/>
          </a:p>
        </p:txBody>
      </p:sp>
    </p:spTree>
    <p:extLst>
      <p:ext uri="{BB962C8B-B14F-4D97-AF65-F5344CB8AC3E}">
        <p14:creationId xmlns:p14="http://schemas.microsoft.com/office/powerpoint/2010/main" val="7254410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38</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258" y="46866"/>
            <a:ext cx="6748040" cy="6373167"/>
          </a:xfrm>
        </p:spPr>
      </p:pic>
    </p:spTree>
    <p:extLst>
      <p:ext uri="{BB962C8B-B14F-4D97-AF65-F5344CB8AC3E}">
        <p14:creationId xmlns:p14="http://schemas.microsoft.com/office/powerpoint/2010/main" val="5959092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Pointer Operations</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smtClean="0">
                <a:latin typeface="+mj-lt"/>
              </a:rPr>
              <a:t>To illustrate the pointer operations, let us consider following declaration of ordinary variables and pointer variables:</a:t>
            </a:r>
          </a:p>
          <a:p>
            <a:pPr marL="0" indent="0">
              <a:buNone/>
            </a:pPr>
            <a:r>
              <a:rPr lang="en-US" sz="4000" b="1" dirty="0">
                <a:solidFill>
                  <a:srgbClr val="FF0000"/>
                </a:solidFill>
                <a:latin typeface="+mj-lt"/>
              </a:rPr>
              <a:t>	</a:t>
            </a:r>
            <a:r>
              <a:rPr lang="en-US" sz="4000" b="1" dirty="0" err="1" smtClean="0">
                <a:solidFill>
                  <a:srgbClr val="FF0000"/>
                </a:solidFill>
                <a:latin typeface="+mj-lt"/>
              </a:rPr>
              <a:t>int</a:t>
            </a:r>
            <a:r>
              <a:rPr lang="en-US" sz="4000" b="1" dirty="0" smtClean="0">
                <a:solidFill>
                  <a:srgbClr val="FF0000"/>
                </a:solidFill>
                <a:latin typeface="+mj-lt"/>
              </a:rPr>
              <a:t> </a:t>
            </a:r>
            <a:r>
              <a:rPr lang="en-US" sz="4000" b="1" dirty="0" err="1" smtClean="0">
                <a:solidFill>
                  <a:srgbClr val="FF0000"/>
                </a:solidFill>
                <a:latin typeface="+mj-lt"/>
              </a:rPr>
              <a:t>a,b</a:t>
            </a:r>
            <a:r>
              <a:rPr lang="en-US" sz="4000" b="1" dirty="0" smtClean="0">
                <a:solidFill>
                  <a:srgbClr val="FF0000"/>
                </a:solidFill>
                <a:latin typeface="+mj-lt"/>
              </a:rPr>
              <a:t>;</a:t>
            </a:r>
            <a:r>
              <a:rPr lang="en-US" b="1" dirty="0" smtClean="0">
                <a:latin typeface="+mj-lt"/>
              </a:rPr>
              <a:t>	</a:t>
            </a:r>
            <a:r>
              <a:rPr lang="en-US" b="1" dirty="0" smtClean="0">
                <a:solidFill>
                  <a:srgbClr val="00B050"/>
                </a:solidFill>
                <a:latin typeface="+mj-lt"/>
              </a:rPr>
              <a:t>float c;</a:t>
            </a:r>
            <a:r>
              <a:rPr lang="en-US" b="1" dirty="0" smtClean="0">
                <a:latin typeface="+mj-lt"/>
              </a:rPr>
              <a:t>	</a:t>
            </a:r>
            <a:r>
              <a:rPr lang="en-US" sz="3600" b="1" dirty="0" err="1" smtClean="0">
                <a:solidFill>
                  <a:schemeClr val="accent1">
                    <a:lumMod val="75000"/>
                  </a:schemeClr>
                </a:solidFill>
                <a:latin typeface="+mj-lt"/>
              </a:rPr>
              <a:t>int</a:t>
            </a:r>
            <a:r>
              <a:rPr lang="en-US" sz="3600" b="1" dirty="0" smtClean="0">
                <a:solidFill>
                  <a:schemeClr val="accent1">
                    <a:lumMod val="75000"/>
                  </a:schemeClr>
                </a:solidFill>
                <a:latin typeface="+mj-lt"/>
              </a:rPr>
              <a:t> *p1,*p2,</a:t>
            </a:r>
            <a:r>
              <a:rPr lang="en-US" b="1" dirty="0" smtClean="0">
                <a:latin typeface="+mj-lt"/>
              </a:rPr>
              <a:t>		</a:t>
            </a:r>
            <a:r>
              <a:rPr lang="en-US" b="1" dirty="0" smtClean="0">
                <a:solidFill>
                  <a:schemeClr val="accent2">
                    <a:lumMod val="75000"/>
                  </a:schemeClr>
                </a:solidFill>
                <a:latin typeface="+mj-lt"/>
              </a:rPr>
              <a:t>float *f;</a:t>
            </a:r>
          </a:p>
          <a:p>
            <a:endParaRPr lang="en-US" b="1" dirty="0">
              <a:solidFill>
                <a:schemeClr val="accent2">
                  <a:lumMod val="75000"/>
                </a:schemeClr>
              </a:solidFill>
              <a:latin typeface="+mj-lt"/>
            </a:endParaRPr>
          </a:p>
          <a:p>
            <a:r>
              <a:rPr lang="en-US" dirty="0" smtClean="0">
                <a:latin typeface="+mj-lt"/>
              </a:rPr>
              <a:t>A pointer variable can be assigned the address of an ordinary variable.</a:t>
            </a:r>
          </a:p>
          <a:p>
            <a:pPr marL="457200" lvl="1" indent="0">
              <a:buNone/>
            </a:pPr>
            <a:r>
              <a:rPr lang="en-US" dirty="0" smtClean="0">
                <a:latin typeface="+mj-lt"/>
              </a:rPr>
              <a:t>For ex:		 p1=&amp;a;		p2=&amp;b;		f=&amp;c</a:t>
            </a:r>
          </a:p>
          <a:p>
            <a:pPr lvl="1"/>
            <a:endParaRPr lang="en-US" dirty="0" smtClean="0">
              <a:latin typeface="+mj-lt"/>
            </a:endParaRPr>
          </a:p>
          <a:p>
            <a:r>
              <a:rPr lang="en-US" dirty="0" smtClean="0">
                <a:latin typeface="+mj-lt"/>
              </a:rPr>
              <a:t>Content of one Pointer can be assigned to other pointer provided they point to same data type. For ex.</a:t>
            </a:r>
          </a:p>
          <a:p>
            <a:pPr marL="457200" lvl="1" indent="0">
              <a:buNone/>
            </a:pPr>
            <a:r>
              <a:rPr lang="en-US" b="1" dirty="0" smtClean="0">
                <a:solidFill>
                  <a:schemeClr val="accent2">
                    <a:lumMod val="75000"/>
                  </a:schemeClr>
                </a:solidFill>
                <a:latin typeface="+mj-lt"/>
              </a:rPr>
              <a:t>			p1=p2;	</a:t>
            </a:r>
            <a:r>
              <a:rPr lang="en-US" b="1" dirty="0" smtClean="0">
                <a:latin typeface="+mj-lt"/>
              </a:rPr>
              <a:t>	 </a:t>
            </a:r>
            <a:r>
              <a:rPr lang="en-US" dirty="0" smtClean="0">
                <a:latin typeface="+mj-lt"/>
              </a:rPr>
              <a:t>/* valid */</a:t>
            </a:r>
          </a:p>
          <a:p>
            <a:pPr marL="457200" lvl="1" indent="0">
              <a:buNone/>
            </a:pPr>
            <a:r>
              <a:rPr lang="en-US" b="1" dirty="0">
                <a:solidFill>
                  <a:srgbClr val="FF0000"/>
                </a:solidFill>
                <a:latin typeface="+mj-lt"/>
              </a:rPr>
              <a:t>	</a:t>
            </a:r>
            <a:r>
              <a:rPr lang="en-US" b="1" dirty="0" smtClean="0">
                <a:solidFill>
                  <a:srgbClr val="FF0000"/>
                </a:solidFill>
                <a:latin typeface="+mj-lt"/>
              </a:rPr>
              <a:t>		f=p1;</a:t>
            </a:r>
            <a:r>
              <a:rPr lang="en-US" b="1" dirty="0" smtClean="0">
                <a:latin typeface="+mj-lt"/>
              </a:rPr>
              <a:t>	</a:t>
            </a:r>
            <a:r>
              <a:rPr lang="en-US" dirty="0" smtClean="0">
                <a:latin typeface="+mj-lt"/>
              </a:rPr>
              <a:t>	/* invalid </a:t>
            </a:r>
            <a:r>
              <a:rPr lang="en-US" sz="2000" dirty="0"/>
              <a:t>*/</a:t>
            </a: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39</a:t>
            </a:fld>
            <a:endParaRPr lang="en-US"/>
          </a:p>
        </p:txBody>
      </p:sp>
    </p:spTree>
    <p:extLst>
      <p:ext uri="{BB962C8B-B14F-4D97-AF65-F5344CB8AC3E}">
        <p14:creationId xmlns:p14="http://schemas.microsoft.com/office/powerpoint/2010/main" val="1623897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803"/>
            <a:ext cx="10515600" cy="710640"/>
          </a:xfrm>
        </p:spPr>
        <p:txBody>
          <a:bodyPr>
            <a:normAutofit/>
          </a:bodyPr>
          <a:lstStyle/>
          <a:p>
            <a:r>
              <a:rPr lang="en-US" sz="3200" b="1" dirty="0" smtClean="0"/>
              <a:t>Key concept</a:t>
            </a:r>
            <a:endParaRPr lang="en-US" sz="32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462887210"/>
              </p:ext>
            </p:extLst>
          </p:nvPr>
        </p:nvGraphicFramePr>
        <p:xfrm>
          <a:off x="838200" y="982019"/>
          <a:ext cx="10515600" cy="185420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US" dirty="0"/>
                    </a:p>
                  </a:txBody>
                  <a:tcPr/>
                </a:tc>
                <a:tc>
                  <a:txBody>
                    <a:bodyPr/>
                    <a:lstStyle/>
                    <a:p>
                      <a:endParaRPr lang="en-US"/>
                    </a:p>
                  </a:txBody>
                  <a:tcPr/>
                </a:tc>
              </a:tr>
              <a:tr h="370840">
                <a:tc>
                  <a:txBody>
                    <a:bodyPr/>
                    <a:lstStyle/>
                    <a:p>
                      <a:r>
                        <a:rPr lang="en-US" dirty="0" smtClean="0"/>
                        <a:t>8 bits</a:t>
                      </a:r>
                      <a:endParaRPr lang="en-US" dirty="0"/>
                    </a:p>
                  </a:txBody>
                  <a:tcPr/>
                </a:tc>
                <a:tc>
                  <a:txBody>
                    <a:bodyPr/>
                    <a:lstStyle/>
                    <a:p>
                      <a:r>
                        <a:rPr lang="en-US" dirty="0" smtClean="0"/>
                        <a:t>1 byte</a:t>
                      </a:r>
                      <a:r>
                        <a:rPr lang="en-US" baseline="0" dirty="0" smtClean="0"/>
                        <a:t> ex. 1001 1111 is one byte</a:t>
                      </a:r>
                      <a:endParaRPr lang="en-US" dirty="0"/>
                    </a:p>
                  </a:txBody>
                  <a:tcPr/>
                </a:tc>
              </a:tr>
              <a:tr h="370840">
                <a:tc>
                  <a:txBody>
                    <a:bodyPr/>
                    <a:lstStyle/>
                    <a:p>
                      <a:r>
                        <a:rPr lang="en-US" dirty="0" smtClean="0"/>
                        <a:t>1024 bytes</a:t>
                      </a:r>
                      <a:endParaRPr lang="en-US" dirty="0"/>
                    </a:p>
                  </a:txBody>
                  <a:tcPr/>
                </a:tc>
                <a:tc>
                  <a:txBody>
                    <a:bodyPr/>
                    <a:lstStyle/>
                    <a:p>
                      <a:r>
                        <a:rPr lang="en-US" dirty="0" smtClean="0"/>
                        <a:t>1 kilo byte</a:t>
                      </a:r>
                      <a:r>
                        <a:rPr lang="en-US" baseline="0" dirty="0" smtClean="0"/>
                        <a:t> (KB)</a:t>
                      </a:r>
                      <a:endParaRPr lang="en-US" dirty="0"/>
                    </a:p>
                  </a:txBody>
                  <a:tcPr/>
                </a:tc>
              </a:tr>
              <a:tr h="370840">
                <a:tc>
                  <a:txBody>
                    <a:bodyPr/>
                    <a:lstStyle/>
                    <a:p>
                      <a:r>
                        <a:rPr lang="en-US" dirty="0" smtClean="0"/>
                        <a:t>1024 KB</a:t>
                      </a:r>
                      <a:endParaRPr lang="en-US" dirty="0"/>
                    </a:p>
                  </a:txBody>
                  <a:tcPr/>
                </a:tc>
                <a:tc>
                  <a:txBody>
                    <a:bodyPr/>
                    <a:lstStyle/>
                    <a:p>
                      <a:r>
                        <a:rPr lang="en-US" dirty="0" smtClean="0"/>
                        <a:t>1 Mega Bytes (MB)</a:t>
                      </a:r>
                      <a:endParaRPr lang="en-US" dirty="0"/>
                    </a:p>
                  </a:txBody>
                  <a:tcPr/>
                </a:tc>
              </a:tr>
              <a:tr h="370840">
                <a:tc>
                  <a:txBody>
                    <a:bodyPr/>
                    <a:lstStyle/>
                    <a:p>
                      <a:r>
                        <a:rPr lang="en-US" dirty="0" smtClean="0"/>
                        <a:t>1024 MB</a:t>
                      </a:r>
                      <a:endParaRPr lang="en-US" dirty="0"/>
                    </a:p>
                  </a:txBody>
                  <a:tcPr/>
                </a:tc>
                <a:tc>
                  <a:txBody>
                    <a:bodyPr/>
                    <a:lstStyle/>
                    <a:p>
                      <a:r>
                        <a:rPr lang="en-US" dirty="0" smtClean="0"/>
                        <a:t>1 Giga Bytes (GB)</a:t>
                      </a:r>
                      <a:endParaRPr lang="en-US" dirty="0"/>
                    </a:p>
                  </a:txBody>
                  <a:tcPr/>
                </a:tc>
              </a:tr>
            </a:tbl>
          </a:graphicData>
        </a:graphic>
      </p:graphicFrame>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a:t>
            </a:fld>
            <a:endParaRPr lang="en-US"/>
          </a:p>
        </p:txBody>
      </p:sp>
      <p:sp>
        <p:nvSpPr>
          <p:cNvPr id="3" name="TextBox 2"/>
          <p:cNvSpPr txBox="1"/>
          <p:nvPr/>
        </p:nvSpPr>
        <p:spPr>
          <a:xfrm>
            <a:off x="838200" y="3206184"/>
            <a:ext cx="10515600" cy="1200329"/>
          </a:xfrm>
          <a:prstGeom prst="rect">
            <a:avLst/>
          </a:prstGeom>
          <a:noFill/>
        </p:spPr>
        <p:txBody>
          <a:bodyPr wrap="square" rtlCol="0">
            <a:spAutoFit/>
          </a:bodyPr>
          <a:lstStyle/>
          <a:p>
            <a:pPr marL="285750" indent="-285750">
              <a:buFont typeface="Arial" charset="0"/>
              <a:buChar char="•"/>
            </a:pPr>
            <a:r>
              <a:rPr lang="en-US" dirty="0" smtClean="0"/>
              <a:t>A computer having 1 GB RAM has 1024*1024*1024 i.e. 1073741824 bytes and these </a:t>
            </a:r>
            <a:r>
              <a:rPr lang="en-US" dirty="0"/>
              <a:t>1073741824 </a:t>
            </a:r>
            <a:r>
              <a:rPr lang="en-US" dirty="0" smtClean="0"/>
              <a:t>bytes are represented by </a:t>
            </a:r>
            <a:r>
              <a:rPr lang="en-US" dirty="0"/>
              <a:t>1073741824 </a:t>
            </a:r>
            <a:r>
              <a:rPr lang="en-US" dirty="0" smtClean="0"/>
              <a:t>different address.</a:t>
            </a:r>
          </a:p>
          <a:p>
            <a:pPr marL="285750" indent="-285750">
              <a:buFont typeface="Arial" charset="0"/>
              <a:buChar char="•"/>
            </a:pPr>
            <a:endParaRPr lang="en-US" dirty="0" smtClean="0"/>
          </a:p>
          <a:p>
            <a:pPr marL="285750" indent="-285750">
              <a:buFont typeface="Arial" charset="0"/>
              <a:buChar char="•"/>
            </a:pPr>
            <a:r>
              <a:rPr lang="en-US" dirty="0" smtClean="0"/>
              <a:t>For ex. The memory address 65524 represents a byte in memory and it can store data of one byte.</a:t>
            </a:r>
            <a:endParaRPr lang="en-US" dirty="0"/>
          </a:p>
        </p:txBody>
      </p:sp>
    </p:spTree>
    <p:extLst>
      <p:ext uri="{BB962C8B-B14F-4D97-AF65-F5344CB8AC3E}">
        <p14:creationId xmlns:p14="http://schemas.microsoft.com/office/powerpoint/2010/main" val="61656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792"/>
            <a:ext cx="10515600" cy="2650423"/>
          </a:xfrm>
        </p:spPr>
        <p:txBody>
          <a:bodyPr/>
          <a:lstStyle/>
          <a:p>
            <a:pPr>
              <a:lnSpc>
                <a:spcPct val="100000"/>
              </a:lnSpc>
              <a:spcBef>
                <a:spcPts val="0"/>
              </a:spcBef>
            </a:pPr>
            <a:r>
              <a:rPr lang="en-US" dirty="0" smtClean="0">
                <a:latin typeface="+mj-lt"/>
              </a:rPr>
              <a:t>Integer data can be added to or subtracted from pointer variables. </a:t>
            </a:r>
            <a:r>
              <a:rPr lang="en-US" dirty="0" err="1" smtClean="0">
                <a:latin typeface="+mj-lt"/>
              </a:rPr>
              <a:t>Eg</a:t>
            </a:r>
            <a:r>
              <a:rPr lang="en-US" dirty="0" smtClean="0">
                <a:latin typeface="+mj-lt"/>
              </a:rPr>
              <a:t>.</a:t>
            </a:r>
          </a:p>
          <a:p>
            <a:pPr marL="0" indent="0">
              <a:lnSpc>
                <a:spcPct val="100000"/>
              </a:lnSpc>
              <a:spcBef>
                <a:spcPts val="0"/>
              </a:spcBef>
              <a:buNone/>
            </a:pPr>
            <a:r>
              <a:rPr lang="en-US" dirty="0" smtClean="0">
                <a:latin typeface="+mj-lt"/>
              </a:rPr>
              <a:t>	</a:t>
            </a:r>
            <a:r>
              <a:rPr lang="en-US" sz="2400" b="1" dirty="0" smtClean="0">
                <a:latin typeface="+mj-lt"/>
              </a:rPr>
              <a:t>p1+2</a:t>
            </a:r>
            <a:r>
              <a:rPr lang="en-US" sz="2000" dirty="0" smtClean="0">
                <a:latin typeface="+mj-lt"/>
              </a:rPr>
              <a:t>		/* specifies an address which is two memory blocks 						beyond the address pointed by p1 */</a:t>
            </a:r>
          </a:p>
          <a:p>
            <a:pPr marL="0" indent="0">
              <a:lnSpc>
                <a:spcPct val="100000"/>
              </a:lnSpc>
              <a:spcBef>
                <a:spcPts val="0"/>
              </a:spcBef>
              <a:buNone/>
            </a:pPr>
            <a:r>
              <a:rPr lang="en-US" sz="2000" b="1" dirty="0">
                <a:latin typeface="+mj-lt"/>
              </a:rPr>
              <a:t>	</a:t>
            </a:r>
            <a:r>
              <a:rPr lang="en-US" sz="2000" b="1" dirty="0" smtClean="0">
                <a:latin typeface="+mj-lt"/>
              </a:rPr>
              <a:t>f+1		</a:t>
            </a:r>
            <a:r>
              <a:rPr lang="en-US" sz="2000" dirty="0" smtClean="0">
                <a:latin typeface="+mj-lt"/>
              </a:rPr>
              <a:t>/* address which is one memory block beyond 						address pointed by f  */</a:t>
            </a:r>
          </a:p>
          <a:p>
            <a:pPr marL="0" indent="0">
              <a:lnSpc>
                <a:spcPct val="100000"/>
              </a:lnSpc>
              <a:spcBef>
                <a:spcPts val="0"/>
              </a:spcBef>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40</a:t>
            </a:fld>
            <a:endParaRPr lang="en-US"/>
          </a:p>
        </p:txBody>
      </p:sp>
      <p:sp>
        <p:nvSpPr>
          <p:cNvPr id="7" name="Rectangle 6"/>
          <p:cNvSpPr/>
          <p:nvPr/>
        </p:nvSpPr>
        <p:spPr>
          <a:xfrm>
            <a:off x="3216320" y="3099378"/>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 name="Rectangle 7"/>
          <p:cNvSpPr/>
          <p:nvPr/>
        </p:nvSpPr>
        <p:spPr>
          <a:xfrm>
            <a:off x="4074795" y="3099378"/>
            <a:ext cx="790430"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 name="Rectangle 8"/>
          <p:cNvSpPr/>
          <p:nvPr/>
        </p:nvSpPr>
        <p:spPr>
          <a:xfrm>
            <a:off x="1333033" y="3099378"/>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 name="Rectangle 9"/>
          <p:cNvSpPr/>
          <p:nvPr/>
        </p:nvSpPr>
        <p:spPr>
          <a:xfrm>
            <a:off x="2240676" y="3099378"/>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 name="Rectangle 10"/>
          <p:cNvSpPr/>
          <p:nvPr/>
        </p:nvSpPr>
        <p:spPr>
          <a:xfrm>
            <a:off x="443709" y="3103868"/>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2" name="TextBox 11"/>
          <p:cNvSpPr txBox="1"/>
          <p:nvPr/>
        </p:nvSpPr>
        <p:spPr>
          <a:xfrm>
            <a:off x="552904" y="2708790"/>
            <a:ext cx="317716" cy="246221"/>
          </a:xfrm>
          <a:prstGeom prst="rect">
            <a:avLst/>
          </a:prstGeom>
          <a:noFill/>
        </p:spPr>
        <p:txBody>
          <a:bodyPr wrap="none" rtlCol="0">
            <a:spAutoFit/>
          </a:bodyPr>
          <a:lstStyle/>
          <a:p>
            <a:r>
              <a:rPr lang="en-US" sz="1000" dirty="0" smtClean="0"/>
              <a:t>p1</a:t>
            </a:r>
            <a:endParaRPr lang="en-US" sz="1000" dirty="0"/>
          </a:p>
        </p:txBody>
      </p:sp>
      <p:cxnSp>
        <p:nvCxnSpPr>
          <p:cNvPr id="13" name="Straight Arrow Connector 12"/>
          <p:cNvCxnSpPr/>
          <p:nvPr/>
        </p:nvCxnSpPr>
        <p:spPr>
          <a:xfrm>
            <a:off x="425382" y="2708475"/>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284555" y="269165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234398" y="269165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51693" y="269531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031844" y="2708475"/>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40142" y="2691650"/>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32537" y="2711384"/>
            <a:ext cx="808777" cy="246221"/>
          </a:xfrm>
          <a:prstGeom prst="rect">
            <a:avLst/>
          </a:prstGeom>
          <a:noFill/>
        </p:spPr>
        <p:txBody>
          <a:bodyPr wrap="square" rtlCol="0">
            <a:spAutoFit/>
          </a:bodyPr>
          <a:lstStyle/>
          <a:p>
            <a:r>
              <a:rPr lang="en-US" sz="1000"/>
              <a:t>p</a:t>
            </a:r>
            <a:r>
              <a:rPr lang="en-US" sz="1000" smtClean="0"/>
              <a:t>1 +1</a:t>
            </a:r>
            <a:endParaRPr lang="en-US" sz="1000" dirty="0"/>
          </a:p>
        </p:txBody>
      </p:sp>
      <p:sp>
        <p:nvSpPr>
          <p:cNvPr id="29" name="TextBox 28"/>
          <p:cNvSpPr txBox="1"/>
          <p:nvPr/>
        </p:nvSpPr>
        <p:spPr>
          <a:xfrm>
            <a:off x="2468785" y="2748037"/>
            <a:ext cx="808777" cy="246221"/>
          </a:xfrm>
          <a:prstGeom prst="rect">
            <a:avLst/>
          </a:prstGeom>
          <a:noFill/>
        </p:spPr>
        <p:txBody>
          <a:bodyPr wrap="square" rtlCol="0">
            <a:spAutoFit/>
          </a:bodyPr>
          <a:lstStyle/>
          <a:p>
            <a:r>
              <a:rPr lang="en-US" sz="1000" dirty="0"/>
              <a:t>p</a:t>
            </a:r>
            <a:r>
              <a:rPr lang="en-US" sz="1000" dirty="0" smtClean="0"/>
              <a:t>1 +2</a:t>
            </a:r>
            <a:endParaRPr lang="en-US" sz="1000" dirty="0"/>
          </a:p>
        </p:txBody>
      </p:sp>
      <p:sp>
        <p:nvSpPr>
          <p:cNvPr id="30" name="TextBox 29"/>
          <p:cNvSpPr txBox="1"/>
          <p:nvPr/>
        </p:nvSpPr>
        <p:spPr>
          <a:xfrm>
            <a:off x="3385113" y="2738392"/>
            <a:ext cx="808777" cy="246221"/>
          </a:xfrm>
          <a:prstGeom prst="rect">
            <a:avLst/>
          </a:prstGeom>
          <a:noFill/>
        </p:spPr>
        <p:txBody>
          <a:bodyPr wrap="square" rtlCol="0">
            <a:spAutoFit/>
          </a:bodyPr>
          <a:lstStyle/>
          <a:p>
            <a:r>
              <a:rPr lang="en-US" sz="1000"/>
              <a:t>p</a:t>
            </a:r>
            <a:r>
              <a:rPr lang="en-US" sz="1000" smtClean="0"/>
              <a:t>1 +3</a:t>
            </a:r>
            <a:endParaRPr lang="en-US" sz="1000" dirty="0"/>
          </a:p>
        </p:txBody>
      </p:sp>
      <p:sp>
        <p:nvSpPr>
          <p:cNvPr id="31" name="TextBox 30"/>
          <p:cNvSpPr txBox="1"/>
          <p:nvPr/>
        </p:nvSpPr>
        <p:spPr>
          <a:xfrm>
            <a:off x="4243568" y="2728745"/>
            <a:ext cx="808777" cy="246221"/>
          </a:xfrm>
          <a:prstGeom prst="rect">
            <a:avLst/>
          </a:prstGeom>
          <a:noFill/>
        </p:spPr>
        <p:txBody>
          <a:bodyPr wrap="square" rtlCol="0">
            <a:spAutoFit/>
          </a:bodyPr>
          <a:lstStyle/>
          <a:p>
            <a:r>
              <a:rPr lang="en-US" sz="1000" dirty="0"/>
              <a:t>p</a:t>
            </a:r>
            <a:r>
              <a:rPr lang="en-US" sz="1000" dirty="0" smtClean="0"/>
              <a:t>1 +4</a:t>
            </a:r>
            <a:endParaRPr lang="en-US" sz="1000" dirty="0"/>
          </a:p>
        </p:txBody>
      </p:sp>
      <p:sp>
        <p:nvSpPr>
          <p:cNvPr id="32" name="TextBox 31"/>
          <p:cNvSpPr txBox="1"/>
          <p:nvPr/>
        </p:nvSpPr>
        <p:spPr>
          <a:xfrm>
            <a:off x="525698" y="3250377"/>
            <a:ext cx="808777" cy="246221"/>
          </a:xfrm>
          <a:prstGeom prst="rect">
            <a:avLst/>
          </a:prstGeom>
          <a:noFill/>
        </p:spPr>
        <p:txBody>
          <a:bodyPr wrap="square" rtlCol="0">
            <a:spAutoFit/>
          </a:bodyPr>
          <a:lstStyle/>
          <a:p>
            <a:r>
              <a:rPr lang="en-US" sz="1000" dirty="0" smtClean="0"/>
              <a:t>65516</a:t>
            </a:r>
            <a:endParaRPr lang="en-US" sz="1000" dirty="0"/>
          </a:p>
        </p:txBody>
      </p:sp>
      <p:sp>
        <p:nvSpPr>
          <p:cNvPr id="33" name="TextBox 32"/>
          <p:cNvSpPr txBox="1"/>
          <p:nvPr/>
        </p:nvSpPr>
        <p:spPr>
          <a:xfrm>
            <a:off x="1501339" y="3241077"/>
            <a:ext cx="808777" cy="246221"/>
          </a:xfrm>
          <a:prstGeom prst="rect">
            <a:avLst/>
          </a:prstGeom>
          <a:noFill/>
        </p:spPr>
        <p:txBody>
          <a:bodyPr wrap="square" rtlCol="0">
            <a:spAutoFit/>
          </a:bodyPr>
          <a:lstStyle/>
          <a:p>
            <a:r>
              <a:rPr lang="en-US" sz="1000" dirty="0" smtClean="0"/>
              <a:t>65518</a:t>
            </a:r>
            <a:endParaRPr lang="en-US" sz="1000" dirty="0"/>
          </a:p>
        </p:txBody>
      </p:sp>
      <p:sp>
        <p:nvSpPr>
          <p:cNvPr id="34" name="TextBox 33"/>
          <p:cNvSpPr txBox="1"/>
          <p:nvPr/>
        </p:nvSpPr>
        <p:spPr>
          <a:xfrm>
            <a:off x="2506895" y="3256325"/>
            <a:ext cx="808777" cy="246221"/>
          </a:xfrm>
          <a:prstGeom prst="rect">
            <a:avLst/>
          </a:prstGeom>
          <a:noFill/>
        </p:spPr>
        <p:txBody>
          <a:bodyPr wrap="square" rtlCol="0">
            <a:spAutoFit/>
          </a:bodyPr>
          <a:lstStyle/>
          <a:p>
            <a:r>
              <a:rPr lang="en-US" sz="1000" dirty="0" smtClean="0"/>
              <a:t>65520</a:t>
            </a:r>
            <a:endParaRPr lang="en-US" sz="1000" dirty="0"/>
          </a:p>
        </p:txBody>
      </p:sp>
      <p:sp>
        <p:nvSpPr>
          <p:cNvPr id="35" name="TextBox 34"/>
          <p:cNvSpPr txBox="1"/>
          <p:nvPr/>
        </p:nvSpPr>
        <p:spPr>
          <a:xfrm>
            <a:off x="3425154" y="3256158"/>
            <a:ext cx="808777" cy="246221"/>
          </a:xfrm>
          <a:prstGeom prst="rect">
            <a:avLst/>
          </a:prstGeom>
          <a:noFill/>
        </p:spPr>
        <p:txBody>
          <a:bodyPr wrap="square" rtlCol="0">
            <a:spAutoFit/>
          </a:bodyPr>
          <a:lstStyle/>
          <a:p>
            <a:r>
              <a:rPr lang="en-US" sz="1000" dirty="0" smtClean="0"/>
              <a:t>65522</a:t>
            </a:r>
            <a:endParaRPr lang="en-US" sz="1000" dirty="0"/>
          </a:p>
        </p:txBody>
      </p:sp>
      <p:sp>
        <p:nvSpPr>
          <p:cNvPr id="36" name="TextBox 35"/>
          <p:cNvSpPr txBox="1"/>
          <p:nvPr/>
        </p:nvSpPr>
        <p:spPr>
          <a:xfrm>
            <a:off x="4225735" y="3281236"/>
            <a:ext cx="808777" cy="246221"/>
          </a:xfrm>
          <a:prstGeom prst="rect">
            <a:avLst/>
          </a:prstGeom>
          <a:noFill/>
        </p:spPr>
        <p:txBody>
          <a:bodyPr wrap="square" rtlCol="0">
            <a:spAutoFit/>
          </a:bodyPr>
          <a:lstStyle/>
          <a:p>
            <a:r>
              <a:rPr lang="en-US" sz="1000" dirty="0" smtClean="0"/>
              <a:t>65524</a:t>
            </a:r>
            <a:endParaRPr lang="en-US" sz="1000" dirty="0"/>
          </a:p>
        </p:txBody>
      </p:sp>
      <p:sp>
        <p:nvSpPr>
          <p:cNvPr id="64" name="Rectangle 63"/>
          <p:cNvSpPr/>
          <p:nvPr/>
        </p:nvSpPr>
        <p:spPr>
          <a:xfrm>
            <a:off x="9109767" y="3089731"/>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5" name="Rectangle 64"/>
          <p:cNvSpPr/>
          <p:nvPr/>
        </p:nvSpPr>
        <p:spPr>
          <a:xfrm>
            <a:off x="9968242" y="3089731"/>
            <a:ext cx="790430"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6" name="Rectangle 65"/>
          <p:cNvSpPr/>
          <p:nvPr/>
        </p:nvSpPr>
        <p:spPr>
          <a:xfrm>
            <a:off x="7226480" y="3089731"/>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7" name="Rectangle 66"/>
          <p:cNvSpPr/>
          <p:nvPr/>
        </p:nvSpPr>
        <p:spPr>
          <a:xfrm>
            <a:off x="8134123" y="3089731"/>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8" name="Rectangle 67"/>
          <p:cNvSpPr/>
          <p:nvPr/>
        </p:nvSpPr>
        <p:spPr>
          <a:xfrm>
            <a:off x="6337156" y="3094221"/>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9" name="TextBox 68"/>
          <p:cNvSpPr txBox="1"/>
          <p:nvPr/>
        </p:nvSpPr>
        <p:spPr>
          <a:xfrm>
            <a:off x="6446351" y="2699143"/>
            <a:ext cx="223138" cy="246221"/>
          </a:xfrm>
          <a:prstGeom prst="rect">
            <a:avLst/>
          </a:prstGeom>
          <a:noFill/>
        </p:spPr>
        <p:txBody>
          <a:bodyPr wrap="none" rtlCol="0">
            <a:spAutoFit/>
          </a:bodyPr>
          <a:lstStyle/>
          <a:p>
            <a:r>
              <a:rPr lang="en-US" sz="1000" dirty="0" smtClean="0"/>
              <a:t>f</a:t>
            </a:r>
            <a:endParaRPr lang="en-US" sz="1000" dirty="0"/>
          </a:p>
        </p:txBody>
      </p:sp>
      <p:cxnSp>
        <p:nvCxnSpPr>
          <p:cNvPr id="70" name="Straight Arrow Connector 69"/>
          <p:cNvCxnSpPr/>
          <p:nvPr/>
        </p:nvCxnSpPr>
        <p:spPr>
          <a:xfrm>
            <a:off x="6318829" y="269882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178002" y="2682004"/>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127845" y="2682004"/>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45140" y="2685671"/>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925291" y="2698828"/>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10733589" y="2682003"/>
            <a:ext cx="23153" cy="37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225984" y="2701737"/>
            <a:ext cx="808777" cy="246221"/>
          </a:xfrm>
          <a:prstGeom prst="rect">
            <a:avLst/>
          </a:prstGeom>
          <a:noFill/>
        </p:spPr>
        <p:txBody>
          <a:bodyPr wrap="square" rtlCol="0">
            <a:spAutoFit/>
          </a:bodyPr>
          <a:lstStyle/>
          <a:p>
            <a:r>
              <a:rPr lang="en-US" sz="1000" dirty="0" smtClean="0"/>
              <a:t>f+1</a:t>
            </a:r>
            <a:endParaRPr lang="en-US" sz="1000" dirty="0"/>
          </a:p>
        </p:txBody>
      </p:sp>
      <p:sp>
        <p:nvSpPr>
          <p:cNvPr id="77" name="TextBox 76"/>
          <p:cNvSpPr txBox="1"/>
          <p:nvPr/>
        </p:nvSpPr>
        <p:spPr>
          <a:xfrm>
            <a:off x="8362232" y="2738390"/>
            <a:ext cx="808777" cy="246221"/>
          </a:xfrm>
          <a:prstGeom prst="rect">
            <a:avLst/>
          </a:prstGeom>
          <a:noFill/>
        </p:spPr>
        <p:txBody>
          <a:bodyPr wrap="square" rtlCol="0">
            <a:spAutoFit/>
          </a:bodyPr>
          <a:lstStyle/>
          <a:p>
            <a:r>
              <a:rPr lang="en-US" sz="1000" dirty="0" smtClean="0"/>
              <a:t>f+2</a:t>
            </a:r>
            <a:endParaRPr lang="en-US" sz="1000" dirty="0"/>
          </a:p>
        </p:txBody>
      </p:sp>
      <p:sp>
        <p:nvSpPr>
          <p:cNvPr id="78" name="TextBox 77"/>
          <p:cNvSpPr txBox="1"/>
          <p:nvPr/>
        </p:nvSpPr>
        <p:spPr>
          <a:xfrm>
            <a:off x="9278560" y="2728745"/>
            <a:ext cx="808777" cy="246221"/>
          </a:xfrm>
          <a:prstGeom prst="rect">
            <a:avLst/>
          </a:prstGeom>
          <a:noFill/>
        </p:spPr>
        <p:txBody>
          <a:bodyPr wrap="square" rtlCol="0">
            <a:spAutoFit/>
          </a:bodyPr>
          <a:lstStyle/>
          <a:p>
            <a:r>
              <a:rPr lang="en-US" sz="1000" dirty="0" smtClean="0"/>
              <a:t>f+3</a:t>
            </a:r>
            <a:endParaRPr lang="en-US" sz="1000" dirty="0"/>
          </a:p>
        </p:txBody>
      </p:sp>
      <p:sp>
        <p:nvSpPr>
          <p:cNvPr id="79" name="TextBox 78"/>
          <p:cNvSpPr txBox="1"/>
          <p:nvPr/>
        </p:nvSpPr>
        <p:spPr>
          <a:xfrm>
            <a:off x="10137015" y="2719098"/>
            <a:ext cx="808777" cy="246221"/>
          </a:xfrm>
          <a:prstGeom prst="rect">
            <a:avLst/>
          </a:prstGeom>
          <a:noFill/>
        </p:spPr>
        <p:txBody>
          <a:bodyPr wrap="square" rtlCol="0">
            <a:spAutoFit/>
          </a:bodyPr>
          <a:lstStyle/>
          <a:p>
            <a:r>
              <a:rPr lang="en-US" sz="1000" dirty="0" smtClean="0"/>
              <a:t>f+4</a:t>
            </a:r>
            <a:endParaRPr lang="en-US" sz="1000" dirty="0"/>
          </a:p>
        </p:txBody>
      </p:sp>
      <p:sp>
        <p:nvSpPr>
          <p:cNvPr id="80" name="TextBox 79"/>
          <p:cNvSpPr txBox="1"/>
          <p:nvPr/>
        </p:nvSpPr>
        <p:spPr>
          <a:xfrm>
            <a:off x="6419145" y="3240730"/>
            <a:ext cx="808777" cy="246221"/>
          </a:xfrm>
          <a:prstGeom prst="rect">
            <a:avLst/>
          </a:prstGeom>
          <a:noFill/>
        </p:spPr>
        <p:txBody>
          <a:bodyPr wrap="square" rtlCol="0">
            <a:spAutoFit/>
          </a:bodyPr>
          <a:lstStyle/>
          <a:p>
            <a:r>
              <a:rPr lang="en-US" sz="1000" dirty="0" smtClean="0"/>
              <a:t>65506</a:t>
            </a:r>
            <a:endParaRPr lang="en-US" sz="1000" dirty="0"/>
          </a:p>
        </p:txBody>
      </p:sp>
      <p:sp>
        <p:nvSpPr>
          <p:cNvPr id="81" name="TextBox 80"/>
          <p:cNvSpPr txBox="1"/>
          <p:nvPr/>
        </p:nvSpPr>
        <p:spPr>
          <a:xfrm>
            <a:off x="7394786" y="3231430"/>
            <a:ext cx="808777" cy="246221"/>
          </a:xfrm>
          <a:prstGeom prst="rect">
            <a:avLst/>
          </a:prstGeom>
          <a:noFill/>
        </p:spPr>
        <p:txBody>
          <a:bodyPr wrap="square" rtlCol="0">
            <a:spAutoFit/>
          </a:bodyPr>
          <a:lstStyle/>
          <a:p>
            <a:r>
              <a:rPr lang="en-US" sz="1000" dirty="0" smtClean="0"/>
              <a:t>65510</a:t>
            </a:r>
            <a:endParaRPr lang="en-US" sz="1000" dirty="0"/>
          </a:p>
        </p:txBody>
      </p:sp>
      <p:sp>
        <p:nvSpPr>
          <p:cNvPr id="82" name="TextBox 81"/>
          <p:cNvSpPr txBox="1"/>
          <p:nvPr/>
        </p:nvSpPr>
        <p:spPr>
          <a:xfrm>
            <a:off x="8400342" y="3246678"/>
            <a:ext cx="808777" cy="246221"/>
          </a:xfrm>
          <a:prstGeom prst="rect">
            <a:avLst/>
          </a:prstGeom>
          <a:noFill/>
        </p:spPr>
        <p:txBody>
          <a:bodyPr wrap="square" rtlCol="0">
            <a:spAutoFit/>
          </a:bodyPr>
          <a:lstStyle/>
          <a:p>
            <a:r>
              <a:rPr lang="en-US" sz="1000" dirty="0" smtClean="0"/>
              <a:t>65514</a:t>
            </a:r>
            <a:endParaRPr lang="en-US" sz="1000" dirty="0"/>
          </a:p>
        </p:txBody>
      </p:sp>
      <p:sp>
        <p:nvSpPr>
          <p:cNvPr id="83" name="TextBox 82"/>
          <p:cNvSpPr txBox="1"/>
          <p:nvPr/>
        </p:nvSpPr>
        <p:spPr>
          <a:xfrm>
            <a:off x="9318601" y="3246511"/>
            <a:ext cx="808777" cy="246221"/>
          </a:xfrm>
          <a:prstGeom prst="rect">
            <a:avLst/>
          </a:prstGeom>
          <a:noFill/>
        </p:spPr>
        <p:txBody>
          <a:bodyPr wrap="square" rtlCol="0">
            <a:spAutoFit/>
          </a:bodyPr>
          <a:lstStyle/>
          <a:p>
            <a:r>
              <a:rPr lang="en-US" sz="1000" dirty="0" smtClean="0"/>
              <a:t>65518</a:t>
            </a:r>
            <a:endParaRPr lang="en-US" sz="1000" dirty="0"/>
          </a:p>
        </p:txBody>
      </p:sp>
      <p:sp>
        <p:nvSpPr>
          <p:cNvPr id="84" name="TextBox 83"/>
          <p:cNvSpPr txBox="1"/>
          <p:nvPr/>
        </p:nvSpPr>
        <p:spPr>
          <a:xfrm>
            <a:off x="10119182" y="3271589"/>
            <a:ext cx="808777" cy="246221"/>
          </a:xfrm>
          <a:prstGeom prst="rect">
            <a:avLst/>
          </a:prstGeom>
          <a:noFill/>
        </p:spPr>
        <p:txBody>
          <a:bodyPr wrap="square" rtlCol="0">
            <a:spAutoFit/>
          </a:bodyPr>
          <a:lstStyle/>
          <a:p>
            <a:r>
              <a:rPr lang="en-US" sz="1000" dirty="0" smtClean="0"/>
              <a:t>65522</a:t>
            </a:r>
            <a:endParaRPr lang="en-US" sz="1000" dirty="0"/>
          </a:p>
        </p:txBody>
      </p:sp>
      <p:sp>
        <p:nvSpPr>
          <p:cNvPr id="85" name="TextBox 84"/>
          <p:cNvSpPr txBox="1"/>
          <p:nvPr/>
        </p:nvSpPr>
        <p:spPr>
          <a:xfrm>
            <a:off x="552905" y="4039565"/>
            <a:ext cx="4898771" cy="1754326"/>
          </a:xfrm>
          <a:prstGeom prst="rect">
            <a:avLst/>
          </a:prstGeom>
          <a:noFill/>
        </p:spPr>
        <p:txBody>
          <a:bodyPr wrap="square" rtlCol="0">
            <a:spAutoFit/>
          </a:bodyPr>
          <a:lstStyle/>
          <a:p>
            <a:r>
              <a:rPr lang="en-US" dirty="0" smtClean="0"/>
              <a:t>If </a:t>
            </a:r>
            <a:r>
              <a:rPr lang="en-US" b="1" dirty="0" smtClean="0"/>
              <a:t>p1</a:t>
            </a:r>
            <a:r>
              <a:rPr lang="en-US" dirty="0" smtClean="0"/>
              <a:t> points or stores address 65516, then p1+1 means address pointed by </a:t>
            </a:r>
            <a:r>
              <a:rPr lang="en-US" b="1" dirty="0" smtClean="0"/>
              <a:t>p1</a:t>
            </a:r>
            <a:r>
              <a:rPr lang="en-US" dirty="0" smtClean="0"/>
              <a:t>+ </a:t>
            </a:r>
            <a:r>
              <a:rPr lang="en-US" b="1" dirty="0" smtClean="0"/>
              <a:t>size in bytes of data type of pointer.</a:t>
            </a:r>
          </a:p>
          <a:p>
            <a:endParaRPr lang="en-US" dirty="0" smtClean="0"/>
          </a:p>
          <a:p>
            <a:r>
              <a:rPr lang="en-US" dirty="0" err="1" smtClean="0"/>
              <a:t>i.e</a:t>
            </a:r>
            <a:r>
              <a:rPr lang="en-US" dirty="0" smtClean="0"/>
              <a:t> 65516+2 =65518. thus p1+1 represent address 65518 instead of 65517</a:t>
            </a:r>
            <a:endParaRPr lang="en-US" dirty="0"/>
          </a:p>
        </p:txBody>
      </p:sp>
      <p:sp>
        <p:nvSpPr>
          <p:cNvPr id="107" name="TextBox 106"/>
          <p:cNvSpPr txBox="1"/>
          <p:nvPr/>
        </p:nvSpPr>
        <p:spPr>
          <a:xfrm>
            <a:off x="6226433" y="4029918"/>
            <a:ext cx="4898771" cy="1754326"/>
          </a:xfrm>
          <a:prstGeom prst="rect">
            <a:avLst/>
          </a:prstGeom>
          <a:noFill/>
        </p:spPr>
        <p:txBody>
          <a:bodyPr wrap="square" rtlCol="0">
            <a:spAutoFit/>
          </a:bodyPr>
          <a:lstStyle/>
          <a:p>
            <a:r>
              <a:rPr lang="en-US" dirty="0" smtClean="0"/>
              <a:t>Here f if float type. If </a:t>
            </a:r>
            <a:r>
              <a:rPr lang="en-US" b="1" dirty="0" smtClean="0"/>
              <a:t>f </a:t>
            </a:r>
            <a:r>
              <a:rPr lang="en-US" dirty="0" smtClean="0"/>
              <a:t>points or stores address 65506, then </a:t>
            </a:r>
            <a:r>
              <a:rPr lang="en-US" b="1" dirty="0" smtClean="0"/>
              <a:t>f+1</a:t>
            </a:r>
            <a:r>
              <a:rPr lang="en-US" dirty="0" smtClean="0"/>
              <a:t> means address pointed by </a:t>
            </a:r>
            <a:r>
              <a:rPr lang="en-US" b="1" dirty="0" smtClean="0"/>
              <a:t>f</a:t>
            </a:r>
            <a:r>
              <a:rPr lang="en-US" dirty="0" smtClean="0"/>
              <a:t>+ </a:t>
            </a:r>
            <a:r>
              <a:rPr lang="en-US" b="1" dirty="0" smtClean="0"/>
              <a:t>size in bytes of data type of pointer.</a:t>
            </a:r>
          </a:p>
          <a:p>
            <a:endParaRPr lang="en-US" dirty="0" smtClean="0"/>
          </a:p>
          <a:p>
            <a:r>
              <a:rPr lang="en-US" dirty="0" err="1" smtClean="0"/>
              <a:t>i.e</a:t>
            </a:r>
            <a:r>
              <a:rPr lang="en-US" dirty="0" smtClean="0"/>
              <a:t> 65506+1 =65510. thus </a:t>
            </a:r>
            <a:r>
              <a:rPr lang="en-US" b="1" dirty="0" smtClean="0"/>
              <a:t>f+1</a:t>
            </a:r>
            <a:r>
              <a:rPr lang="en-US" dirty="0" smtClean="0"/>
              <a:t> represent address 65510 instead of 65507</a:t>
            </a:r>
            <a:endParaRPr lang="en-US" dirty="0"/>
          </a:p>
        </p:txBody>
      </p:sp>
    </p:spTree>
    <p:extLst>
      <p:ext uri="{BB962C8B-B14F-4D97-AF65-F5344CB8AC3E}">
        <p14:creationId xmlns:p14="http://schemas.microsoft.com/office/powerpoint/2010/main" val="789264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5114"/>
            <a:ext cx="10515600" cy="5771849"/>
          </a:xfrm>
        </p:spPr>
        <p:txBody>
          <a:bodyPr/>
          <a:lstStyle/>
          <a:p>
            <a:r>
              <a:rPr lang="en-US" dirty="0" smtClean="0">
                <a:latin typeface="+mj-lt"/>
              </a:rPr>
              <a:t>One pointer can be subtracted from other pointer provided they point to elements of same array. For ex:</a:t>
            </a:r>
          </a:p>
          <a:p>
            <a:endParaRPr lang="en-US" dirty="0" smtClean="0">
              <a:latin typeface="+mj-lt"/>
            </a:endParaRPr>
          </a:p>
          <a:p>
            <a:pPr marL="0" indent="0">
              <a:buNone/>
            </a:pPr>
            <a:r>
              <a:rPr lang="en-US" b="1" dirty="0" err="1">
                <a:latin typeface="+mj-lt"/>
              </a:rPr>
              <a:t>i</a:t>
            </a:r>
            <a:r>
              <a:rPr lang="en-US" b="1" dirty="0" err="1" smtClean="0">
                <a:latin typeface="+mj-lt"/>
              </a:rPr>
              <a:t>nt</a:t>
            </a:r>
            <a:r>
              <a:rPr lang="en-US" b="1" dirty="0" smtClean="0">
                <a:latin typeface="+mj-lt"/>
              </a:rPr>
              <a:t> main(void){</a:t>
            </a:r>
          </a:p>
          <a:p>
            <a:pPr marL="0" indent="0">
              <a:buNone/>
            </a:pPr>
            <a:r>
              <a:rPr lang="de-DE" b="1" dirty="0" smtClean="0">
                <a:latin typeface="+mj-lt"/>
              </a:rPr>
              <a:t>	</a:t>
            </a:r>
            <a:r>
              <a:rPr lang="pt-BR" b="1" dirty="0" err="1">
                <a:latin typeface="+mj-lt"/>
              </a:rPr>
              <a:t>int</a:t>
            </a:r>
            <a:r>
              <a:rPr lang="pt-BR" b="1" dirty="0">
                <a:latin typeface="+mj-lt"/>
              </a:rPr>
              <a:t> a[]={45,89,54,29},*</a:t>
            </a:r>
            <a:r>
              <a:rPr lang="pt-BR" b="1" dirty="0" err="1">
                <a:latin typeface="+mj-lt"/>
              </a:rPr>
              <a:t>pf</a:t>
            </a:r>
            <a:r>
              <a:rPr lang="pt-BR" b="1" dirty="0">
                <a:latin typeface="+mj-lt"/>
              </a:rPr>
              <a:t>,*p1;	</a:t>
            </a:r>
            <a:endParaRPr lang="pt-BR" b="1" dirty="0" smtClean="0">
              <a:latin typeface="+mj-lt"/>
            </a:endParaRPr>
          </a:p>
          <a:p>
            <a:pPr marL="0" indent="0">
              <a:buNone/>
            </a:pPr>
            <a:r>
              <a:rPr lang="pt-BR" b="1" dirty="0">
                <a:latin typeface="+mj-lt"/>
              </a:rPr>
              <a:t>	</a:t>
            </a:r>
            <a:r>
              <a:rPr lang="pt-BR" b="1" dirty="0" smtClean="0">
                <a:latin typeface="+mj-lt"/>
              </a:rPr>
              <a:t>p1=a</a:t>
            </a:r>
            <a:r>
              <a:rPr lang="pt-BR" b="1" dirty="0">
                <a:latin typeface="+mj-lt"/>
              </a:rPr>
              <a:t>;	</a:t>
            </a:r>
            <a:endParaRPr lang="pt-BR" b="1" dirty="0" smtClean="0">
              <a:latin typeface="+mj-lt"/>
            </a:endParaRPr>
          </a:p>
          <a:p>
            <a:pPr marL="0" indent="0">
              <a:buNone/>
            </a:pPr>
            <a:r>
              <a:rPr lang="pt-BR" b="1" dirty="0">
                <a:latin typeface="+mj-lt"/>
              </a:rPr>
              <a:t>	</a:t>
            </a:r>
            <a:r>
              <a:rPr lang="pt-BR" b="1" dirty="0" err="1" smtClean="0">
                <a:latin typeface="+mj-lt"/>
              </a:rPr>
              <a:t>pf</a:t>
            </a:r>
            <a:r>
              <a:rPr lang="pt-BR" b="1" smtClean="0">
                <a:latin typeface="+mj-lt"/>
              </a:rPr>
              <a:t>=a+2;</a:t>
            </a:r>
            <a:r>
              <a:rPr lang="de-DE" b="1" dirty="0">
                <a:latin typeface="+mj-lt"/>
              </a:rPr>
              <a:t>		</a:t>
            </a:r>
            <a:endParaRPr lang="de-DE" b="1" dirty="0" smtClean="0">
              <a:latin typeface="+mj-lt"/>
            </a:endParaRPr>
          </a:p>
          <a:p>
            <a:pPr marL="0" indent="0">
              <a:buNone/>
            </a:pPr>
            <a:r>
              <a:rPr lang="de-DE" b="1" dirty="0">
                <a:latin typeface="+mj-lt"/>
              </a:rPr>
              <a:t>	</a:t>
            </a:r>
            <a:r>
              <a:rPr lang="de-DE" b="1" dirty="0" err="1" smtClean="0">
                <a:latin typeface="+mj-lt"/>
              </a:rPr>
              <a:t>printf</a:t>
            </a:r>
            <a:r>
              <a:rPr lang="de-DE" b="1" dirty="0">
                <a:latin typeface="+mj-lt"/>
              </a:rPr>
              <a:t>("So pf-p1=%</a:t>
            </a:r>
            <a:r>
              <a:rPr lang="de-DE" b="1" dirty="0" err="1">
                <a:latin typeface="+mj-lt"/>
              </a:rPr>
              <a:t>ld</a:t>
            </a:r>
            <a:r>
              <a:rPr lang="de-DE" b="1" dirty="0">
                <a:latin typeface="+mj-lt"/>
              </a:rPr>
              <a:t>\n",pf-p1 </a:t>
            </a:r>
            <a:r>
              <a:rPr lang="de-DE" b="1" dirty="0" smtClean="0">
                <a:latin typeface="+mj-lt"/>
              </a:rPr>
              <a:t>);</a:t>
            </a:r>
          </a:p>
          <a:p>
            <a:pPr marL="0" indent="0">
              <a:buNone/>
            </a:pPr>
            <a:r>
              <a:rPr lang="de-DE" b="1" dirty="0" smtClean="0">
                <a:latin typeface="+mj-lt"/>
              </a:rPr>
              <a:t>}</a:t>
            </a:r>
          </a:p>
          <a:p>
            <a:pPr marL="0" indent="0">
              <a:buNone/>
            </a:pPr>
            <a:r>
              <a:rPr lang="de-DE" b="1" dirty="0" smtClean="0">
                <a:latin typeface="+mj-lt"/>
              </a:rPr>
              <a:t>OUTPUT: ???</a:t>
            </a:r>
          </a:p>
          <a:p>
            <a:pPr marL="0" indent="0">
              <a:buNone/>
            </a:pPr>
            <a:endParaRPr lang="en-US" b="1"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41</a:t>
            </a:fld>
            <a:endParaRPr lang="en-US"/>
          </a:p>
        </p:txBody>
      </p:sp>
    </p:spTree>
    <p:extLst>
      <p:ext uri="{BB962C8B-B14F-4D97-AF65-F5344CB8AC3E}">
        <p14:creationId xmlns:p14="http://schemas.microsoft.com/office/powerpoint/2010/main" val="766203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6597"/>
            <a:ext cx="10515600" cy="4030365"/>
          </a:xfrm>
        </p:spPr>
        <p:txBody>
          <a:bodyPr/>
          <a:lstStyle/>
          <a:p>
            <a:endParaRPr lang="en-US" dirty="0" smtClean="0">
              <a:latin typeface="+mj-lt"/>
            </a:endParaRPr>
          </a:p>
          <a:p>
            <a:r>
              <a:rPr lang="en-US" dirty="0" smtClean="0">
                <a:latin typeface="+mj-lt"/>
              </a:rPr>
              <a:t>Here </a:t>
            </a:r>
            <a:r>
              <a:rPr lang="en-US" b="1" dirty="0" smtClean="0">
                <a:latin typeface="+mj-lt"/>
              </a:rPr>
              <a:t>p1</a:t>
            </a:r>
            <a:r>
              <a:rPr lang="en-US" dirty="0" smtClean="0">
                <a:latin typeface="+mj-lt"/>
              </a:rPr>
              <a:t>, points address of a[0] i.e. 65518 and </a:t>
            </a:r>
            <a:r>
              <a:rPr lang="en-US" b="1" dirty="0" smtClean="0">
                <a:latin typeface="+mj-lt"/>
              </a:rPr>
              <a:t>pf</a:t>
            </a:r>
            <a:r>
              <a:rPr lang="en-US" dirty="0" smtClean="0">
                <a:latin typeface="+mj-lt"/>
              </a:rPr>
              <a:t> points address to next second block i.e. 65522. </a:t>
            </a:r>
          </a:p>
          <a:p>
            <a:endParaRPr lang="en-US" dirty="0">
              <a:latin typeface="+mj-lt"/>
            </a:endParaRPr>
          </a:p>
          <a:p>
            <a:r>
              <a:rPr lang="en-US" dirty="0" smtClean="0">
                <a:latin typeface="+mj-lt"/>
              </a:rPr>
              <a:t>The difference between pf and p1 means number of memory blocks for their type between addresses pointed by them i.e. </a:t>
            </a:r>
            <a:r>
              <a:rPr lang="en-US" b="1" dirty="0" smtClean="0">
                <a:latin typeface="+mj-lt"/>
              </a:rPr>
              <a:t>2</a:t>
            </a:r>
            <a:r>
              <a:rPr lang="en-US" dirty="0" smtClean="0">
                <a:latin typeface="+mj-lt"/>
              </a:rPr>
              <a:t> in this case</a:t>
            </a: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42</a:t>
            </a:fld>
            <a:endParaRPr lang="en-US"/>
          </a:p>
        </p:txBody>
      </p:sp>
      <p:sp>
        <p:nvSpPr>
          <p:cNvPr id="7" name="Rectangle 6"/>
          <p:cNvSpPr/>
          <p:nvPr/>
        </p:nvSpPr>
        <p:spPr>
          <a:xfrm>
            <a:off x="6225736" y="853891"/>
            <a:ext cx="865215"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 name="Rectangle 8"/>
          <p:cNvSpPr/>
          <p:nvPr/>
        </p:nvSpPr>
        <p:spPr>
          <a:xfrm>
            <a:off x="4342449" y="853891"/>
            <a:ext cx="906197"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Rectangle 9"/>
          <p:cNvSpPr/>
          <p:nvPr/>
        </p:nvSpPr>
        <p:spPr>
          <a:xfrm>
            <a:off x="5250092" y="853891"/>
            <a:ext cx="977086" cy="541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1" name="Rectangle 10"/>
          <p:cNvSpPr/>
          <p:nvPr/>
        </p:nvSpPr>
        <p:spPr>
          <a:xfrm>
            <a:off x="3453125" y="858381"/>
            <a:ext cx="889321" cy="5373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TextBox 11"/>
          <p:cNvSpPr txBox="1"/>
          <p:nvPr/>
        </p:nvSpPr>
        <p:spPr>
          <a:xfrm>
            <a:off x="3562320" y="463303"/>
            <a:ext cx="410690" cy="261610"/>
          </a:xfrm>
          <a:prstGeom prst="rect">
            <a:avLst/>
          </a:prstGeom>
          <a:noFill/>
        </p:spPr>
        <p:txBody>
          <a:bodyPr wrap="none" rtlCol="0">
            <a:spAutoFit/>
          </a:bodyPr>
          <a:lstStyle/>
          <a:p>
            <a:r>
              <a:rPr lang="en-US" sz="1100" dirty="0"/>
              <a:t>a</a:t>
            </a:r>
            <a:r>
              <a:rPr lang="en-US" sz="1100" dirty="0" smtClean="0"/>
              <a:t>[0]</a:t>
            </a:r>
            <a:endParaRPr lang="en-US" sz="1100" dirty="0"/>
          </a:p>
        </p:txBody>
      </p:sp>
      <p:sp>
        <p:nvSpPr>
          <p:cNvPr id="19" name="TextBox 18"/>
          <p:cNvSpPr txBox="1"/>
          <p:nvPr/>
        </p:nvSpPr>
        <p:spPr>
          <a:xfrm>
            <a:off x="4341953" y="465897"/>
            <a:ext cx="808777" cy="261610"/>
          </a:xfrm>
          <a:prstGeom prst="rect">
            <a:avLst/>
          </a:prstGeom>
          <a:noFill/>
        </p:spPr>
        <p:txBody>
          <a:bodyPr wrap="square" rtlCol="0">
            <a:spAutoFit/>
          </a:bodyPr>
          <a:lstStyle/>
          <a:p>
            <a:r>
              <a:rPr lang="en-US" sz="1100" dirty="0" smtClean="0"/>
              <a:t>a[1]</a:t>
            </a:r>
            <a:endParaRPr lang="en-US" sz="1100" dirty="0"/>
          </a:p>
        </p:txBody>
      </p:sp>
      <p:sp>
        <p:nvSpPr>
          <p:cNvPr id="20" name="TextBox 19"/>
          <p:cNvSpPr txBox="1"/>
          <p:nvPr/>
        </p:nvSpPr>
        <p:spPr>
          <a:xfrm>
            <a:off x="5390395" y="463303"/>
            <a:ext cx="808777" cy="261610"/>
          </a:xfrm>
          <a:prstGeom prst="rect">
            <a:avLst/>
          </a:prstGeom>
          <a:noFill/>
        </p:spPr>
        <p:txBody>
          <a:bodyPr wrap="square" rtlCol="0">
            <a:spAutoFit/>
          </a:bodyPr>
          <a:lstStyle/>
          <a:p>
            <a:r>
              <a:rPr lang="en-US" sz="1100" dirty="0" smtClean="0"/>
              <a:t>a[2]</a:t>
            </a:r>
            <a:endParaRPr lang="en-US" sz="1100" dirty="0"/>
          </a:p>
        </p:txBody>
      </p:sp>
      <p:sp>
        <p:nvSpPr>
          <p:cNvPr id="21" name="TextBox 20"/>
          <p:cNvSpPr txBox="1"/>
          <p:nvPr/>
        </p:nvSpPr>
        <p:spPr>
          <a:xfrm>
            <a:off x="6409639" y="452044"/>
            <a:ext cx="558464" cy="261610"/>
          </a:xfrm>
          <a:prstGeom prst="rect">
            <a:avLst/>
          </a:prstGeom>
          <a:noFill/>
        </p:spPr>
        <p:txBody>
          <a:bodyPr wrap="square" rtlCol="0">
            <a:spAutoFit/>
          </a:bodyPr>
          <a:lstStyle/>
          <a:p>
            <a:r>
              <a:rPr lang="en-US" sz="1100" dirty="0" smtClean="0"/>
              <a:t>a[3]</a:t>
            </a:r>
            <a:endParaRPr lang="en-US" sz="1100" dirty="0"/>
          </a:p>
        </p:txBody>
      </p:sp>
      <p:sp>
        <p:nvSpPr>
          <p:cNvPr id="24" name="TextBox 23"/>
          <p:cNvSpPr txBox="1"/>
          <p:nvPr/>
        </p:nvSpPr>
        <p:spPr>
          <a:xfrm>
            <a:off x="3550058" y="1609046"/>
            <a:ext cx="808777" cy="261610"/>
          </a:xfrm>
          <a:prstGeom prst="rect">
            <a:avLst/>
          </a:prstGeom>
          <a:noFill/>
        </p:spPr>
        <p:txBody>
          <a:bodyPr wrap="square" rtlCol="0">
            <a:spAutoFit/>
          </a:bodyPr>
          <a:lstStyle/>
          <a:p>
            <a:r>
              <a:rPr lang="en-US" sz="1100" dirty="0" smtClean="0"/>
              <a:t>65518</a:t>
            </a:r>
            <a:endParaRPr lang="en-US" sz="1100" dirty="0"/>
          </a:p>
        </p:txBody>
      </p:sp>
      <p:sp>
        <p:nvSpPr>
          <p:cNvPr id="25" name="TextBox 24"/>
          <p:cNvSpPr txBox="1"/>
          <p:nvPr/>
        </p:nvSpPr>
        <p:spPr>
          <a:xfrm>
            <a:off x="4555614" y="1624294"/>
            <a:ext cx="808777" cy="261610"/>
          </a:xfrm>
          <a:prstGeom prst="rect">
            <a:avLst/>
          </a:prstGeom>
          <a:noFill/>
        </p:spPr>
        <p:txBody>
          <a:bodyPr wrap="square" rtlCol="0">
            <a:spAutoFit/>
          </a:bodyPr>
          <a:lstStyle/>
          <a:p>
            <a:r>
              <a:rPr lang="en-US" sz="1100" dirty="0" smtClean="0"/>
              <a:t>65520</a:t>
            </a:r>
            <a:endParaRPr lang="en-US" sz="1100" dirty="0"/>
          </a:p>
        </p:txBody>
      </p:sp>
      <p:sp>
        <p:nvSpPr>
          <p:cNvPr id="26" name="TextBox 25"/>
          <p:cNvSpPr txBox="1"/>
          <p:nvPr/>
        </p:nvSpPr>
        <p:spPr>
          <a:xfrm>
            <a:off x="5473873" y="1624127"/>
            <a:ext cx="808777" cy="261610"/>
          </a:xfrm>
          <a:prstGeom prst="rect">
            <a:avLst/>
          </a:prstGeom>
          <a:noFill/>
        </p:spPr>
        <p:txBody>
          <a:bodyPr wrap="square" rtlCol="0">
            <a:spAutoFit/>
          </a:bodyPr>
          <a:lstStyle/>
          <a:p>
            <a:r>
              <a:rPr lang="en-US" sz="1100" dirty="0" smtClean="0"/>
              <a:t>65522</a:t>
            </a:r>
            <a:endParaRPr lang="en-US" sz="1100" dirty="0"/>
          </a:p>
        </p:txBody>
      </p:sp>
      <p:sp>
        <p:nvSpPr>
          <p:cNvPr id="28" name="TextBox 27"/>
          <p:cNvSpPr txBox="1"/>
          <p:nvPr/>
        </p:nvSpPr>
        <p:spPr>
          <a:xfrm>
            <a:off x="6367539" y="1624987"/>
            <a:ext cx="808777" cy="261610"/>
          </a:xfrm>
          <a:prstGeom prst="rect">
            <a:avLst/>
          </a:prstGeom>
          <a:noFill/>
        </p:spPr>
        <p:txBody>
          <a:bodyPr wrap="square" rtlCol="0">
            <a:spAutoFit/>
          </a:bodyPr>
          <a:lstStyle/>
          <a:p>
            <a:r>
              <a:rPr lang="en-US" sz="1100" dirty="0" smtClean="0"/>
              <a:t>65524</a:t>
            </a:r>
            <a:endParaRPr lang="en-US" sz="1100" dirty="0"/>
          </a:p>
        </p:txBody>
      </p:sp>
      <p:sp>
        <p:nvSpPr>
          <p:cNvPr id="29" name="TextBox 28"/>
          <p:cNvSpPr txBox="1"/>
          <p:nvPr/>
        </p:nvSpPr>
        <p:spPr>
          <a:xfrm>
            <a:off x="3714720" y="986094"/>
            <a:ext cx="328936" cy="261610"/>
          </a:xfrm>
          <a:prstGeom prst="rect">
            <a:avLst/>
          </a:prstGeom>
          <a:noFill/>
        </p:spPr>
        <p:txBody>
          <a:bodyPr wrap="none" rtlCol="0">
            <a:spAutoFit/>
          </a:bodyPr>
          <a:lstStyle/>
          <a:p>
            <a:r>
              <a:rPr lang="en-US" sz="1100" smtClean="0"/>
              <a:t>45</a:t>
            </a:r>
            <a:endParaRPr lang="en-US" sz="1100" dirty="0"/>
          </a:p>
        </p:txBody>
      </p:sp>
      <p:sp>
        <p:nvSpPr>
          <p:cNvPr id="30" name="TextBox 29"/>
          <p:cNvSpPr txBox="1"/>
          <p:nvPr/>
        </p:nvSpPr>
        <p:spPr>
          <a:xfrm>
            <a:off x="4607899" y="1011169"/>
            <a:ext cx="328936" cy="261610"/>
          </a:xfrm>
          <a:prstGeom prst="rect">
            <a:avLst/>
          </a:prstGeom>
          <a:noFill/>
        </p:spPr>
        <p:txBody>
          <a:bodyPr wrap="none" rtlCol="0">
            <a:spAutoFit/>
          </a:bodyPr>
          <a:lstStyle/>
          <a:p>
            <a:r>
              <a:rPr lang="en-US" sz="1100" dirty="0" smtClean="0"/>
              <a:t>89</a:t>
            </a:r>
            <a:endParaRPr lang="en-US" sz="1100" dirty="0"/>
          </a:p>
        </p:txBody>
      </p:sp>
      <p:sp>
        <p:nvSpPr>
          <p:cNvPr id="31" name="TextBox 30"/>
          <p:cNvSpPr txBox="1"/>
          <p:nvPr/>
        </p:nvSpPr>
        <p:spPr>
          <a:xfrm>
            <a:off x="5501078" y="1036244"/>
            <a:ext cx="328936" cy="261610"/>
          </a:xfrm>
          <a:prstGeom prst="rect">
            <a:avLst/>
          </a:prstGeom>
          <a:noFill/>
        </p:spPr>
        <p:txBody>
          <a:bodyPr wrap="none" rtlCol="0">
            <a:spAutoFit/>
          </a:bodyPr>
          <a:lstStyle/>
          <a:p>
            <a:r>
              <a:rPr lang="en-US" sz="1100" dirty="0" smtClean="0"/>
              <a:t>54</a:t>
            </a:r>
            <a:endParaRPr lang="en-US" sz="1100" dirty="0"/>
          </a:p>
        </p:txBody>
      </p:sp>
      <p:sp>
        <p:nvSpPr>
          <p:cNvPr id="32" name="TextBox 31"/>
          <p:cNvSpPr txBox="1"/>
          <p:nvPr/>
        </p:nvSpPr>
        <p:spPr>
          <a:xfrm>
            <a:off x="6486855" y="1003448"/>
            <a:ext cx="328936" cy="261610"/>
          </a:xfrm>
          <a:prstGeom prst="rect">
            <a:avLst/>
          </a:prstGeom>
          <a:noFill/>
        </p:spPr>
        <p:txBody>
          <a:bodyPr wrap="none" rtlCol="0">
            <a:spAutoFit/>
          </a:bodyPr>
          <a:lstStyle/>
          <a:p>
            <a:r>
              <a:rPr lang="en-US" sz="1100" dirty="0" smtClean="0"/>
              <a:t>29</a:t>
            </a:r>
            <a:endParaRPr lang="en-US" sz="1100" dirty="0"/>
          </a:p>
        </p:txBody>
      </p:sp>
    </p:spTree>
    <p:extLst>
      <p:ext uri="{BB962C8B-B14F-4D97-AF65-F5344CB8AC3E}">
        <p14:creationId xmlns:p14="http://schemas.microsoft.com/office/powerpoint/2010/main" val="19134825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5585"/>
            <a:ext cx="10515600" cy="5621378"/>
          </a:xfrm>
        </p:spPr>
        <p:txBody>
          <a:bodyPr>
            <a:normAutofit/>
          </a:bodyPr>
          <a:lstStyle/>
          <a:p>
            <a:r>
              <a:rPr lang="en-US" dirty="0" smtClean="0">
                <a:latin typeface="+mj-lt"/>
              </a:rPr>
              <a:t>Two pointer variables can be compared provided both pointers point to objects of the same data type:</a:t>
            </a:r>
          </a:p>
          <a:p>
            <a:pPr marL="0" indent="0">
              <a:buNone/>
            </a:pPr>
            <a:r>
              <a:rPr lang="en-US" b="1" dirty="0" smtClean="0">
                <a:latin typeface="+mj-lt"/>
              </a:rPr>
              <a:t>	if(p1&gt;pf</a:t>
            </a:r>
            <a:r>
              <a:rPr lang="en-US" b="1" dirty="0">
                <a:latin typeface="+mj-lt"/>
              </a:rPr>
              <a:t>){	</a:t>
            </a:r>
            <a:endParaRPr lang="en-US" b="1" dirty="0" smtClean="0">
              <a:latin typeface="+mj-lt"/>
            </a:endParaRPr>
          </a:p>
          <a:p>
            <a:pPr marL="0" indent="0">
              <a:buNone/>
            </a:pPr>
            <a:r>
              <a:rPr lang="en-US" b="1" dirty="0">
                <a:latin typeface="+mj-lt"/>
              </a:rPr>
              <a:t>	</a:t>
            </a:r>
            <a:r>
              <a:rPr lang="en-US" b="1" dirty="0" smtClean="0">
                <a:latin typeface="+mj-lt"/>
              </a:rPr>
              <a:t>	/* is a valid comparison */</a:t>
            </a:r>
          </a:p>
          <a:p>
            <a:pPr marL="0" indent="0">
              <a:buNone/>
            </a:pPr>
            <a:r>
              <a:rPr lang="en-US" b="1" dirty="0" smtClean="0">
                <a:latin typeface="+mj-lt"/>
              </a:rPr>
              <a:t>	}</a:t>
            </a:r>
          </a:p>
          <a:p>
            <a:pPr marL="0" indent="0">
              <a:buNone/>
            </a:pPr>
            <a:endParaRPr lang="en-US" b="1" dirty="0" smtClean="0">
              <a:latin typeface="+mj-lt"/>
            </a:endParaRPr>
          </a:p>
          <a:p>
            <a:r>
              <a:rPr lang="en-US" dirty="0" smtClean="0">
                <a:latin typeface="+mj-lt"/>
              </a:rPr>
              <a:t>There</a:t>
            </a:r>
            <a:r>
              <a:rPr lang="en-US" dirty="0">
                <a:latin typeface="+mj-lt"/>
              </a:rPr>
              <a:t> </a:t>
            </a:r>
            <a:r>
              <a:rPr lang="en-US" dirty="0" smtClean="0">
                <a:latin typeface="+mj-lt"/>
              </a:rPr>
              <a:t>is no sense in assigning an integer to a pointer variable.</a:t>
            </a:r>
          </a:p>
          <a:p>
            <a:pPr marL="0" indent="0">
              <a:buNone/>
            </a:pPr>
            <a:r>
              <a:rPr lang="en-US" dirty="0" smtClean="0">
                <a:latin typeface="+mj-lt"/>
              </a:rPr>
              <a:t>		p1=100;	/* non sense */</a:t>
            </a:r>
          </a:p>
          <a:p>
            <a:pPr marL="0" indent="0">
              <a:buNone/>
            </a:pPr>
            <a:r>
              <a:rPr lang="en-US" dirty="0" smtClean="0">
                <a:latin typeface="+mj-lt"/>
              </a:rPr>
              <a:t>		p2=65516;	/* invalid because cannot be directly assigned 				like integer*/</a:t>
            </a:r>
          </a:p>
          <a:p>
            <a:pPr marL="0" indent="0">
              <a:buNone/>
            </a:pPr>
            <a:endParaRPr lang="en-US" dirty="0" smtClean="0">
              <a:latin typeface="+mj-lt"/>
            </a:endParaRP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43</a:t>
            </a:fld>
            <a:endParaRPr lang="en-US"/>
          </a:p>
        </p:txBody>
      </p:sp>
    </p:spTree>
    <p:extLst>
      <p:ext uri="{BB962C8B-B14F-4D97-AF65-F5344CB8AC3E}">
        <p14:creationId xmlns:p14="http://schemas.microsoft.com/office/powerpoint/2010/main" val="230504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5114"/>
            <a:ext cx="10515600" cy="5771849"/>
          </a:xfrm>
        </p:spPr>
        <p:txBody>
          <a:bodyPr/>
          <a:lstStyle/>
          <a:p>
            <a:r>
              <a:rPr lang="en-US" dirty="0">
                <a:latin typeface="+mj-lt"/>
              </a:rPr>
              <a:t>Two pointer variables cannot be multiplied and added together.</a:t>
            </a:r>
          </a:p>
          <a:p>
            <a:pPr marL="0" indent="0">
              <a:buNone/>
            </a:pPr>
            <a:r>
              <a:rPr lang="en-US" dirty="0" smtClean="0">
                <a:latin typeface="+mj-lt"/>
              </a:rPr>
              <a:t>			p1+p2;	/* invalid */</a:t>
            </a:r>
          </a:p>
          <a:p>
            <a:pPr marL="0" indent="0">
              <a:buNone/>
            </a:pPr>
            <a:endParaRPr lang="en-US" dirty="0" smtClean="0">
              <a:latin typeface="+mj-lt"/>
            </a:endParaRPr>
          </a:p>
          <a:p>
            <a:r>
              <a:rPr lang="en-US" dirty="0" smtClean="0">
                <a:latin typeface="+mj-lt"/>
              </a:rPr>
              <a:t>A pointer variable cannot be multiplied by a constant</a:t>
            </a:r>
            <a:endParaRPr lang="en-US" dirty="0">
              <a:latin typeface="+mj-lt"/>
            </a:endParaRPr>
          </a:p>
          <a:p>
            <a:pPr marL="0" indent="0">
              <a:buNone/>
            </a:pPr>
            <a:r>
              <a:rPr lang="en-US" dirty="0">
                <a:latin typeface="+mj-lt"/>
              </a:rPr>
              <a:t>	</a:t>
            </a:r>
            <a:r>
              <a:rPr lang="en-US" dirty="0" smtClean="0">
                <a:latin typeface="+mj-lt"/>
              </a:rPr>
              <a:t>		p1*2;		/* invalid */</a:t>
            </a:r>
          </a:p>
          <a:p>
            <a:pPr marL="0" indent="0">
              <a:buNone/>
            </a:pPr>
            <a:endParaRPr lang="en-US" dirty="0" smtClean="0">
              <a:latin typeface="+mj-lt"/>
            </a:endParaRPr>
          </a:p>
          <a:p>
            <a:r>
              <a:rPr lang="en-US" dirty="0" smtClean="0">
                <a:latin typeface="+mj-lt"/>
              </a:rPr>
              <a:t>Null value can be assigned to pointer variable.</a:t>
            </a:r>
          </a:p>
          <a:p>
            <a:pPr marL="0" indent="0">
              <a:buNone/>
            </a:pPr>
            <a:r>
              <a:rPr lang="en-US" dirty="0">
                <a:latin typeface="+mj-lt"/>
              </a:rPr>
              <a:t>	</a:t>
            </a:r>
            <a:r>
              <a:rPr lang="en-US" dirty="0" smtClean="0">
                <a:latin typeface="+mj-lt"/>
              </a:rPr>
              <a:t>		p1=NULL;</a:t>
            </a: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44</a:t>
            </a:fld>
            <a:endParaRPr lang="en-US"/>
          </a:p>
        </p:txBody>
      </p:sp>
    </p:spTree>
    <p:extLst>
      <p:ext uri="{BB962C8B-B14F-4D97-AF65-F5344CB8AC3E}">
        <p14:creationId xmlns:p14="http://schemas.microsoft.com/office/powerpoint/2010/main" val="1879003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Passing Pointer to a Function</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dirty="0" smtClean="0">
                <a:latin typeface="+mj-lt"/>
              </a:rPr>
              <a:t>A pointer can be passed to a function as an argument.</a:t>
            </a:r>
          </a:p>
          <a:p>
            <a:endParaRPr lang="en-US" dirty="0" smtClean="0">
              <a:latin typeface="+mj-lt"/>
            </a:endParaRPr>
          </a:p>
          <a:p>
            <a:r>
              <a:rPr lang="en-US" dirty="0" smtClean="0">
                <a:latin typeface="+mj-lt"/>
              </a:rPr>
              <a:t>Passing a pointer means passing address of a variable instead of value of the variable.</a:t>
            </a:r>
          </a:p>
          <a:p>
            <a:endParaRPr lang="en-US" dirty="0">
              <a:latin typeface="+mj-lt"/>
            </a:endParaRPr>
          </a:p>
          <a:p>
            <a:r>
              <a:rPr lang="en-US" dirty="0" smtClean="0">
                <a:latin typeface="+mj-lt"/>
              </a:rPr>
              <a:t>As address is passed in this case, this mechanism is also known as </a:t>
            </a:r>
            <a:r>
              <a:rPr lang="en-US" b="1" dirty="0" smtClean="0">
                <a:latin typeface="+mj-lt"/>
              </a:rPr>
              <a:t>call by address</a:t>
            </a:r>
            <a:r>
              <a:rPr lang="en-US" dirty="0" smtClean="0">
                <a:latin typeface="+mj-lt"/>
              </a:rPr>
              <a:t> or </a:t>
            </a:r>
            <a:r>
              <a:rPr lang="en-US" b="1" dirty="0" smtClean="0">
                <a:latin typeface="+mj-lt"/>
              </a:rPr>
              <a:t>call by reference</a:t>
            </a:r>
            <a:r>
              <a:rPr lang="en-US" dirty="0" smtClean="0">
                <a:latin typeface="+mj-lt"/>
              </a:rPr>
              <a:t>.</a:t>
            </a:r>
          </a:p>
          <a:p>
            <a:endParaRPr lang="en-US" dirty="0">
              <a:latin typeface="+mj-lt"/>
            </a:endParaRPr>
          </a:p>
          <a:p>
            <a:r>
              <a:rPr lang="en-US" dirty="0" smtClean="0">
                <a:latin typeface="+mj-lt"/>
              </a:rPr>
              <a:t>As address of variable is passed in this mechanism, if value in the passed address is changed within function definition, the value of actual variable is also changed.</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45</a:t>
            </a:fld>
            <a:endParaRPr lang="en-US"/>
          </a:p>
        </p:txBody>
      </p:sp>
    </p:spTree>
    <p:extLst>
      <p:ext uri="{BB962C8B-B14F-4D97-AF65-F5344CB8AC3E}">
        <p14:creationId xmlns:p14="http://schemas.microsoft.com/office/powerpoint/2010/main" val="1456344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8263"/>
            <a:ext cx="10515600" cy="5748700"/>
          </a:xfrm>
        </p:spPr>
        <p:txBody>
          <a:bodyPr/>
          <a:lstStyle/>
          <a:p>
            <a:pPr marL="0" indent="0">
              <a:buNone/>
            </a:pPr>
            <a:r>
              <a:rPr lang="en-US" dirty="0">
                <a:latin typeface="+mj-lt"/>
              </a:rPr>
              <a:t>#include &lt;</a:t>
            </a:r>
            <a:r>
              <a:rPr lang="en-US" dirty="0" err="1">
                <a:latin typeface="+mj-lt"/>
              </a:rPr>
              <a:t>stdio.h</a:t>
            </a:r>
            <a:r>
              <a:rPr lang="en-US" dirty="0" smtClean="0">
                <a:latin typeface="+mj-lt"/>
              </a:rPr>
              <a:t>&gt;</a:t>
            </a:r>
          </a:p>
          <a:p>
            <a:pPr marL="0" indent="0">
              <a:buNone/>
            </a:pPr>
            <a:r>
              <a:rPr lang="en-US" dirty="0" smtClean="0">
                <a:latin typeface="+mj-lt"/>
              </a:rPr>
              <a:t>void </a:t>
            </a:r>
            <a:r>
              <a:rPr lang="en-US" dirty="0" err="1">
                <a:latin typeface="+mj-lt"/>
              </a:rPr>
              <a:t>addGraceMarks</a:t>
            </a:r>
            <a:r>
              <a:rPr lang="en-US" dirty="0">
                <a:latin typeface="+mj-lt"/>
              </a:rPr>
              <a:t>(</a:t>
            </a:r>
            <a:r>
              <a:rPr lang="en-US" dirty="0" err="1">
                <a:latin typeface="+mj-lt"/>
              </a:rPr>
              <a:t>int</a:t>
            </a:r>
            <a:r>
              <a:rPr lang="en-US" dirty="0">
                <a:latin typeface="+mj-lt"/>
              </a:rPr>
              <a:t> *m</a:t>
            </a:r>
            <a:r>
              <a:rPr lang="en-US" dirty="0" smtClean="0">
                <a:latin typeface="+mj-lt"/>
              </a:rPr>
              <a:t>){</a:t>
            </a:r>
          </a:p>
          <a:p>
            <a:pPr marL="0" indent="0">
              <a:buNone/>
            </a:pPr>
            <a:r>
              <a:rPr lang="en-US" dirty="0">
                <a:latin typeface="+mj-lt"/>
              </a:rPr>
              <a:t>		*m=*m+10</a:t>
            </a:r>
            <a:r>
              <a:rPr lang="en-US" dirty="0" smtClean="0">
                <a:latin typeface="+mj-lt"/>
              </a:rPr>
              <a:t>;</a:t>
            </a:r>
          </a:p>
          <a:p>
            <a:pPr marL="0" indent="0">
              <a:buNone/>
            </a:pPr>
            <a:r>
              <a:rPr lang="en-US" dirty="0" smtClean="0">
                <a:latin typeface="+mj-lt"/>
              </a:rPr>
              <a:t>}</a:t>
            </a:r>
          </a:p>
          <a:p>
            <a:pPr marL="0" indent="0">
              <a:buNone/>
            </a:pPr>
            <a:r>
              <a:rPr lang="en-US" dirty="0" err="1" smtClean="0">
                <a:latin typeface="+mj-lt"/>
              </a:rPr>
              <a:t>int</a:t>
            </a:r>
            <a:r>
              <a:rPr lang="en-US" dirty="0" smtClean="0">
                <a:latin typeface="+mj-lt"/>
              </a:rPr>
              <a:t> </a:t>
            </a:r>
            <a:r>
              <a:rPr lang="en-US" dirty="0">
                <a:latin typeface="+mj-lt"/>
              </a:rPr>
              <a:t>main(void</a:t>
            </a:r>
            <a:r>
              <a:rPr lang="en-US" dirty="0" smtClean="0">
                <a:latin typeface="+mj-lt"/>
              </a:rPr>
              <a:t>){</a:t>
            </a:r>
          </a:p>
          <a:p>
            <a:pPr marL="0" indent="0">
              <a:buNone/>
            </a:pPr>
            <a:r>
              <a:rPr lang="en-US" dirty="0">
                <a:latin typeface="+mj-lt"/>
              </a:rPr>
              <a:t>	</a:t>
            </a:r>
            <a:r>
              <a:rPr lang="en-US" dirty="0" err="1">
                <a:latin typeface="+mj-lt"/>
              </a:rPr>
              <a:t>int</a:t>
            </a:r>
            <a:r>
              <a:rPr lang="en-US" dirty="0">
                <a:latin typeface="+mj-lt"/>
              </a:rPr>
              <a:t> marks</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("Enter Actual Marks\n</a:t>
            </a:r>
            <a:r>
              <a:rPr lang="en-US" dirty="0" smtClean="0">
                <a:latin typeface="+mj-lt"/>
              </a:rPr>
              <a:t>");</a:t>
            </a:r>
          </a:p>
          <a:p>
            <a:pPr marL="0" indent="0">
              <a:buNone/>
            </a:pPr>
            <a:r>
              <a:rPr lang="en-US" dirty="0">
                <a:latin typeface="+mj-lt"/>
              </a:rPr>
              <a:t>	</a:t>
            </a:r>
            <a:r>
              <a:rPr lang="en-US" dirty="0" err="1">
                <a:latin typeface="+mj-lt"/>
              </a:rPr>
              <a:t>scanf</a:t>
            </a:r>
            <a:r>
              <a:rPr lang="en-US" dirty="0">
                <a:latin typeface="+mj-lt"/>
              </a:rPr>
              <a:t>("%</a:t>
            </a:r>
            <a:r>
              <a:rPr lang="en-US" dirty="0" err="1">
                <a:latin typeface="+mj-lt"/>
              </a:rPr>
              <a:t>d",&amp;marks</a:t>
            </a:r>
            <a:r>
              <a:rPr lang="en-US" dirty="0" smtClean="0">
                <a:latin typeface="+mj-lt"/>
              </a:rPr>
              <a:t>);</a:t>
            </a:r>
          </a:p>
          <a:p>
            <a:pPr marL="0" indent="0">
              <a:buNone/>
            </a:pPr>
            <a:r>
              <a:rPr lang="en-US" dirty="0">
                <a:latin typeface="+mj-lt"/>
              </a:rPr>
              <a:t>	</a:t>
            </a:r>
            <a:r>
              <a:rPr lang="en-US" dirty="0" err="1">
                <a:latin typeface="+mj-lt"/>
              </a:rPr>
              <a:t>addGraceMarks</a:t>
            </a:r>
            <a:r>
              <a:rPr lang="en-US" dirty="0">
                <a:latin typeface="+mj-lt"/>
              </a:rPr>
              <a:t>(&amp;marks);	</a:t>
            </a:r>
            <a:endParaRPr lang="en-US" dirty="0" smtClean="0">
              <a:latin typeface="+mj-lt"/>
            </a:endParaRPr>
          </a:p>
          <a:p>
            <a:pPr marL="0" indent="0">
              <a:buNone/>
            </a:pPr>
            <a:r>
              <a:rPr lang="en-US" dirty="0">
                <a:latin typeface="+mj-lt"/>
              </a:rPr>
              <a:t>	</a:t>
            </a:r>
            <a:r>
              <a:rPr lang="en-US" dirty="0" err="1" smtClean="0">
                <a:latin typeface="+mj-lt"/>
              </a:rPr>
              <a:t>printf</a:t>
            </a:r>
            <a:r>
              <a:rPr lang="en-US" dirty="0">
                <a:latin typeface="+mj-lt"/>
              </a:rPr>
              <a:t>("\</a:t>
            </a:r>
            <a:r>
              <a:rPr lang="en-US" dirty="0" err="1">
                <a:latin typeface="+mj-lt"/>
              </a:rPr>
              <a:t>nThe</a:t>
            </a:r>
            <a:r>
              <a:rPr lang="en-US" dirty="0">
                <a:latin typeface="+mj-lt"/>
              </a:rPr>
              <a:t> grace marks is : %d\</a:t>
            </a:r>
            <a:r>
              <a:rPr lang="en-US" dirty="0" err="1">
                <a:latin typeface="+mj-lt"/>
              </a:rPr>
              <a:t>n",marks</a:t>
            </a:r>
            <a:r>
              <a:rPr lang="en-US" dirty="0" smtClean="0">
                <a:latin typeface="+mj-lt"/>
              </a:rPr>
              <a:t>);</a:t>
            </a:r>
          </a:p>
          <a:p>
            <a:pPr marL="0" indent="0">
              <a:buNone/>
            </a:pPr>
            <a:r>
              <a:rPr lang="en-US" dirty="0" smtClean="0">
                <a:latin typeface="+mj-lt"/>
              </a:rPr>
              <a:t>}</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46</a:t>
            </a:fld>
            <a:endParaRPr lang="en-US"/>
          </a:p>
        </p:txBody>
      </p:sp>
    </p:spTree>
    <p:extLst>
      <p:ext uri="{BB962C8B-B14F-4D97-AF65-F5344CB8AC3E}">
        <p14:creationId xmlns:p14="http://schemas.microsoft.com/office/powerpoint/2010/main" val="998485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6137"/>
            <a:ext cx="5446853" cy="5690826"/>
          </a:xfrm>
        </p:spPr>
        <p:txBody>
          <a:bodyPr>
            <a:normAutofit fontScale="55000" lnSpcReduction="20000"/>
          </a:bodyPr>
          <a:lstStyle/>
          <a:p>
            <a:pPr marL="0" indent="0">
              <a:buNone/>
            </a:pPr>
            <a:r>
              <a:rPr lang="en-US" dirty="0" smtClean="0">
                <a:latin typeface="+mj-lt"/>
              </a:rPr>
              <a:t>#include &lt;</a:t>
            </a:r>
            <a:r>
              <a:rPr lang="en-US" dirty="0" err="1" smtClean="0">
                <a:latin typeface="+mj-lt"/>
              </a:rPr>
              <a:t>stdio.h</a:t>
            </a:r>
            <a:r>
              <a:rPr lang="en-US" dirty="0" smtClean="0">
                <a:latin typeface="+mj-lt"/>
              </a:rPr>
              <a:t>&gt;</a:t>
            </a:r>
          </a:p>
          <a:p>
            <a:pPr marL="0" indent="0">
              <a:buNone/>
            </a:pPr>
            <a:r>
              <a:rPr lang="en-US" dirty="0" smtClean="0">
                <a:latin typeface="+mj-lt"/>
              </a:rPr>
              <a:t>void conversion(char *);</a:t>
            </a:r>
          </a:p>
          <a:p>
            <a:pPr marL="0" indent="0">
              <a:buNone/>
            </a:pPr>
            <a:r>
              <a:rPr lang="en-US" dirty="0" err="1" smtClean="0">
                <a:latin typeface="+mj-lt"/>
              </a:rPr>
              <a:t>int</a:t>
            </a:r>
            <a:r>
              <a:rPr lang="en-US" dirty="0" smtClean="0">
                <a:latin typeface="+mj-lt"/>
              </a:rPr>
              <a:t> main(){</a:t>
            </a:r>
          </a:p>
          <a:p>
            <a:pPr marL="0" indent="0">
              <a:buNone/>
            </a:pPr>
            <a:r>
              <a:rPr lang="en-US" dirty="0" smtClean="0">
                <a:latin typeface="+mj-lt"/>
              </a:rPr>
              <a:t>	char input;</a:t>
            </a:r>
          </a:p>
          <a:p>
            <a:pPr marL="0" indent="0">
              <a:buNone/>
            </a:pPr>
            <a:r>
              <a:rPr lang="en-US" dirty="0" smtClean="0">
                <a:latin typeface="+mj-lt"/>
              </a:rPr>
              <a:t>	</a:t>
            </a:r>
            <a:r>
              <a:rPr lang="en-US" dirty="0" err="1" smtClean="0">
                <a:latin typeface="+mj-lt"/>
              </a:rPr>
              <a:t>printf</a:t>
            </a:r>
            <a:r>
              <a:rPr lang="en-US" dirty="0" smtClean="0">
                <a:latin typeface="+mj-lt"/>
              </a:rPr>
              <a:t>("Enter character of your choice: ");</a:t>
            </a:r>
          </a:p>
          <a:p>
            <a:pPr marL="0" indent="0">
              <a:buNone/>
            </a:pPr>
            <a:r>
              <a:rPr lang="en-US" dirty="0" smtClean="0">
                <a:latin typeface="+mj-lt"/>
              </a:rPr>
              <a:t>	</a:t>
            </a:r>
            <a:r>
              <a:rPr lang="en-US" dirty="0" err="1" smtClean="0">
                <a:latin typeface="+mj-lt"/>
              </a:rPr>
              <a:t>scanf</a:t>
            </a:r>
            <a:r>
              <a:rPr lang="en-US" dirty="0" smtClean="0">
                <a:latin typeface="+mj-lt"/>
              </a:rPr>
              <a:t>("%</a:t>
            </a:r>
            <a:r>
              <a:rPr lang="en-US" dirty="0" err="1" smtClean="0">
                <a:latin typeface="+mj-lt"/>
              </a:rPr>
              <a:t>c",&amp;input</a:t>
            </a:r>
            <a:r>
              <a:rPr lang="en-US" dirty="0" smtClean="0">
                <a:latin typeface="+mj-lt"/>
              </a:rPr>
              <a:t>);</a:t>
            </a:r>
          </a:p>
          <a:p>
            <a:pPr marL="0" indent="0">
              <a:buNone/>
            </a:pPr>
            <a:r>
              <a:rPr lang="en-US" dirty="0" smtClean="0">
                <a:latin typeface="+mj-lt"/>
              </a:rPr>
              <a:t>	conversion(&amp;input);</a:t>
            </a:r>
          </a:p>
          <a:p>
            <a:pPr marL="0" indent="0">
              <a:buNone/>
            </a:pPr>
            <a:r>
              <a:rPr lang="en-US" dirty="0" smtClean="0">
                <a:latin typeface="+mj-lt"/>
              </a:rPr>
              <a:t>	</a:t>
            </a:r>
            <a:r>
              <a:rPr lang="en-US" dirty="0" err="1" smtClean="0">
                <a:latin typeface="+mj-lt"/>
              </a:rPr>
              <a:t>printf</a:t>
            </a:r>
            <a:r>
              <a:rPr lang="en-US" dirty="0" smtClean="0">
                <a:latin typeface="+mj-lt"/>
              </a:rPr>
              <a:t>("The corresponding character is: %c\</a:t>
            </a:r>
            <a:r>
              <a:rPr lang="en-US" dirty="0" err="1" smtClean="0">
                <a:latin typeface="+mj-lt"/>
              </a:rPr>
              <a:t>n",input</a:t>
            </a:r>
            <a:r>
              <a:rPr lang="en-US" dirty="0" smtClean="0">
                <a:latin typeface="+mj-lt"/>
              </a:rPr>
              <a:t> );</a:t>
            </a:r>
          </a:p>
          <a:p>
            <a:pPr marL="0" indent="0">
              <a:buNone/>
            </a:pPr>
            <a:r>
              <a:rPr lang="en-US" dirty="0" smtClean="0">
                <a:latin typeface="+mj-lt"/>
              </a:rPr>
              <a:t>}</a:t>
            </a:r>
          </a:p>
          <a:p>
            <a:pPr marL="0" indent="0">
              <a:buNone/>
            </a:pPr>
            <a:r>
              <a:rPr lang="en-US" dirty="0" smtClean="0">
                <a:latin typeface="+mj-lt"/>
              </a:rPr>
              <a:t>void conversion(char *c){</a:t>
            </a:r>
          </a:p>
          <a:p>
            <a:pPr marL="0" indent="0">
              <a:buNone/>
            </a:pPr>
            <a:r>
              <a:rPr lang="en-US" dirty="0" smtClean="0">
                <a:latin typeface="+mj-lt"/>
              </a:rPr>
              <a:t>	if (*c&gt;=97 &amp;&amp; *c&lt;=122)</a:t>
            </a:r>
          </a:p>
          <a:p>
            <a:pPr marL="0" indent="0">
              <a:buNone/>
            </a:pPr>
            <a:r>
              <a:rPr lang="en-US" dirty="0" smtClean="0">
                <a:latin typeface="+mj-lt"/>
              </a:rPr>
              <a:t>	{</a:t>
            </a:r>
          </a:p>
          <a:p>
            <a:pPr marL="0" indent="0">
              <a:buNone/>
            </a:pPr>
            <a:r>
              <a:rPr lang="en-US" dirty="0" smtClean="0">
                <a:latin typeface="+mj-lt"/>
              </a:rPr>
              <a:t>		*c=*c-32;</a:t>
            </a:r>
          </a:p>
          <a:p>
            <a:pPr marL="0" indent="0">
              <a:buNone/>
            </a:pPr>
            <a:r>
              <a:rPr lang="en-US" dirty="0" smtClean="0">
                <a:latin typeface="+mj-lt"/>
              </a:rPr>
              <a:t>	}</a:t>
            </a:r>
          </a:p>
          <a:p>
            <a:pPr marL="0" indent="0">
              <a:buNone/>
            </a:pPr>
            <a:r>
              <a:rPr lang="en-US" dirty="0" smtClean="0">
                <a:latin typeface="+mj-lt"/>
              </a:rPr>
              <a:t>	else if(*c &gt;=65 &amp;&amp; *c&lt;=90){</a:t>
            </a:r>
          </a:p>
          <a:p>
            <a:pPr marL="0" indent="0">
              <a:buNone/>
            </a:pPr>
            <a:r>
              <a:rPr lang="en-US" dirty="0" smtClean="0">
                <a:latin typeface="+mj-lt"/>
              </a:rPr>
              <a:t>		*c=*c+32;</a:t>
            </a:r>
          </a:p>
          <a:p>
            <a:pPr marL="0" indent="0">
              <a:buNone/>
            </a:pPr>
            <a:r>
              <a:rPr lang="en-US" dirty="0" smtClean="0">
                <a:latin typeface="+mj-lt"/>
              </a:rPr>
              <a:t>	}</a:t>
            </a:r>
          </a:p>
          <a:p>
            <a:pPr marL="0" indent="0">
              <a:buNone/>
            </a:pPr>
            <a:r>
              <a:rPr lang="en-US" dirty="0" smtClean="0">
                <a:latin typeface="+mj-lt"/>
              </a:rPr>
              <a:t>}</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47</a:t>
            </a:fld>
            <a:endParaRPr lang="en-US"/>
          </a:p>
        </p:txBody>
      </p:sp>
      <p:sp>
        <p:nvSpPr>
          <p:cNvPr id="7" name="Content Placeholder 2"/>
          <p:cNvSpPr txBox="1">
            <a:spLocks/>
          </p:cNvSpPr>
          <p:nvPr/>
        </p:nvSpPr>
        <p:spPr>
          <a:xfrm>
            <a:off x="6285053" y="575831"/>
            <a:ext cx="5446853" cy="5690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smtClean="0">
                <a:latin typeface="+mj-lt"/>
              </a:rPr>
              <a:t>Output</a:t>
            </a:r>
          </a:p>
          <a:p>
            <a:pPr marL="0" indent="0">
              <a:buFont typeface="Arial"/>
              <a:buNone/>
            </a:pPr>
            <a:r>
              <a:rPr lang="en-US" dirty="0" smtClean="0">
                <a:latin typeface="+mj-lt"/>
              </a:rPr>
              <a:t>Enter Character of Your Choice: a</a:t>
            </a:r>
          </a:p>
          <a:p>
            <a:pPr marL="0" indent="0">
              <a:buFont typeface="Arial"/>
              <a:buNone/>
            </a:pPr>
            <a:r>
              <a:rPr lang="en-US" dirty="0" smtClean="0">
                <a:latin typeface="+mj-lt"/>
              </a:rPr>
              <a:t>The corresponding Char is: A</a:t>
            </a:r>
          </a:p>
          <a:p>
            <a:pPr marL="0" indent="0">
              <a:buFont typeface="Arial"/>
              <a:buNone/>
            </a:pPr>
            <a:endParaRPr lang="en-US" dirty="0" smtClean="0">
              <a:latin typeface="+mj-lt"/>
            </a:endParaRPr>
          </a:p>
          <a:p>
            <a:pPr marL="0" indent="0">
              <a:buFont typeface="Arial"/>
              <a:buNone/>
            </a:pPr>
            <a:endParaRPr lang="en-US" dirty="0">
              <a:latin typeface="+mj-lt"/>
            </a:endParaRPr>
          </a:p>
          <a:p>
            <a:pPr marL="0" indent="0">
              <a:buNone/>
            </a:pPr>
            <a:r>
              <a:rPr lang="en-US" dirty="0">
                <a:latin typeface="+mj-lt"/>
              </a:rPr>
              <a:t>Enter Character of Your Choice: </a:t>
            </a:r>
            <a:r>
              <a:rPr lang="en-US" dirty="0" smtClean="0">
                <a:latin typeface="+mj-lt"/>
              </a:rPr>
              <a:t>b</a:t>
            </a:r>
            <a:endParaRPr lang="en-US" dirty="0">
              <a:latin typeface="+mj-lt"/>
            </a:endParaRPr>
          </a:p>
          <a:p>
            <a:pPr marL="0" indent="0">
              <a:buNone/>
            </a:pPr>
            <a:r>
              <a:rPr lang="en-US" dirty="0">
                <a:latin typeface="+mj-lt"/>
              </a:rPr>
              <a:t>The corresponding Char is: B</a:t>
            </a:r>
          </a:p>
        </p:txBody>
      </p:sp>
    </p:spTree>
    <p:extLst>
      <p:ext uri="{BB962C8B-B14F-4D97-AF65-F5344CB8AC3E}">
        <p14:creationId xmlns:p14="http://schemas.microsoft.com/office/powerpoint/2010/main" val="334134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26"/>
            <a:ext cx="10515600" cy="710640"/>
          </a:xfrm>
        </p:spPr>
        <p:txBody>
          <a:bodyPr>
            <a:normAutofit/>
          </a:bodyPr>
          <a:lstStyle/>
          <a:p>
            <a:r>
              <a:rPr lang="en-US" sz="3200" b="1" dirty="0" smtClean="0"/>
              <a:t>String And Pointer</a:t>
            </a:r>
            <a:endParaRPr lang="en-US" sz="3200" b="1" dirty="0"/>
          </a:p>
        </p:txBody>
      </p:sp>
      <p:sp>
        <p:nvSpPr>
          <p:cNvPr id="3" name="Content Placeholder 2"/>
          <p:cNvSpPr>
            <a:spLocks noGrp="1"/>
          </p:cNvSpPr>
          <p:nvPr>
            <p:ph idx="1"/>
          </p:nvPr>
        </p:nvSpPr>
        <p:spPr>
          <a:xfrm>
            <a:off x="838200" y="890566"/>
            <a:ext cx="10515600" cy="5286397"/>
          </a:xfrm>
        </p:spPr>
        <p:txBody>
          <a:bodyPr>
            <a:normAutofit fontScale="92500" lnSpcReduction="20000"/>
          </a:bodyPr>
          <a:lstStyle/>
          <a:p>
            <a:r>
              <a:rPr lang="en-US" dirty="0" smtClean="0">
                <a:latin typeface="+mj-lt"/>
              </a:rPr>
              <a:t>As strings are arrays and arrays are closely connected with pointers, we can say that string and pointers are closely related.</a:t>
            </a:r>
            <a:r>
              <a:rPr lang="en-US" dirty="0">
                <a:latin typeface="+mj-lt"/>
              </a:rPr>
              <a:t> </a:t>
            </a:r>
            <a:endParaRPr lang="en-US" dirty="0" smtClean="0">
              <a:latin typeface="+mj-lt"/>
            </a:endParaRPr>
          </a:p>
          <a:p>
            <a:pPr marL="0" indent="0">
              <a:buNone/>
            </a:pPr>
            <a:r>
              <a:rPr lang="en-US" b="1" dirty="0" smtClean="0">
                <a:latin typeface="+mj-lt"/>
              </a:rPr>
              <a:t>		char name[5]=“</a:t>
            </a:r>
            <a:r>
              <a:rPr lang="en-US" b="1" dirty="0" err="1" smtClean="0">
                <a:latin typeface="+mj-lt"/>
              </a:rPr>
              <a:t>shyam</a:t>
            </a:r>
            <a:r>
              <a:rPr lang="en-US" b="1" dirty="0" smtClean="0">
                <a:latin typeface="+mj-lt"/>
              </a:rPr>
              <a:t>”;</a:t>
            </a:r>
          </a:p>
          <a:p>
            <a:pPr marL="0" indent="0">
              <a:buNone/>
            </a:pPr>
            <a:endParaRPr lang="en-US" b="1" dirty="0" smtClean="0">
              <a:latin typeface="+mj-lt"/>
            </a:endParaRPr>
          </a:p>
          <a:p>
            <a:r>
              <a:rPr lang="en-US" dirty="0" smtClean="0">
                <a:latin typeface="+mj-lt"/>
              </a:rPr>
              <a:t>As the string variable name is an array of characters, it is a pointer to the first character of the string and can be used to access and manipulate the characters of the string.</a:t>
            </a:r>
          </a:p>
          <a:p>
            <a:endParaRPr lang="en-US" dirty="0">
              <a:latin typeface="+mj-lt"/>
            </a:endParaRPr>
          </a:p>
          <a:p>
            <a:r>
              <a:rPr lang="en-US" dirty="0" smtClean="0">
                <a:latin typeface="+mj-lt"/>
              </a:rPr>
              <a:t>When a pointer to char is printed in the format of a string, it will start to print the pointer character and then successive characters until the end of string is reached.</a:t>
            </a:r>
          </a:p>
          <a:p>
            <a:endParaRPr lang="en-US" dirty="0">
              <a:latin typeface="+mj-lt"/>
            </a:endParaRPr>
          </a:p>
          <a:p>
            <a:r>
              <a:rPr lang="en-US" dirty="0" smtClean="0">
                <a:latin typeface="+mj-lt"/>
              </a:rPr>
              <a:t>Thus name prints “</a:t>
            </a:r>
            <a:r>
              <a:rPr lang="en-US" dirty="0" err="1" smtClean="0">
                <a:latin typeface="+mj-lt"/>
              </a:rPr>
              <a:t>shyam</a:t>
            </a:r>
            <a:r>
              <a:rPr lang="en-US" dirty="0" smtClean="0">
                <a:latin typeface="+mj-lt"/>
              </a:rPr>
              <a:t>”, name+1 prints “</a:t>
            </a:r>
            <a:r>
              <a:rPr lang="en-US" dirty="0" err="1" smtClean="0">
                <a:latin typeface="+mj-lt"/>
              </a:rPr>
              <a:t>hyam</a:t>
            </a:r>
            <a:r>
              <a:rPr lang="en-US" dirty="0" smtClean="0">
                <a:latin typeface="+mj-lt"/>
              </a:rPr>
              <a:t>”, name+2 prints “yam” and so on.</a:t>
            </a: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48</a:t>
            </a:fld>
            <a:endParaRPr lang="en-US"/>
          </a:p>
        </p:txBody>
      </p:sp>
    </p:spTree>
    <p:extLst>
      <p:ext uri="{BB962C8B-B14F-4D97-AF65-F5344CB8AC3E}">
        <p14:creationId xmlns:p14="http://schemas.microsoft.com/office/powerpoint/2010/main" val="12011585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526"/>
            <a:ext cx="10515600" cy="710640"/>
          </a:xfrm>
        </p:spPr>
        <p:txBody>
          <a:bodyPr>
            <a:normAutofit/>
          </a:bodyPr>
          <a:lstStyle/>
          <a:p>
            <a:r>
              <a:rPr lang="en-US" sz="3200" b="1" dirty="0" smtClean="0"/>
              <a:t>Dynamic memory allocation (DMA)</a:t>
            </a:r>
            <a:endParaRPr lang="en-US" sz="3200" b="1" dirty="0"/>
          </a:p>
        </p:txBody>
      </p:sp>
      <p:sp>
        <p:nvSpPr>
          <p:cNvPr id="3" name="Content Placeholder 2"/>
          <p:cNvSpPr>
            <a:spLocks noGrp="1"/>
          </p:cNvSpPr>
          <p:nvPr>
            <p:ph idx="1"/>
          </p:nvPr>
        </p:nvSpPr>
        <p:spPr>
          <a:xfrm>
            <a:off x="838200" y="1111170"/>
            <a:ext cx="10515600" cy="5065793"/>
          </a:xfrm>
        </p:spPr>
        <p:txBody>
          <a:bodyPr>
            <a:normAutofit fontScale="92500" lnSpcReduction="20000"/>
          </a:bodyPr>
          <a:lstStyle/>
          <a:p>
            <a:r>
              <a:rPr lang="en-US" dirty="0" smtClean="0">
                <a:latin typeface="+mj-lt"/>
              </a:rPr>
              <a:t>The process of allocating and freeing memory at run time is known as dynamic memory allocation.</a:t>
            </a:r>
          </a:p>
          <a:p>
            <a:endParaRPr lang="en-US" dirty="0">
              <a:latin typeface="+mj-lt"/>
            </a:endParaRPr>
          </a:p>
          <a:p>
            <a:r>
              <a:rPr lang="en-US" dirty="0" smtClean="0">
                <a:latin typeface="+mj-lt"/>
              </a:rPr>
              <a:t>This reserves the memory required by the program and returns valuable resources to the system once the use of reserved space is utilized.</a:t>
            </a:r>
          </a:p>
          <a:p>
            <a:endParaRPr lang="en-US" dirty="0">
              <a:latin typeface="+mj-lt"/>
            </a:endParaRPr>
          </a:p>
          <a:p>
            <a:r>
              <a:rPr lang="en-US" dirty="0" smtClean="0">
                <a:latin typeface="+mj-lt"/>
              </a:rPr>
              <a:t>Though arrays can be used for data storage, they are of fixed size.</a:t>
            </a:r>
          </a:p>
          <a:p>
            <a:endParaRPr lang="en-US" dirty="0" smtClean="0">
              <a:latin typeface="+mj-lt"/>
            </a:endParaRPr>
          </a:p>
          <a:p>
            <a:pPr marL="0" indent="0">
              <a:buNone/>
            </a:pPr>
            <a:r>
              <a:rPr lang="en-US" dirty="0" smtClean="0">
                <a:latin typeface="+mj-lt"/>
              </a:rPr>
              <a:t>		#</a:t>
            </a:r>
            <a:r>
              <a:rPr lang="en-US" dirty="0">
                <a:solidFill>
                  <a:srgbClr val="FF0000"/>
                </a:solidFill>
                <a:latin typeface="+mj-lt"/>
              </a:rPr>
              <a:t>define</a:t>
            </a:r>
            <a:r>
              <a:rPr lang="en-US" dirty="0">
                <a:latin typeface="+mj-lt"/>
              </a:rPr>
              <a:t> m </a:t>
            </a:r>
            <a:r>
              <a:rPr lang="en-US" dirty="0" smtClean="0">
                <a:latin typeface="+mj-lt"/>
              </a:rPr>
              <a:t>5</a:t>
            </a:r>
          </a:p>
          <a:p>
            <a:pPr marL="0" indent="0">
              <a:buNone/>
            </a:pPr>
            <a:r>
              <a:rPr lang="en-US" dirty="0" smtClean="0">
                <a:latin typeface="+mj-lt"/>
              </a:rPr>
              <a:t>		</a:t>
            </a:r>
            <a:r>
              <a:rPr lang="en-US" dirty="0" err="1" smtClean="0">
                <a:latin typeface="+mj-lt"/>
              </a:rPr>
              <a:t>int</a:t>
            </a:r>
            <a:r>
              <a:rPr lang="en-US" dirty="0" smtClean="0">
                <a:latin typeface="+mj-lt"/>
              </a:rPr>
              <a:t> </a:t>
            </a:r>
            <a:r>
              <a:rPr lang="en-US" dirty="0">
                <a:latin typeface="+mj-lt"/>
              </a:rPr>
              <a:t>main(void){	</a:t>
            </a:r>
            <a:endParaRPr lang="en-US" dirty="0" smtClean="0">
              <a:latin typeface="+mj-lt"/>
            </a:endParaRPr>
          </a:p>
          <a:p>
            <a:pPr marL="0" indent="0">
              <a:buNone/>
            </a:pPr>
            <a:r>
              <a:rPr lang="en-US" dirty="0" smtClean="0">
                <a:latin typeface="+mj-lt"/>
              </a:rPr>
              <a:t>		</a:t>
            </a:r>
            <a:r>
              <a:rPr lang="en-US" dirty="0">
                <a:latin typeface="+mj-lt"/>
              </a:rPr>
              <a:t>	</a:t>
            </a:r>
            <a:r>
              <a:rPr lang="en-US" dirty="0" err="1" smtClean="0">
                <a:latin typeface="+mj-lt"/>
              </a:rPr>
              <a:t>int</a:t>
            </a:r>
            <a:r>
              <a:rPr lang="en-US" dirty="0" smtClean="0">
                <a:latin typeface="+mj-lt"/>
              </a:rPr>
              <a:t> </a:t>
            </a:r>
            <a:r>
              <a:rPr lang="en-US" dirty="0">
                <a:latin typeface="+mj-lt"/>
              </a:rPr>
              <a:t>x[m];	</a:t>
            </a:r>
            <a:r>
              <a:rPr lang="en-US" dirty="0" smtClean="0">
                <a:latin typeface="+mj-lt"/>
              </a:rPr>
              <a:t>	</a:t>
            </a:r>
          </a:p>
          <a:p>
            <a:pPr marL="0" indent="0">
              <a:buNone/>
            </a:pPr>
            <a:r>
              <a:rPr lang="en-US" dirty="0" smtClean="0">
                <a:latin typeface="+mj-lt"/>
              </a:rPr>
              <a:t>	</a:t>
            </a:r>
            <a:r>
              <a:rPr lang="en-US" dirty="0">
                <a:latin typeface="+mj-lt"/>
              </a:rPr>
              <a:t>	</a:t>
            </a:r>
            <a:r>
              <a:rPr lang="en-US" dirty="0" err="1" smtClean="0">
                <a:latin typeface="+mj-lt"/>
              </a:rPr>
              <a:t>printf</a:t>
            </a:r>
            <a:r>
              <a:rPr lang="en-US" dirty="0">
                <a:latin typeface="+mj-lt"/>
              </a:rPr>
              <a:t>("%</a:t>
            </a:r>
            <a:r>
              <a:rPr lang="en-US" dirty="0" err="1">
                <a:latin typeface="+mj-lt"/>
              </a:rPr>
              <a:t>lu</a:t>
            </a:r>
            <a:r>
              <a:rPr lang="en-US" dirty="0">
                <a:latin typeface="+mj-lt"/>
              </a:rPr>
              <a:t>\n",</a:t>
            </a:r>
            <a:r>
              <a:rPr lang="en-US" dirty="0" err="1">
                <a:latin typeface="+mj-lt"/>
              </a:rPr>
              <a:t>sizeof</a:t>
            </a:r>
            <a:r>
              <a:rPr lang="en-US" dirty="0">
                <a:latin typeface="+mj-lt"/>
              </a:rPr>
              <a:t>(x</a:t>
            </a:r>
            <a:r>
              <a:rPr lang="en-US" dirty="0" smtClean="0">
                <a:latin typeface="+mj-lt"/>
              </a:rPr>
              <a:t>));</a:t>
            </a:r>
          </a:p>
          <a:p>
            <a:pPr marL="0" indent="0">
              <a:buNone/>
            </a:pPr>
            <a:r>
              <a:rPr lang="en-US" dirty="0" smtClean="0">
                <a:latin typeface="+mj-lt"/>
              </a:rPr>
              <a:t>		}</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49</a:t>
            </a:fld>
            <a:endParaRPr lang="en-US"/>
          </a:p>
        </p:txBody>
      </p:sp>
    </p:spTree>
    <p:extLst>
      <p:ext uri="{BB962C8B-B14F-4D97-AF65-F5344CB8AC3E}">
        <p14:creationId xmlns:p14="http://schemas.microsoft.com/office/powerpoint/2010/main" val="82538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Every variable in C program is assigned a space in memory.</a:t>
            </a:r>
          </a:p>
          <a:p>
            <a:endParaRPr lang="en-US" dirty="0">
              <a:latin typeface="+mj-lt"/>
            </a:endParaRPr>
          </a:p>
          <a:p>
            <a:r>
              <a:rPr lang="en-US" dirty="0" smtClean="0">
                <a:latin typeface="+mj-lt"/>
              </a:rPr>
              <a:t>When a variable is declared, it tells computer the type of variable and name of the variable.</a:t>
            </a:r>
          </a:p>
          <a:p>
            <a:endParaRPr lang="en-US" dirty="0">
              <a:latin typeface="+mj-lt"/>
            </a:endParaRPr>
          </a:p>
          <a:p>
            <a:r>
              <a:rPr lang="en-US" dirty="0" smtClean="0">
                <a:latin typeface="+mj-lt"/>
              </a:rPr>
              <a:t>According to the type of variable declared, the required memory locations are reserved.</a:t>
            </a:r>
          </a:p>
          <a:p>
            <a:endParaRPr lang="en-US" dirty="0">
              <a:latin typeface="+mj-lt"/>
            </a:endParaRPr>
          </a:p>
          <a:p>
            <a:r>
              <a:rPr lang="en-US" dirty="0" smtClean="0">
                <a:latin typeface="+mj-lt"/>
              </a:rPr>
              <a:t>For ex. </a:t>
            </a:r>
            <a:r>
              <a:rPr lang="en-US" dirty="0" err="1">
                <a:latin typeface="+mj-lt"/>
              </a:rPr>
              <a:t>i</a:t>
            </a:r>
            <a:r>
              <a:rPr lang="en-US" dirty="0" err="1" smtClean="0">
                <a:latin typeface="+mj-lt"/>
              </a:rPr>
              <a:t>nt</a:t>
            </a:r>
            <a:r>
              <a:rPr lang="en-US" dirty="0" smtClean="0">
                <a:latin typeface="+mj-lt"/>
              </a:rPr>
              <a:t> requires two bytes, float requires four bytes and char requires one byte.</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a:t>
            </a:fld>
            <a:endParaRPr lang="en-US"/>
          </a:p>
        </p:txBody>
      </p:sp>
    </p:spTree>
    <p:extLst>
      <p:ext uri="{BB962C8B-B14F-4D97-AF65-F5344CB8AC3E}">
        <p14:creationId xmlns:p14="http://schemas.microsoft.com/office/powerpoint/2010/main" val="9852131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286"/>
            <a:ext cx="10515600" cy="5667677"/>
          </a:xfrm>
        </p:spPr>
        <p:txBody>
          <a:bodyPr/>
          <a:lstStyle/>
          <a:p>
            <a:endParaRPr lang="en-US" dirty="0" smtClean="0">
              <a:latin typeface="+mj-lt"/>
            </a:endParaRPr>
          </a:p>
          <a:p>
            <a:r>
              <a:rPr lang="en-US" dirty="0" smtClean="0">
                <a:latin typeface="+mj-lt"/>
              </a:rPr>
              <a:t>Consider an array size of 100 to store marks of 100 student.</a:t>
            </a:r>
          </a:p>
          <a:p>
            <a:endParaRPr lang="en-US" dirty="0">
              <a:latin typeface="+mj-lt"/>
            </a:endParaRPr>
          </a:p>
          <a:p>
            <a:r>
              <a:rPr lang="en-US" dirty="0" smtClean="0">
                <a:latin typeface="+mj-lt"/>
              </a:rPr>
              <a:t>If the number of students is less than 100 say 10, only 10 memory locations will be used and rest 90 locations are reserved but will not be used i.e. wastage of memory will occur.</a:t>
            </a:r>
          </a:p>
          <a:p>
            <a:endParaRPr lang="en-US" dirty="0">
              <a:latin typeface="+mj-lt"/>
            </a:endParaRPr>
          </a:p>
          <a:p>
            <a:r>
              <a:rPr lang="en-US" dirty="0" smtClean="0">
                <a:latin typeface="+mj-lt"/>
              </a:rPr>
              <a:t>In such situation DMA will be useful.</a:t>
            </a: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50</a:t>
            </a:fld>
            <a:endParaRPr lang="en-US"/>
          </a:p>
        </p:txBody>
      </p:sp>
    </p:spTree>
    <p:extLst>
      <p:ext uri="{BB962C8B-B14F-4D97-AF65-F5344CB8AC3E}">
        <p14:creationId xmlns:p14="http://schemas.microsoft.com/office/powerpoint/2010/main" val="161675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286"/>
            <a:ext cx="10515600" cy="5667677"/>
          </a:xfrm>
        </p:spPr>
        <p:txBody>
          <a:bodyPr>
            <a:normAutofit lnSpcReduction="10000"/>
          </a:bodyPr>
          <a:lstStyle/>
          <a:p>
            <a:r>
              <a:rPr lang="en-US" dirty="0" smtClean="0">
                <a:latin typeface="+mj-lt"/>
              </a:rPr>
              <a:t>Since an array name is actually a pointer to the first element within the array, it is possible to define the array as a pointer variable rather than as a conventional array.</a:t>
            </a:r>
          </a:p>
          <a:p>
            <a:endParaRPr lang="en-US" dirty="0">
              <a:latin typeface="+mj-lt"/>
            </a:endParaRPr>
          </a:p>
          <a:p>
            <a:r>
              <a:rPr lang="en-US" dirty="0" smtClean="0">
                <a:latin typeface="+mj-lt"/>
              </a:rPr>
              <a:t>While defining conventional array, system reserves fixed block of memory at the beginning of program execution which is inefficient but this does not occur if the array is represented in terms of a pointer variable.</a:t>
            </a:r>
          </a:p>
          <a:p>
            <a:endParaRPr lang="en-US" dirty="0">
              <a:latin typeface="+mj-lt"/>
            </a:endParaRPr>
          </a:p>
          <a:p>
            <a:r>
              <a:rPr lang="en-US" dirty="0" smtClean="0">
                <a:latin typeface="+mj-lt"/>
              </a:rPr>
              <a:t>The use of pointer variable to represent an array requires some type of initial memory assignment before the array elements are processed.</a:t>
            </a:r>
          </a:p>
          <a:p>
            <a:endParaRPr lang="en-US" dirty="0">
              <a:latin typeface="+mj-lt"/>
            </a:endParaRPr>
          </a:p>
          <a:p>
            <a:r>
              <a:rPr lang="en-US" dirty="0" smtClean="0">
                <a:latin typeface="+mj-lt"/>
              </a:rPr>
              <a:t>This is known as Dynamic Memory Allocation (DMA)</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51</a:t>
            </a:fld>
            <a:endParaRPr lang="en-US"/>
          </a:p>
        </p:txBody>
      </p:sp>
    </p:spTree>
    <p:extLst>
      <p:ext uri="{BB962C8B-B14F-4D97-AF65-F5344CB8AC3E}">
        <p14:creationId xmlns:p14="http://schemas.microsoft.com/office/powerpoint/2010/main" val="976405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5034"/>
            <a:ext cx="10515600" cy="5551930"/>
          </a:xfrm>
        </p:spPr>
        <p:txBody>
          <a:bodyPr>
            <a:normAutofit lnSpcReduction="10000"/>
          </a:bodyPr>
          <a:lstStyle/>
          <a:p>
            <a:r>
              <a:rPr lang="en-US" dirty="0" smtClean="0">
                <a:latin typeface="+mj-lt"/>
              </a:rPr>
              <a:t>At </a:t>
            </a:r>
            <a:r>
              <a:rPr lang="en-US" sz="3600" b="1" dirty="0" smtClean="0">
                <a:solidFill>
                  <a:srgbClr val="FF0000"/>
                </a:solidFill>
                <a:latin typeface="+mj-lt"/>
              </a:rPr>
              <a:t>execution time</a:t>
            </a:r>
            <a:r>
              <a:rPr lang="en-US" dirty="0" smtClean="0">
                <a:latin typeface="+mj-lt"/>
              </a:rPr>
              <a:t>, a program can request more memory from a free memory pool and frees if not required using DMA.</a:t>
            </a:r>
          </a:p>
          <a:p>
            <a:endParaRPr lang="en-US" dirty="0">
              <a:latin typeface="+mj-lt"/>
            </a:endParaRPr>
          </a:p>
          <a:p>
            <a:r>
              <a:rPr lang="en-US" dirty="0" smtClean="0">
                <a:latin typeface="+mj-lt"/>
              </a:rPr>
              <a:t>Thus, DMA refers allocating and freeing memory at execution time or run time.</a:t>
            </a:r>
          </a:p>
          <a:p>
            <a:endParaRPr lang="en-US" dirty="0">
              <a:latin typeface="+mj-lt"/>
            </a:endParaRPr>
          </a:p>
          <a:p>
            <a:r>
              <a:rPr lang="en-US" dirty="0" smtClean="0">
                <a:latin typeface="+mj-lt"/>
              </a:rPr>
              <a:t>There are four library functions for memory management.</a:t>
            </a:r>
          </a:p>
          <a:p>
            <a:pPr lvl="1"/>
            <a:r>
              <a:rPr lang="en-US" b="1" dirty="0" err="1">
                <a:latin typeface="+mj-lt"/>
              </a:rPr>
              <a:t>m</a:t>
            </a:r>
            <a:r>
              <a:rPr lang="en-US" b="1" dirty="0" err="1" smtClean="0">
                <a:latin typeface="+mj-lt"/>
              </a:rPr>
              <a:t>alloc</a:t>
            </a:r>
            <a:r>
              <a:rPr lang="en-US" b="1" dirty="0" smtClean="0">
                <a:latin typeface="+mj-lt"/>
              </a:rPr>
              <a:t>()</a:t>
            </a:r>
          </a:p>
          <a:p>
            <a:pPr lvl="1"/>
            <a:r>
              <a:rPr lang="en-US" b="1" dirty="0" err="1">
                <a:latin typeface="+mj-lt"/>
              </a:rPr>
              <a:t>c</a:t>
            </a:r>
            <a:r>
              <a:rPr lang="en-US" b="1" dirty="0" err="1" smtClean="0">
                <a:latin typeface="+mj-lt"/>
              </a:rPr>
              <a:t>alloc</a:t>
            </a:r>
            <a:r>
              <a:rPr lang="en-US" b="1" dirty="0" smtClean="0">
                <a:latin typeface="+mj-lt"/>
              </a:rPr>
              <a:t>()</a:t>
            </a:r>
          </a:p>
          <a:p>
            <a:pPr lvl="1"/>
            <a:r>
              <a:rPr lang="en-US" b="1" dirty="0">
                <a:latin typeface="+mj-lt"/>
              </a:rPr>
              <a:t>f</a:t>
            </a:r>
            <a:r>
              <a:rPr lang="en-US" b="1" dirty="0" smtClean="0">
                <a:latin typeface="+mj-lt"/>
              </a:rPr>
              <a:t>ree()</a:t>
            </a:r>
          </a:p>
          <a:p>
            <a:pPr lvl="1"/>
            <a:r>
              <a:rPr lang="en-US" b="1" dirty="0" err="1">
                <a:latin typeface="+mj-lt"/>
              </a:rPr>
              <a:t>r</a:t>
            </a:r>
            <a:r>
              <a:rPr lang="en-US" b="1" dirty="0" err="1" smtClean="0">
                <a:latin typeface="+mj-lt"/>
              </a:rPr>
              <a:t>ealloc</a:t>
            </a:r>
            <a:r>
              <a:rPr lang="en-US" b="1" dirty="0" smtClean="0">
                <a:latin typeface="+mj-lt"/>
              </a:rPr>
              <a:t>()</a:t>
            </a:r>
          </a:p>
          <a:p>
            <a:pPr lvl="1"/>
            <a:endParaRPr lang="en-US" b="1" dirty="0" smtClean="0">
              <a:latin typeface="+mj-lt"/>
            </a:endParaRPr>
          </a:p>
          <a:p>
            <a:r>
              <a:rPr lang="en-US" dirty="0" smtClean="0">
                <a:latin typeface="+mj-lt"/>
              </a:rPr>
              <a:t>These functions are defined within header file </a:t>
            </a:r>
            <a:r>
              <a:rPr lang="en-US" b="1" dirty="0" err="1" smtClean="0">
                <a:latin typeface="+mj-lt"/>
              </a:rPr>
              <a:t>stdlib.h</a:t>
            </a:r>
            <a:r>
              <a:rPr lang="en-US" dirty="0" smtClean="0">
                <a:latin typeface="+mj-lt"/>
              </a:rPr>
              <a:t> and </a:t>
            </a:r>
            <a:r>
              <a:rPr lang="en-US" b="1" dirty="0" err="1" smtClean="0">
                <a:latin typeface="+mj-lt"/>
              </a:rPr>
              <a:t>alloc.h</a:t>
            </a:r>
            <a:endParaRPr lang="en-US" b="1" dirty="0" smtClean="0">
              <a:latin typeface="+mj-lt"/>
            </a:endParaRPr>
          </a:p>
          <a:p>
            <a:pPr lvl="1"/>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52</a:t>
            </a:fld>
            <a:endParaRPr lang="en-US"/>
          </a:p>
        </p:txBody>
      </p:sp>
    </p:spTree>
    <p:extLst>
      <p:ext uri="{BB962C8B-B14F-4D97-AF65-F5344CB8AC3E}">
        <p14:creationId xmlns:p14="http://schemas.microsoft.com/office/powerpoint/2010/main" val="1933278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435"/>
            <a:ext cx="10515600" cy="5644528"/>
          </a:xfrm>
        </p:spPr>
        <p:txBody>
          <a:bodyPr/>
          <a:lstStyle/>
          <a:p>
            <a:pPr marL="514350" indent="-514350">
              <a:buFont typeface="+mj-lt"/>
              <a:buAutoNum type="arabicPeriod"/>
            </a:pPr>
            <a:r>
              <a:rPr lang="en-US" b="1" dirty="0" err="1">
                <a:latin typeface="+mj-lt"/>
              </a:rPr>
              <a:t>m</a:t>
            </a:r>
            <a:r>
              <a:rPr lang="en-US" b="1" dirty="0" err="1" smtClean="0">
                <a:latin typeface="+mj-lt"/>
              </a:rPr>
              <a:t>alloc</a:t>
            </a:r>
            <a:r>
              <a:rPr lang="en-US" b="1" dirty="0" smtClean="0">
                <a:latin typeface="+mj-lt"/>
              </a:rPr>
              <a:t>()</a:t>
            </a:r>
          </a:p>
          <a:p>
            <a:pPr lvl="1">
              <a:buFont typeface="Courier New" charset="0"/>
              <a:buChar char="o"/>
            </a:pPr>
            <a:r>
              <a:rPr lang="en-US" dirty="0" smtClean="0">
                <a:latin typeface="+mj-lt"/>
              </a:rPr>
              <a:t>It allocates requested size of bytes and returns a pointer to the first byte of the allocated space.</a:t>
            </a:r>
          </a:p>
          <a:p>
            <a:pPr marL="0" indent="0">
              <a:buNone/>
            </a:pPr>
            <a:r>
              <a:rPr lang="en-US" b="1" dirty="0">
                <a:latin typeface="+mj-lt"/>
              </a:rPr>
              <a:t>	</a:t>
            </a:r>
            <a:r>
              <a:rPr lang="en-US" b="1" dirty="0" smtClean="0">
                <a:latin typeface="+mj-lt"/>
              </a:rPr>
              <a:t>	</a:t>
            </a:r>
            <a:r>
              <a:rPr lang="en-US" b="1" dirty="0" err="1" smtClean="0">
                <a:latin typeface="+mj-lt"/>
              </a:rPr>
              <a:t>ptr</a:t>
            </a:r>
            <a:r>
              <a:rPr lang="en-US" b="1" dirty="0" smtClean="0">
                <a:latin typeface="+mj-lt"/>
              </a:rPr>
              <a:t>=(</a:t>
            </a:r>
            <a:r>
              <a:rPr lang="en-US" i="1" dirty="0" err="1" smtClean="0">
                <a:solidFill>
                  <a:schemeClr val="accent1"/>
                </a:solidFill>
                <a:latin typeface="+mj-lt"/>
              </a:rPr>
              <a:t>data_type</a:t>
            </a:r>
            <a:r>
              <a:rPr lang="en-US" b="1" dirty="0" smtClean="0">
                <a:latin typeface="+mj-lt"/>
              </a:rPr>
              <a:t>*) </a:t>
            </a:r>
            <a:r>
              <a:rPr lang="en-US" b="1" dirty="0" err="1" smtClean="0">
                <a:latin typeface="+mj-lt"/>
              </a:rPr>
              <a:t>malloc</a:t>
            </a:r>
            <a:r>
              <a:rPr lang="en-US" b="1" dirty="0" smtClean="0">
                <a:latin typeface="+mj-lt"/>
              </a:rPr>
              <a:t>(</a:t>
            </a:r>
            <a:r>
              <a:rPr lang="en-US" i="1" dirty="0" err="1" smtClean="0">
                <a:solidFill>
                  <a:schemeClr val="accent6">
                    <a:lumMod val="50000"/>
                  </a:schemeClr>
                </a:solidFill>
                <a:latin typeface="+mj-lt"/>
              </a:rPr>
              <a:t>size_of_block</a:t>
            </a:r>
            <a:r>
              <a:rPr lang="en-US" b="1" dirty="0" smtClean="0">
                <a:latin typeface="+mj-lt"/>
              </a:rPr>
              <a:t>);</a:t>
            </a:r>
          </a:p>
          <a:p>
            <a:pPr marL="0" indent="0">
              <a:buNone/>
            </a:pPr>
            <a:endParaRPr lang="en-US" b="1" dirty="0" smtClean="0">
              <a:latin typeface="+mj-lt"/>
            </a:endParaRPr>
          </a:p>
          <a:p>
            <a:pPr lvl="1">
              <a:buFont typeface="Courier New" charset="0"/>
              <a:buChar char="o"/>
            </a:pPr>
            <a:r>
              <a:rPr lang="en-US" dirty="0" smtClean="0">
                <a:latin typeface="+mj-lt"/>
              </a:rPr>
              <a:t>Here, </a:t>
            </a:r>
            <a:r>
              <a:rPr lang="en-US" dirty="0" err="1" smtClean="0">
                <a:latin typeface="+mj-lt"/>
              </a:rPr>
              <a:t>ptr</a:t>
            </a:r>
            <a:r>
              <a:rPr lang="en-US" dirty="0" smtClean="0">
                <a:latin typeface="+mj-lt"/>
              </a:rPr>
              <a:t> is a pointer of type </a:t>
            </a:r>
            <a:r>
              <a:rPr lang="en-US" i="1" dirty="0" err="1" smtClean="0">
                <a:solidFill>
                  <a:schemeClr val="accent1"/>
                </a:solidFill>
                <a:latin typeface="+mj-lt"/>
              </a:rPr>
              <a:t>data_type</a:t>
            </a:r>
            <a:r>
              <a:rPr lang="en-US" dirty="0" smtClean="0">
                <a:latin typeface="+mj-lt"/>
              </a:rPr>
              <a:t>. The </a:t>
            </a:r>
            <a:r>
              <a:rPr lang="en-US" dirty="0" err="1" smtClean="0">
                <a:latin typeface="+mj-lt"/>
              </a:rPr>
              <a:t>malloc</a:t>
            </a:r>
            <a:r>
              <a:rPr lang="en-US" dirty="0" smtClean="0">
                <a:latin typeface="+mj-lt"/>
              </a:rPr>
              <a:t>() returns a pointer to an area of memory with size </a:t>
            </a:r>
            <a:r>
              <a:rPr lang="en-US" i="1" dirty="0" err="1" smtClean="0">
                <a:solidFill>
                  <a:schemeClr val="accent6">
                    <a:lumMod val="50000"/>
                  </a:schemeClr>
                </a:solidFill>
                <a:latin typeface="+mj-lt"/>
              </a:rPr>
              <a:t>size_of_block</a:t>
            </a:r>
            <a:r>
              <a:rPr lang="en-US" i="1" dirty="0" smtClean="0">
                <a:latin typeface="+mj-lt"/>
              </a:rPr>
              <a:t>.</a:t>
            </a:r>
          </a:p>
          <a:p>
            <a:pPr lvl="1">
              <a:buFont typeface="Courier New" charset="0"/>
              <a:buChar char="o"/>
            </a:pPr>
            <a:endParaRPr lang="en-US" i="1" dirty="0" smtClean="0">
              <a:latin typeface="+mj-lt"/>
            </a:endParaRPr>
          </a:p>
          <a:p>
            <a:pPr marL="457200" lvl="1" indent="0">
              <a:buNone/>
            </a:pPr>
            <a:r>
              <a:rPr lang="en-US" dirty="0" smtClean="0">
                <a:latin typeface="+mj-lt"/>
              </a:rPr>
              <a:t>		</a:t>
            </a:r>
            <a:r>
              <a:rPr lang="en-US" b="1" dirty="0" smtClean="0">
                <a:latin typeface="+mj-lt"/>
              </a:rPr>
              <a:t>x = (</a:t>
            </a:r>
            <a:r>
              <a:rPr lang="en-US" b="1" dirty="0" err="1" smtClean="0">
                <a:latin typeface="+mj-lt"/>
              </a:rPr>
              <a:t>int</a:t>
            </a:r>
            <a:r>
              <a:rPr lang="en-US" b="1" dirty="0" smtClean="0">
                <a:latin typeface="+mj-lt"/>
              </a:rPr>
              <a:t> *) </a:t>
            </a:r>
            <a:r>
              <a:rPr lang="en-US" b="1" dirty="0" err="1" smtClean="0">
                <a:latin typeface="+mj-lt"/>
              </a:rPr>
              <a:t>malloc</a:t>
            </a:r>
            <a:r>
              <a:rPr lang="en-US" b="1" dirty="0" smtClean="0">
                <a:latin typeface="+mj-lt"/>
              </a:rPr>
              <a:t>(100*</a:t>
            </a:r>
            <a:r>
              <a:rPr lang="en-US" b="1" dirty="0" err="1" smtClean="0">
                <a:latin typeface="+mj-lt"/>
              </a:rPr>
              <a:t>sizeof</a:t>
            </a:r>
            <a:r>
              <a:rPr lang="en-US" b="1" dirty="0" smtClean="0">
                <a:latin typeface="+mj-lt"/>
              </a:rPr>
              <a:t>(</a:t>
            </a:r>
            <a:r>
              <a:rPr lang="en-US" b="1" dirty="0" err="1" smtClean="0">
                <a:latin typeface="+mj-lt"/>
              </a:rPr>
              <a:t>int</a:t>
            </a:r>
            <a:r>
              <a:rPr lang="en-US" b="1" dirty="0" smtClean="0">
                <a:latin typeface="+mj-lt"/>
              </a:rPr>
              <a:t>));</a:t>
            </a:r>
          </a:p>
          <a:p>
            <a:pPr lvl="1">
              <a:buFont typeface="Courier New" charset="0"/>
              <a:buChar char="o"/>
            </a:pPr>
            <a:endParaRPr lang="en-US" dirty="0" smtClean="0">
              <a:latin typeface="+mj-lt"/>
            </a:endParaRPr>
          </a:p>
          <a:p>
            <a:pPr lvl="1">
              <a:buFont typeface="Courier New" charset="0"/>
              <a:buChar char="o"/>
            </a:pPr>
            <a:r>
              <a:rPr lang="en-US" dirty="0" smtClean="0">
                <a:latin typeface="+mj-lt"/>
              </a:rPr>
              <a:t>A memory space equivalent to 100 times the size of an integer is reserved and the address of the first byte of the memory allocated is assigned to the pointer x of type int. (i.e. x refers to the first address of allocated memory)</a:t>
            </a:r>
            <a:endParaRPr lang="en-US" dirty="0">
              <a:latin typeface="+mj-lt"/>
            </a:endParaRPr>
          </a:p>
          <a:p>
            <a:pPr lvl="1">
              <a:buFont typeface="Courier New" charset="0"/>
              <a:buChar char="o"/>
            </a:pP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53</a:t>
            </a:fld>
            <a:endParaRPr lang="en-US"/>
          </a:p>
        </p:txBody>
      </p:sp>
    </p:spTree>
    <p:extLst>
      <p:ext uri="{BB962C8B-B14F-4D97-AF65-F5344CB8AC3E}">
        <p14:creationId xmlns:p14="http://schemas.microsoft.com/office/powerpoint/2010/main" val="18001881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2. </a:t>
            </a:r>
            <a:r>
              <a:rPr lang="en-US" sz="3200" b="1" dirty="0" err="1" smtClean="0"/>
              <a:t>calloc</a:t>
            </a:r>
            <a:r>
              <a:rPr lang="en-U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The function provides access to the C memory heap, which is available for dynamic allocation of variable-sized blocks of memory. </a:t>
            </a:r>
          </a:p>
          <a:p>
            <a:endParaRPr lang="en-US" dirty="0">
              <a:latin typeface="+mj-lt"/>
            </a:endParaRPr>
          </a:p>
          <a:p>
            <a:r>
              <a:rPr lang="en-US" dirty="0" smtClean="0">
                <a:latin typeface="+mj-lt"/>
              </a:rPr>
              <a:t>Unlike </a:t>
            </a:r>
            <a:r>
              <a:rPr lang="en-US" dirty="0" err="1" smtClean="0">
                <a:latin typeface="+mj-lt"/>
              </a:rPr>
              <a:t>malloc</a:t>
            </a:r>
            <a:r>
              <a:rPr lang="en-US" dirty="0" smtClean="0">
                <a:latin typeface="+mj-lt"/>
              </a:rPr>
              <a:t>(), it accepts two arguments: </a:t>
            </a:r>
            <a:r>
              <a:rPr lang="en-US" i="1" dirty="0" err="1" smtClean="0">
                <a:latin typeface="+mj-lt"/>
              </a:rPr>
              <a:t>no_of_blocks</a:t>
            </a:r>
            <a:r>
              <a:rPr lang="en-US" dirty="0" smtClean="0">
                <a:latin typeface="+mj-lt"/>
              </a:rPr>
              <a:t> and </a:t>
            </a:r>
            <a:r>
              <a:rPr lang="en-US" i="1" dirty="0" err="1" smtClean="0">
                <a:latin typeface="+mj-lt"/>
              </a:rPr>
              <a:t>size_of_each_block</a:t>
            </a:r>
            <a:r>
              <a:rPr lang="en-US" dirty="0">
                <a:latin typeface="+mj-lt"/>
              </a:rPr>
              <a:t> </a:t>
            </a:r>
            <a:r>
              <a:rPr lang="en-US" dirty="0" smtClean="0">
                <a:latin typeface="+mj-lt"/>
              </a:rPr>
              <a:t>specifies the size of each item.</a:t>
            </a:r>
          </a:p>
          <a:p>
            <a:endParaRPr lang="en-US" dirty="0">
              <a:latin typeface="+mj-lt"/>
            </a:endParaRPr>
          </a:p>
          <a:p>
            <a:r>
              <a:rPr lang="en-US" dirty="0" smtClean="0">
                <a:latin typeface="+mj-lt"/>
              </a:rPr>
              <a:t>The function </a:t>
            </a:r>
            <a:r>
              <a:rPr lang="en-US" dirty="0" err="1" smtClean="0">
                <a:latin typeface="+mj-lt"/>
              </a:rPr>
              <a:t>calloc</a:t>
            </a:r>
            <a:r>
              <a:rPr lang="en-US" dirty="0" smtClean="0">
                <a:latin typeface="+mj-lt"/>
              </a:rPr>
              <a:t> allocates multiple blocks of storage, each of the same size and then sets all bytes to zero.</a:t>
            </a:r>
          </a:p>
          <a:p>
            <a:endParaRPr lang="en-US" dirty="0">
              <a:latin typeface="+mj-lt"/>
            </a:endParaRPr>
          </a:p>
          <a:p>
            <a:r>
              <a:rPr lang="en-US" dirty="0" err="1">
                <a:latin typeface="+mj-lt"/>
              </a:rPr>
              <a:t>c</a:t>
            </a:r>
            <a:r>
              <a:rPr lang="en-US" dirty="0" err="1" smtClean="0">
                <a:latin typeface="+mj-lt"/>
              </a:rPr>
              <a:t>alloc</a:t>
            </a:r>
            <a:r>
              <a:rPr lang="en-US" dirty="0" smtClean="0">
                <a:latin typeface="+mj-lt"/>
              </a:rPr>
              <a:t> initializes all bytes in the allocated block to zero.</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54</a:t>
            </a:fld>
            <a:endParaRPr lang="en-US"/>
          </a:p>
        </p:txBody>
      </p:sp>
    </p:spTree>
    <p:extLst>
      <p:ext uri="{BB962C8B-B14F-4D97-AF65-F5344CB8AC3E}">
        <p14:creationId xmlns:p14="http://schemas.microsoft.com/office/powerpoint/2010/main" val="1019924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8734"/>
            <a:ext cx="10515600" cy="5598229"/>
          </a:xfrm>
        </p:spPr>
        <p:txBody>
          <a:bodyPr/>
          <a:lstStyle/>
          <a:p>
            <a:pPr marL="0" indent="0">
              <a:buNone/>
            </a:pPr>
            <a:r>
              <a:rPr lang="en-US" b="1" dirty="0" smtClean="0">
                <a:latin typeface="+mj-lt"/>
              </a:rPr>
              <a:t>	</a:t>
            </a:r>
            <a:r>
              <a:rPr lang="en-US" b="1" dirty="0" err="1" smtClean="0">
                <a:latin typeface="+mj-lt"/>
              </a:rPr>
              <a:t>p</a:t>
            </a:r>
            <a:r>
              <a:rPr lang="en-US" b="1" dirty="0" err="1" smtClean="0">
                <a:latin typeface="+mj-lt"/>
              </a:rPr>
              <a:t>tr</a:t>
            </a:r>
            <a:r>
              <a:rPr lang="en-US" b="1" dirty="0" smtClean="0">
                <a:latin typeface="+mj-lt"/>
              </a:rPr>
              <a:t>=(</a:t>
            </a:r>
            <a:r>
              <a:rPr lang="en-US" i="1" dirty="0" err="1" smtClean="0">
                <a:latin typeface="+mj-lt"/>
              </a:rPr>
              <a:t>data_type</a:t>
            </a:r>
            <a:r>
              <a:rPr lang="en-US" b="1" dirty="0" smtClean="0">
                <a:latin typeface="+mj-lt"/>
              </a:rPr>
              <a:t>*)</a:t>
            </a:r>
            <a:r>
              <a:rPr lang="en-US" b="1" dirty="0" err="1" smtClean="0">
                <a:latin typeface="+mj-lt"/>
              </a:rPr>
              <a:t>calloc</a:t>
            </a:r>
            <a:r>
              <a:rPr lang="en-US" b="1" dirty="0" smtClean="0">
                <a:latin typeface="+mj-lt"/>
              </a:rPr>
              <a:t>(</a:t>
            </a:r>
            <a:r>
              <a:rPr lang="en-US" i="1" dirty="0" err="1" smtClean="0">
                <a:latin typeface="+mj-lt"/>
              </a:rPr>
              <a:t>no_of_blocks,size_of_each_block</a:t>
            </a:r>
            <a:r>
              <a:rPr lang="en-US" b="1" dirty="0" smtClean="0">
                <a:latin typeface="+mj-lt"/>
              </a:rPr>
              <a:t>);</a:t>
            </a:r>
          </a:p>
          <a:p>
            <a:pPr marL="0" indent="0">
              <a:buNone/>
            </a:pPr>
            <a:endParaRPr lang="en-US" b="1" dirty="0" smtClean="0">
              <a:latin typeface="+mj-lt"/>
            </a:endParaRPr>
          </a:p>
          <a:p>
            <a:r>
              <a:rPr lang="en-US" dirty="0" smtClean="0">
                <a:latin typeface="+mj-lt"/>
              </a:rPr>
              <a:t>For Ex:</a:t>
            </a:r>
            <a:endParaRPr lang="en-US" dirty="0">
              <a:latin typeface="+mj-lt"/>
            </a:endParaRPr>
          </a:p>
          <a:p>
            <a:pPr marL="0" indent="0">
              <a:buNone/>
            </a:pPr>
            <a:r>
              <a:rPr lang="en-US" dirty="0" smtClean="0">
                <a:latin typeface="+mj-lt"/>
              </a:rPr>
              <a:t>		x=(</a:t>
            </a:r>
            <a:r>
              <a:rPr lang="en-US" dirty="0" err="1" smtClean="0">
                <a:latin typeface="+mj-lt"/>
              </a:rPr>
              <a:t>int</a:t>
            </a:r>
            <a:r>
              <a:rPr lang="en-US" dirty="0" smtClean="0">
                <a:latin typeface="+mj-lt"/>
              </a:rPr>
              <a:t>*) </a:t>
            </a:r>
            <a:r>
              <a:rPr lang="en-US" dirty="0" err="1" smtClean="0">
                <a:latin typeface="+mj-lt"/>
              </a:rPr>
              <a:t>calloc</a:t>
            </a:r>
            <a:r>
              <a:rPr lang="en-US" dirty="0" smtClean="0">
                <a:latin typeface="+mj-lt"/>
              </a:rPr>
              <a:t>(</a:t>
            </a:r>
            <a:r>
              <a:rPr lang="tr-TR" dirty="0">
                <a:latin typeface="+mj-lt"/>
              </a:rPr>
              <a:t>5,10*</a:t>
            </a:r>
            <a:r>
              <a:rPr lang="tr-TR" dirty="0" err="1">
                <a:latin typeface="+mj-lt"/>
              </a:rPr>
              <a:t>sizeof</a:t>
            </a:r>
            <a:r>
              <a:rPr lang="tr-TR" dirty="0">
                <a:latin typeface="+mj-lt"/>
              </a:rPr>
              <a:t>(</a:t>
            </a:r>
            <a:r>
              <a:rPr lang="tr-TR" dirty="0" err="1">
                <a:latin typeface="+mj-lt"/>
              </a:rPr>
              <a:t>int</a:t>
            </a:r>
            <a:r>
              <a:rPr lang="tr-TR" dirty="0" smtClean="0">
                <a:latin typeface="+mj-lt"/>
              </a:rPr>
              <a:t>));</a:t>
            </a:r>
          </a:p>
          <a:p>
            <a:pPr marL="0" indent="0">
              <a:buNone/>
            </a:pPr>
            <a:r>
              <a:rPr lang="tr-TR" dirty="0" smtClean="0">
                <a:latin typeface="+mj-lt"/>
              </a:rPr>
              <a:t>				</a:t>
            </a:r>
            <a:r>
              <a:rPr lang="tr-TR" dirty="0" err="1" smtClean="0">
                <a:latin typeface="+mj-lt"/>
              </a:rPr>
              <a:t>Or</a:t>
            </a:r>
            <a:endParaRPr lang="tr-TR" dirty="0" smtClean="0">
              <a:latin typeface="+mj-lt"/>
            </a:endParaRPr>
          </a:p>
          <a:p>
            <a:pPr marL="0" indent="0">
              <a:buNone/>
            </a:pPr>
            <a:r>
              <a:rPr lang="tr-TR" dirty="0" smtClean="0">
                <a:latin typeface="+mj-lt"/>
              </a:rPr>
              <a:t>		x</a:t>
            </a:r>
            <a:r>
              <a:rPr lang="tr-TR" dirty="0">
                <a:latin typeface="+mj-lt"/>
              </a:rPr>
              <a:t>=(</a:t>
            </a:r>
            <a:r>
              <a:rPr lang="tr-TR" dirty="0" err="1">
                <a:latin typeface="+mj-lt"/>
              </a:rPr>
              <a:t>int</a:t>
            </a:r>
            <a:r>
              <a:rPr lang="tr-TR" dirty="0">
                <a:latin typeface="+mj-lt"/>
              </a:rPr>
              <a:t>*) </a:t>
            </a:r>
            <a:r>
              <a:rPr lang="tr-TR" dirty="0" err="1" smtClean="0">
                <a:latin typeface="+mj-lt"/>
              </a:rPr>
              <a:t>calloc</a:t>
            </a:r>
            <a:r>
              <a:rPr lang="tr-TR" dirty="0" smtClean="0">
                <a:latin typeface="+mj-lt"/>
              </a:rPr>
              <a:t>(5,20);</a:t>
            </a:r>
          </a:p>
          <a:p>
            <a:pPr marL="0" indent="0">
              <a:buNone/>
            </a:pPr>
            <a:endParaRPr lang="tr-TR" dirty="0" smtClean="0">
              <a:latin typeface="+mj-lt"/>
            </a:endParaRPr>
          </a:p>
          <a:p>
            <a:r>
              <a:rPr lang="tr-TR" dirty="0" err="1" smtClean="0">
                <a:latin typeface="+mj-lt"/>
              </a:rPr>
              <a:t>The</a:t>
            </a:r>
            <a:r>
              <a:rPr lang="tr-TR" dirty="0" smtClean="0">
                <a:latin typeface="+mj-lt"/>
              </a:rPr>
              <a:t> </a:t>
            </a:r>
            <a:r>
              <a:rPr lang="tr-TR" dirty="0" err="1" smtClean="0">
                <a:latin typeface="+mj-lt"/>
              </a:rPr>
              <a:t>above</a:t>
            </a:r>
            <a:r>
              <a:rPr lang="tr-TR" dirty="0" smtClean="0">
                <a:latin typeface="+mj-lt"/>
              </a:rPr>
              <a:t> </a:t>
            </a:r>
            <a:r>
              <a:rPr lang="tr-TR" dirty="0" err="1" smtClean="0">
                <a:latin typeface="+mj-lt"/>
              </a:rPr>
              <a:t>statement</a:t>
            </a:r>
            <a:r>
              <a:rPr lang="tr-TR" dirty="0" smtClean="0">
                <a:latin typeface="+mj-lt"/>
              </a:rPr>
              <a:t> </a:t>
            </a:r>
            <a:r>
              <a:rPr lang="tr-TR" dirty="0" err="1" smtClean="0">
                <a:latin typeface="+mj-lt"/>
              </a:rPr>
              <a:t>allocates</a:t>
            </a:r>
            <a:r>
              <a:rPr lang="tr-TR" dirty="0" smtClean="0">
                <a:latin typeface="+mj-lt"/>
              </a:rPr>
              <a:t> </a:t>
            </a:r>
            <a:r>
              <a:rPr lang="tr-TR" dirty="0" err="1" smtClean="0">
                <a:latin typeface="+mj-lt"/>
              </a:rPr>
              <a:t>contiguous</a:t>
            </a:r>
            <a:r>
              <a:rPr lang="tr-TR" dirty="0" smtClean="0">
                <a:latin typeface="+mj-lt"/>
              </a:rPr>
              <a:t> </a:t>
            </a:r>
            <a:r>
              <a:rPr lang="tr-TR" dirty="0" err="1" smtClean="0">
                <a:latin typeface="+mj-lt"/>
              </a:rPr>
              <a:t>space</a:t>
            </a:r>
            <a:r>
              <a:rPr lang="tr-TR" dirty="0" smtClean="0">
                <a:latin typeface="+mj-lt"/>
              </a:rPr>
              <a:t> </a:t>
            </a:r>
            <a:r>
              <a:rPr lang="tr-TR" dirty="0" err="1" smtClean="0">
                <a:latin typeface="+mj-lt"/>
              </a:rPr>
              <a:t>for</a:t>
            </a:r>
            <a:r>
              <a:rPr lang="tr-TR" dirty="0" smtClean="0">
                <a:latin typeface="+mj-lt"/>
              </a:rPr>
              <a:t> 5 </a:t>
            </a:r>
            <a:r>
              <a:rPr lang="tr-TR" dirty="0" err="1" smtClean="0">
                <a:latin typeface="+mj-lt"/>
              </a:rPr>
              <a:t>blocks</a:t>
            </a:r>
            <a:r>
              <a:rPr lang="tr-TR" dirty="0" smtClean="0">
                <a:latin typeface="+mj-lt"/>
              </a:rPr>
              <a:t>, </a:t>
            </a:r>
            <a:r>
              <a:rPr lang="tr-TR" dirty="0" err="1" smtClean="0">
                <a:latin typeface="+mj-lt"/>
              </a:rPr>
              <a:t>each</a:t>
            </a:r>
            <a:r>
              <a:rPr lang="tr-TR" dirty="0" smtClean="0">
                <a:latin typeface="+mj-lt"/>
              </a:rPr>
              <a:t> of size 20bytes. </a:t>
            </a:r>
            <a:r>
              <a:rPr lang="tr-TR" dirty="0" err="1" smtClean="0">
                <a:latin typeface="+mj-lt"/>
              </a:rPr>
              <a:t>i.e</a:t>
            </a:r>
            <a:r>
              <a:rPr lang="tr-TR" dirty="0" smtClean="0">
                <a:latin typeface="+mj-lt"/>
              </a:rPr>
              <a:t>. </a:t>
            </a:r>
            <a:r>
              <a:rPr lang="tr-TR" dirty="0" err="1" smtClean="0">
                <a:latin typeface="+mj-lt"/>
              </a:rPr>
              <a:t>We</a:t>
            </a:r>
            <a:r>
              <a:rPr lang="tr-TR" dirty="0" smtClean="0">
                <a:latin typeface="+mj-lt"/>
              </a:rPr>
              <a:t> can </a:t>
            </a:r>
            <a:r>
              <a:rPr lang="tr-TR" dirty="0" err="1" smtClean="0">
                <a:latin typeface="+mj-lt"/>
              </a:rPr>
              <a:t>store</a:t>
            </a:r>
            <a:r>
              <a:rPr lang="tr-TR" dirty="0" smtClean="0">
                <a:latin typeface="+mj-lt"/>
              </a:rPr>
              <a:t> 5 </a:t>
            </a:r>
            <a:r>
              <a:rPr lang="tr-TR" dirty="0" err="1" smtClean="0">
                <a:latin typeface="+mj-lt"/>
              </a:rPr>
              <a:t>arrays</a:t>
            </a:r>
            <a:r>
              <a:rPr lang="tr-TR" dirty="0" smtClean="0">
                <a:latin typeface="+mj-lt"/>
              </a:rPr>
              <a:t>, </a:t>
            </a:r>
            <a:r>
              <a:rPr lang="tr-TR" dirty="0" err="1" smtClean="0">
                <a:latin typeface="+mj-lt"/>
              </a:rPr>
              <a:t>each</a:t>
            </a:r>
            <a:r>
              <a:rPr lang="tr-TR" dirty="0" smtClean="0">
                <a:latin typeface="+mj-lt"/>
              </a:rPr>
              <a:t> of 10 </a:t>
            </a:r>
            <a:r>
              <a:rPr lang="tr-TR" dirty="0" err="1" smtClean="0">
                <a:latin typeface="+mj-lt"/>
              </a:rPr>
              <a:t>elements</a:t>
            </a:r>
            <a:r>
              <a:rPr lang="tr-TR" dirty="0" smtClean="0">
                <a:latin typeface="+mj-lt"/>
              </a:rPr>
              <a:t> of </a:t>
            </a:r>
            <a:r>
              <a:rPr lang="tr-TR" dirty="0" err="1" smtClean="0">
                <a:latin typeface="+mj-lt"/>
              </a:rPr>
              <a:t>integer</a:t>
            </a:r>
            <a:r>
              <a:rPr lang="tr-TR" dirty="0" smtClean="0">
                <a:latin typeface="+mj-lt"/>
              </a:rPr>
              <a:t> </a:t>
            </a:r>
            <a:r>
              <a:rPr lang="tr-TR" dirty="0" err="1" smtClean="0">
                <a:latin typeface="+mj-lt"/>
              </a:rPr>
              <a:t>types</a:t>
            </a:r>
            <a:r>
              <a:rPr lang="tr-TR" dirty="0" smtClean="0">
                <a:latin typeface="+mj-lt"/>
              </a:rPr>
              <a:t>.</a:t>
            </a:r>
            <a:endParaRPr lang="tr-TR" dirty="0">
              <a:latin typeface="+mj-lt"/>
            </a:endParaRPr>
          </a:p>
          <a:p>
            <a:endParaRPr lang="tr-TR" dirty="0">
              <a:latin typeface="+mj-lt"/>
            </a:endParaRP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55</a:t>
            </a:fld>
            <a:endParaRPr lang="en-US"/>
          </a:p>
        </p:txBody>
      </p:sp>
    </p:spTree>
    <p:extLst>
      <p:ext uri="{BB962C8B-B14F-4D97-AF65-F5344CB8AC3E}">
        <p14:creationId xmlns:p14="http://schemas.microsoft.com/office/powerpoint/2010/main" val="14314474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3. free()</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Frees previously allocated space by </a:t>
            </a:r>
            <a:r>
              <a:rPr lang="en-US" dirty="0" err="1" smtClean="0">
                <a:latin typeface="+mj-lt"/>
              </a:rPr>
              <a:t>calloc</a:t>
            </a:r>
            <a:r>
              <a:rPr lang="en-US" dirty="0" smtClean="0">
                <a:latin typeface="+mj-lt"/>
              </a:rPr>
              <a:t>, </a:t>
            </a:r>
            <a:r>
              <a:rPr lang="en-US" dirty="0" err="1" smtClean="0">
                <a:latin typeface="+mj-lt"/>
              </a:rPr>
              <a:t>malloc</a:t>
            </a:r>
            <a:r>
              <a:rPr lang="en-US" dirty="0" smtClean="0">
                <a:latin typeface="+mj-lt"/>
              </a:rPr>
              <a:t> or </a:t>
            </a:r>
            <a:r>
              <a:rPr lang="en-US" dirty="0" err="1" smtClean="0">
                <a:latin typeface="+mj-lt"/>
              </a:rPr>
              <a:t>realloc</a:t>
            </a:r>
            <a:r>
              <a:rPr lang="en-US" dirty="0" smtClean="0">
                <a:latin typeface="+mj-lt"/>
              </a:rPr>
              <a:t> functions.</a:t>
            </a:r>
          </a:p>
          <a:p>
            <a:endParaRPr lang="en-US" dirty="0">
              <a:latin typeface="+mj-lt"/>
            </a:endParaRPr>
          </a:p>
          <a:p>
            <a:r>
              <a:rPr lang="en-US" dirty="0" smtClean="0">
                <a:latin typeface="+mj-lt"/>
              </a:rPr>
              <a:t>The memory dynamically allocated is not returned to the system until the programmer returns the memory explicitly. This can be done using free() function.</a:t>
            </a:r>
          </a:p>
          <a:p>
            <a:endParaRPr lang="en-US" dirty="0">
              <a:latin typeface="+mj-lt"/>
            </a:endParaRPr>
          </a:p>
          <a:p>
            <a:r>
              <a:rPr lang="en-US" dirty="0" smtClean="0">
                <a:latin typeface="+mj-lt"/>
              </a:rPr>
              <a:t>This function is used to release the space when not required.</a:t>
            </a:r>
          </a:p>
          <a:p>
            <a:endParaRPr lang="en-US" dirty="0" smtClean="0">
              <a:latin typeface="+mj-lt"/>
            </a:endParaRPr>
          </a:p>
          <a:p>
            <a:r>
              <a:rPr lang="en-US" dirty="0" smtClean="0">
                <a:latin typeface="+mj-lt"/>
              </a:rPr>
              <a:t>Syntax:	</a:t>
            </a:r>
            <a:r>
              <a:rPr lang="en-US" b="1" dirty="0" smtClean="0">
                <a:latin typeface="+mj-lt"/>
              </a:rPr>
              <a:t>free(</a:t>
            </a:r>
            <a:r>
              <a:rPr lang="en-US" b="1" dirty="0" err="1" smtClean="0">
                <a:latin typeface="+mj-lt"/>
              </a:rPr>
              <a:t>ptr</a:t>
            </a:r>
            <a:r>
              <a:rPr lang="en-US" b="1" dirty="0" smtClean="0">
                <a:latin typeface="+mj-lt"/>
              </a:rPr>
              <a:t>); </a:t>
            </a:r>
          </a:p>
          <a:p>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56</a:t>
            </a:fld>
            <a:endParaRPr lang="en-US"/>
          </a:p>
        </p:txBody>
      </p:sp>
    </p:spTree>
    <p:extLst>
      <p:ext uri="{BB962C8B-B14F-4D97-AF65-F5344CB8AC3E}">
        <p14:creationId xmlns:p14="http://schemas.microsoft.com/office/powerpoint/2010/main" val="1239879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4. </a:t>
            </a:r>
            <a:r>
              <a:rPr lang="en-US" sz="3200" b="1" dirty="0" err="1" smtClean="0"/>
              <a:t>r</a:t>
            </a:r>
            <a:r>
              <a:rPr lang="en-US" sz="3200" b="1" dirty="0" err="1" smtClean="0"/>
              <a:t>ealloc</a:t>
            </a:r>
            <a:r>
              <a:rPr lang="en-US" sz="3200" b="1" dirty="0" smtClean="0"/>
              <a:t>()</a:t>
            </a:r>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This function is used to modify the size of previously allocated space.</a:t>
            </a:r>
          </a:p>
          <a:p>
            <a:endParaRPr lang="en-US" dirty="0" smtClean="0">
              <a:latin typeface="+mj-lt"/>
            </a:endParaRPr>
          </a:p>
          <a:p>
            <a:r>
              <a:rPr lang="en-US" dirty="0" smtClean="0">
                <a:latin typeface="+mj-lt"/>
              </a:rPr>
              <a:t>Sometimes the previously allocated memory is not sufficient; we need additional space and sometime the allocated memory is much larger than necessary.</a:t>
            </a:r>
          </a:p>
          <a:p>
            <a:endParaRPr lang="en-US" dirty="0">
              <a:latin typeface="+mj-lt"/>
            </a:endParaRPr>
          </a:p>
          <a:p>
            <a:r>
              <a:rPr lang="en-US" dirty="0" smtClean="0">
                <a:latin typeface="+mj-lt"/>
              </a:rPr>
              <a:t>We can change memory size already allocated with the help of function </a:t>
            </a:r>
            <a:r>
              <a:rPr lang="en-US" dirty="0" err="1" smtClean="0">
                <a:latin typeface="+mj-lt"/>
              </a:rPr>
              <a:t>realloc</a:t>
            </a:r>
            <a:r>
              <a:rPr lang="en-US" dirty="0" smtClean="0">
                <a:latin typeface="+mj-lt"/>
              </a:rPr>
              <a:t>().</a:t>
            </a:r>
          </a:p>
          <a:p>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57</a:t>
            </a:fld>
            <a:endParaRPr lang="en-US"/>
          </a:p>
        </p:txBody>
      </p:sp>
    </p:spTree>
    <p:extLst>
      <p:ext uri="{BB962C8B-B14F-4D97-AF65-F5344CB8AC3E}">
        <p14:creationId xmlns:p14="http://schemas.microsoft.com/office/powerpoint/2010/main" val="184709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endParaRPr lang="en-US" sz="3200" b="1" dirty="0"/>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If the original allocation is done by the statement</a:t>
            </a:r>
          </a:p>
          <a:p>
            <a:pPr marL="0" indent="0">
              <a:buNone/>
            </a:pPr>
            <a:r>
              <a:rPr lang="en-US" dirty="0" smtClean="0">
                <a:latin typeface="+mj-lt"/>
              </a:rPr>
              <a:t>		</a:t>
            </a:r>
            <a:r>
              <a:rPr lang="en-US" dirty="0" err="1" smtClean="0">
                <a:latin typeface="+mj-lt"/>
              </a:rPr>
              <a:t>ptr</a:t>
            </a:r>
            <a:r>
              <a:rPr lang="en-US" dirty="0" smtClean="0">
                <a:latin typeface="+mj-lt"/>
              </a:rPr>
              <a:t>=</a:t>
            </a:r>
            <a:r>
              <a:rPr lang="en-US" dirty="0" err="1" smtClean="0">
                <a:latin typeface="+mj-lt"/>
              </a:rPr>
              <a:t>malloc</a:t>
            </a:r>
            <a:r>
              <a:rPr lang="en-US" dirty="0" smtClean="0">
                <a:latin typeface="+mj-lt"/>
              </a:rPr>
              <a:t>(size);</a:t>
            </a:r>
          </a:p>
          <a:p>
            <a:r>
              <a:rPr lang="en-US" dirty="0" smtClean="0">
                <a:latin typeface="+mj-lt"/>
              </a:rPr>
              <a:t>Then, reallocation of space may be done by the statement</a:t>
            </a:r>
          </a:p>
          <a:p>
            <a:pPr marL="0" indent="0">
              <a:buNone/>
            </a:pPr>
            <a:r>
              <a:rPr lang="en-US" dirty="0" smtClean="0">
                <a:latin typeface="+mj-lt"/>
              </a:rPr>
              <a:t>		</a:t>
            </a:r>
            <a:r>
              <a:rPr lang="en-US" dirty="0" err="1" smtClean="0">
                <a:latin typeface="+mj-lt"/>
              </a:rPr>
              <a:t>ptr</a:t>
            </a:r>
            <a:r>
              <a:rPr lang="en-US" dirty="0" smtClean="0">
                <a:latin typeface="+mj-lt"/>
              </a:rPr>
              <a:t>=</a:t>
            </a:r>
            <a:r>
              <a:rPr lang="en-US" dirty="0" err="1" smtClean="0">
                <a:latin typeface="+mj-lt"/>
              </a:rPr>
              <a:t>realloc</a:t>
            </a:r>
            <a:r>
              <a:rPr lang="en-US" dirty="0" smtClean="0">
                <a:latin typeface="+mj-lt"/>
              </a:rPr>
              <a:t>(</a:t>
            </a:r>
            <a:r>
              <a:rPr lang="en-US" dirty="0" err="1" smtClean="0">
                <a:latin typeface="+mj-lt"/>
              </a:rPr>
              <a:t>ptr,</a:t>
            </a:r>
            <a:r>
              <a:rPr lang="en-US" i="1" dirty="0" err="1" smtClean="0">
                <a:latin typeface="+mj-lt"/>
              </a:rPr>
              <a:t>newsize</a:t>
            </a:r>
            <a:r>
              <a:rPr lang="en-US" dirty="0" smtClean="0">
                <a:latin typeface="+mj-lt"/>
              </a:rPr>
              <a:t>);</a:t>
            </a:r>
          </a:p>
          <a:p>
            <a:endParaRPr lang="en-US" dirty="0">
              <a:latin typeface="+mj-lt"/>
            </a:endParaRPr>
          </a:p>
          <a:p>
            <a:r>
              <a:rPr lang="en-US" dirty="0" smtClean="0">
                <a:latin typeface="+mj-lt"/>
              </a:rPr>
              <a:t>This function allocates a new memory space of size </a:t>
            </a:r>
            <a:r>
              <a:rPr lang="en-US" i="1" dirty="0" err="1" smtClean="0">
                <a:latin typeface="+mj-lt"/>
              </a:rPr>
              <a:t>newsize</a:t>
            </a:r>
            <a:r>
              <a:rPr lang="en-US" dirty="0" smtClean="0">
                <a:latin typeface="+mj-lt"/>
              </a:rPr>
              <a:t> to the pointer variable </a:t>
            </a:r>
            <a:r>
              <a:rPr lang="en-US" b="1" dirty="0" err="1" smtClean="0">
                <a:latin typeface="+mj-lt"/>
              </a:rPr>
              <a:t>ptr</a:t>
            </a:r>
            <a:r>
              <a:rPr lang="en-US" dirty="0" smtClean="0">
                <a:latin typeface="+mj-lt"/>
              </a:rPr>
              <a:t> and returns a pointer to the first byte of the new memory block and on failure the function return NULL</a:t>
            </a:r>
            <a:endParaRPr lang="en-US" dirty="0" smtClean="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58</a:t>
            </a:fld>
            <a:endParaRPr lang="en-US"/>
          </a:p>
        </p:txBody>
      </p:sp>
    </p:spTree>
    <p:extLst>
      <p:ext uri="{BB962C8B-B14F-4D97-AF65-F5344CB8AC3E}">
        <p14:creationId xmlns:p14="http://schemas.microsoft.com/office/powerpoint/2010/main" val="890571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Applications of pointer</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92500" lnSpcReduction="10000"/>
          </a:bodyPr>
          <a:lstStyle/>
          <a:p>
            <a:r>
              <a:rPr lang="en-US" dirty="0" smtClean="0">
                <a:latin typeface="+mj-lt"/>
              </a:rPr>
              <a:t>Pointer is widely used in Dynamic Memory Allocation.</a:t>
            </a:r>
          </a:p>
          <a:p>
            <a:endParaRPr lang="en-US" dirty="0">
              <a:latin typeface="+mj-lt"/>
            </a:endParaRPr>
          </a:p>
          <a:p>
            <a:r>
              <a:rPr lang="en-US" dirty="0" smtClean="0">
                <a:latin typeface="+mj-lt"/>
              </a:rPr>
              <a:t>Pointer can be used to pass information back and forth between a function and its reference point.</a:t>
            </a:r>
          </a:p>
          <a:p>
            <a:endParaRPr lang="en-US" dirty="0">
              <a:latin typeface="+mj-lt"/>
            </a:endParaRPr>
          </a:p>
          <a:p>
            <a:r>
              <a:rPr lang="en-US" dirty="0" smtClean="0">
                <a:latin typeface="+mj-lt"/>
              </a:rPr>
              <a:t>Pointers provide an alternative way to access individual array elements.</a:t>
            </a:r>
          </a:p>
          <a:p>
            <a:endParaRPr lang="en-US" dirty="0">
              <a:latin typeface="+mj-lt"/>
            </a:endParaRPr>
          </a:p>
          <a:p>
            <a:r>
              <a:rPr lang="en-US" dirty="0" smtClean="0">
                <a:latin typeface="+mj-lt"/>
              </a:rPr>
              <a:t>Pointers increase the execution speed as they refer address.</a:t>
            </a:r>
          </a:p>
          <a:p>
            <a:endParaRPr lang="en-US" dirty="0">
              <a:latin typeface="+mj-lt"/>
            </a:endParaRPr>
          </a:p>
          <a:p>
            <a:r>
              <a:rPr lang="en-US" dirty="0" smtClean="0">
                <a:latin typeface="+mj-lt"/>
              </a:rPr>
              <a:t>Pointers are used to create complex data structures such as linked list, trees, graphs and so on.</a:t>
            </a:r>
            <a:endParaRPr lang="en-US" dirty="0">
              <a:latin typeface="+mj-lt"/>
            </a:endParaRPr>
          </a:p>
        </p:txBody>
      </p:sp>
      <p:sp>
        <p:nvSpPr>
          <p:cNvPr id="4" name="Date Placeholder 3"/>
          <p:cNvSpPr>
            <a:spLocks noGrp="1"/>
          </p:cNvSpPr>
          <p:nvPr>
            <p:ph type="dt" sz="half" idx="10"/>
          </p:nvPr>
        </p:nvSpPr>
        <p:spPr/>
        <p:txBody>
          <a:bodyPr/>
          <a:lstStyle/>
          <a:p>
            <a:fld id="{FF7EFB7B-DE71-0E4B-91D4-1D8B25020B15}"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59</a:t>
            </a:fld>
            <a:endParaRPr lang="en-US"/>
          </a:p>
        </p:txBody>
      </p:sp>
    </p:spTree>
    <p:extLst>
      <p:ext uri="{BB962C8B-B14F-4D97-AF65-F5344CB8AC3E}">
        <p14:creationId xmlns:p14="http://schemas.microsoft.com/office/powerpoint/2010/main" val="49141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6</a:t>
            </a:fld>
            <a:endParaRPr lang="en-US"/>
          </a:p>
        </p:txBody>
      </p:sp>
      <p:sp>
        <p:nvSpPr>
          <p:cNvPr id="7" name="Rectangle 6"/>
          <p:cNvSpPr/>
          <p:nvPr/>
        </p:nvSpPr>
        <p:spPr>
          <a:xfrm>
            <a:off x="2592728" y="636608"/>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7" idx="0"/>
            <a:endCxn id="7" idx="2"/>
          </p:cNvCxnSpPr>
          <p:nvPr/>
        </p:nvCxnSpPr>
        <p:spPr>
          <a:xfrm>
            <a:off x="4473614" y="636608"/>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97842" y="833374"/>
            <a:ext cx="652743" cy="369332"/>
          </a:xfrm>
          <a:prstGeom prst="rect">
            <a:avLst/>
          </a:prstGeom>
          <a:noFill/>
        </p:spPr>
        <p:txBody>
          <a:bodyPr wrap="none" rtlCol="0">
            <a:spAutoFit/>
          </a:bodyPr>
          <a:lstStyle/>
          <a:p>
            <a:r>
              <a:rPr lang="en-US" dirty="0" smtClean="0"/>
              <a:t>0001</a:t>
            </a:r>
            <a:endParaRPr lang="en-US" dirty="0"/>
          </a:p>
        </p:txBody>
      </p:sp>
      <p:sp>
        <p:nvSpPr>
          <p:cNvPr id="12" name="TextBox 11"/>
          <p:cNvSpPr txBox="1"/>
          <p:nvPr/>
        </p:nvSpPr>
        <p:spPr>
          <a:xfrm>
            <a:off x="5013765" y="846873"/>
            <a:ext cx="652743" cy="369332"/>
          </a:xfrm>
          <a:prstGeom prst="rect">
            <a:avLst/>
          </a:prstGeom>
          <a:noFill/>
        </p:spPr>
        <p:txBody>
          <a:bodyPr wrap="none" rtlCol="0">
            <a:spAutoFit/>
          </a:bodyPr>
          <a:lstStyle/>
          <a:p>
            <a:r>
              <a:rPr lang="en-US" dirty="0" smtClean="0"/>
              <a:t>1110</a:t>
            </a:r>
          </a:p>
        </p:txBody>
      </p:sp>
      <p:sp>
        <p:nvSpPr>
          <p:cNvPr id="13" name="TextBox 12"/>
          <p:cNvSpPr txBox="1"/>
          <p:nvPr/>
        </p:nvSpPr>
        <p:spPr>
          <a:xfrm>
            <a:off x="1115024" y="787607"/>
            <a:ext cx="1009764" cy="369332"/>
          </a:xfrm>
          <a:prstGeom prst="rect">
            <a:avLst/>
          </a:prstGeom>
          <a:noFill/>
        </p:spPr>
        <p:txBody>
          <a:bodyPr wrap="none" rtlCol="0">
            <a:spAutoFit/>
          </a:bodyPr>
          <a:lstStyle/>
          <a:p>
            <a:r>
              <a:rPr lang="en-US" dirty="0" err="1"/>
              <a:t>i</a:t>
            </a:r>
            <a:r>
              <a:rPr lang="en-US" dirty="0" err="1" smtClean="0"/>
              <a:t>nt</a:t>
            </a:r>
            <a:r>
              <a:rPr lang="en-US" dirty="0" smtClean="0"/>
              <a:t> a=30;</a:t>
            </a:r>
            <a:endParaRPr lang="en-US" dirty="0"/>
          </a:p>
        </p:txBody>
      </p:sp>
      <p:sp>
        <p:nvSpPr>
          <p:cNvPr id="15" name="TextBox 14"/>
          <p:cNvSpPr txBox="1"/>
          <p:nvPr/>
        </p:nvSpPr>
        <p:spPr>
          <a:xfrm>
            <a:off x="3022917" y="1402465"/>
            <a:ext cx="769763" cy="369332"/>
          </a:xfrm>
          <a:prstGeom prst="rect">
            <a:avLst/>
          </a:prstGeom>
          <a:noFill/>
        </p:spPr>
        <p:txBody>
          <a:bodyPr wrap="none" rtlCol="0">
            <a:spAutoFit/>
          </a:bodyPr>
          <a:lstStyle/>
          <a:p>
            <a:r>
              <a:rPr lang="en-US" dirty="0" smtClean="0"/>
              <a:t>65510</a:t>
            </a:r>
            <a:endParaRPr lang="en-US" dirty="0"/>
          </a:p>
        </p:txBody>
      </p:sp>
      <p:sp>
        <p:nvSpPr>
          <p:cNvPr id="16" name="TextBox 15"/>
          <p:cNvSpPr txBox="1"/>
          <p:nvPr/>
        </p:nvSpPr>
        <p:spPr>
          <a:xfrm>
            <a:off x="4865219" y="1369668"/>
            <a:ext cx="769763" cy="369332"/>
          </a:xfrm>
          <a:prstGeom prst="rect">
            <a:avLst/>
          </a:prstGeom>
          <a:noFill/>
        </p:spPr>
        <p:txBody>
          <a:bodyPr wrap="none" rtlCol="0">
            <a:spAutoFit/>
          </a:bodyPr>
          <a:lstStyle/>
          <a:p>
            <a:r>
              <a:rPr lang="en-US" dirty="0" smtClean="0"/>
              <a:t>65511</a:t>
            </a:r>
          </a:p>
        </p:txBody>
      </p:sp>
      <p:sp>
        <p:nvSpPr>
          <p:cNvPr id="17" name="Rectangle 16"/>
          <p:cNvSpPr/>
          <p:nvPr/>
        </p:nvSpPr>
        <p:spPr>
          <a:xfrm>
            <a:off x="2640956" y="2733551"/>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7" idx="0"/>
            <a:endCxn id="17" idx="2"/>
          </p:cNvCxnSpPr>
          <p:nvPr/>
        </p:nvCxnSpPr>
        <p:spPr>
          <a:xfrm>
            <a:off x="4521842" y="2733551"/>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71145" y="3499408"/>
            <a:ext cx="769763" cy="369332"/>
          </a:xfrm>
          <a:prstGeom prst="rect">
            <a:avLst/>
          </a:prstGeom>
          <a:noFill/>
        </p:spPr>
        <p:txBody>
          <a:bodyPr wrap="none" rtlCol="0">
            <a:spAutoFit/>
          </a:bodyPr>
          <a:lstStyle/>
          <a:p>
            <a:r>
              <a:rPr lang="en-US" dirty="0" smtClean="0"/>
              <a:t>65500</a:t>
            </a:r>
            <a:endParaRPr lang="en-US" dirty="0"/>
          </a:p>
        </p:txBody>
      </p:sp>
      <p:sp>
        <p:nvSpPr>
          <p:cNvPr id="25" name="TextBox 24"/>
          <p:cNvSpPr txBox="1"/>
          <p:nvPr/>
        </p:nvSpPr>
        <p:spPr>
          <a:xfrm>
            <a:off x="3059576" y="4703172"/>
            <a:ext cx="652743" cy="369332"/>
          </a:xfrm>
          <a:prstGeom prst="rect">
            <a:avLst/>
          </a:prstGeom>
          <a:noFill/>
        </p:spPr>
        <p:txBody>
          <a:bodyPr wrap="none" rtlCol="0">
            <a:spAutoFit/>
          </a:bodyPr>
          <a:lstStyle/>
          <a:p>
            <a:r>
              <a:rPr lang="en-US" dirty="0" smtClean="0"/>
              <a:t>0001</a:t>
            </a:r>
            <a:endParaRPr lang="en-US" dirty="0"/>
          </a:p>
        </p:txBody>
      </p:sp>
      <p:sp>
        <p:nvSpPr>
          <p:cNvPr id="27" name="TextBox 26"/>
          <p:cNvSpPr txBox="1"/>
          <p:nvPr/>
        </p:nvSpPr>
        <p:spPr>
          <a:xfrm>
            <a:off x="3084651" y="5272263"/>
            <a:ext cx="769763" cy="369332"/>
          </a:xfrm>
          <a:prstGeom prst="rect">
            <a:avLst/>
          </a:prstGeom>
          <a:noFill/>
        </p:spPr>
        <p:txBody>
          <a:bodyPr wrap="none" rtlCol="0">
            <a:spAutoFit/>
          </a:bodyPr>
          <a:lstStyle/>
          <a:p>
            <a:r>
              <a:rPr lang="en-US" dirty="0" smtClean="0"/>
              <a:t>65510</a:t>
            </a:r>
            <a:endParaRPr lang="en-US" dirty="0"/>
          </a:p>
        </p:txBody>
      </p:sp>
      <p:sp>
        <p:nvSpPr>
          <p:cNvPr id="29" name="TextBox 28"/>
          <p:cNvSpPr txBox="1"/>
          <p:nvPr/>
        </p:nvSpPr>
        <p:spPr>
          <a:xfrm>
            <a:off x="1115024" y="2898050"/>
            <a:ext cx="852669" cy="369332"/>
          </a:xfrm>
          <a:prstGeom prst="rect">
            <a:avLst/>
          </a:prstGeom>
          <a:noFill/>
        </p:spPr>
        <p:txBody>
          <a:bodyPr wrap="none" rtlCol="0">
            <a:spAutoFit/>
          </a:bodyPr>
          <a:lstStyle/>
          <a:p>
            <a:r>
              <a:rPr lang="en-US" dirty="0" smtClean="0"/>
              <a:t>float b;</a:t>
            </a:r>
            <a:endParaRPr lang="en-US" dirty="0"/>
          </a:p>
        </p:txBody>
      </p:sp>
      <p:sp>
        <p:nvSpPr>
          <p:cNvPr id="30" name="TextBox 29"/>
          <p:cNvSpPr txBox="1"/>
          <p:nvPr/>
        </p:nvSpPr>
        <p:spPr>
          <a:xfrm>
            <a:off x="1115024" y="4703172"/>
            <a:ext cx="808235" cy="369332"/>
          </a:xfrm>
          <a:prstGeom prst="rect">
            <a:avLst/>
          </a:prstGeom>
          <a:noFill/>
        </p:spPr>
        <p:txBody>
          <a:bodyPr wrap="none" rtlCol="0">
            <a:spAutoFit/>
          </a:bodyPr>
          <a:lstStyle/>
          <a:p>
            <a:r>
              <a:rPr lang="en-US"/>
              <a:t>c</a:t>
            </a:r>
            <a:r>
              <a:rPr lang="en-US" smtClean="0"/>
              <a:t>har c;</a:t>
            </a:r>
            <a:endParaRPr lang="en-US" dirty="0"/>
          </a:p>
        </p:txBody>
      </p:sp>
      <p:sp>
        <p:nvSpPr>
          <p:cNvPr id="31" name="Rectangle 30"/>
          <p:cNvSpPr/>
          <p:nvPr/>
        </p:nvSpPr>
        <p:spPr>
          <a:xfrm>
            <a:off x="6393085" y="2735476"/>
            <a:ext cx="3761772" cy="671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8262396" y="2747051"/>
            <a:ext cx="0" cy="67133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913447" y="3524483"/>
            <a:ext cx="769763" cy="369332"/>
          </a:xfrm>
          <a:prstGeom prst="rect">
            <a:avLst/>
          </a:prstGeom>
          <a:noFill/>
        </p:spPr>
        <p:txBody>
          <a:bodyPr wrap="none" rtlCol="0">
            <a:spAutoFit/>
          </a:bodyPr>
          <a:lstStyle/>
          <a:p>
            <a:r>
              <a:rPr lang="en-US" dirty="0" smtClean="0"/>
              <a:t>65501</a:t>
            </a:r>
            <a:endParaRPr lang="en-US" dirty="0"/>
          </a:p>
        </p:txBody>
      </p:sp>
      <p:sp>
        <p:nvSpPr>
          <p:cNvPr id="38" name="TextBox 37"/>
          <p:cNvSpPr txBox="1"/>
          <p:nvPr/>
        </p:nvSpPr>
        <p:spPr>
          <a:xfrm>
            <a:off x="6871496" y="3526411"/>
            <a:ext cx="769763" cy="369332"/>
          </a:xfrm>
          <a:prstGeom prst="rect">
            <a:avLst/>
          </a:prstGeom>
          <a:noFill/>
        </p:spPr>
        <p:txBody>
          <a:bodyPr wrap="none" rtlCol="0">
            <a:spAutoFit/>
          </a:bodyPr>
          <a:lstStyle/>
          <a:p>
            <a:r>
              <a:rPr lang="en-US" dirty="0" smtClean="0"/>
              <a:t>65502</a:t>
            </a:r>
            <a:endParaRPr lang="en-US" dirty="0"/>
          </a:p>
        </p:txBody>
      </p:sp>
      <p:sp>
        <p:nvSpPr>
          <p:cNvPr id="39" name="TextBox 38"/>
          <p:cNvSpPr txBox="1"/>
          <p:nvPr/>
        </p:nvSpPr>
        <p:spPr>
          <a:xfrm>
            <a:off x="8794821" y="3505191"/>
            <a:ext cx="769763" cy="369332"/>
          </a:xfrm>
          <a:prstGeom prst="rect">
            <a:avLst/>
          </a:prstGeom>
          <a:noFill/>
        </p:spPr>
        <p:txBody>
          <a:bodyPr wrap="none" rtlCol="0">
            <a:spAutoFit/>
          </a:bodyPr>
          <a:lstStyle/>
          <a:p>
            <a:r>
              <a:rPr lang="en-US" dirty="0" smtClean="0"/>
              <a:t>65503</a:t>
            </a:r>
            <a:endParaRPr lang="en-US" dirty="0"/>
          </a:p>
        </p:txBody>
      </p:sp>
      <p:sp>
        <p:nvSpPr>
          <p:cNvPr id="40" name="Right Brace 39"/>
          <p:cNvSpPr/>
          <p:nvPr/>
        </p:nvSpPr>
        <p:spPr>
          <a:xfrm>
            <a:off x="6894650" y="636608"/>
            <a:ext cx="361727" cy="671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7511968" y="765848"/>
            <a:ext cx="4016415" cy="369332"/>
          </a:xfrm>
          <a:prstGeom prst="rect">
            <a:avLst/>
          </a:prstGeom>
          <a:noFill/>
        </p:spPr>
        <p:txBody>
          <a:bodyPr wrap="square" rtlCol="0">
            <a:spAutoFit/>
          </a:bodyPr>
          <a:lstStyle/>
          <a:p>
            <a:r>
              <a:rPr lang="en-US" dirty="0" smtClean="0"/>
              <a:t>Value equivalent to 30</a:t>
            </a:r>
            <a:endParaRPr lang="en-US" dirty="0"/>
          </a:p>
        </p:txBody>
      </p:sp>
      <p:cxnSp>
        <p:nvCxnSpPr>
          <p:cNvPr id="43" name="Straight Arrow Connector 42"/>
          <p:cNvCxnSpPr/>
          <p:nvPr/>
        </p:nvCxnSpPr>
        <p:spPr>
          <a:xfrm flipV="1">
            <a:off x="5728242" y="1516284"/>
            <a:ext cx="1528135"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639291" y="1469985"/>
            <a:ext cx="1724628" cy="369332"/>
          </a:xfrm>
          <a:prstGeom prst="rect">
            <a:avLst/>
          </a:prstGeom>
          <a:noFill/>
        </p:spPr>
        <p:txBody>
          <a:bodyPr wrap="square" rtlCol="0">
            <a:spAutoFit/>
          </a:bodyPr>
          <a:lstStyle/>
          <a:p>
            <a:r>
              <a:rPr lang="en-US" dirty="0" smtClean="0"/>
              <a:t>Address</a:t>
            </a:r>
            <a:endParaRPr lang="en-US" dirty="0"/>
          </a:p>
        </p:txBody>
      </p:sp>
      <p:sp>
        <p:nvSpPr>
          <p:cNvPr id="3" name="Rectangle 2"/>
          <p:cNvSpPr/>
          <p:nvPr/>
        </p:nvSpPr>
        <p:spPr>
          <a:xfrm>
            <a:off x="2640956" y="4703172"/>
            <a:ext cx="1722700" cy="382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0894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dirty="0" smtClean="0"/>
              <a:t>Reference</a:t>
            </a:r>
            <a:endParaRPr lang="en-US" sz="3200" dirty="0"/>
          </a:p>
        </p:txBody>
      </p:sp>
      <p:sp>
        <p:nvSpPr>
          <p:cNvPr id="3" name="Content Placeholder 2"/>
          <p:cNvSpPr>
            <a:spLocks noGrp="1"/>
          </p:cNvSpPr>
          <p:nvPr>
            <p:ph idx="1"/>
          </p:nvPr>
        </p:nvSpPr>
        <p:spPr>
          <a:xfrm>
            <a:off x="838200" y="1237129"/>
            <a:ext cx="10515600" cy="4939834"/>
          </a:xfrm>
        </p:spPr>
        <p:txBody>
          <a:bodyPr/>
          <a:lstStyle/>
          <a:p>
            <a:r>
              <a:rPr lang="en-US" dirty="0">
                <a:hlinkClick r:id="rId2"/>
              </a:rPr>
              <a:t>https://</a:t>
            </a:r>
            <a:r>
              <a:rPr lang="en-US" dirty="0" smtClean="0">
                <a:hlinkClick r:id="rId2"/>
              </a:rPr>
              <a:t>en.wikipedia.org/wiki/C_dynamic_memory_allocation</a:t>
            </a:r>
            <a:endParaRPr lang="en-US" dirty="0" smtClean="0"/>
          </a:p>
          <a:p>
            <a:r>
              <a:rPr lang="en-US" dirty="0">
                <a:hlinkClick r:id="rId3"/>
              </a:rPr>
              <a:t>http://</a:t>
            </a:r>
            <a:r>
              <a:rPr lang="en-US" dirty="0" smtClean="0">
                <a:hlinkClick r:id="rId3"/>
              </a:rPr>
              <a:t>stackoverflow.com/questions/21376645/store-string-into-array-in-c</a:t>
            </a:r>
            <a:endParaRPr lang="en-US" dirty="0" smtClean="0"/>
          </a:p>
          <a:p>
            <a:r>
              <a:rPr lang="en-US" dirty="0">
                <a:hlinkClick r:id="rId4"/>
              </a:rPr>
              <a:t>http://</a:t>
            </a:r>
            <a:r>
              <a:rPr lang="en-US" dirty="0" smtClean="0">
                <a:hlinkClick r:id="rId4"/>
              </a:rPr>
              <a:t>stackoverflow.com/questions/26431147/abort-trap-6-error-in-c</a:t>
            </a:r>
            <a:endParaRPr lang="en-US" dirty="0" smtClean="0"/>
          </a:p>
          <a:p>
            <a:r>
              <a:rPr lang="en-US" dirty="0">
                <a:hlinkClick r:id="rId5"/>
              </a:rPr>
              <a:t>http://</a:t>
            </a:r>
            <a:r>
              <a:rPr lang="en-US" dirty="0" smtClean="0">
                <a:hlinkClick r:id="rId5"/>
              </a:rPr>
              <a:t>www.gnu.org/software/libc/manual/html_node/String-Length.html</a:t>
            </a:r>
            <a:endParaRPr lang="en-US" dirty="0" smtClean="0"/>
          </a:p>
          <a:p>
            <a:r>
              <a:rPr lang="en-US" dirty="0">
                <a:hlinkClick r:id="rId6"/>
              </a:rPr>
              <a:t>http://</a:t>
            </a:r>
            <a:r>
              <a:rPr lang="en-US" dirty="0" smtClean="0">
                <a:hlinkClick r:id="rId6"/>
              </a:rPr>
              <a:t>www.tutorialspoint.com/cprogramming/c_strings.htm</a:t>
            </a:r>
            <a:endParaRPr lang="en-US" dirty="0" smtClean="0"/>
          </a:p>
          <a:p>
            <a:r>
              <a:rPr lang="en-US" dirty="0">
                <a:hlinkClick r:id="rId7"/>
              </a:rPr>
              <a:t>https://</a:t>
            </a:r>
            <a:r>
              <a:rPr lang="en-US" dirty="0" smtClean="0">
                <a:hlinkClick r:id="rId7"/>
              </a:rPr>
              <a:t>www.quora.com/What-is-the-difference-between-runtime-and-compile-time</a:t>
            </a:r>
            <a:endParaRPr lang="en-US" dirty="0" smtClean="0"/>
          </a:p>
          <a:p>
            <a:endParaRPr lang="en-US" dirty="0"/>
          </a:p>
        </p:txBody>
      </p:sp>
      <p:sp>
        <p:nvSpPr>
          <p:cNvPr id="4" name="Date Placeholder 3"/>
          <p:cNvSpPr>
            <a:spLocks noGrp="1"/>
          </p:cNvSpPr>
          <p:nvPr>
            <p:ph type="dt" sz="half" idx="10"/>
          </p:nvPr>
        </p:nvSpPr>
        <p:spPr/>
        <p:txBody>
          <a:bodyPr/>
          <a:lstStyle/>
          <a:p>
            <a:fld id="{BBE37247-352C-674D-B1C3-0748BF09BE88}" type="datetime1">
              <a:rPr lang="en-US" smtClean="0"/>
              <a:t>3/24/16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60</a:t>
            </a:fld>
            <a:endParaRPr lang="en-US"/>
          </a:p>
        </p:txBody>
      </p:sp>
    </p:spTree>
    <p:extLst>
      <p:ext uri="{BB962C8B-B14F-4D97-AF65-F5344CB8AC3E}">
        <p14:creationId xmlns:p14="http://schemas.microsoft.com/office/powerpoint/2010/main" val="154803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 program to display memory location reserved by a variable</a:t>
            </a:r>
            <a:endParaRPr lang="en-US" sz="3200" b="1" dirty="0"/>
          </a:p>
        </p:txBody>
      </p:sp>
      <p:sp>
        <p:nvSpPr>
          <p:cNvPr id="3" name="Content Placeholder 2"/>
          <p:cNvSpPr>
            <a:spLocks noGrp="1"/>
          </p:cNvSpPr>
          <p:nvPr>
            <p:ph idx="1"/>
          </p:nvPr>
        </p:nvSpPr>
        <p:spPr>
          <a:xfrm>
            <a:off x="838200" y="1237129"/>
            <a:ext cx="10515600" cy="4939834"/>
          </a:xfrm>
        </p:spPr>
        <p:txBody>
          <a:bodyPr>
            <a:normAutofit lnSpcReduction="10000"/>
          </a:bodyPr>
          <a:lstStyle/>
          <a:p>
            <a:pPr marL="0" indent="0">
              <a:buNone/>
            </a:pPr>
            <a:r>
              <a:rPr lang="en-US" dirty="0">
                <a:latin typeface="+mj-lt"/>
              </a:rPr>
              <a:t>#include &lt;</a:t>
            </a:r>
            <a:r>
              <a:rPr lang="en-US" dirty="0" err="1">
                <a:latin typeface="+mj-lt"/>
              </a:rPr>
              <a:t>stdio.h</a:t>
            </a:r>
            <a:r>
              <a:rPr lang="en-US" dirty="0" smtClean="0">
                <a:latin typeface="+mj-lt"/>
              </a:rPr>
              <a:t>&gt;</a:t>
            </a:r>
          </a:p>
          <a:p>
            <a:pPr marL="0" indent="0">
              <a:buNone/>
            </a:pPr>
            <a:r>
              <a:rPr lang="en-US" dirty="0" err="1" smtClean="0">
                <a:latin typeface="+mj-lt"/>
              </a:rPr>
              <a:t>int</a:t>
            </a:r>
            <a:r>
              <a:rPr lang="en-US" dirty="0" smtClean="0">
                <a:latin typeface="+mj-lt"/>
              </a:rPr>
              <a:t> </a:t>
            </a:r>
            <a:r>
              <a:rPr lang="en-US" dirty="0">
                <a:latin typeface="+mj-lt"/>
              </a:rPr>
              <a:t>main</a:t>
            </a:r>
            <a:r>
              <a:rPr lang="en-US" dirty="0" smtClean="0">
                <a:latin typeface="+mj-lt"/>
              </a:rPr>
              <a:t>(){</a:t>
            </a:r>
          </a:p>
          <a:p>
            <a:pPr marL="0" indent="0">
              <a:buNone/>
            </a:pPr>
            <a:r>
              <a:rPr lang="en-US" dirty="0">
                <a:latin typeface="+mj-lt"/>
              </a:rPr>
              <a:t>	</a:t>
            </a:r>
            <a:r>
              <a:rPr lang="en-US" dirty="0" err="1">
                <a:latin typeface="+mj-lt"/>
              </a:rPr>
              <a:t>int</a:t>
            </a:r>
            <a:r>
              <a:rPr lang="en-US" dirty="0">
                <a:latin typeface="+mj-lt"/>
              </a:rPr>
              <a:t> a=20</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("The address of a is: %u\n", &amp;a</a:t>
            </a:r>
            <a:r>
              <a:rPr lang="en-US" dirty="0" smtClean="0">
                <a:latin typeface="+mj-lt"/>
              </a:rPr>
              <a:t>);</a:t>
            </a:r>
          </a:p>
          <a:p>
            <a:pPr marL="0" indent="0">
              <a:buNone/>
            </a:pPr>
            <a:r>
              <a:rPr lang="en-US" dirty="0">
                <a:latin typeface="+mj-lt"/>
              </a:rPr>
              <a:t>	</a:t>
            </a:r>
            <a:r>
              <a:rPr lang="en-US" dirty="0" err="1">
                <a:latin typeface="+mj-lt"/>
              </a:rPr>
              <a:t>printf</a:t>
            </a:r>
            <a:r>
              <a:rPr lang="en-US" dirty="0">
                <a:latin typeface="+mj-lt"/>
              </a:rPr>
              <a:t>("The value of a is: %d\n", a);	</a:t>
            </a:r>
            <a:endParaRPr lang="en-US" dirty="0" smtClean="0">
              <a:latin typeface="+mj-lt"/>
            </a:endParaRPr>
          </a:p>
          <a:p>
            <a:pPr marL="0" indent="0">
              <a:buNone/>
            </a:pPr>
            <a:r>
              <a:rPr lang="en-US" dirty="0">
                <a:latin typeface="+mj-lt"/>
              </a:rPr>
              <a:t>	</a:t>
            </a:r>
            <a:r>
              <a:rPr lang="en-US" dirty="0" smtClean="0">
                <a:latin typeface="+mj-lt"/>
              </a:rPr>
              <a:t>return </a:t>
            </a:r>
            <a:r>
              <a:rPr lang="en-US" dirty="0">
                <a:latin typeface="+mj-lt"/>
              </a:rPr>
              <a:t>0</a:t>
            </a:r>
            <a:r>
              <a:rPr lang="en-US" dirty="0" smtClean="0">
                <a:latin typeface="+mj-lt"/>
              </a:rPr>
              <a:t>;</a:t>
            </a:r>
          </a:p>
          <a:p>
            <a:pPr marL="0" indent="0">
              <a:buNone/>
            </a:pPr>
            <a:r>
              <a:rPr lang="en-US" dirty="0" smtClean="0">
                <a:latin typeface="+mj-lt"/>
              </a:rPr>
              <a:t>}</a:t>
            </a:r>
          </a:p>
          <a:p>
            <a:pPr marL="0" indent="0">
              <a:buNone/>
            </a:pPr>
            <a:r>
              <a:rPr lang="en-US" b="1" u="sng" dirty="0" smtClean="0">
                <a:latin typeface="+mj-lt"/>
              </a:rPr>
              <a:t>OUTPUT:</a:t>
            </a:r>
          </a:p>
          <a:p>
            <a:pPr marL="0" indent="0">
              <a:buNone/>
            </a:pPr>
            <a:r>
              <a:rPr lang="en-US" dirty="0"/>
              <a:t>The address of a is</a:t>
            </a:r>
            <a:r>
              <a:rPr lang="en-US" dirty="0" smtClean="0"/>
              <a:t>: 65524</a:t>
            </a:r>
            <a:endParaRPr lang="en-US" dirty="0" smtClean="0">
              <a:latin typeface="+mj-lt"/>
            </a:endParaRPr>
          </a:p>
          <a:p>
            <a:pPr marL="0" indent="0">
              <a:buNone/>
            </a:pPr>
            <a:r>
              <a:rPr lang="en-US" dirty="0"/>
              <a:t>The value of a is</a:t>
            </a:r>
            <a:r>
              <a:rPr lang="en-US" dirty="0" smtClean="0"/>
              <a:t>: 20</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7</a:t>
            </a:fld>
            <a:endParaRPr lang="en-US"/>
          </a:p>
        </p:txBody>
      </p:sp>
    </p:spTree>
    <p:extLst>
      <p:ext uri="{BB962C8B-B14F-4D97-AF65-F5344CB8AC3E}">
        <p14:creationId xmlns:p14="http://schemas.microsoft.com/office/powerpoint/2010/main" val="73239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t>A program to illustrate address reserved by different data types</a:t>
            </a:r>
            <a:endParaRPr lang="en-US" sz="3200" b="1" dirty="0"/>
          </a:p>
        </p:txBody>
      </p:sp>
      <p:sp>
        <p:nvSpPr>
          <p:cNvPr id="3" name="Content Placeholder 2"/>
          <p:cNvSpPr>
            <a:spLocks noGrp="1"/>
          </p:cNvSpPr>
          <p:nvPr>
            <p:ph idx="1"/>
          </p:nvPr>
        </p:nvSpPr>
        <p:spPr>
          <a:xfrm>
            <a:off x="838200" y="1237129"/>
            <a:ext cx="10515600" cy="4939834"/>
          </a:xfrm>
        </p:spPr>
        <p:txBody>
          <a:bodyPr>
            <a:normAutofit fontScale="775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 code */</a:t>
            </a:r>
          </a:p>
          <a:p>
            <a:pPr marL="0" indent="0">
              <a:buNone/>
            </a:pPr>
            <a:r>
              <a:rPr lang="en-US" dirty="0"/>
              <a:t>	</a:t>
            </a:r>
            <a:r>
              <a:rPr lang="en-US" dirty="0" err="1"/>
              <a:t>int</a:t>
            </a:r>
            <a:r>
              <a:rPr lang="en-US" dirty="0"/>
              <a:t> a=20, b=50;</a:t>
            </a:r>
          </a:p>
          <a:p>
            <a:pPr marL="0" indent="0">
              <a:buNone/>
            </a:pPr>
            <a:r>
              <a:rPr lang="en-US" dirty="0"/>
              <a:t>	float </a:t>
            </a:r>
            <a:r>
              <a:rPr lang="en-US" dirty="0" smtClean="0"/>
              <a:t>c=50.4;</a:t>
            </a:r>
            <a:endParaRPr lang="en-US" dirty="0"/>
          </a:p>
          <a:p>
            <a:pPr marL="0" indent="0">
              <a:buNone/>
            </a:pPr>
            <a:r>
              <a:rPr lang="en-US" dirty="0"/>
              <a:t>	char d='A';</a:t>
            </a:r>
          </a:p>
          <a:p>
            <a:pPr marL="0" indent="0">
              <a:buNone/>
            </a:pPr>
            <a:r>
              <a:rPr lang="en-US" dirty="0"/>
              <a:t>	</a:t>
            </a:r>
            <a:r>
              <a:rPr lang="en-US" dirty="0" err="1"/>
              <a:t>printf</a:t>
            </a:r>
            <a:r>
              <a:rPr lang="en-US" dirty="0"/>
              <a:t>("The Base Address of a is: %u\n", &amp;a);</a:t>
            </a:r>
          </a:p>
          <a:p>
            <a:pPr marL="0" indent="0">
              <a:buNone/>
            </a:pPr>
            <a:r>
              <a:rPr lang="en-US" dirty="0"/>
              <a:t>	</a:t>
            </a:r>
            <a:r>
              <a:rPr lang="en-US" dirty="0" err="1"/>
              <a:t>printf</a:t>
            </a:r>
            <a:r>
              <a:rPr lang="en-US" dirty="0"/>
              <a:t>("The Base Address of b is: %u\n", &amp;b);</a:t>
            </a:r>
          </a:p>
          <a:p>
            <a:pPr marL="0" indent="0">
              <a:buNone/>
            </a:pPr>
            <a:r>
              <a:rPr lang="en-US" dirty="0"/>
              <a:t>	</a:t>
            </a:r>
            <a:r>
              <a:rPr lang="en-US" dirty="0" err="1"/>
              <a:t>printf</a:t>
            </a:r>
            <a:r>
              <a:rPr lang="en-US" dirty="0"/>
              <a:t>("The Base Address of c is: %u\n", &amp;c);</a:t>
            </a:r>
          </a:p>
          <a:p>
            <a:pPr marL="0" indent="0">
              <a:buNone/>
            </a:pPr>
            <a:r>
              <a:rPr lang="en-US" dirty="0"/>
              <a:t>	</a:t>
            </a:r>
            <a:r>
              <a:rPr lang="en-US" dirty="0" err="1"/>
              <a:t>printf</a:t>
            </a:r>
            <a:r>
              <a:rPr lang="en-US" dirty="0"/>
              <a:t>("The Base Address of d is: %u\n", &amp;d);</a:t>
            </a:r>
          </a:p>
          <a:p>
            <a:pPr marL="0" indent="0">
              <a:buNone/>
            </a:pPr>
            <a:r>
              <a:rPr lang="en-US" dirty="0"/>
              <a:t>	return 0;</a:t>
            </a:r>
          </a:p>
          <a:p>
            <a:pPr marL="0" indent="0">
              <a:buNone/>
            </a:pPr>
            <a:r>
              <a:rPr lang="en-US" dirty="0"/>
              <a:t>}</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8</a:t>
            </a:fld>
            <a:endParaRPr lang="en-US"/>
          </a:p>
        </p:txBody>
      </p:sp>
    </p:spTree>
    <p:extLst>
      <p:ext uri="{BB962C8B-B14F-4D97-AF65-F5344CB8AC3E}">
        <p14:creationId xmlns:p14="http://schemas.microsoft.com/office/powerpoint/2010/main" val="191658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200" b="1" dirty="0" smtClean="0">
                <a:solidFill>
                  <a:srgbClr val="FF0000"/>
                </a:solidFill>
              </a:rPr>
              <a:t>Pointer</a:t>
            </a:r>
            <a:endParaRPr lang="en-US" sz="3200" b="1" dirty="0">
              <a:solidFill>
                <a:srgbClr val="FF0000"/>
              </a:solidFill>
            </a:endParaRPr>
          </a:p>
        </p:txBody>
      </p:sp>
      <p:sp>
        <p:nvSpPr>
          <p:cNvPr id="3" name="Content Placeholder 2"/>
          <p:cNvSpPr>
            <a:spLocks noGrp="1"/>
          </p:cNvSpPr>
          <p:nvPr>
            <p:ph idx="1"/>
          </p:nvPr>
        </p:nvSpPr>
        <p:spPr>
          <a:xfrm>
            <a:off x="838200" y="1237129"/>
            <a:ext cx="10515600" cy="4939834"/>
          </a:xfrm>
        </p:spPr>
        <p:txBody>
          <a:bodyPr/>
          <a:lstStyle/>
          <a:p>
            <a:r>
              <a:rPr lang="en-US" dirty="0" smtClean="0">
                <a:latin typeface="+mj-lt"/>
              </a:rPr>
              <a:t>A pointer is a variable that contains a memory address of variable.</a:t>
            </a:r>
          </a:p>
          <a:p>
            <a:endParaRPr lang="en-US" dirty="0" smtClean="0">
              <a:latin typeface="+mj-lt"/>
            </a:endParaRPr>
          </a:p>
          <a:p>
            <a:r>
              <a:rPr lang="en-US" dirty="0" smtClean="0">
                <a:latin typeface="+mj-lt"/>
              </a:rPr>
              <a:t>A pointer variable is declared to some type, like any other variable.</a:t>
            </a:r>
          </a:p>
          <a:p>
            <a:endParaRPr lang="en-US" dirty="0">
              <a:latin typeface="+mj-lt"/>
            </a:endParaRPr>
          </a:p>
          <a:p>
            <a:r>
              <a:rPr lang="en-US" dirty="0" smtClean="0">
                <a:latin typeface="+mj-lt"/>
              </a:rPr>
              <a:t>Each pointer variable can point only to one specific type</a:t>
            </a:r>
          </a:p>
          <a:p>
            <a:endParaRPr lang="en-US" dirty="0">
              <a:latin typeface="+mj-lt"/>
            </a:endParaRPr>
          </a:p>
          <a:p>
            <a:r>
              <a:rPr lang="en-US" dirty="0" smtClean="0">
                <a:latin typeface="+mj-lt"/>
              </a:rPr>
              <a:t>Pointer is declared in the same fashion like other variables but is always preceded by ’*’ (asterisk operator.)</a:t>
            </a:r>
            <a:endParaRPr lang="en-US" dirty="0">
              <a:latin typeface="+mj-lt"/>
            </a:endParaRPr>
          </a:p>
        </p:txBody>
      </p:sp>
      <p:sp>
        <p:nvSpPr>
          <p:cNvPr id="4" name="Date Placeholder 3"/>
          <p:cNvSpPr>
            <a:spLocks noGrp="1"/>
          </p:cNvSpPr>
          <p:nvPr>
            <p:ph type="dt" sz="half" idx="10"/>
          </p:nvPr>
        </p:nvSpPr>
        <p:spPr/>
        <p:txBody>
          <a:bodyPr/>
          <a:lstStyle/>
          <a:p>
            <a:fld id="{D60F355B-B081-7348-9FD0-DB378FD709E6}" type="datetime1">
              <a:rPr lang="en-US" smtClean="0"/>
              <a:t>3/23/16</a:t>
            </a:fld>
            <a:endParaRPr lang="en-US"/>
          </a:p>
        </p:txBody>
      </p:sp>
      <p:sp>
        <p:nvSpPr>
          <p:cNvPr id="5" name="Footer Placeholder 4"/>
          <p:cNvSpPr>
            <a:spLocks noGrp="1"/>
          </p:cNvSpPr>
          <p:nvPr>
            <p:ph type="ftr" sz="quarter" idx="11"/>
          </p:nvPr>
        </p:nvSpPr>
        <p:spPr/>
        <p:txBody>
          <a:bodyPr/>
          <a:lstStyle/>
          <a:p>
            <a:r>
              <a:rPr lang="en-US" smtClean="0"/>
              <a:t>Ashim Lamichhane</a:t>
            </a:r>
            <a:endParaRPr lang="en-US"/>
          </a:p>
        </p:txBody>
      </p:sp>
      <p:sp>
        <p:nvSpPr>
          <p:cNvPr id="6" name="Slide Number Placeholder 5"/>
          <p:cNvSpPr>
            <a:spLocks noGrp="1"/>
          </p:cNvSpPr>
          <p:nvPr>
            <p:ph type="sldNum" sz="quarter" idx="12"/>
          </p:nvPr>
        </p:nvSpPr>
        <p:spPr/>
        <p:txBody>
          <a:bodyPr/>
          <a:lstStyle/>
          <a:p>
            <a:fld id="{5F6DF98B-7C24-4C4A-9857-F9CABD08DE4C}" type="slidenum">
              <a:rPr lang="en-US" smtClean="0"/>
              <a:t>9</a:t>
            </a:fld>
            <a:endParaRPr lang="en-US"/>
          </a:p>
        </p:txBody>
      </p:sp>
    </p:spTree>
    <p:extLst>
      <p:ext uri="{BB962C8B-B14F-4D97-AF65-F5344CB8AC3E}">
        <p14:creationId xmlns:p14="http://schemas.microsoft.com/office/powerpoint/2010/main" val="1576988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8988</TotalTime>
  <Words>3345</Words>
  <Application>Microsoft Macintosh PowerPoint</Application>
  <PresentationFormat>Widescreen</PresentationFormat>
  <Paragraphs>917</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Calibri</vt:lpstr>
      <vt:lpstr>Calibri Light</vt:lpstr>
      <vt:lpstr>Courier New</vt:lpstr>
      <vt:lpstr>Wingdings</vt:lpstr>
      <vt:lpstr>Arial</vt:lpstr>
      <vt:lpstr>Office Theme</vt:lpstr>
      <vt:lpstr>UNIT 8  Pointer</vt:lpstr>
      <vt:lpstr>So before knowing what pointer is let us know about memories</vt:lpstr>
      <vt:lpstr>So on…</vt:lpstr>
      <vt:lpstr>Key concept</vt:lpstr>
      <vt:lpstr>PowerPoint Presentation</vt:lpstr>
      <vt:lpstr>PowerPoint Presentation</vt:lpstr>
      <vt:lpstr>A program to display memory location reserved by a variable</vt:lpstr>
      <vt:lpstr>A program to illustrate address reserved by different data types</vt:lpstr>
      <vt:lpstr>Pointer</vt:lpstr>
      <vt:lpstr>PowerPoint Presentation</vt:lpstr>
      <vt:lpstr>PowerPoint Presentation</vt:lpstr>
      <vt:lpstr>Pointer Declaration</vt:lpstr>
      <vt:lpstr>PowerPoint Presentation</vt:lpstr>
      <vt:lpstr>Indirection or Dereference Operator</vt:lpstr>
      <vt:lpstr>Address Operator</vt:lpstr>
      <vt:lpstr>Initializing Pointer</vt:lpstr>
      <vt:lpstr>So what actually is bad pointer?</vt:lpstr>
      <vt:lpstr>Void Pointer</vt:lpstr>
      <vt:lpstr>Void Pointers in C : Definition</vt:lpstr>
      <vt:lpstr>Void Pointer Basics</vt:lpstr>
      <vt:lpstr>example</vt:lpstr>
      <vt:lpstr>Summary : Void Pointer</vt:lpstr>
      <vt:lpstr>example</vt:lpstr>
      <vt:lpstr>NULL POINTER</vt:lpstr>
      <vt:lpstr>POINTER TO POINTER (Double Pointer)</vt:lpstr>
      <vt:lpstr>PowerPoint Presentation</vt:lpstr>
      <vt:lpstr>Double Pointer</vt:lpstr>
      <vt:lpstr>Array Of Pointers</vt:lpstr>
      <vt:lpstr>Relationship between 1-D array and pointer</vt:lpstr>
      <vt:lpstr>PowerPoint Presentation</vt:lpstr>
      <vt:lpstr>#include &lt;stdio.h&gt;   int main(){    int x[5]={20,40,60,80,100},k;  printf("\narray element \t\telements value \t\taddress\n");  for(k=0;k&lt;5;k++){   printf("x[%d]\t\t\t%d\t\t\t%p\n",k,*(x+k),x+k );  } } </vt:lpstr>
      <vt:lpstr>PowerPoint Presentation</vt:lpstr>
      <vt:lpstr>Pointers and 2-D Arrays</vt:lpstr>
      <vt:lpstr>Syntax for declaration of 2-D array</vt:lpstr>
      <vt:lpstr>PowerPoint Presentation</vt:lpstr>
      <vt:lpstr>and</vt:lpstr>
      <vt:lpstr>PowerPoint Presentation</vt:lpstr>
      <vt:lpstr>PowerPoint Presentation</vt:lpstr>
      <vt:lpstr>Pointer Operations</vt:lpstr>
      <vt:lpstr>PowerPoint Presentation</vt:lpstr>
      <vt:lpstr>PowerPoint Presentation</vt:lpstr>
      <vt:lpstr>PowerPoint Presentation</vt:lpstr>
      <vt:lpstr>PowerPoint Presentation</vt:lpstr>
      <vt:lpstr>PowerPoint Presentation</vt:lpstr>
      <vt:lpstr>Passing Pointer to a Function</vt:lpstr>
      <vt:lpstr>PowerPoint Presentation</vt:lpstr>
      <vt:lpstr>PowerPoint Presentation</vt:lpstr>
      <vt:lpstr>String And Pointer</vt:lpstr>
      <vt:lpstr>Dynamic memory allocation (DMA)</vt:lpstr>
      <vt:lpstr>PowerPoint Presentation</vt:lpstr>
      <vt:lpstr>PowerPoint Presentation</vt:lpstr>
      <vt:lpstr>PowerPoint Presentation</vt:lpstr>
      <vt:lpstr>PowerPoint Presentation</vt:lpstr>
      <vt:lpstr>2. calloc()</vt:lpstr>
      <vt:lpstr>PowerPoint Presentation</vt:lpstr>
      <vt:lpstr>3. free()</vt:lpstr>
      <vt:lpstr>4. realloc()</vt:lpstr>
      <vt:lpstr>PowerPoint Presentation</vt:lpstr>
      <vt:lpstr>Applications of pointer</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Thapa</dc:creator>
  <cp:lastModifiedBy>Prakash Thapa</cp:lastModifiedBy>
  <cp:revision>984</cp:revision>
  <dcterms:created xsi:type="dcterms:W3CDTF">2016-01-28T16:29:23Z</dcterms:created>
  <dcterms:modified xsi:type="dcterms:W3CDTF">2016-03-24T07:19:22Z</dcterms:modified>
</cp:coreProperties>
</file>