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8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304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295" r:id="rId21"/>
    <p:sldId id="287" r:id="rId22"/>
    <p:sldId id="306" r:id="rId23"/>
    <p:sldId id="307" r:id="rId24"/>
    <p:sldId id="305" r:id="rId25"/>
    <p:sldId id="308" r:id="rId26"/>
    <p:sldId id="314" r:id="rId27"/>
    <p:sldId id="309" r:id="rId28"/>
    <p:sldId id="312" r:id="rId29"/>
    <p:sldId id="313" r:id="rId30"/>
    <p:sldId id="310" r:id="rId31"/>
    <p:sldId id="311" r:id="rId32"/>
    <p:sldId id="315" r:id="rId33"/>
    <p:sldId id="316" r:id="rId34"/>
    <p:sldId id="319" r:id="rId35"/>
    <p:sldId id="320" r:id="rId36"/>
    <p:sldId id="321" r:id="rId37"/>
    <p:sldId id="322" r:id="rId38"/>
    <p:sldId id="326" r:id="rId39"/>
    <p:sldId id="327" r:id="rId40"/>
    <p:sldId id="323" r:id="rId41"/>
    <p:sldId id="324" r:id="rId42"/>
    <p:sldId id="325" r:id="rId43"/>
    <p:sldId id="317" r:id="rId44"/>
    <p:sldId id="318" r:id="rId45"/>
    <p:sldId id="27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1"/>
  </p:normalViewPr>
  <p:slideViewPr>
    <p:cSldViewPr snapToGrid="0" snapToObjects="1">
      <p:cViewPr>
        <p:scale>
          <a:sx n="110" d="100"/>
          <a:sy n="110" d="100"/>
        </p:scale>
        <p:origin x="6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B6C08-A0D3-D74B-9414-6FC7F6BF3615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6AC2D-2EE7-DD4F-A94B-580C40C7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A0A1-9EE8-D947-A1AE-F0369F7FBD0D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34C-BD37-FA4C-8E42-B5F2C547F21A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30A4-50EA-E74F-B2A7-33E3E40F0CA2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7D36-82F8-D141-9C5E-D53A4D49714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30B6-83E6-5749-85F8-DD91F5393B9D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2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51F4-7346-174A-BE2E-0D8F77BA6B63}" type="datetime1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896D-7122-AD44-9270-24E05AD3A1F2}" type="datetime1">
              <a:rPr lang="en-US" smtClean="0"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5A25-C949-FC43-B87A-2DF92D8E25ED}" type="datetime1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6296-C513-CD47-94EB-72C87AFCE344}" type="datetime1">
              <a:rPr lang="en-US" smtClean="0"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2CBD-222B-0A4D-81E1-2423A2D55605}" type="datetime1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5F27-7C40-1448-9E50-A80B02C672DB}" type="datetime1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5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5D32-2DDA-BD4C-A2A1-2C315D465DB4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F98B-7C24-4C4A-9857-F9CABD08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4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utorialspoint.com/cprogramming/c_type_casting.ht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3458"/>
            <a:ext cx="9144000" cy="2896505"/>
          </a:xfrm>
        </p:spPr>
        <p:txBody>
          <a:bodyPr>
            <a:normAutofit/>
          </a:bodyPr>
          <a:lstStyle/>
          <a:p>
            <a:r>
              <a:rPr lang="en-US" smtClean="0"/>
              <a:t>UNIT 8</a:t>
            </a:r>
            <a:br>
              <a:rPr lang="en-US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Pointer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nteger variable declared as:</a:t>
            </a:r>
          </a:p>
          <a:p>
            <a:pPr lvl="3">
              <a:buFont typeface="Courier New" charset="0"/>
              <a:buChar char="o"/>
            </a:pPr>
            <a:r>
              <a:rPr lang="en-US" sz="3600" b="1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sz="3600" b="1" dirty="0" err="1" smtClean="0">
                <a:solidFill>
                  <a:srgbClr val="FF0000"/>
                </a:solidFill>
                <a:latin typeface="+mj-lt"/>
              </a:rPr>
              <a:t>nt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 a;</a:t>
            </a:r>
          </a:p>
          <a:p>
            <a:pPr lvl="3">
              <a:buFont typeface="Courier New" charset="0"/>
              <a:buChar char="o"/>
            </a:pPr>
            <a:r>
              <a:rPr lang="en-US" sz="3600" dirty="0" smtClean="0">
                <a:latin typeface="+mj-lt"/>
              </a:rPr>
              <a:t>Here a is considered as integer variable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Similarly,</a:t>
            </a:r>
          </a:p>
          <a:p>
            <a:pPr lvl="3">
              <a:buFont typeface="Courier New" charset="0"/>
              <a:buChar char="o"/>
            </a:pPr>
            <a:r>
              <a:rPr lang="en-US" sz="3200" b="1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3200" b="1" dirty="0" err="1" smtClean="0">
                <a:solidFill>
                  <a:srgbClr val="00B050"/>
                </a:solidFill>
                <a:latin typeface="+mj-lt"/>
              </a:rPr>
              <a:t>nt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 * a;</a:t>
            </a:r>
          </a:p>
          <a:p>
            <a:pPr lvl="3">
              <a:buFont typeface="Courier New" charset="0"/>
              <a:buChar char="o"/>
            </a:pPr>
            <a:r>
              <a:rPr lang="en-US" sz="3200" dirty="0" smtClean="0">
                <a:latin typeface="+mj-lt"/>
              </a:rPr>
              <a:t>Now variable a is a pointer variable, it now can store address of integer variable.</a:t>
            </a:r>
          </a:p>
          <a:p>
            <a:pPr lvl="3">
              <a:buFont typeface="Courier New" charset="0"/>
              <a:buChar char="o"/>
            </a:pPr>
            <a:r>
              <a:rPr lang="en-US" sz="3200" dirty="0" smtClean="0">
                <a:latin typeface="+mj-lt"/>
              </a:rPr>
              <a:t>The address of float variable can not be stored in it.</a:t>
            </a:r>
            <a:endParaRPr lang="en-US" sz="32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+mj-lt"/>
              </a:rPr>
              <a:t>Valid Example</a:t>
            </a:r>
          </a:p>
          <a:p>
            <a:pPr marL="457200" lvl="1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 *p;</a:t>
            </a:r>
          </a:p>
          <a:p>
            <a:pPr marL="457200" lvl="1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=&amp;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Invalid Example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 </a:t>
            </a:r>
            <a:r>
              <a:rPr lang="en-US" dirty="0"/>
              <a:t>*p;</a:t>
            </a:r>
          </a:p>
          <a:p>
            <a:pPr marL="457200" lvl="1" indent="0">
              <a:buNone/>
            </a:pPr>
            <a:r>
              <a:rPr lang="en-US" dirty="0" smtClean="0"/>
              <a:t>float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p=&amp;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Pointer Declaration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Pointer variable can be declared as follows:</a:t>
            </a:r>
          </a:p>
          <a:p>
            <a:endParaRPr lang="en-US" dirty="0" smtClean="0">
              <a:latin typeface="+mj-lt"/>
            </a:endParaRPr>
          </a:p>
          <a:p>
            <a:pPr marL="914400" lvl="2" indent="0">
              <a:buNone/>
            </a:pPr>
            <a:r>
              <a:rPr lang="en-US" sz="3200" b="1" dirty="0" smtClean="0">
                <a:latin typeface="+mj-lt"/>
              </a:rPr>
              <a:t>SYNTAX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914400" lvl="2" indent="0"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data_type</a:t>
            </a:r>
            <a:r>
              <a:rPr lang="en-US" sz="2800" dirty="0" smtClean="0">
                <a:latin typeface="+mj-lt"/>
              </a:rPr>
              <a:t>  *  </a:t>
            </a:r>
            <a:r>
              <a:rPr lang="en-US" sz="2800" dirty="0" err="1" smtClean="0">
                <a:latin typeface="+mj-lt"/>
              </a:rPr>
              <a:t>variable_name</a:t>
            </a:r>
            <a:r>
              <a:rPr lang="en-US" sz="2800" dirty="0" smtClean="0">
                <a:latin typeface="+mj-lt"/>
              </a:rPr>
              <a:t>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Example: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*x;		//x integer pointer, holds address of any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variable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float *y;		//y </a:t>
            </a:r>
            <a:r>
              <a:rPr lang="en-US" dirty="0">
                <a:latin typeface="+mj-lt"/>
              </a:rPr>
              <a:t>integer pointer, holds address of any </a:t>
            </a:r>
            <a:r>
              <a:rPr lang="en-US" dirty="0" smtClean="0">
                <a:latin typeface="+mj-lt"/>
              </a:rPr>
              <a:t>float variable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char *z;		//z </a:t>
            </a:r>
            <a:r>
              <a:rPr lang="en-US" dirty="0">
                <a:latin typeface="+mj-lt"/>
              </a:rPr>
              <a:t>integer pointer, holds address of any </a:t>
            </a:r>
            <a:r>
              <a:rPr lang="en-US" dirty="0" smtClean="0">
                <a:latin typeface="+mj-lt"/>
              </a:rPr>
              <a:t>char variable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3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539"/>
            <a:ext cx="4937567" cy="57834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/* code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v=10, *p;</a:t>
            </a:r>
          </a:p>
          <a:p>
            <a:pPr marL="0" indent="0">
              <a:buNone/>
            </a:pPr>
            <a:r>
              <a:rPr lang="en-US" dirty="0"/>
              <a:t>	p=&amp;v;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("address of v=%u \</a:t>
            </a:r>
            <a:r>
              <a:rPr lang="en-US" dirty="0" err="1"/>
              <a:t>n",&amp;v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("address of v=%u \</a:t>
            </a:r>
            <a:r>
              <a:rPr lang="en-US" dirty="0" err="1"/>
              <a:t>n",p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("value of v=%d \</a:t>
            </a:r>
            <a:r>
              <a:rPr lang="en-US" dirty="0" err="1"/>
              <a:t>n",v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("value of v=%d \n",*p 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("address of p=%u \</a:t>
            </a:r>
            <a:r>
              <a:rPr lang="en-US" dirty="0" err="1"/>
              <a:t>n",&amp;p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61258" y="395465"/>
            <a:ext cx="4937567" cy="5783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600" b="1" dirty="0" smtClean="0">
                <a:latin typeface="+mj-lt"/>
              </a:rPr>
              <a:t>Explanation</a:t>
            </a:r>
          </a:p>
          <a:p>
            <a:r>
              <a:rPr lang="en-US" dirty="0" smtClean="0">
                <a:latin typeface="+mj-lt"/>
              </a:rPr>
              <a:t>v is an integer variable with 10.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 is a pointer variable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=&amp;v </a:t>
            </a:r>
            <a:r>
              <a:rPr lang="en-US" dirty="0" smtClean="0">
                <a:latin typeface="+mj-lt"/>
              </a:rPr>
              <a:t>assigns address of v to p variable. </a:t>
            </a:r>
            <a:r>
              <a:rPr lang="en-US" dirty="0" err="1" smtClean="0">
                <a:latin typeface="+mj-lt"/>
              </a:rPr>
              <a:t>i.e</a:t>
            </a:r>
            <a:r>
              <a:rPr lang="en-US" dirty="0" smtClean="0">
                <a:latin typeface="+mj-lt"/>
              </a:rPr>
              <a:t> ‘p’ is the pointer to variable ‘v’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To access the address and value of v, pointer p can be used.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value of p is nothing but address of the variable v.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*p can be used to display value stored at a location pointed by pointer variable p.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342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242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Indirection or Dereference Operator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7549"/>
            <a:ext cx="10515600" cy="52394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</a:rPr>
              <a:t>The operator *, used in front of a variable, is called pointer or indirection or dereference operator.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Normal variable provides direct access to their own values whereas a pointer provides indirect access to the values of the variable whose address it stores.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When the pointer is declared, the star indicates that it is a pointer, not a normal variable.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 indirection operator indicates “</a:t>
            </a:r>
            <a:r>
              <a:rPr lang="en-US" sz="3500" dirty="0" smtClean="0">
                <a:solidFill>
                  <a:srgbClr val="FF0000"/>
                </a:solidFill>
                <a:latin typeface="+mj-lt"/>
              </a:rPr>
              <a:t>the value at the memory location stored in the pointer</a:t>
            </a:r>
            <a:r>
              <a:rPr lang="en-US" dirty="0" smtClean="0">
                <a:latin typeface="+mj-lt"/>
              </a:rPr>
              <a:t>” or “</a:t>
            </a:r>
            <a:r>
              <a:rPr lang="en-US" sz="3500" dirty="0" smtClean="0">
                <a:solidFill>
                  <a:srgbClr val="00B050"/>
                </a:solidFill>
                <a:latin typeface="+mj-lt"/>
              </a:rPr>
              <a:t>the content of the location pointed by pointer variable</a:t>
            </a:r>
            <a:r>
              <a:rPr lang="en-US" dirty="0" smtClean="0">
                <a:latin typeface="+mj-lt"/>
              </a:rPr>
              <a:t>” 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Address Operator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operator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&amp;</a:t>
            </a:r>
            <a:r>
              <a:rPr lang="en-US" dirty="0" smtClean="0">
                <a:latin typeface="+mj-lt"/>
              </a:rPr>
              <a:t> is known as address operator.</a:t>
            </a:r>
          </a:p>
          <a:p>
            <a:r>
              <a:rPr lang="en-US" sz="3600" b="1" dirty="0" smtClean="0">
                <a:solidFill>
                  <a:srgbClr val="00B050"/>
                </a:solidFill>
                <a:latin typeface="+mj-lt"/>
              </a:rPr>
              <a:t>&amp;a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denotes the address of variable a.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Ex.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a=10, *p;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p=&amp;a;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1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Initializing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Address of some variable can be assigned to a pointer variable at the time of declaration of the pointer variable.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For ex: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				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</a:t>
            </a:r>
            <a:r>
              <a:rPr lang="en-US" dirty="0" err="1" smtClean="0">
                <a:latin typeface="+mj-lt"/>
              </a:rPr>
              <a:t>ptr</a:t>
            </a:r>
            <a:r>
              <a:rPr lang="en-US" dirty="0" smtClean="0">
                <a:latin typeface="+mj-lt"/>
              </a:rPr>
              <a:t>=&amp;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			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*p;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					p=&amp;</a:t>
            </a:r>
            <a:r>
              <a:rPr lang="en-US" dirty="0" err="1" smtClean="0">
                <a:latin typeface="+mj-lt"/>
              </a:rPr>
              <a:t>num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These two statements above are equivalent to following statements.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So what actually is bad pointer?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When a pointer is first declared, it doesn't have a valid address.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Each pointer must be assigned a valid address before it can support dereference operators. Before that, the pointer is bad and must not be used.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Every pointer contains garbage value before assignment of some valid address.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Correct code overwrites the garbage value with a correct reference to an address and thereafter the pointer works fine.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We have to program carefully.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08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Void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Void pointer is a special type of pointer.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It can point to any data type, from an integer value to a float to a string of characters.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Using void pointer, the pointed data can not be referenced directly (i.e.  * operator can not be used on them)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  <a:hlinkClick r:id="rId2"/>
              </a:rPr>
              <a:t>Type casting </a:t>
            </a:r>
            <a:r>
              <a:rPr lang="en-US" dirty="0" smtClean="0">
                <a:latin typeface="+mj-lt"/>
              </a:rPr>
              <a:t>or assignment must be used to change the void pointer to a concrete data type to which we can refer.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/>
              <a:t>Void Pointers in C : </a:t>
            </a:r>
            <a:r>
              <a:rPr lang="en-US" sz="3200" b="1" dirty="0" smtClean="0"/>
              <a:t>Definition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Suppose </a:t>
            </a:r>
            <a:r>
              <a:rPr lang="en-US" dirty="0">
                <a:latin typeface="+mj-lt"/>
              </a:rPr>
              <a:t>we have to declare integer pointer</a:t>
            </a:r>
            <a:r>
              <a:rPr lang="en-US" dirty="0" smtClean="0">
                <a:latin typeface="+mj-lt"/>
              </a:rPr>
              <a:t>, character </a:t>
            </a:r>
            <a:r>
              <a:rPr lang="en-US" dirty="0">
                <a:latin typeface="+mj-lt"/>
              </a:rPr>
              <a:t>pointer and float pointer then we need to declare 3 pointer variables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Instead of declaring different types of pointer variable it is feasible to declare single pointer variable which can act as integer pointer</a:t>
            </a:r>
            <a:r>
              <a:rPr lang="en-US" dirty="0" smtClean="0">
                <a:latin typeface="+mj-lt"/>
              </a:rPr>
              <a:t>, character </a:t>
            </a:r>
            <a:r>
              <a:rPr lang="en-US" dirty="0">
                <a:latin typeface="+mj-lt"/>
              </a:rPr>
              <a:t>pointer.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Declaration of Void Pointer </a:t>
            </a:r>
            <a:r>
              <a:rPr lang="en-US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/>
              <a:t>* </a:t>
            </a:r>
            <a:r>
              <a:rPr lang="en-US" dirty="0" err="1"/>
              <a:t>pointer_name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0618"/>
            <a:ext cx="10515600" cy="499634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All computer have primary memory, also known as </a:t>
            </a:r>
            <a:r>
              <a:rPr lang="en-US" b="1" dirty="0" smtClean="0">
                <a:latin typeface="+mj-lt"/>
              </a:rPr>
              <a:t>RAM</a:t>
            </a:r>
            <a:r>
              <a:rPr lang="en-US" dirty="0" smtClean="0">
                <a:latin typeface="+mj-lt"/>
              </a:rPr>
              <a:t>( Random Access Memory)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RAM holds the programs that the computer is currently running along with the data(i.e. variables) they are currently manipulating.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All the variables used in a program reside in the memory when the program is executed.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RAM is divided into a number of small units or locations and each location is represented by some unique number known as memory address.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E297-93EF-934C-AEA9-392476BDB436}" type="datetime1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84101"/>
            <a:ext cx="10515600" cy="71064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So before knowing what pointer is let us know about memories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70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/>
              <a:t>Void Pointer </a:t>
            </a:r>
            <a:r>
              <a:rPr lang="en-US" sz="3200" b="1" smtClean="0"/>
              <a:t>Basics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In C General Purpose Pointer is called as void Pointer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It does not have any data type associated with </a:t>
            </a:r>
            <a:r>
              <a:rPr lang="en-US" dirty="0" smtClean="0">
                <a:latin typeface="+mj-lt"/>
              </a:rPr>
              <a:t>it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It can store address of any type of </a:t>
            </a:r>
            <a:r>
              <a:rPr lang="en-US" dirty="0" smtClean="0">
                <a:latin typeface="+mj-lt"/>
              </a:rPr>
              <a:t>variable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 void pointer is a C convention for a raw address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compiler has no idea what type of object a void Pointer really points to 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88" y="427921"/>
            <a:ext cx="2622630" cy="71064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example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11" y="1237129"/>
            <a:ext cx="5463250" cy="4939834"/>
          </a:xfrm>
        </p:spPr>
        <p:txBody>
          <a:bodyPr>
            <a:noAutofit/>
          </a:bodyPr>
          <a:lstStyle/>
          <a:p>
            <a:pPr marL="0" indent="0" latinLnBrk="1">
              <a:buNone/>
            </a:pPr>
            <a:r>
              <a:rPr lang="en-US" sz="2000" dirty="0"/>
              <a:t>void *</a:t>
            </a:r>
            <a:r>
              <a:rPr lang="en-US" sz="2000" dirty="0" err="1"/>
              <a:t>ptr</a:t>
            </a:r>
            <a:r>
              <a:rPr lang="en-US" sz="2000" dirty="0"/>
              <a:t>;    // </a:t>
            </a:r>
            <a:r>
              <a:rPr lang="en-US" sz="2000" dirty="0" err="1"/>
              <a:t>ptr</a:t>
            </a:r>
            <a:r>
              <a:rPr lang="en-US" sz="2000" dirty="0"/>
              <a:t> is declared as Void pointer</a:t>
            </a:r>
          </a:p>
          <a:p>
            <a:pPr marL="0" indent="0" latinLnBrk="1">
              <a:buNone/>
            </a:pPr>
            <a:r>
              <a:rPr lang="en-US" sz="2000" dirty="0"/>
              <a:t> </a:t>
            </a:r>
          </a:p>
          <a:p>
            <a:pPr marL="0" indent="0" latinLnBrk="1">
              <a:buNone/>
            </a:pPr>
            <a:r>
              <a:rPr lang="en-US" sz="2000" dirty="0"/>
              <a:t>char </a:t>
            </a:r>
            <a:r>
              <a:rPr lang="en-US" sz="2000" dirty="0" err="1"/>
              <a:t>cnum</a:t>
            </a:r>
            <a:r>
              <a:rPr lang="en-US" sz="2000" dirty="0"/>
              <a:t>;</a:t>
            </a:r>
          </a:p>
          <a:p>
            <a:pPr marL="0" indent="0" latinLnBrk="1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inum</a:t>
            </a:r>
            <a:r>
              <a:rPr lang="en-US" sz="2000" dirty="0"/>
              <a:t>;</a:t>
            </a:r>
          </a:p>
          <a:p>
            <a:pPr marL="0" indent="0" latinLnBrk="1">
              <a:buNone/>
            </a:pPr>
            <a:r>
              <a:rPr lang="en-US" sz="2000" dirty="0"/>
              <a:t>float </a:t>
            </a:r>
            <a:r>
              <a:rPr lang="en-US" sz="2000" dirty="0" err="1"/>
              <a:t>fnum</a:t>
            </a:r>
            <a:r>
              <a:rPr lang="en-US" sz="2000" dirty="0"/>
              <a:t>;</a:t>
            </a:r>
          </a:p>
          <a:p>
            <a:pPr marL="0" indent="0" latinLnBrk="1">
              <a:buNone/>
            </a:pPr>
            <a:endParaRPr lang="en-US" sz="2000" dirty="0"/>
          </a:p>
          <a:p>
            <a:pPr marL="0" indent="0" latinLnBrk="1">
              <a:buNone/>
            </a:pPr>
            <a:r>
              <a:rPr lang="en-US" sz="2000" dirty="0" err="1"/>
              <a:t>ptr</a:t>
            </a:r>
            <a:r>
              <a:rPr lang="en-US" sz="2000" dirty="0"/>
              <a:t> = &amp;</a:t>
            </a:r>
            <a:r>
              <a:rPr lang="en-US" sz="2000" dirty="0" err="1"/>
              <a:t>cnum</a:t>
            </a:r>
            <a:r>
              <a:rPr lang="en-US" sz="2000" dirty="0"/>
              <a:t>;  // </a:t>
            </a:r>
            <a:r>
              <a:rPr lang="en-US" sz="2000" dirty="0" err="1"/>
              <a:t>ptr</a:t>
            </a:r>
            <a:r>
              <a:rPr lang="en-US" sz="2000" dirty="0"/>
              <a:t> has address of character data</a:t>
            </a:r>
          </a:p>
          <a:p>
            <a:pPr marL="0" indent="0" latinLnBrk="1">
              <a:buNone/>
            </a:pPr>
            <a:r>
              <a:rPr lang="en-US" sz="2000" dirty="0" err="1"/>
              <a:t>ptr</a:t>
            </a:r>
            <a:r>
              <a:rPr lang="en-US" sz="2000" dirty="0"/>
              <a:t> = &amp;</a:t>
            </a:r>
            <a:r>
              <a:rPr lang="en-US" sz="2000" dirty="0" err="1"/>
              <a:t>inum</a:t>
            </a:r>
            <a:r>
              <a:rPr lang="en-US" sz="2000" dirty="0"/>
              <a:t>;  // </a:t>
            </a:r>
            <a:r>
              <a:rPr lang="en-US" sz="2000" dirty="0" err="1"/>
              <a:t>ptr</a:t>
            </a:r>
            <a:r>
              <a:rPr lang="en-US" sz="2000" dirty="0"/>
              <a:t> has address of integer data</a:t>
            </a:r>
          </a:p>
          <a:p>
            <a:pPr marL="0" indent="0" latinLnBrk="1">
              <a:buNone/>
            </a:pPr>
            <a:r>
              <a:rPr lang="en-US" sz="2000" dirty="0" err="1"/>
              <a:t>ptr</a:t>
            </a:r>
            <a:r>
              <a:rPr lang="en-US" sz="2000" dirty="0"/>
              <a:t> = &amp;</a:t>
            </a:r>
            <a:r>
              <a:rPr lang="en-US" sz="2000" dirty="0" err="1"/>
              <a:t>fnum</a:t>
            </a:r>
            <a:r>
              <a:rPr lang="en-US" sz="2000" dirty="0"/>
              <a:t>;  // </a:t>
            </a:r>
            <a:r>
              <a:rPr lang="en-US" sz="2000" dirty="0" err="1"/>
              <a:t>ptr</a:t>
            </a:r>
            <a:r>
              <a:rPr lang="en-US" sz="2000" dirty="0"/>
              <a:t> has address of float data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69307" y="520861"/>
            <a:ext cx="5175816" cy="5669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Explanation</a:t>
            </a:r>
            <a:endParaRPr lang="en-US" sz="2000" b="1" dirty="0" smtClean="0"/>
          </a:p>
          <a:p>
            <a:r>
              <a:rPr lang="en-US" sz="2000" b="1" u="sng" dirty="0" smtClean="0"/>
              <a:t>Void </a:t>
            </a:r>
            <a:r>
              <a:rPr lang="en-US" sz="2000" b="1" u="sng" dirty="0"/>
              <a:t>pointer</a:t>
            </a:r>
            <a:r>
              <a:rPr lang="en-US" sz="2000" dirty="0"/>
              <a:t> declaration is shown above.</a:t>
            </a:r>
          </a:p>
          <a:p>
            <a:r>
              <a:rPr lang="en-US" sz="2000" dirty="0"/>
              <a:t>We have declared 3 variables of integer</a:t>
            </a:r>
            <a:r>
              <a:rPr lang="en-US" sz="2000" dirty="0" smtClean="0"/>
              <a:t>, character </a:t>
            </a:r>
            <a:r>
              <a:rPr lang="en-US" sz="2000" dirty="0"/>
              <a:t>and float type.</a:t>
            </a:r>
          </a:p>
          <a:p>
            <a:r>
              <a:rPr lang="en-US" sz="2000" dirty="0"/>
              <a:t>When we assign </a:t>
            </a:r>
            <a:r>
              <a:rPr lang="en-US" sz="2000" b="1" dirty="0"/>
              <a:t>address of integer</a:t>
            </a:r>
            <a:r>
              <a:rPr lang="en-US" sz="2000" dirty="0"/>
              <a:t> to the void pointer, pointer will become Integer Pointer.</a:t>
            </a:r>
          </a:p>
          <a:p>
            <a:r>
              <a:rPr lang="en-US" sz="2000" dirty="0"/>
              <a:t>When we assign </a:t>
            </a:r>
            <a:r>
              <a:rPr lang="en-US" sz="2000" b="1" dirty="0"/>
              <a:t>address of Character</a:t>
            </a:r>
            <a:r>
              <a:rPr lang="en-US" sz="2000" dirty="0"/>
              <a:t> Data type to void pointer it will become Character Pointer.</a:t>
            </a:r>
          </a:p>
          <a:p>
            <a:r>
              <a:rPr lang="en-US" sz="2000" dirty="0"/>
              <a:t>Similarly we can assign address of any data type to the void pointer.</a:t>
            </a:r>
          </a:p>
          <a:p>
            <a:r>
              <a:rPr lang="en-US" sz="2000" dirty="0"/>
              <a:t>It is capable of storing address of any data type</a:t>
            </a:r>
          </a:p>
        </p:txBody>
      </p:sp>
    </p:spTree>
    <p:extLst>
      <p:ext uri="{BB962C8B-B14F-4D97-AF65-F5344CB8AC3E}">
        <p14:creationId xmlns:p14="http://schemas.microsoft.com/office/powerpoint/2010/main" val="1449925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/>
              <a:t>Summary : Void </a:t>
            </a:r>
            <a:r>
              <a:rPr lang="en-US" sz="3200" dirty="0" smtClean="0"/>
              <a:t>Pointer</a:t>
            </a:r>
            <a:endParaRPr lang="en-US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80362"/>
              </p:ext>
            </p:extLst>
          </p:nvPr>
        </p:nvGraphicFramePr>
        <p:xfrm>
          <a:off x="838200" y="1236663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We assign address of integer variable to void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Pointer Becomes Integer 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We assign address of character variable to void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Pointer Becomes Character 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We assign address of floating variable to void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Pointer Becomes Floating Pointer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17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example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main(void){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a=10;</a:t>
            </a:r>
          </a:p>
          <a:p>
            <a:pPr marL="0" indent="0">
              <a:buNone/>
            </a:pPr>
            <a:r>
              <a:rPr lang="en-US" dirty="0"/>
              <a:t>	double b=4.5;</a:t>
            </a:r>
          </a:p>
          <a:p>
            <a:pPr marL="0" indent="0">
              <a:buNone/>
            </a:pPr>
            <a:r>
              <a:rPr lang="en-US" dirty="0"/>
              <a:t>	void *</a:t>
            </a:r>
            <a:r>
              <a:rPr lang="en-US" dirty="0" err="1"/>
              <a:t>vptr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vptr</a:t>
            </a:r>
            <a:r>
              <a:rPr lang="en-US" dirty="0"/>
              <a:t>=&amp;a;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("a=%d\n", *((</a:t>
            </a:r>
            <a:r>
              <a:rPr lang="en-US" dirty="0" err="1"/>
              <a:t>int</a:t>
            </a:r>
            <a:r>
              <a:rPr lang="en-US" dirty="0"/>
              <a:t> *)</a:t>
            </a:r>
            <a:r>
              <a:rPr lang="en-US" dirty="0" err="1"/>
              <a:t>vptr</a:t>
            </a:r>
            <a:r>
              <a:rPr lang="en-US" dirty="0"/>
              <a:t>)); /* not just simply *</a:t>
            </a:r>
            <a:r>
              <a:rPr lang="en-US" dirty="0" err="1"/>
              <a:t>vptr</a:t>
            </a: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vptr</a:t>
            </a:r>
            <a:r>
              <a:rPr lang="en-US" dirty="0"/>
              <a:t>=&amp;b;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nb</a:t>
            </a:r>
            <a:r>
              <a:rPr lang="en-US" dirty="0"/>
              <a:t>=%lf\n", *((double *)</a:t>
            </a:r>
            <a:r>
              <a:rPr lang="en-US" dirty="0" err="1"/>
              <a:t>vptr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78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NULL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 null pointer is a special pointer value that points nowhere or nothing. i.e. no other valid pointer to any variable or array cell or anything else will ever be equal to a null pointer.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We can define a null pointer using predefined constant NULL which is defined in header files such as </a:t>
            </a:r>
            <a:r>
              <a:rPr lang="en-US" sz="4000" b="1" dirty="0" err="1" smtClean="0">
                <a:solidFill>
                  <a:srgbClr val="FF0000"/>
                </a:solidFill>
                <a:latin typeface="+mj-lt"/>
              </a:rPr>
              <a:t>stdio.h</a:t>
            </a:r>
            <a:r>
              <a:rPr lang="en-US" b="1" dirty="0" smtClean="0">
                <a:latin typeface="+mj-lt"/>
              </a:rPr>
              <a:t>, </a:t>
            </a:r>
            <a:r>
              <a:rPr lang="en-US" sz="2000" b="1" dirty="0" err="1" smtClean="0">
                <a:solidFill>
                  <a:srgbClr val="00B050"/>
                </a:solidFill>
                <a:latin typeface="+mj-lt"/>
              </a:rPr>
              <a:t>stdlib.h</a:t>
            </a:r>
            <a:r>
              <a:rPr lang="en-US" b="1" dirty="0" err="1" smtClean="0">
                <a:latin typeface="+mj-lt"/>
              </a:rPr>
              <a:t>,</a:t>
            </a:r>
            <a:r>
              <a:rPr lang="en-US" sz="4400" b="1" dirty="0" err="1" smtClean="0">
                <a:solidFill>
                  <a:srgbClr val="C00000"/>
                </a:solidFill>
                <a:latin typeface="+mj-lt"/>
              </a:rPr>
              <a:t>string.h</a:t>
            </a:r>
            <a:r>
              <a:rPr lang="en-US" b="1" dirty="0" smtClean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</a:t>
            </a:r>
            <a:r>
              <a:rPr lang="en-US" dirty="0" err="1" smtClean="0">
                <a:latin typeface="+mj-lt"/>
              </a:rPr>
              <a:t>ptr</a:t>
            </a:r>
            <a:r>
              <a:rPr lang="en-US" dirty="0" smtClean="0">
                <a:latin typeface="+mj-lt"/>
              </a:rPr>
              <a:t>=NULL;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505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smtClean="0"/>
              <a:t>POINTER TO POINTER (Double Pointer)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3848"/>
            <a:ext cx="10515600" cy="23959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C allows the use of pointers that point to other pointers and these in turn, point to data.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For pointers to do that, we only need to add asterisk (*) for each level of reference. For example: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69043" y="3379816"/>
            <a:ext cx="5036928" cy="288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a=20;</a:t>
            </a:r>
          </a:p>
          <a:p>
            <a:pPr marL="0" indent="0">
              <a:buFont typeface="Arial"/>
              <a:buNone/>
            </a:pP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*p;</a:t>
            </a:r>
          </a:p>
          <a:p>
            <a:pPr marL="0" indent="0">
              <a:buFont typeface="Arial"/>
              <a:buNone/>
            </a:pP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**q; </a:t>
            </a:r>
            <a:r>
              <a:rPr lang="en-US" sz="2000" dirty="0" smtClean="0">
                <a:latin typeface="+mj-lt"/>
                <a:sym typeface="Wingdings"/>
              </a:rPr>
              <a:t> pointer to “a pointer to an integer”</a:t>
            </a:r>
            <a:endParaRPr lang="en-US" sz="2000" dirty="0">
              <a:latin typeface="+mj-lt"/>
              <a:sym typeface="Wingdings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+mj-lt"/>
                <a:sym typeface="Wingdings"/>
              </a:rPr>
              <a:t>p=&amp;a;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+mj-lt"/>
                <a:sym typeface="Wingdings"/>
              </a:rPr>
              <a:t>q=&amp;p;</a:t>
            </a:r>
          </a:p>
          <a:p>
            <a:pPr marL="0" indent="0">
              <a:buFont typeface="Arial"/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72187" y="3497477"/>
            <a:ext cx="5004118" cy="2741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25890" y="3416457"/>
            <a:ext cx="5438162" cy="2741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To refer to variable ‘a’ using pointer ‘q’, dereference it once i.e. *p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To refer to variable ‘a’ using pointer ‘q’, dereference it twice because there are two levels of indirection involved.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Both *p and **q displays 20 if they are printed with a 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 statement.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133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26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25" y="1075766"/>
            <a:ext cx="8261950" cy="4957170"/>
          </a:xfrm>
        </p:spPr>
      </p:pic>
    </p:spTree>
    <p:extLst>
      <p:ext uri="{BB962C8B-B14F-4D97-AF65-F5344CB8AC3E}">
        <p14:creationId xmlns:p14="http://schemas.microsoft.com/office/powerpoint/2010/main" val="1805067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434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Double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635"/>
            <a:ext cx="5018590" cy="4939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main ()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/>
              <a:t>int</a:t>
            </a:r>
            <a:r>
              <a:rPr lang="en-US" sz="1800" dirty="0"/>
              <a:t>  </a:t>
            </a:r>
            <a:r>
              <a:rPr lang="en-US" sz="1800" dirty="0" err="1"/>
              <a:t>var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 *</a:t>
            </a:r>
            <a:r>
              <a:rPr lang="en-US" sz="1800" dirty="0" err="1"/>
              <a:t>ptr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 **</a:t>
            </a:r>
            <a:r>
              <a:rPr lang="en-US" sz="1800" dirty="0" err="1"/>
              <a:t>pptr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var</a:t>
            </a:r>
            <a:r>
              <a:rPr lang="en-US" sz="1800" dirty="0"/>
              <a:t> = </a:t>
            </a:r>
            <a:r>
              <a:rPr lang="en-US" sz="1800" dirty="0" smtClean="0"/>
              <a:t>3000;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err="1" smtClean="0"/>
              <a:t>ptr</a:t>
            </a:r>
            <a:r>
              <a:rPr lang="en-US" sz="1800" dirty="0" smtClean="0"/>
              <a:t> </a:t>
            </a:r>
            <a:r>
              <a:rPr lang="en-US" sz="1800" dirty="0"/>
              <a:t>= &amp;</a:t>
            </a:r>
            <a:r>
              <a:rPr lang="en-US" sz="1800" dirty="0" err="1"/>
              <a:t>var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/* take the address of </a:t>
            </a:r>
            <a:r>
              <a:rPr lang="en-US" sz="1800" dirty="0" err="1"/>
              <a:t>ptr</a:t>
            </a:r>
            <a:r>
              <a:rPr lang="en-US" sz="1800" dirty="0"/>
              <a:t> using address of operator &amp; */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pptr</a:t>
            </a:r>
            <a:r>
              <a:rPr lang="en-US" sz="1800" dirty="0"/>
              <a:t> = &amp;</a:t>
            </a:r>
            <a:r>
              <a:rPr lang="en-US" sz="1800" dirty="0" err="1"/>
              <a:t>ptr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/* take the value using </a:t>
            </a:r>
            <a:r>
              <a:rPr lang="en-US" sz="1800" dirty="0" err="1"/>
              <a:t>pptr</a:t>
            </a:r>
            <a:r>
              <a:rPr lang="en-US" sz="1800" dirty="0"/>
              <a:t> */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("Value of </a:t>
            </a:r>
            <a:r>
              <a:rPr lang="en-US" sz="1800" dirty="0" err="1"/>
              <a:t>var</a:t>
            </a:r>
            <a:r>
              <a:rPr lang="en-US" sz="1800" dirty="0"/>
              <a:t> = %d\n", </a:t>
            </a:r>
            <a:r>
              <a:rPr lang="en-US" sz="1800" dirty="0" err="1"/>
              <a:t>var</a:t>
            </a:r>
            <a:r>
              <a:rPr lang="en-US" sz="1800" dirty="0"/>
              <a:t> );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("Value available at *</a:t>
            </a:r>
            <a:r>
              <a:rPr lang="en-US" sz="1800" dirty="0" err="1"/>
              <a:t>ptr</a:t>
            </a:r>
            <a:r>
              <a:rPr lang="en-US" sz="1800" dirty="0"/>
              <a:t> = %d\n", *</a:t>
            </a:r>
            <a:r>
              <a:rPr lang="en-US" sz="1800" dirty="0" err="1"/>
              <a:t>ptr</a:t>
            </a:r>
            <a:r>
              <a:rPr lang="en-US" sz="1800" dirty="0"/>
              <a:t> );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printf</a:t>
            </a:r>
            <a:r>
              <a:rPr lang="en-US" sz="1800" dirty="0"/>
              <a:t>("Value available at **</a:t>
            </a:r>
            <a:r>
              <a:rPr lang="en-US" sz="1800" dirty="0" err="1"/>
              <a:t>pptr</a:t>
            </a:r>
            <a:r>
              <a:rPr lang="en-US" sz="1800" dirty="0"/>
              <a:t> = %d\n", **</a:t>
            </a:r>
            <a:r>
              <a:rPr lang="en-US" sz="1800" dirty="0" err="1"/>
              <a:t>pptr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27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37165" y="961263"/>
            <a:ext cx="5018590" cy="4939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OUTPUT</a:t>
            </a:r>
          </a:p>
          <a:p>
            <a:pPr marL="0" indent="0">
              <a:buNone/>
            </a:pPr>
            <a:r>
              <a:rPr lang="en-US" sz="1800" dirty="0" smtClean="0"/>
              <a:t>Value </a:t>
            </a:r>
            <a:r>
              <a:rPr lang="en-US" sz="1800" dirty="0"/>
              <a:t>of </a:t>
            </a:r>
            <a:r>
              <a:rPr lang="en-US" sz="1800" dirty="0" err="1"/>
              <a:t>var</a:t>
            </a:r>
            <a:r>
              <a:rPr lang="en-US" sz="1800" dirty="0"/>
              <a:t> = 3000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Value </a:t>
            </a:r>
            <a:r>
              <a:rPr lang="en-US" sz="1800" dirty="0"/>
              <a:t>available at *</a:t>
            </a:r>
            <a:r>
              <a:rPr lang="en-US" sz="1800" dirty="0" err="1"/>
              <a:t>ptr</a:t>
            </a:r>
            <a:r>
              <a:rPr lang="en-US" sz="1800" dirty="0"/>
              <a:t> = 3000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Value </a:t>
            </a:r>
            <a:r>
              <a:rPr lang="en-US" sz="1800" dirty="0"/>
              <a:t>available at **</a:t>
            </a:r>
            <a:r>
              <a:rPr lang="en-US" sz="1800" dirty="0" err="1"/>
              <a:t>pptr</a:t>
            </a:r>
            <a:r>
              <a:rPr lang="en-US" sz="1800" dirty="0"/>
              <a:t> = 3000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343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Array Of Pointers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An array of pointers can be declared as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data_type</a:t>
            </a:r>
            <a:r>
              <a:rPr lang="en-US" dirty="0" smtClean="0">
                <a:latin typeface="+mj-lt"/>
              </a:rPr>
              <a:t> *</a:t>
            </a:r>
            <a:r>
              <a:rPr lang="en-US" dirty="0" err="1" smtClean="0">
                <a:latin typeface="+mj-lt"/>
              </a:rPr>
              <a:t>pointer_name</a:t>
            </a:r>
            <a:r>
              <a:rPr lang="en-US" dirty="0" smtClean="0">
                <a:latin typeface="+mj-lt"/>
              </a:rPr>
              <a:t>[size];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For ex: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*p[10];</a:t>
            </a:r>
          </a:p>
          <a:p>
            <a:pPr marL="457200" lvl="1" indent="0">
              <a:buNone/>
            </a:pP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This declares an array of 10 pointers, each of which points to an integer. The first pointer is called p[0], the second is p[1] and so on up to p[9]. 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Initially, these pointers are uninitialized and they can be used as below.</a:t>
            </a:r>
          </a:p>
          <a:p>
            <a:pPr lvl="1"/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	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a=10, b=100, c=1000;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	p[0]=&amp;a;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	p[1]=&amp;b;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		p[2]=&amp;c; and so on.</a:t>
            </a:r>
          </a:p>
          <a:p>
            <a:pPr marL="457200" lvl="1" indent="0"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9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Relationship between 1-D array and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Array name by itself is an address or pointer.</a:t>
            </a:r>
          </a:p>
          <a:p>
            <a:r>
              <a:rPr lang="en-US" dirty="0" smtClean="0">
                <a:latin typeface="+mj-lt"/>
              </a:rPr>
              <a:t>It points to the address of the first element(0</a:t>
            </a:r>
            <a:r>
              <a:rPr lang="en-US" baseline="30000" dirty="0" smtClean="0">
                <a:latin typeface="+mj-lt"/>
              </a:rPr>
              <a:t>th</a:t>
            </a:r>
            <a:r>
              <a:rPr lang="en-US" dirty="0" smtClean="0">
                <a:latin typeface="+mj-lt"/>
              </a:rPr>
              <a:t> element of an array)</a:t>
            </a:r>
          </a:p>
          <a:p>
            <a:r>
              <a:rPr lang="en-US" dirty="0" smtClean="0">
                <a:latin typeface="+mj-lt"/>
              </a:rPr>
              <a:t>If x is 1D array, the address of the first element can be expressed as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&amp;x[0]</a:t>
            </a:r>
            <a:r>
              <a:rPr lang="en-US" dirty="0" smtClean="0">
                <a:latin typeface="+mj-lt"/>
              </a:rPr>
              <a:t> or as </a:t>
            </a:r>
            <a:r>
              <a:rPr lang="en-US" sz="3600" b="1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Similarly address of second array element can be written as </a:t>
            </a:r>
            <a:r>
              <a:rPr lang="en-US" sz="4000" b="1" dirty="0" smtClean="0">
                <a:solidFill>
                  <a:srgbClr val="92D050"/>
                </a:solidFill>
                <a:latin typeface="+mj-lt"/>
              </a:rPr>
              <a:t>&amp;x[1]</a:t>
            </a:r>
            <a:r>
              <a:rPr lang="en-US" dirty="0" smtClean="0">
                <a:latin typeface="+mj-lt"/>
              </a:rPr>
              <a:t> or </a:t>
            </a:r>
            <a:r>
              <a:rPr lang="en-US" sz="4000" b="1" dirty="0" smtClean="0">
                <a:solidFill>
                  <a:srgbClr val="92D050"/>
                </a:solidFill>
                <a:latin typeface="+mj-lt"/>
              </a:rPr>
              <a:t>x+1</a:t>
            </a:r>
            <a:r>
              <a:rPr lang="en-US" b="1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In general, address on an array element </a:t>
            </a:r>
            <a:r>
              <a:rPr lang="en-US" sz="3600" b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can be expressed as </a:t>
            </a:r>
            <a:r>
              <a:rPr lang="en-US" sz="4000" b="1" dirty="0" smtClean="0">
                <a:solidFill>
                  <a:srgbClr val="FFC000"/>
                </a:solidFill>
                <a:latin typeface="+mj-lt"/>
              </a:rPr>
              <a:t>&amp;x[</a:t>
            </a:r>
            <a:r>
              <a:rPr lang="en-US" sz="4000" b="1" dirty="0" err="1" smtClean="0">
                <a:solidFill>
                  <a:srgbClr val="FFC000"/>
                </a:solidFill>
                <a:latin typeface="+mj-lt"/>
              </a:rPr>
              <a:t>i</a:t>
            </a:r>
            <a:r>
              <a:rPr lang="en-US" sz="4000" b="1" dirty="0" smtClean="0">
                <a:solidFill>
                  <a:srgbClr val="FFC000"/>
                </a:solidFill>
                <a:latin typeface="+mj-lt"/>
              </a:rPr>
              <a:t>]</a:t>
            </a:r>
            <a:r>
              <a:rPr lang="en-US" sz="3600" b="1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or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x+i</a:t>
            </a:r>
            <a:endParaRPr lang="en-US" sz="3200" b="1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4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So on</a:t>
            </a:r>
            <a:r>
              <a:rPr lang="is-IS" sz="3200" b="1" dirty="0" smtClean="0"/>
              <a:t>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Each memory location is capable of storing small number, which is known as byte. 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char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data is one byte is size and hence needs one memory location of the memory.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Similarly,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integer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data is two byte in size and hence needs two memory locations of the memory.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6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1268" y="303464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22" idx="0"/>
            <a:endCxn id="22" idx="2"/>
          </p:cNvCxnSpPr>
          <p:nvPr/>
        </p:nvCxnSpPr>
        <p:spPr>
          <a:xfrm>
            <a:off x="4622154" y="303464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0538" y="4849719"/>
            <a:ext cx="104632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In general address of array element </a:t>
            </a:r>
            <a:r>
              <a:rPr lang="en-US" sz="3600" b="1" dirty="0" err="1" smtClean="0">
                <a:solidFill>
                  <a:srgbClr val="00B050"/>
                </a:solidFill>
              </a:rPr>
              <a:t>i</a:t>
            </a:r>
            <a:r>
              <a:rPr lang="en-US" sz="2400" b="1" dirty="0" smtClean="0"/>
              <a:t> </a:t>
            </a:r>
            <a:r>
              <a:rPr lang="en-US" sz="2400" dirty="0" smtClean="0"/>
              <a:t>can be expressed as </a:t>
            </a:r>
            <a:r>
              <a:rPr lang="en-US" sz="3600" dirty="0" smtClean="0">
                <a:solidFill>
                  <a:srgbClr val="FF0000"/>
                </a:solidFill>
              </a:rPr>
              <a:t>&amp;x[</a:t>
            </a:r>
            <a:r>
              <a:rPr lang="en-US" sz="3600" dirty="0" err="1" smtClean="0">
                <a:solidFill>
                  <a:srgbClr val="FF0000"/>
                </a:solidFill>
              </a:rPr>
              <a:t>i</a:t>
            </a:r>
            <a:r>
              <a:rPr lang="en-US" sz="3600" dirty="0" smtClean="0">
                <a:solidFill>
                  <a:srgbClr val="FF0000"/>
                </a:solidFill>
              </a:rPr>
              <a:t>] </a:t>
            </a:r>
            <a:r>
              <a:rPr lang="en-US" sz="2400" dirty="0" smtClean="0"/>
              <a:t>or 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</a:rPr>
              <a:t>x+i</a:t>
            </a:r>
            <a:endParaRPr lang="en-US" sz="4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b="1" dirty="0" smtClean="0">
                <a:solidFill>
                  <a:schemeClr val="accent2"/>
                </a:solidFill>
              </a:rPr>
              <a:t>x[</a:t>
            </a:r>
            <a:r>
              <a:rPr lang="en-US" sz="3200" b="1" dirty="0" err="1" smtClean="0">
                <a:solidFill>
                  <a:schemeClr val="accent2"/>
                </a:solidFill>
              </a:rPr>
              <a:t>i</a:t>
            </a:r>
            <a:r>
              <a:rPr lang="en-US" sz="3200" b="1" dirty="0" smtClean="0">
                <a:solidFill>
                  <a:schemeClr val="accent2"/>
                </a:solidFill>
              </a:rPr>
              <a:t>] </a:t>
            </a:r>
            <a:r>
              <a:rPr lang="en-US" sz="2400" dirty="0" smtClean="0"/>
              <a:t>and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*(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x+i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2400" dirty="0" smtClean="0"/>
              <a:t>both represents represents the content of the address.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493397" y="305389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8362708" y="316964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84497" y="442889"/>
            <a:ext cx="137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 x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9161" y="1147886"/>
            <a:ext cx="172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of first</a:t>
            </a:r>
          </a:p>
          <a:p>
            <a:r>
              <a:rPr lang="en-US" dirty="0"/>
              <a:t>a</a:t>
            </a:r>
            <a:r>
              <a:rPr lang="en-US" dirty="0" smtClean="0"/>
              <a:t>rray element </a:t>
            </a:r>
            <a:endParaRPr lang="en-US" dirty="0"/>
          </a:p>
        </p:txBody>
      </p:sp>
      <p:sp>
        <p:nvSpPr>
          <p:cNvPr id="32" name="Right Brace 31"/>
          <p:cNvSpPr/>
          <p:nvPr/>
        </p:nvSpPr>
        <p:spPr>
          <a:xfrm>
            <a:off x="2197733" y="1122886"/>
            <a:ext cx="361727" cy="671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14" idx="1"/>
          </p:cNvCxnSpPr>
          <p:nvPr/>
        </p:nvCxnSpPr>
        <p:spPr>
          <a:xfrm>
            <a:off x="1729308" y="639129"/>
            <a:ext cx="10119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59460" y="1455284"/>
            <a:ext cx="2062694" cy="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72157" y="1553644"/>
            <a:ext cx="206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be expressed as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12349" y="1286385"/>
            <a:ext cx="218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&amp;x[0]</a:t>
            </a:r>
            <a:r>
              <a:rPr lang="en-US" dirty="0" smtClean="0"/>
              <a:t> or simply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38333" y="442889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73094" y="442889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96183" y="442889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865494" y="442889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708473" y="2620323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89359" y="2620323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60602" y="2599098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9913" y="2633823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51702" y="2759748"/>
            <a:ext cx="137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 x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86366" y="3464745"/>
            <a:ext cx="195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of second</a:t>
            </a:r>
          </a:p>
          <a:p>
            <a:r>
              <a:rPr lang="en-US" dirty="0"/>
              <a:t>a</a:t>
            </a:r>
            <a:r>
              <a:rPr lang="en-US" dirty="0" smtClean="0"/>
              <a:t>rray element </a:t>
            </a:r>
            <a:endParaRPr lang="en-US" dirty="0"/>
          </a:p>
        </p:txBody>
      </p:sp>
      <p:sp>
        <p:nvSpPr>
          <p:cNvPr id="53" name="Right Brace 52"/>
          <p:cNvSpPr/>
          <p:nvPr/>
        </p:nvSpPr>
        <p:spPr>
          <a:xfrm>
            <a:off x="2674223" y="3439745"/>
            <a:ext cx="361727" cy="671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endCxn id="59" idx="1"/>
          </p:cNvCxnSpPr>
          <p:nvPr/>
        </p:nvCxnSpPr>
        <p:spPr>
          <a:xfrm>
            <a:off x="1696513" y="2955988"/>
            <a:ext cx="10119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035950" y="3774861"/>
            <a:ext cx="1676399" cy="1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24265" y="3872817"/>
            <a:ext cx="206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be expressed as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11049" y="3626394"/>
            <a:ext cx="218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&amp;x[1]</a:t>
            </a:r>
            <a:r>
              <a:rPr lang="en-US" dirty="0" smtClean="0"/>
              <a:t> or </a:t>
            </a:r>
            <a:r>
              <a:rPr lang="en-US" smtClean="0"/>
              <a:t>simply </a:t>
            </a:r>
            <a:r>
              <a:rPr lang="en-US" b="1" smtClean="0">
                <a:solidFill>
                  <a:srgbClr val="FF0000"/>
                </a:solidFill>
              </a:rPr>
              <a:t>x+1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05538" y="2759748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40299" y="2759748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963388" y="2759748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832699" y="2759748"/>
            <a:ext cx="6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[3]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671101" y="994127"/>
            <a:ext cx="1041248" cy="33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73067" y="3284554"/>
            <a:ext cx="0" cy="34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31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813"/>
            <a:ext cx="7130005" cy="2893671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 err="1"/>
              <a:t>int</a:t>
            </a:r>
            <a:r>
              <a:rPr lang="en-US" sz="2000" dirty="0"/>
              <a:t> main(){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x[5]={20,40,60,80,100},k;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</a:t>
            </a:r>
            <a:r>
              <a:rPr lang="en-US" sz="2000" dirty="0" err="1"/>
              <a:t>narray</a:t>
            </a:r>
            <a:r>
              <a:rPr lang="en-US" sz="2000" dirty="0"/>
              <a:t> element \t\</a:t>
            </a:r>
            <a:r>
              <a:rPr lang="en-US" sz="2000" dirty="0" err="1"/>
              <a:t>telements</a:t>
            </a:r>
            <a:r>
              <a:rPr lang="en-US" sz="2000" dirty="0"/>
              <a:t> value \t\</a:t>
            </a:r>
            <a:r>
              <a:rPr lang="en-US" sz="2000" dirty="0" err="1"/>
              <a:t>taddress</a:t>
            </a:r>
            <a:r>
              <a:rPr lang="en-US" sz="2000" dirty="0"/>
              <a:t>\n");</a:t>
            </a:r>
            <a:br>
              <a:rPr lang="en-US" sz="2000" dirty="0"/>
            </a:br>
            <a:r>
              <a:rPr lang="en-US" sz="2000" dirty="0"/>
              <a:t>	for(k=0;k&lt;5;k++){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("x[%d]\t\t\</a:t>
            </a:r>
            <a:r>
              <a:rPr lang="en-US" sz="2000" dirty="0" err="1"/>
              <a:t>t%d</a:t>
            </a:r>
            <a:r>
              <a:rPr lang="en-US" sz="2000" dirty="0"/>
              <a:t>\t\t\</a:t>
            </a:r>
            <a:r>
              <a:rPr lang="en-US" sz="2000" dirty="0" err="1"/>
              <a:t>t%p</a:t>
            </a:r>
            <a:r>
              <a:rPr lang="en-US" sz="2000" dirty="0"/>
              <a:t>\</a:t>
            </a:r>
            <a:r>
              <a:rPr lang="en-US" sz="2000" dirty="0" err="1"/>
              <a:t>n",k</a:t>
            </a:r>
            <a:r>
              <a:rPr lang="en-US" sz="2000" dirty="0"/>
              <a:t>,*(</a:t>
            </a:r>
            <a:r>
              <a:rPr lang="en-US" sz="2000" dirty="0" err="1"/>
              <a:t>x+k</a:t>
            </a:r>
            <a:r>
              <a:rPr lang="en-US" sz="2000" dirty="0"/>
              <a:t>),</a:t>
            </a:r>
            <a:r>
              <a:rPr lang="en-US" sz="2000" dirty="0" err="1"/>
              <a:t>x+k</a:t>
            </a:r>
            <a:r>
              <a:rPr lang="en-US" sz="2000" dirty="0"/>
              <a:t> );</a:t>
            </a:r>
            <a:br>
              <a:rPr lang="en-US" sz="2000" dirty="0"/>
            </a:br>
            <a:r>
              <a:rPr lang="en-US" sz="2000" dirty="0"/>
              <a:t>	}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endParaRPr lang="en-US" sz="20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25009"/>
              </p:ext>
            </p:extLst>
          </p:nvPr>
        </p:nvGraphicFramePr>
        <p:xfrm>
          <a:off x="8333772" y="872315"/>
          <a:ext cx="3639273" cy="241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091"/>
                <a:gridCol w="1213091"/>
                <a:gridCol w="1213091"/>
              </a:tblGrid>
              <a:tr h="402799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array element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elements value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</a:tr>
              <a:tr h="402799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x[0]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0x7fff5bb0bbb0</a:t>
                      </a:r>
                    </a:p>
                  </a:txBody>
                  <a:tcPr/>
                </a:tc>
              </a:tr>
              <a:tr h="402799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x[1]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0x7fff5bb0bbb4</a:t>
                      </a:r>
                    </a:p>
                  </a:txBody>
                  <a:tcPr/>
                </a:tc>
              </a:tr>
              <a:tr h="402799">
                <a:tc>
                  <a:txBody>
                    <a:bodyPr/>
                    <a:lstStyle/>
                    <a:p>
                      <a:r>
                        <a:rPr lang="pt-B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0x7fff5bb0bbb8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2799">
                <a:tc>
                  <a:txBody>
                    <a:bodyPr/>
                    <a:lstStyle/>
                    <a:p>
                      <a:r>
                        <a:rPr lang="pt-B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0x7fff5bb0bbbc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2799">
                <a:tc>
                  <a:txBody>
                    <a:bodyPr/>
                    <a:lstStyle/>
                    <a:p>
                      <a:r>
                        <a:rPr lang="pt-B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0x7fff5bb0bbc0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5055" y="872315"/>
            <a:ext cx="7962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To display array element with their address using array name as a pointer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606985" y="3651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4383649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Element k acts as the element number( 0,1,2,3,4)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x</a:t>
            </a:r>
            <a:r>
              <a:rPr lang="en-US" dirty="0" smtClean="0"/>
              <a:t> acting array is added with k </a:t>
            </a:r>
            <a:r>
              <a:rPr lang="en-US" dirty="0" err="1" smtClean="0"/>
              <a:t>i.e</a:t>
            </a:r>
            <a:r>
              <a:rPr lang="en-US" dirty="0" smtClean="0"/>
              <a:t> k is added with the address of first element, it points to the consecutive memory location.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Thus </a:t>
            </a:r>
            <a:r>
              <a:rPr lang="en-US" b="1" dirty="0" smtClean="0"/>
              <a:t>&amp;x[k] </a:t>
            </a:r>
            <a:r>
              <a:rPr lang="en-US" dirty="0" smtClean="0"/>
              <a:t>is same as </a:t>
            </a:r>
            <a:r>
              <a:rPr lang="en-US" b="1" dirty="0" smtClean="0"/>
              <a:t>*(</a:t>
            </a:r>
            <a:r>
              <a:rPr lang="en-US" b="1" dirty="0" err="1" smtClean="0"/>
              <a:t>x+k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7444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5666"/>
            <a:ext cx="10875380" cy="58412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/* WAP to calculate average marks of 10 students in a subject using pointer*/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main(void){</a:t>
            </a:r>
          </a:p>
          <a:p>
            <a:pPr marL="0" indent="0">
              <a:buNone/>
            </a:pPr>
            <a:r>
              <a:rPr lang="en-US" dirty="0"/>
              <a:t>	float marks[10],sum=0;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float </a:t>
            </a:r>
            <a:r>
              <a:rPr lang="en-US" dirty="0" err="1"/>
              <a:t>avg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marks of 10 students: ");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=0;i&lt;10;i++){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("%f",</a:t>
            </a:r>
            <a:r>
              <a:rPr lang="en-US" dirty="0" err="1"/>
              <a:t>marks+i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sum+=*(</a:t>
            </a:r>
            <a:r>
              <a:rPr lang="en-US" dirty="0" err="1"/>
              <a:t>marks+i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avg</a:t>
            </a:r>
            <a:r>
              <a:rPr lang="en-US" dirty="0"/>
              <a:t>=sum/10;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nThe</a:t>
            </a:r>
            <a:r>
              <a:rPr lang="en-US" dirty="0"/>
              <a:t> average is=%f\n", </a:t>
            </a:r>
            <a:r>
              <a:rPr lang="en-US" dirty="0" err="1"/>
              <a:t>avg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70785" y="3451778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84243" y="3451778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77568" y="3451778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140392" y="3451778"/>
            <a:ext cx="650584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79664" y="4596038"/>
            <a:ext cx="1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 b="1" smtClean="0">
                <a:solidFill>
                  <a:srgbClr val="FF0000"/>
                </a:solidFill>
              </a:rPr>
              <a:t>arks+0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3400" y="2522195"/>
            <a:ext cx="1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marks+1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7266" y="4893390"/>
            <a:ext cx="1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marks+2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32734" y="2512173"/>
            <a:ext cx="1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marks+3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98202" y="4963693"/>
            <a:ext cx="11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marks+4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045132" y="4123110"/>
            <a:ext cx="108268" cy="45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</p:cNvCxnSpPr>
          <p:nvPr/>
        </p:nvCxnSpPr>
        <p:spPr>
          <a:xfrm>
            <a:off x="8718868" y="2891527"/>
            <a:ext cx="89466" cy="56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798202" y="2923634"/>
            <a:ext cx="0" cy="49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0363670" y="4193412"/>
            <a:ext cx="99844" cy="62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0"/>
          </p:cNvCxnSpPr>
          <p:nvPr/>
        </p:nvCxnSpPr>
        <p:spPr>
          <a:xfrm flipV="1">
            <a:off x="9232734" y="4123109"/>
            <a:ext cx="51602" cy="77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69910" y="3689711"/>
            <a:ext cx="1901624" cy="9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8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5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Pointers and 2-D Arrays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0020"/>
            <a:ext cx="10515600" cy="239750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+mj-lt"/>
              </a:rPr>
              <a:t>A two dimensional array is actually a collection of one dimensional arrays, each indicating a row (i.e. 2-D array can be thought as one dimensional array of rows).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It is stored in memory in the row form. For ex.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a=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33</a:t>
            </a:fld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3312029" y="2593606"/>
            <a:ext cx="2430684" cy="120376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400" y="2650599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54662" y="2652528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2448" y="2631952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1756" y="2988194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56593" y="2990123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2449" y="2992052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2113" y="3337366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8525" y="3339295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35956" y="3341224"/>
            <a:ext cx="32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8200" y="3978276"/>
            <a:ext cx="1044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Is stored in the row major order in memory as illustrated below</a:t>
            </a:r>
            <a:endParaRPr lang="en-US" sz="2400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24530" y="5039435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17852" y="5039435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71745" y="5192517"/>
            <a:ext cx="43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22930" y="5220338"/>
            <a:ext cx="43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23967" y="5180787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09055" y="5187837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5387" y="5181880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35977" y="5220338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76619" y="5180787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39036" y="5187837"/>
            <a:ext cx="61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17800" y="5032349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11122" y="5032349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611067" y="5032349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04389" y="5032349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397659" y="5036838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9823" y="5029788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623145" y="5029788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1042723" y="5208288"/>
            <a:ext cx="3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52170" y="4604138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[0][0]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647372" y="4587436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[0][1]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04471" y="4605490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[0][2]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999673" y="4588788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a[1][0]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121751" y="4595211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a[1][</a:t>
            </a:r>
            <a:r>
              <a:rPr lang="en-US" dirty="0"/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316953" y="4578509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a[1][</a:t>
            </a:r>
            <a:r>
              <a:rPr lang="en-US" dirty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474052" y="4550263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a[2][0]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669254" y="4579861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a[2][</a:t>
            </a:r>
            <a:r>
              <a:rPr lang="en-US" dirty="0"/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0717591" y="4580068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a[2][</a:t>
            </a:r>
            <a:r>
              <a:rPr lang="en-US" dirty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604570" y="5856127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65500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799772" y="5839425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65502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956871" y="5857479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65504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152073" y="5840777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65506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274151" y="5847200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65508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469353" y="5830498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65510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626452" y="5802252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65512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821654" y="5831850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65514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869991" y="5832057"/>
            <a:ext cx="10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65516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40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Syntax for declaration of 2-D array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>
                <a:latin typeface="+mj-lt"/>
              </a:rPr>
              <a:t>d</a:t>
            </a:r>
            <a:r>
              <a:rPr lang="en-US" b="1" dirty="0" err="1" smtClean="0">
                <a:latin typeface="+mj-lt"/>
              </a:rPr>
              <a:t>ata_type</a:t>
            </a:r>
            <a:r>
              <a:rPr lang="en-US" b="1" dirty="0" smtClean="0">
                <a:latin typeface="+mj-lt"/>
              </a:rPr>
              <a:t> (*</a:t>
            </a:r>
            <a:r>
              <a:rPr lang="en-US" b="1" dirty="0" err="1" smtClean="0">
                <a:latin typeface="+mj-lt"/>
              </a:rPr>
              <a:t>ptr_var</a:t>
            </a:r>
            <a:r>
              <a:rPr lang="en-US" b="1" dirty="0" smtClean="0">
                <a:latin typeface="+mj-lt"/>
              </a:rPr>
              <a:t>)[size2];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Instead of </a:t>
            </a:r>
            <a:r>
              <a:rPr lang="en-US" b="1" dirty="0" err="1" smtClean="0">
                <a:latin typeface="+mj-lt"/>
              </a:rPr>
              <a:t>data_type</a:t>
            </a:r>
            <a:r>
              <a:rPr lang="en-US" b="1" dirty="0" smtClean="0">
                <a:latin typeface="+mj-lt"/>
              </a:rPr>
              <a:t> array[size1][size2];</a:t>
            </a:r>
          </a:p>
          <a:p>
            <a:endParaRPr lang="en-US" b="1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Suppose x is a two dimensional integer array having 4 rows and 5 columns. We declare x as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	</a:t>
            </a:r>
            <a:r>
              <a:rPr lang="en-US" b="1" dirty="0">
                <a:latin typeface="+mj-lt"/>
              </a:rPr>
              <a:t>	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(*x)[5];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	rather than 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		</a:t>
            </a:r>
            <a:r>
              <a:rPr lang="en-US" b="1" dirty="0">
                <a:latin typeface="+mj-lt"/>
              </a:rPr>
              <a:t>	</a:t>
            </a:r>
            <a:r>
              <a:rPr lang="en-US" b="1" dirty="0" smtClean="0">
                <a:latin typeface="+mj-lt"/>
              </a:rPr>
              <a:t>	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 x[4][5];</a:t>
            </a:r>
          </a:p>
          <a:p>
            <a:r>
              <a:rPr lang="en-US" dirty="0">
                <a:latin typeface="+mj-lt"/>
              </a:rPr>
              <a:t>x</a:t>
            </a:r>
            <a:r>
              <a:rPr lang="en-US" dirty="0" smtClean="0">
                <a:latin typeface="+mj-lt"/>
              </a:rPr>
              <a:t> points to the first 5 element array, which is actually first row of the two dimensional array.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Similarly x+1 points to the second 5 element array, which is the second row of the two dimensional array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17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73385" y="865464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66707" y="865464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66652" y="865464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59974" y="865464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53244" y="869953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7259" y="98384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1393135" y="1205619"/>
            <a:ext cx="560109" cy="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946253" y="1590179"/>
            <a:ext cx="6988" cy="50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159658" y="1590179"/>
            <a:ext cx="6994" cy="50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60214" y="164806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81665" y="1667813"/>
            <a:ext cx="7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*x +1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38600" y="341965"/>
            <a:ext cx="24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1-D array or first row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8600" y="2316901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1-D array or first row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440588" y="2707766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33910" y="2707766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33855" y="2707766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227177" y="2707766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20447" y="2712255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00051" y="2826151"/>
            <a:ext cx="66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+1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360338" y="3047921"/>
            <a:ext cx="560109" cy="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925031" y="3409331"/>
            <a:ext cx="6988" cy="50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126861" y="3409331"/>
            <a:ext cx="6994" cy="50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27417" y="349037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*(x+1)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66652" y="3488866"/>
            <a:ext cx="10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*(x +1)+1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604283" y="3490371"/>
            <a:ext cx="10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*(x +1)+4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52102" y="4159200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1-D array or first row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454090" y="4550065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47412" y="4550065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47357" y="4550065"/>
            <a:ext cx="1093325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240679" y="4550065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33949" y="4554554"/>
            <a:ext cx="1213408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13553" y="4668450"/>
            <a:ext cx="66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+2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373840" y="4890220"/>
            <a:ext cx="560109" cy="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938533" y="5251630"/>
            <a:ext cx="6988" cy="50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140363" y="5251630"/>
            <a:ext cx="6994" cy="50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40919" y="533267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*(x+2)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180154" y="5331165"/>
            <a:ext cx="10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*(x +2)+1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617785" y="5332670"/>
            <a:ext cx="10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*(x +2)+4</a:t>
            </a:r>
            <a:endParaRPr lang="en-US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8467"/>
              </p:ext>
            </p:extLst>
          </p:nvPr>
        </p:nvGraphicFramePr>
        <p:xfrm>
          <a:off x="8055980" y="983845"/>
          <a:ext cx="3703898" cy="422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949"/>
                <a:gridCol w="1851949"/>
              </a:tblGrid>
              <a:tr h="55558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It can be concluded that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5585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pointer to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row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5558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x+i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pointer to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baseline="30000" dirty="0" err="1" smtClean="0"/>
                        <a:t>th</a:t>
                      </a:r>
                      <a:r>
                        <a:rPr lang="en-US" dirty="0" smtClean="0"/>
                        <a:t> row</a:t>
                      </a:r>
                    </a:p>
                  </a:txBody>
                  <a:tcPr/>
                </a:tc>
              </a:tr>
              <a:tr h="555585">
                <a:tc>
                  <a:txBody>
                    <a:bodyPr/>
                    <a:lstStyle/>
                    <a:p>
                      <a:r>
                        <a:rPr lang="en-US" dirty="0" smtClean="0"/>
                        <a:t>*(</a:t>
                      </a:r>
                      <a:r>
                        <a:rPr lang="en-US" dirty="0" err="1" smtClean="0"/>
                        <a:t>x+i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 first element in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baseline="30000" dirty="0" err="1" smtClean="0"/>
                        <a:t>th</a:t>
                      </a:r>
                      <a:r>
                        <a:rPr lang="en-US" baseline="30000" dirty="0" smtClean="0"/>
                        <a:t> </a:t>
                      </a:r>
                      <a:r>
                        <a:rPr lang="en-US" baseline="0" dirty="0" smtClean="0"/>
                        <a:t>row</a:t>
                      </a:r>
                      <a:endParaRPr lang="en-US" dirty="0"/>
                    </a:p>
                  </a:txBody>
                  <a:tcPr/>
                </a:tc>
              </a:tr>
              <a:tr h="555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</a:t>
                      </a:r>
                      <a:r>
                        <a:rPr lang="en-US" dirty="0" err="1" smtClean="0"/>
                        <a:t>x+i</a:t>
                      </a:r>
                      <a:r>
                        <a:rPr lang="en-US" dirty="0" smtClean="0"/>
                        <a:t>)+j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 </a:t>
                      </a:r>
                      <a:r>
                        <a:rPr lang="en-US" dirty="0" err="1" smtClean="0"/>
                        <a:t>j</a:t>
                      </a:r>
                      <a:r>
                        <a:rPr lang="en-US" baseline="30000" dirty="0" err="1" smtClean="0"/>
                        <a:t>th</a:t>
                      </a:r>
                      <a:r>
                        <a:rPr lang="en-US" baseline="30000" dirty="0" smtClean="0"/>
                        <a:t> </a:t>
                      </a:r>
                      <a:r>
                        <a:rPr lang="en-US" dirty="0" smtClean="0"/>
                        <a:t>element in the </a:t>
                      </a:r>
                      <a:r>
                        <a:rPr lang="en-US" dirty="0" err="1" smtClean="0"/>
                        <a:t>ith</a:t>
                      </a:r>
                      <a:r>
                        <a:rPr lang="en-US" dirty="0" smtClean="0"/>
                        <a:t> row</a:t>
                      </a:r>
                      <a:endParaRPr lang="en-US" dirty="0"/>
                    </a:p>
                  </a:txBody>
                  <a:tcPr/>
                </a:tc>
              </a:tr>
              <a:tr h="555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*(*(</a:t>
                      </a:r>
                      <a:r>
                        <a:rPr lang="en-US" dirty="0" err="1" smtClean="0"/>
                        <a:t>x+i</a:t>
                      </a:r>
                      <a:r>
                        <a:rPr lang="en-US" dirty="0" smtClean="0"/>
                        <a:t>)+j)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stored in the cell </a:t>
                      </a:r>
                      <a:r>
                        <a:rPr lang="en-US" dirty="0" err="1" smtClean="0"/>
                        <a:t>i,j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270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200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and</a:t>
            </a:r>
            <a:endParaRPr lang="en-US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479714"/>
              </p:ext>
            </p:extLst>
          </p:nvPr>
        </p:nvGraphicFramePr>
        <p:xfrm>
          <a:off x="838200" y="773676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Thus in 2-D array,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&amp;x[0][0]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same 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*x or *(x+0)+0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*x +1 or *(x+0)+1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*x +2 or *(x+2)+0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&amp;x[2][4]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*(x+2)+4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058376"/>
              </p:ext>
            </p:extLst>
          </p:nvPr>
        </p:nvGraphicFramePr>
        <p:xfrm>
          <a:off x="838200" y="3796506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Thus in 2-D array,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&amp;x[0][0]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same 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**x or *(*(x+0)+0)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*(*x +1) or*( *(x+0)+1)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*(*x +2) or *(*(x+2)+0)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&amp;x[2][4]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same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*(*(x+2)+4)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006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450301"/>
              </p:ext>
            </p:extLst>
          </p:nvPr>
        </p:nvGraphicFramePr>
        <p:xfrm>
          <a:off x="578734" y="509994"/>
          <a:ext cx="11377915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317"/>
                <a:gridCol w="2291787"/>
                <a:gridCol w="2372811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5117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/* Illustration of 2D array representation in Memory */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main(void){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p[2][3]={{1,2,3},{4,5,6}};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("p=%p p+1=%p",p,p+1);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("*p=%p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*(p+1)=%p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",*p,*(p+1));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("*(p+0)+1=%p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*(p+1)+1=%p",*(p+0)+1,*(p+1)+1);</a:t>
                      </a:r>
                    </a:p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("*(*(p+0)+1)=%d  *(*(p+1)+1)=%d",*(*(p+0)+1),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                       *(*(p+1)+1));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p=0x7fff51c9dbd0 	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*p=0x7fff51c9dbd0	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*(p+0)+1=0x7fff51c9dbd4	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*(*(p+0)+1)=2		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p+1=0x7fff51c9dbdc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*(p+1)=0x7fff51c9dbdc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*(p+1)+1=0x7fff51c9dbe0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s-I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*(*(p+1)+1)=5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28" y="92594"/>
            <a:ext cx="8507392" cy="66728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0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Coming soon</a:t>
            </a:r>
            <a:r>
              <a:rPr lang="is-IS" sz="3200" b="1" smtClean="0"/>
              <a:t>…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803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Key concept</a:t>
            </a:r>
            <a:endParaRPr lang="en-US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887210"/>
              </p:ext>
            </p:extLst>
          </p:nvPr>
        </p:nvGraphicFramePr>
        <p:xfrm>
          <a:off x="838200" y="982019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r>
                        <a:rPr lang="en-US" baseline="0" dirty="0" smtClean="0"/>
                        <a:t> ex. 1001 1111 is one 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kilo byte</a:t>
                      </a:r>
                      <a:r>
                        <a:rPr lang="en-US" baseline="0" dirty="0" smtClean="0"/>
                        <a:t> (KB)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1024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Mega Bytes (MB)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1024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Giga Bytes (GB)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320618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computer having 1 GB RAM has 1024*1024*1024 i.e. 1073741824 bytes and these </a:t>
            </a:r>
            <a:r>
              <a:rPr lang="en-US" dirty="0"/>
              <a:t>1073741824 </a:t>
            </a:r>
            <a:r>
              <a:rPr lang="en-US" dirty="0" smtClean="0"/>
              <a:t>bytes are represented by </a:t>
            </a:r>
            <a:r>
              <a:rPr lang="en-US" dirty="0"/>
              <a:t>1073741824 </a:t>
            </a:r>
            <a:r>
              <a:rPr lang="en-US" dirty="0" smtClean="0"/>
              <a:t>different address.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ex. The memory address 65524 represents a byte in memory and it can store data of one byte.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6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4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3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82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B7B-DE71-0E4B-91D4-1D8B25020B15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9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7247-352C-674D-B1C3-0748BF09BE88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Every variable in C program is assigned a space in memory.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When a variable is declared, it tells computer the type of variable and name of the variable.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According to the type of variable declared, the required memory locations are reserved.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For ex. </a:t>
            </a: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requires two bytes, float requires four bytes and char requires one byte.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2728" y="636608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7" idx="2"/>
          </p:cNvCxnSpPr>
          <p:nvPr/>
        </p:nvCxnSpPr>
        <p:spPr>
          <a:xfrm>
            <a:off x="4473614" y="636608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97842" y="8333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13765" y="8468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5024" y="787607"/>
            <a:ext cx="100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a=30;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22917" y="140246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65219" y="136966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65511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40956" y="2733551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1842" y="2733551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1145" y="349940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59576" y="47031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84651" y="527226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15024" y="2898050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 b;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15024" y="470317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r>
              <a:rPr lang="en-US" smtClean="0"/>
              <a:t>har c;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93085" y="2735476"/>
            <a:ext cx="3761772" cy="671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8262396" y="2747051"/>
            <a:ext cx="0" cy="6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13447" y="352448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65501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71496" y="35264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65502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794821" y="350519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65503</a:t>
            </a:r>
            <a:endParaRPr lang="en-US" dirty="0"/>
          </a:p>
        </p:txBody>
      </p:sp>
      <p:sp>
        <p:nvSpPr>
          <p:cNvPr id="40" name="Right Brace 39"/>
          <p:cNvSpPr/>
          <p:nvPr/>
        </p:nvSpPr>
        <p:spPr>
          <a:xfrm>
            <a:off x="6894650" y="636608"/>
            <a:ext cx="361727" cy="671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11968" y="765848"/>
            <a:ext cx="401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equivalent to 30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728242" y="1516284"/>
            <a:ext cx="1528135" cy="1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39291" y="1469985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40956" y="4703172"/>
            <a:ext cx="1722700" cy="382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 program to display memory location reserved by a variable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stdio.h</a:t>
            </a:r>
            <a:r>
              <a:rPr lang="en-US" dirty="0" smtClean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main</a:t>
            </a:r>
            <a:r>
              <a:rPr lang="en-US" dirty="0" smtClean="0">
                <a:latin typeface="+mj-lt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a=20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printf</a:t>
            </a:r>
            <a:r>
              <a:rPr lang="en-US" dirty="0">
                <a:latin typeface="+mj-lt"/>
              </a:rPr>
              <a:t>("The address of a is: %u\n", &amp;a</a:t>
            </a:r>
            <a:r>
              <a:rPr lang="en-US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printf</a:t>
            </a:r>
            <a:r>
              <a:rPr lang="en-US" dirty="0">
                <a:latin typeface="+mj-lt"/>
              </a:rPr>
              <a:t>("The value of a is: %d\n", a);	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return </a:t>
            </a:r>
            <a:r>
              <a:rPr lang="en-US" dirty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b="1" u="sng" dirty="0" smtClean="0">
                <a:latin typeface="+mj-lt"/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The address of a is</a:t>
            </a:r>
            <a:r>
              <a:rPr lang="en-US" dirty="0" smtClean="0"/>
              <a:t>: 65524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The value of a is</a:t>
            </a:r>
            <a:r>
              <a:rPr lang="en-US" dirty="0" smtClean="0"/>
              <a:t>: 20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 program to illustrate address reserved by different data types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/* code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a=20, b=50;</a:t>
            </a:r>
          </a:p>
          <a:p>
            <a:pPr marL="0" indent="0">
              <a:buNone/>
            </a:pPr>
            <a:r>
              <a:rPr lang="en-US" dirty="0"/>
              <a:t>	float </a:t>
            </a:r>
            <a:r>
              <a:rPr lang="en-US" dirty="0" smtClean="0"/>
              <a:t>c=50.4;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char d='A';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Base Address of a is: %u\n", &amp;a);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Base Address of b is: %u\n", &amp;b);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Base Address of c is: %u\n", &amp;c);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Base Address of d is: %u\n", &amp;d);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8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Pointer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49398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 pointer is a variable that contains a memory address of variable.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 pointer variable is declared to some type, like any other variable.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Each pointer variable can point only to one specific type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Pointer is declared in the same fashion like other variables but is always preceded by ’*’ (asterisk operator.)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55B-B081-7348-9FD0-DB378FD709E6}" type="datetime1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F98B-7C24-4C4A-9857-F9CABD08DE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7937</TotalTime>
  <Words>2271</Words>
  <Application>Microsoft Macintosh PowerPoint</Application>
  <PresentationFormat>Widescreen</PresentationFormat>
  <Paragraphs>643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Wingdings</vt:lpstr>
      <vt:lpstr>Office Theme</vt:lpstr>
      <vt:lpstr>UNIT 8  Pointer</vt:lpstr>
      <vt:lpstr>So before knowing what pointer is let us know about memories</vt:lpstr>
      <vt:lpstr>So on…</vt:lpstr>
      <vt:lpstr>Key concept</vt:lpstr>
      <vt:lpstr>PowerPoint Presentation</vt:lpstr>
      <vt:lpstr>PowerPoint Presentation</vt:lpstr>
      <vt:lpstr>A program to display memory location reserved by a variable</vt:lpstr>
      <vt:lpstr>A program to illustrate address reserved by different data types</vt:lpstr>
      <vt:lpstr>Pointer</vt:lpstr>
      <vt:lpstr>PowerPoint Presentation</vt:lpstr>
      <vt:lpstr>PowerPoint Presentation</vt:lpstr>
      <vt:lpstr>Pointer Declaration</vt:lpstr>
      <vt:lpstr>PowerPoint Presentation</vt:lpstr>
      <vt:lpstr>Indirection or Dereference Operator</vt:lpstr>
      <vt:lpstr>Address Operator</vt:lpstr>
      <vt:lpstr>Initializing Pointer</vt:lpstr>
      <vt:lpstr>So what actually is bad pointer?</vt:lpstr>
      <vt:lpstr>Void Pointer</vt:lpstr>
      <vt:lpstr>Void Pointers in C : Definition</vt:lpstr>
      <vt:lpstr>Void Pointer Basics</vt:lpstr>
      <vt:lpstr>example</vt:lpstr>
      <vt:lpstr>Summary : Void Pointer</vt:lpstr>
      <vt:lpstr>example</vt:lpstr>
      <vt:lpstr>NULL POINTER</vt:lpstr>
      <vt:lpstr>POINTER TO POINTER (Double Pointer)</vt:lpstr>
      <vt:lpstr>PowerPoint Presentation</vt:lpstr>
      <vt:lpstr>Double Pointer</vt:lpstr>
      <vt:lpstr>Array Of Pointers</vt:lpstr>
      <vt:lpstr>Relationship between 1-D array and pointer</vt:lpstr>
      <vt:lpstr>PowerPoint Presentation</vt:lpstr>
      <vt:lpstr>#include &lt;stdio.h&gt;   int main(){    int x[5]={20,40,60,80,100},k;  printf("\narray element \t\telements value \t\taddress\n");  for(k=0;k&lt;5;k++){   printf("x[%d]\t\t\t%d\t\t\t%p\n",k,*(x+k),x+k );  } } </vt:lpstr>
      <vt:lpstr>PowerPoint Presentation</vt:lpstr>
      <vt:lpstr>Pointers and 2-D Arrays</vt:lpstr>
      <vt:lpstr>Syntax for declaration of 2-D array</vt:lpstr>
      <vt:lpstr>PowerPoint Presentation</vt:lpstr>
      <vt:lpstr>and</vt:lpstr>
      <vt:lpstr>PowerPoint Presentation</vt:lpstr>
      <vt:lpstr>PowerPoint Presentation</vt:lpstr>
      <vt:lpstr>Coming soon…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Thapa</dc:creator>
  <cp:lastModifiedBy>Prakash Thapa</cp:lastModifiedBy>
  <cp:revision>713</cp:revision>
  <dcterms:created xsi:type="dcterms:W3CDTF">2016-01-28T16:29:23Z</dcterms:created>
  <dcterms:modified xsi:type="dcterms:W3CDTF">2016-03-16T07:22:23Z</dcterms:modified>
</cp:coreProperties>
</file>