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9" r:id="rId28"/>
    <p:sldId id="286" r:id="rId29"/>
    <p:sldId id="288" r:id="rId30"/>
    <p:sldId id="290" r:id="rId31"/>
    <p:sldId id="291" r:id="rId32"/>
    <p:sldId id="292" r:id="rId33"/>
    <p:sldId id="296" r:id="rId34"/>
    <p:sldId id="293" r:id="rId35"/>
    <p:sldId id="294" r:id="rId36"/>
    <p:sldId id="295" r:id="rId37"/>
    <p:sldId id="297" r:id="rId38"/>
    <p:sldId id="298" r:id="rId39"/>
    <p:sldId id="299" r:id="rId40"/>
    <p:sldId id="300" r:id="rId41"/>
    <p:sldId id="283" r:id="rId42"/>
    <p:sldId id="301" r:id="rId43"/>
    <p:sldId id="281" r:id="rId44"/>
    <p:sldId id="282" r:id="rId45"/>
    <p:sldId id="284" r:id="rId46"/>
    <p:sldId id="287" r:id="rId47"/>
    <p:sldId id="302" r:id="rId48"/>
    <p:sldId id="303" r:id="rId49"/>
    <p:sldId id="304" r:id="rId50"/>
    <p:sldId id="305" r:id="rId51"/>
    <p:sldId id="307" r:id="rId52"/>
    <p:sldId id="308" r:id="rId53"/>
    <p:sldId id="30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4660"/>
  </p:normalViewPr>
  <p:slideViewPr>
    <p:cSldViewPr>
      <p:cViewPr varScale="1">
        <p:scale>
          <a:sx n="63" d="100"/>
          <a:sy n="63" d="100"/>
        </p:scale>
        <p:origin x="-146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16F7-DC03-471A-8EC9-51519B204F24}" type="datetimeFigureOut">
              <a:rPr lang="en-US" smtClean="0"/>
              <a:t>12/27/2015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E8F8-DC95-4541-BD86-8B6CF4F9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E8F8-DC95-4541-BD86-8B6CF4F907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9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D519-E685-4A90-96F4-425EFD7C0BA9}" type="datetime1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6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718B-1C4E-47EE-8EB1-BDF5C235FEC0}" type="datetime1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C423-2784-4A6C-8AC5-5B1358060EE6}" type="datetime1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3C0F-7281-42E5-B793-5E4F99324585}" type="datetime1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E6F5-0168-40B0-B401-13DB9749C21F}" type="datetime1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AE05-A7BE-4581-AAFC-1ACBE5641B91}" type="datetime1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016-09A3-44B0-988E-0E8C87AD2E54}" type="datetime1">
              <a:rPr lang="en-US" smtClean="0"/>
              <a:t>12/27/2015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0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DC79-191A-4910-973D-C37DC66B43DB}" type="datetime1">
              <a:rPr lang="en-US" smtClean="0"/>
              <a:t>12/27/2015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F678-522F-4232-A3A6-3F5F64E5168B}" type="datetime1">
              <a:rPr lang="en-US" smtClean="0"/>
              <a:t>12/27/2015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C753-74D1-4DE0-BC95-56E21FAA0429}" type="datetime1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AAD7-E901-4B3C-B934-580F4CB65484}" type="datetime1">
              <a:rPr lang="en-US" smtClean="0"/>
              <a:t>12/27/2015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4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62D7A-F57B-418D-8ED7-A2C7AEDF8135}" type="datetime1">
              <a:rPr lang="en-US" smtClean="0"/>
              <a:t>12/27/2015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308B-C234-4940-A109-1A858636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4learn.com/c-programming/father-of-c-dennis-ritchie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Unit 1. Problem Solving with </a:t>
            </a:r>
            <a:r>
              <a:rPr lang="en-US" b="1" dirty="0" smtClean="0"/>
              <a:t>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Three features of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2000" i="1" dirty="0" smtClean="0"/>
              <a:t>Sequence</a:t>
            </a:r>
          </a:p>
          <a:p>
            <a:pPr lvl="1"/>
            <a:r>
              <a:rPr lang="en-US" sz="2000" dirty="0" smtClean="0"/>
              <a:t>Each step in the algorithm in executed in specified order. If not algorithm will fail.</a:t>
            </a:r>
          </a:p>
          <a:p>
            <a:r>
              <a:rPr lang="en-US" sz="2000" i="1" dirty="0" smtClean="0"/>
              <a:t>Decision</a:t>
            </a:r>
          </a:p>
          <a:p>
            <a:pPr lvl="1"/>
            <a:r>
              <a:rPr lang="en-US" sz="2000" dirty="0" smtClean="0"/>
              <a:t>We have to make decision to do something.</a:t>
            </a:r>
          </a:p>
          <a:p>
            <a:pPr lvl="1"/>
            <a:r>
              <a:rPr lang="en-US" sz="2000" dirty="0" smtClean="0"/>
              <a:t>If the outcome of the decision is true, one thing is done otherwise other.</a:t>
            </a:r>
          </a:p>
          <a:p>
            <a:pPr lvl="2"/>
            <a:r>
              <a:rPr lang="en-US" sz="2000" dirty="0" smtClean="0"/>
              <a:t>If condition then process1 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OR</a:t>
            </a:r>
          </a:p>
          <a:p>
            <a:pPr marL="914400" lvl="2" indent="0">
              <a:buNone/>
            </a:pPr>
            <a:r>
              <a:rPr lang="en-US" sz="2000" dirty="0" smtClean="0"/>
              <a:t>If condition</a:t>
            </a:r>
          </a:p>
          <a:p>
            <a:pPr marL="1371600" lvl="3" indent="0">
              <a:buNone/>
            </a:pPr>
            <a:r>
              <a:rPr lang="en-US" dirty="0" smtClean="0"/>
              <a:t>Then process1</a:t>
            </a:r>
          </a:p>
          <a:p>
            <a:pPr marL="914400" lvl="2" indent="0">
              <a:buNone/>
            </a:pPr>
            <a:r>
              <a:rPr lang="en-US" sz="2000" dirty="0" smtClean="0"/>
              <a:t>Else process2</a:t>
            </a:r>
          </a:p>
          <a:p>
            <a:r>
              <a:rPr lang="en-US" sz="2000" i="1" dirty="0" smtClean="0"/>
              <a:t>Repetition</a:t>
            </a:r>
          </a:p>
          <a:p>
            <a:pPr lvl="1"/>
            <a:r>
              <a:rPr lang="en-US" sz="1600" i="1" dirty="0" smtClean="0"/>
              <a:t>For example</a:t>
            </a:r>
          </a:p>
          <a:p>
            <a:pPr marL="457200" lvl="1" indent="0">
              <a:buNone/>
            </a:pPr>
            <a:r>
              <a:rPr lang="en-US" sz="1600" b="1" dirty="0" smtClean="0"/>
              <a:t>	Repeat</a:t>
            </a:r>
          </a:p>
          <a:p>
            <a:pPr marL="457200" lvl="1" indent="0">
              <a:buNone/>
            </a:pPr>
            <a:r>
              <a:rPr lang="en-US" sz="1600" dirty="0" smtClean="0"/>
              <a:t>	Fill Water in the kettle</a:t>
            </a:r>
          </a:p>
          <a:p>
            <a:pPr marL="457200" lvl="1" indent="0">
              <a:buNone/>
            </a:pPr>
            <a:r>
              <a:rPr lang="en-US" sz="1600" b="1" dirty="0" smtClean="0"/>
              <a:t>	Until</a:t>
            </a:r>
            <a:r>
              <a:rPr lang="en-US" sz="1600" dirty="0" smtClean="0"/>
              <a:t> Kettle is full</a:t>
            </a:r>
          </a:p>
          <a:p>
            <a:pPr lvl="1"/>
            <a:endParaRPr lang="en-US" sz="2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Graphical representation of an algorithm using standard symbols.</a:t>
            </a:r>
          </a:p>
          <a:p>
            <a:r>
              <a:rPr lang="en-US" dirty="0" smtClean="0"/>
              <a:t>Includes a set of various standard shaped boxes that are interconnected by flow lines.</a:t>
            </a:r>
          </a:p>
          <a:p>
            <a:r>
              <a:rPr lang="en-US" dirty="0" smtClean="0"/>
              <a:t>Flow lines have arrows(direction of flow).</a:t>
            </a:r>
          </a:p>
          <a:p>
            <a:r>
              <a:rPr lang="en-US" dirty="0" smtClean="0"/>
              <a:t>Activities are written within boxes in English.</a:t>
            </a:r>
          </a:p>
          <a:p>
            <a:r>
              <a:rPr lang="en-US" dirty="0" smtClean="0"/>
              <a:t>Communicates between programmers and business persons.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Communication</a:t>
            </a:r>
          </a:p>
          <a:p>
            <a:pPr lvl="1"/>
            <a:r>
              <a:rPr lang="en-US" dirty="0" smtClean="0"/>
              <a:t>Quickly provide logic, ideas and descriptions of algorithms.</a:t>
            </a:r>
          </a:p>
          <a:p>
            <a:r>
              <a:rPr lang="en-US" b="1" i="1" dirty="0" smtClean="0"/>
              <a:t>Effective Analysis</a:t>
            </a:r>
          </a:p>
          <a:p>
            <a:pPr lvl="1"/>
            <a:r>
              <a:rPr lang="en-US" dirty="0" smtClean="0"/>
              <a:t>Clear overview of the entire problem.</a:t>
            </a:r>
          </a:p>
          <a:p>
            <a:r>
              <a:rPr lang="en-US" b="1" i="1" dirty="0" smtClean="0"/>
              <a:t>Proper Documentation</a:t>
            </a:r>
          </a:p>
          <a:p>
            <a:pPr lvl="1"/>
            <a:r>
              <a:rPr lang="en-US" dirty="0" smtClean="0"/>
              <a:t>Documents the steps followed in an algorithm.</a:t>
            </a:r>
          </a:p>
          <a:p>
            <a:pPr lvl="1"/>
            <a:r>
              <a:rPr lang="en-US" dirty="0" smtClean="0"/>
              <a:t>Helps us understand its logic in future.</a:t>
            </a:r>
          </a:p>
          <a:p>
            <a:r>
              <a:rPr lang="en-US" b="1" i="1" dirty="0" smtClean="0"/>
              <a:t>Efficient Coding</a:t>
            </a:r>
          </a:p>
          <a:p>
            <a:pPr lvl="1"/>
            <a:r>
              <a:rPr lang="en-US" dirty="0" smtClean="0"/>
              <a:t>More ease with comprehensive flowchart as a guide</a:t>
            </a:r>
          </a:p>
          <a:p>
            <a:r>
              <a:rPr lang="en-US" b="1" i="1" dirty="0" smtClean="0"/>
              <a:t>Easy in debugging and program maintenance</a:t>
            </a:r>
          </a:p>
          <a:p>
            <a:pPr lvl="1"/>
            <a:r>
              <a:rPr lang="en-US" dirty="0" smtClean="0"/>
              <a:t>Debugging and maintenance of operating program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Flowchart Symbols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33376"/>
            <a:ext cx="6705600" cy="574187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/>
          <a:lstStyle/>
          <a:p>
            <a:r>
              <a:rPr lang="en-US" dirty="0" smtClean="0"/>
              <a:t>There should be start and stop to the flowchart.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Only one flow line should emerge from a process symbol.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Only one flow line should enter a decision symbol, but two or three flow lines can leave the decision symbol.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Autofit/>
          </a:bodyPr>
          <a:lstStyle/>
          <a:p>
            <a:pPr algn="l"/>
            <a:r>
              <a:rPr lang="en-US" sz="2800" i="1" dirty="0" smtClean="0"/>
              <a:t>Write an algorithm and draw flowchart for finding the sum of any two numbers.</a:t>
            </a:r>
            <a:endParaRPr 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Algorithm</a:t>
            </a:r>
          </a:p>
          <a:p>
            <a:pPr marL="0" indent="0">
              <a:buNone/>
            </a:pPr>
            <a:r>
              <a:rPr lang="en-US" dirty="0" smtClean="0"/>
              <a:t>-------------</a:t>
            </a:r>
          </a:p>
          <a:p>
            <a:pPr marL="0" indent="0">
              <a:buNone/>
            </a:pPr>
            <a:r>
              <a:rPr lang="en-US" dirty="0" smtClean="0"/>
              <a:t>Step1: Start</a:t>
            </a:r>
          </a:p>
          <a:p>
            <a:pPr marL="0" indent="0">
              <a:buNone/>
            </a:pPr>
            <a:r>
              <a:rPr lang="en-US" dirty="0" smtClean="0"/>
              <a:t>Step2: Display “Enter two numbers”.</a:t>
            </a:r>
          </a:p>
          <a:p>
            <a:pPr marL="0" indent="0">
              <a:buNone/>
            </a:pPr>
            <a:r>
              <a:rPr lang="en-US" dirty="0" smtClean="0"/>
              <a:t>Step3: Read A and B</a:t>
            </a:r>
          </a:p>
          <a:p>
            <a:pPr marL="0" indent="0">
              <a:buNone/>
            </a:pPr>
            <a:r>
              <a:rPr lang="en-US" dirty="0" smtClean="0"/>
              <a:t>Step4: C= A+B</a:t>
            </a:r>
          </a:p>
          <a:p>
            <a:pPr marL="0" indent="0">
              <a:buNone/>
            </a:pPr>
            <a:r>
              <a:rPr lang="en-US" dirty="0" smtClean="0"/>
              <a:t>Step5: Display “C as sum of two numbers”</a:t>
            </a:r>
          </a:p>
          <a:p>
            <a:pPr marL="0" indent="0">
              <a:buNone/>
            </a:pPr>
            <a:r>
              <a:rPr lang="en-US" dirty="0" smtClean="0"/>
              <a:t>Step6: Stop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16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00400" y="1295400"/>
            <a:ext cx="19812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24200" y="5486400"/>
            <a:ext cx="19812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2836459" y="2209800"/>
            <a:ext cx="2667000" cy="7620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two</a:t>
            </a:r>
          </a:p>
          <a:p>
            <a:pPr algn="ctr"/>
            <a:r>
              <a:rPr lang="en-US" dirty="0" smtClean="0"/>
              <a:t>Numbers,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" name="Parallelogram 8"/>
          <p:cNvSpPr/>
          <p:nvPr/>
        </p:nvSpPr>
        <p:spPr>
          <a:xfrm>
            <a:off x="2209800" y="4343400"/>
            <a:ext cx="3733800" cy="7620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C as Sum of A and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3352800"/>
            <a:ext cx="2023281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 = A + B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4169959" y="1752600"/>
            <a:ext cx="2104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0" idx="0"/>
          </p:cNvCxnSpPr>
          <p:nvPr/>
        </p:nvCxnSpPr>
        <p:spPr>
          <a:xfrm flipH="1">
            <a:off x="4059641" y="2971800"/>
            <a:ext cx="1506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9" idx="0"/>
          </p:cNvCxnSpPr>
          <p:nvPr/>
        </p:nvCxnSpPr>
        <p:spPr>
          <a:xfrm>
            <a:off x="4059641" y="3886200"/>
            <a:ext cx="17059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</p:cNvCxnSpPr>
          <p:nvPr/>
        </p:nvCxnSpPr>
        <p:spPr>
          <a:xfrm>
            <a:off x="4076700" y="5105400"/>
            <a:ext cx="0" cy="382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 rot="10800000">
            <a:off x="5941325" y="24384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010400" y="2247900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10800000">
            <a:off x="5865125" y="14859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934200" y="1295400"/>
            <a:ext cx="14859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10800000">
            <a:off x="6093725" y="46863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7162800" y="4495800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10800000">
            <a:off x="6096001" y="56007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7165076" y="5410200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10800000">
            <a:off x="5943600" y="34671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7012675" y="3276600"/>
            <a:ext cx="2819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 smtClean="0"/>
              <a:t>Some questions for Homework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an algorithm and draw flowchart to determine a number whether it is positive or negative.</a:t>
            </a:r>
          </a:p>
          <a:p>
            <a:endParaRPr lang="en-US" dirty="0"/>
          </a:p>
          <a:p>
            <a:r>
              <a:rPr lang="en-US" dirty="0" smtClean="0"/>
              <a:t>Write an algorithm and draw flowchart to test a number for even or odd.</a:t>
            </a:r>
          </a:p>
          <a:p>
            <a:endParaRPr lang="en-US" dirty="0"/>
          </a:p>
          <a:p>
            <a:r>
              <a:rPr lang="en-US" dirty="0" smtClean="0"/>
              <a:t>Write an algorithm and draw flowchart to find the largest number among three numbers.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N numbers from user and display sum of all entered numbers.</a:t>
            </a:r>
          </a:p>
          <a:p>
            <a:r>
              <a:rPr lang="en-US" dirty="0" smtClean="0"/>
              <a:t>For finding the sum of the series 1+2+3+4+… up to N terms</a:t>
            </a:r>
          </a:p>
          <a:p>
            <a:r>
              <a:rPr lang="en-US" dirty="0" smtClean="0"/>
              <a:t>For calculating the factorial of a given number 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process of transforming the program logic design into computer language format.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act of transforming operations in each box of the flowchart in terms of the statement of the program.</a:t>
            </a:r>
          </a:p>
          <a:p>
            <a:endParaRPr lang="en-US" dirty="0"/>
          </a:p>
          <a:p>
            <a:r>
              <a:rPr lang="en-US" dirty="0" smtClean="0"/>
              <a:t>The code written using programming language is also known as source code.</a:t>
            </a:r>
          </a:p>
          <a:p>
            <a:endParaRPr lang="en-US" dirty="0"/>
          </a:p>
          <a:p>
            <a:r>
              <a:rPr lang="en-US" dirty="0" smtClean="0"/>
              <a:t>Coding isn’t the only task to be done to solve a problem using computer.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problems in our daily life.</a:t>
            </a:r>
          </a:p>
          <a:p>
            <a:r>
              <a:rPr lang="en-US" dirty="0" smtClean="0"/>
              <a:t>Suppose we have to calculate Simple Interest.</a:t>
            </a:r>
          </a:p>
          <a:p>
            <a:r>
              <a:rPr lang="en-US" dirty="0" smtClean="0"/>
              <a:t>Suppose we have to prepare a mark sheet.</a:t>
            </a:r>
          </a:p>
          <a:p>
            <a:endParaRPr lang="en-US" dirty="0" smtClean="0"/>
          </a:p>
          <a:p>
            <a:r>
              <a:rPr lang="en-US" dirty="0" smtClean="0"/>
              <a:t>A computer is a </a:t>
            </a:r>
            <a:r>
              <a:rPr lang="en-US" b="1" dirty="0" smtClean="0">
                <a:solidFill>
                  <a:srgbClr val="FF0000"/>
                </a:solidFill>
              </a:rPr>
              <a:t>DUMB</a:t>
            </a:r>
            <a:r>
              <a:rPr lang="en-US" dirty="0" smtClean="0"/>
              <a:t> machine.</a:t>
            </a:r>
          </a:p>
          <a:p>
            <a:r>
              <a:rPr lang="en-US" dirty="0" smtClean="0"/>
              <a:t>A computer cannot do anything alone without software i.e. </a:t>
            </a:r>
            <a:r>
              <a:rPr lang="en-US" b="1" dirty="0" smtClean="0">
                <a:solidFill>
                  <a:srgbClr val="00B050"/>
                </a:solidFill>
              </a:rPr>
              <a:t>Program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 of changing high level language into machine level language.</a:t>
            </a:r>
          </a:p>
          <a:p>
            <a:endParaRPr lang="en-US" dirty="0" smtClean="0"/>
          </a:p>
          <a:p>
            <a:r>
              <a:rPr lang="en-US" dirty="0" smtClean="0"/>
              <a:t>It is done by special software, </a:t>
            </a:r>
            <a:r>
              <a:rPr lang="en-US" b="1" dirty="0" smtClean="0"/>
              <a:t>COMPILER</a:t>
            </a:r>
          </a:p>
          <a:p>
            <a:endParaRPr lang="en-US" b="1" dirty="0" smtClean="0"/>
          </a:p>
          <a:p>
            <a:r>
              <a:rPr lang="en-US" dirty="0" smtClean="0"/>
              <a:t>The compilation process tests the program whether it contains syntax errors or not.</a:t>
            </a:r>
          </a:p>
          <a:p>
            <a:endParaRPr lang="en-US" dirty="0" smtClean="0"/>
          </a:p>
          <a:p>
            <a:r>
              <a:rPr lang="en-US" dirty="0" smtClean="0"/>
              <a:t>If syntax errors are present, compiler can not compile the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Once the compilation is completed then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program is linked with other object programs needed for execution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there by resulting in a binary program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then the program is loaded in the memory</a:t>
            </a:r>
            <a:r>
              <a:rPr lang="en-US" dirty="0" smtClean="0"/>
              <a:t> for the purpose of execution and </a:t>
            </a:r>
            <a:r>
              <a:rPr lang="en-US" dirty="0" smtClean="0">
                <a:solidFill>
                  <a:srgbClr val="FF0000"/>
                </a:solidFill>
              </a:rPr>
              <a:t>finally it is executed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program may ask user for inputs and generates outputs after processing the inputs.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Debugging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 smtClean="0"/>
              <a:t>Debugging is the discovery and correction of programming errors.</a:t>
            </a:r>
          </a:p>
          <a:p>
            <a:endParaRPr lang="en-US" dirty="0" smtClean="0"/>
          </a:p>
          <a:p>
            <a:r>
              <a:rPr lang="en-US" dirty="0" smtClean="0"/>
              <a:t>Some errors may remain in the program because the designer/programmer might have never thought about a particular case.</a:t>
            </a:r>
          </a:p>
          <a:p>
            <a:endParaRPr lang="en-US" dirty="0" smtClean="0"/>
          </a:p>
          <a:p>
            <a:r>
              <a:rPr lang="en-US" dirty="0" smtClean="0"/>
              <a:t>When error appears debugging is necessary.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Debugging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Testing ensures that program performs correctly the required task. </a:t>
            </a:r>
          </a:p>
          <a:p>
            <a:endParaRPr lang="en-US" dirty="0" smtClean="0"/>
          </a:p>
          <a:p>
            <a:r>
              <a:rPr lang="en-US" dirty="0" smtClean="0"/>
              <a:t>Verification ensures that program does what the programmer intends to do.</a:t>
            </a:r>
          </a:p>
          <a:p>
            <a:endParaRPr lang="en-US" dirty="0" smtClean="0"/>
          </a:p>
          <a:p>
            <a:r>
              <a:rPr lang="en-US" dirty="0" smtClean="0"/>
              <a:t>Validation ensures that the program produces the correct results for a set of test data.</a:t>
            </a:r>
          </a:p>
          <a:p>
            <a:endParaRPr lang="en-US" dirty="0" smtClean="0"/>
          </a:p>
          <a:p>
            <a:r>
              <a:rPr lang="en-US" dirty="0" smtClean="0"/>
              <a:t>Test data are supplied to the program and output is observed.</a:t>
            </a:r>
          </a:p>
          <a:p>
            <a:endParaRPr lang="en-US" dirty="0" smtClean="0"/>
          </a:p>
          <a:p>
            <a:r>
              <a:rPr lang="en-US" dirty="0" smtClean="0"/>
              <a:t>Expected output = Error free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Helps to those who </a:t>
            </a:r>
            <a:r>
              <a:rPr lang="en-US" i="1" dirty="0" smtClean="0">
                <a:solidFill>
                  <a:srgbClr val="FF0000"/>
                </a:solidFill>
              </a:rPr>
              <a:t>use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maintain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extend</a:t>
            </a:r>
            <a:r>
              <a:rPr lang="en-US" dirty="0" smtClean="0"/>
              <a:t> the program in future.</a:t>
            </a:r>
          </a:p>
          <a:p>
            <a:endParaRPr lang="en-US" dirty="0" smtClean="0"/>
          </a:p>
          <a:p>
            <a:r>
              <a:rPr lang="en-US" dirty="0" smtClean="0"/>
              <a:t>A program may be difficult to understand even to programmer who wrote the code after some days.</a:t>
            </a:r>
          </a:p>
          <a:p>
            <a:endParaRPr lang="en-US" dirty="0" smtClean="0"/>
          </a:p>
          <a:p>
            <a:r>
              <a:rPr lang="en-US" dirty="0" smtClean="0"/>
              <a:t>Properly documented program is necessary which will be </a:t>
            </a:r>
            <a:r>
              <a:rPr lang="en-US" i="1" dirty="0" smtClean="0">
                <a:solidFill>
                  <a:srgbClr val="FF0000"/>
                </a:solidFill>
              </a:rPr>
              <a:t>useful and efficient in debugging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testing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maintenance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redesign process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types of documentations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Programmer’s Documentation (Technical Documentation)</a:t>
            </a:r>
          </a:p>
          <a:p>
            <a:pPr marL="1314450" lvl="2" indent="-514350"/>
            <a:r>
              <a:rPr lang="en-US" dirty="0" smtClean="0"/>
              <a:t>Maintain, redesign and upgrade</a:t>
            </a:r>
          </a:p>
          <a:p>
            <a:pPr marL="1314450" lvl="2" indent="-514350"/>
            <a:r>
              <a:rPr lang="en-US" dirty="0" smtClean="0"/>
              <a:t>Logic, DFD, E-R, algorithm and flowchart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User Documentation (User Manual)</a:t>
            </a:r>
          </a:p>
          <a:p>
            <a:pPr marL="1314450" lvl="2" indent="-514350"/>
            <a:r>
              <a:rPr lang="en-US" dirty="0" smtClean="0"/>
              <a:t>Support to the user of the program</a:t>
            </a:r>
          </a:p>
          <a:p>
            <a:pPr marL="1314450" lvl="2" indent="-514350"/>
            <a:r>
              <a:rPr lang="en-US" dirty="0" smtClean="0"/>
              <a:t>Instructions for installation of the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52600"/>
            <a:ext cx="8229600" cy="2620962"/>
          </a:xfrm>
        </p:spPr>
        <p:txBody>
          <a:bodyPr>
            <a:normAutofit/>
          </a:bodyPr>
          <a:lstStyle/>
          <a:p>
            <a:r>
              <a:rPr lang="en-US" dirty="0" smtClean="0"/>
              <a:t>Computer Program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Programming Language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4873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Set of instructions that causes to behave in predetermined manner.</a:t>
            </a:r>
          </a:p>
          <a:p>
            <a:r>
              <a:rPr lang="en-US" dirty="0" smtClean="0"/>
              <a:t>To instruct a computer to perform a certain job, we need languages, but not English or Nepali.</a:t>
            </a:r>
          </a:p>
          <a:p>
            <a:r>
              <a:rPr lang="en-US" dirty="0" smtClean="0"/>
              <a:t>We need languages understood by the computer.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or levels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Low-level</a:t>
            </a:r>
          </a:p>
          <a:p>
            <a:pPr lvl="1"/>
            <a:r>
              <a:rPr lang="en-US" dirty="0" smtClean="0"/>
              <a:t>Machine Level</a:t>
            </a:r>
          </a:p>
          <a:p>
            <a:pPr lvl="1"/>
            <a:r>
              <a:rPr lang="en-US" dirty="0" smtClean="0"/>
              <a:t>Assembly Level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C:\Users\Ashim\Desktop\Cprogramming\Unit 1\level of prog_langua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1367050"/>
            <a:ext cx="5662612" cy="411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or instruction is directly translated into a single machine code.</a:t>
            </a:r>
          </a:p>
          <a:p>
            <a:endParaRPr lang="en-US" dirty="0"/>
          </a:p>
          <a:p>
            <a:r>
              <a:rPr lang="en-US" dirty="0" smtClean="0"/>
              <a:t>It is machine dependent</a:t>
            </a:r>
            <a:r>
              <a:rPr lang="en-US" dirty="0"/>
              <a:t>, i.e. A </a:t>
            </a:r>
            <a:r>
              <a:rPr lang="en-US" dirty="0" smtClean="0"/>
              <a:t>particular low-level language works only for a certain machine.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A software is a set of programs written to solve a particular problem</a:t>
            </a:r>
          </a:p>
          <a:p>
            <a:endParaRPr lang="en-US" dirty="0" smtClean="0"/>
          </a:p>
          <a:p>
            <a:r>
              <a:rPr lang="en-US" dirty="0" smtClean="0"/>
              <a:t>Software is a set of instructions on the basis of which computer gives output/result.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the instructions are not correct, the computer gives wrong result.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Machine-level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Language that a computer actually understands.</a:t>
            </a:r>
          </a:p>
          <a:p>
            <a:r>
              <a:rPr lang="en-US" dirty="0" smtClean="0"/>
              <a:t>1’s and 0’s.</a:t>
            </a:r>
          </a:p>
          <a:p>
            <a:r>
              <a:rPr lang="en-US" dirty="0" smtClean="0"/>
              <a:t>Is a sequence of instructions written in the form of binary numbers consisting of 1’s and 0’s</a:t>
            </a:r>
          </a:p>
          <a:p>
            <a:r>
              <a:rPr lang="en-US" dirty="0" smtClean="0"/>
              <a:t>It executes fast as computer don’t need any translation.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To add two number in machine language:</a:t>
            </a:r>
          </a:p>
          <a:p>
            <a:pPr marL="0" indent="0">
              <a:buNone/>
            </a:pPr>
            <a:r>
              <a:rPr lang="en-US" dirty="0" smtClean="0"/>
              <a:t>    11			10111001			110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3	</a:t>
            </a:r>
            <a:r>
              <a:rPr lang="en-US" dirty="0"/>
              <a:t> </a:t>
            </a:r>
            <a:r>
              <a:rPr lang="en-US" dirty="0" smtClean="0"/>
              <a:t>	   </a:t>
            </a:r>
            <a:r>
              <a:rPr lang="en-US" sz="1800" dirty="0" smtClean="0"/>
              <a:t>machine code for addition (say)</a:t>
            </a:r>
            <a:r>
              <a:rPr lang="en-US" dirty="0" smtClean="0"/>
              <a:t>  		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difficult to remember different instructions for programming.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Level Language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154919"/>
              </p:ext>
            </p:extLst>
          </p:nvPr>
        </p:nvGraphicFramePr>
        <p:xfrm>
          <a:off x="457200" y="1600200"/>
          <a:ext cx="8229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directly understands machine 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Directly starts executing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dependent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Takes less execution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 to Debug and modify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Symbolic representation(mnemonics) of machine code.</a:t>
            </a:r>
          </a:p>
          <a:p>
            <a:r>
              <a:rPr lang="en-US" dirty="0" smtClean="0"/>
              <a:t>Close to machine code but the computer cannot understand them</a:t>
            </a:r>
          </a:p>
          <a:p>
            <a:r>
              <a:rPr lang="en-US" dirty="0" smtClean="0"/>
              <a:t>Must be translated into machine code by a separate program called an assembler.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11		ADD		110 </a:t>
            </a:r>
          </a:p>
          <a:p>
            <a:pPr lvl="1"/>
            <a:r>
              <a:rPr lang="en-US" dirty="0" smtClean="0"/>
              <a:t>Suppose ADD is mnemonic for addition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 of instructions for assembly languages are as follows: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63785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34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42672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 smtClean="0"/>
              <a:t>It is relatively easy for writing programs in assembly languages, but is slow in execution as it has to be converted into machine language before execution.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49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358393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convenient than machine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to remember Mnemonics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Symbolic 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dependent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Improved</a:t>
                      </a:r>
                      <a:r>
                        <a:rPr lang="en-US" baseline="0" dirty="0" smtClean="0"/>
                        <a:t> readability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efficient than machine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 fewer</a:t>
                      </a:r>
                      <a:r>
                        <a:rPr lang="en-US" baseline="0" dirty="0" smtClean="0"/>
                        <a:t> codes than high level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 systems and device 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friendly, Similar to </a:t>
            </a:r>
            <a:r>
              <a:rPr lang="en-US" dirty="0" smtClean="0"/>
              <a:t>natural languages</a:t>
            </a:r>
          </a:p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Easy to write or remember</a:t>
            </a:r>
          </a:p>
          <a:p>
            <a:r>
              <a:rPr lang="en-US" dirty="0" smtClean="0"/>
              <a:t>Easy to learn and work</a:t>
            </a:r>
          </a:p>
          <a:p>
            <a:r>
              <a:rPr lang="en-US" dirty="0" smtClean="0"/>
              <a:t>While execution: translated into assembly language then to machine language.</a:t>
            </a:r>
          </a:p>
          <a:p>
            <a:r>
              <a:rPr lang="en-US" dirty="0" smtClean="0"/>
              <a:t>Slow in execution but is efficient for developing programs.</a:t>
            </a:r>
          </a:p>
          <a:p>
            <a:r>
              <a:rPr lang="en-US" dirty="0" smtClean="0"/>
              <a:t>Ex: C, C++, Python, Java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Language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59026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</a:t>
                      </a:r>
                      <a:r>
                        <a:rPr lang="en-US" baseline="0" dirty="0" smtClean="0"/>
                        <a:t>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execution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 own translator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Debugging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and Fast Development of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high level source program must be translated into a form machine can understand. </a:t>
            </a:r>
            <a:r>
              <a:rPr lang="en-US" sz="2800" i="1" dirty="0" smtClean="0"/>
              <a:t>This done by software called the </a:t>
            </a:r>
            <a:r>
              <a:rPr lang="en-US" sz="2800" b="1" i="1" dirty="0" smtClean="0"/>
              <a:t>compiler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Source code =&gt; Machine language code(Object code)</a:t>
            </a:r>
          </a:p>
          <a:p>
            <a:r>
              <a:rPr lang="en-US" sz="2800" dirty="0" smtClean="0"/>
              <a:t>During the process of translation, the compiler reads the source programs</a:t>
            </a:r>
            <a:r>
              <a:rPr lang="en-US" sz="2800" i="1" dirty="0" smtClean="0"/>
              <a:t> </a:t>
            </a:r>
            <a:r>
              <a:rPr lang="en-US" sz="2800" b="1" i="1" dirty="0" smtClean="0"/>
              <a:t>statement-wise</a:t>
            </a:r>
            <a:r>
              <a:rPr lang="en-US" sz="2800" i="1" dirty="0" smtClean="0"/>
              <a:t> </a:t>
            </a:r>
            <a:r>
              <a:rPr lang="en-US" sz="2800" dirty="0" smtClean="0"/>
              <a:t>and checks for syntax errors.</a:t>
            </a:r>
          </a:p>
          <a:p>
            <a:r>
              <a:rPr lang="en-US" sz="2800" dirty="0" smtClean="0"/>
              <a:t>In case of any error, the computer generates message about the error.</a:t>
            </a:r>
          </a:p>
          <a:p>
            <a:r>
              <a:rPr lang="en-US" sz="2800" dirty="0" smtClean="0"/>
              <a:t>Ex: C, C++, Java, FORTRAN, pascal etc.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Like compiler, it is also a translator which translates high level to machine level language.</a:t>
            </a:r>
          </a:p>
          <a:p>
            <a:r>
              <a:rPr lang="en-US" sz="2800" dirty="0" smtClean="0"/>
              <a:t>Difference in working principle.</a:t>
            </a:r>
          </a:p>
          <a:p>
            <a:r>
              <a:rPr lang="en-US" sz="2800" dirty="0" smtClean="0"/>
              <a:t>Translates and executes the program line by line.</a:t>
            </a:r>
          </a:p>
          <a:p>
            <a:r>
              <a:rPr lang="en-US" sz="2800" dirty="0" smtClean="0"/>
              <a:t>Each line is checked for syntax error and then converted to the equivalent machine code.</a:t>
            </a:r>
          </a:p>
          <a:p>
            <a:r>
              <a:rPr lang="en-US" sz="2800" dirty="0" smtClean="0"/>
              <a:t>Ex. QBASIC, PERL, PHP, ASP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Ever Forget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Just writing code is not sufficient to solve a problem.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Program must be planned before coding in any computer language available.</a:t>
            </a:r>
          </a:p>
          <a:p>
            <a:endParaRPr lang="en-US" dirty="0"/>
          </a:p>
          <a:p>
            <a:r>
              <a:rPr lang="en-US" dirty="0" smtClean="0"/>
              <a:t>There are many activities to be done before and after writing code.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Difference between compiler and interpreter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837383"/>
              </p:ext>
            </p:extLst>
          </p:nvPr>
        </p:nvGraphicFramePr>
        <p:xfrm>
          <a:off x="457200" y="1600200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 scans the entire program before translating</a:t>
                      </a:r>
                      <a:r>
                        <a:rPr lang="en-US" baseline="0" dirty="0" smtClean="0"/>
                        <a:t> it into machine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Interpreter translates and executes the program line by 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Syntax errors are found only after the compilation of complete programs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 errors can be trapped after</a:t>
                      </a:r>
                      <a:r>
                        <a:rPr lang="en-US" baseline="0" dirty="0" smtClean="0"/>
                        <a:t> translations of every 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 takes less</a:t>
                      </a:r>
                      <a:r>
                        <a:rPr lang="en-US" baseline="0" dirty="0" smtClean="0"/>
                        <a:t> execution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takes more execution 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Overview to C </a:t>
            </a:r>
            <a:r>
              <a:rPr lang="en-US" b="1" dirty="0" smtClean="0"/>
              <a:t>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C is also called middle level language</a:t>
            </a:r>
          </a:p>
          <a:p>
            <a:pPr algn="just"/>
            <a:r>
              <a:rPr lang="en-US" sz="2800" dirty="0" smtClean="0"/>
              <a:t>This doesn’t mean C is less power full or harder to use or less developed.</a:t>
            </a:r>
          </a:p>
          <a:p>
            <a:pPr algn="just"/>
            <a:r>
              <a:rPr lang="en-US" sz="2800" dirty="0" smtClean="0"/>
              <a:t>Instead C combines the advantages of high level language with the functionalism of assembly language.</a:t>
            </a:r>
          </a:p>
          <a:p>
            <a:pPr algn="just"/>
            <a:r>
              <a:rPr lang="en-US" sz="2800" dirty="0" smtClean="0"/>
              <a:t>Like high level, C provides block structures, stand-alone functions and small amount of data typing.</a:t>
            </a:r>
          </a:p>
          <a:p>
            <a:pPr algn="just"/>
            <a:r>
              <a:rPr lang="en-US" sz="2800" dirty="0" smtClean="0"/>
              <a:t>Like assembly language, it allows manipulations of bits, bytes, pointers and it is mostly used in system programming.</a:t>
            </a:r>
          </a:p>
          <a:p>
            <a:pPr algn="just"/>
            <a:r>
              <a:rPr lang="en-US" sz="2800" dirty="0" smtClean="0"/>
              <a:t>Combination of two aspects.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History of C programming language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 </a:t>
            </a:r>
            <a:r>
              <a:rPr lang="en-US" dirty="0"/>
              <a:t>is a programming language </a:t>
            </a:r>
            <a:r>
              <a:rPr lang="en-US" dirty="0" smtClean="0"/>
              <a:t>which was </a:t>
            </a:r>
            <a:r>
              <a:rPr lang="en-US" dirty="0"/>
              <a:t>born at “AT &amp; T’s Bell Laboratory” of USA in 1972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was written by </a:t>
            </a:r>
            <a:r>
              <a:rPr lang="en-US" dirty="0">
                <a:hlinkClick r:id="rId2" tooltip="Dennis Ritchie : Father of C Programming"/>
              </a:rPr>
              <a:t>Dennis Ritchie</a:t>
            </a:r>
            <a:r>
              <a:rPr lang="en-US" dirty="0"/>
              <a:t>, </a:t>
            </a:r>
            <a:r>
              <a:rPr lang="en-US" dirty="0" smtClean="0"/>
              <a:t>that’s </a:t>
            </a:r>
            <a:r>
              <a:rPr lang="en-US" dirty="0"/>
              <a:t>why he is also called as father of </a:t>
            </a:r>
            <a:r>
              <a:rPr lang="en-US" dirty="0" smtClean="0"/>
              <a:t>C </a:t>
            </a:r>
            <a:r>
              <a:rPr lang="en-US" dirty="0"/>
              <a:t>programming language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language was created for a specific purpose </a:t>
            </a:r>
            <a:r>
              <a:rPr lang="en-US" dirty="0" smtClean="0"/>
              <a:t>i.e. </a:t>
            </a:r>
            <a:r>
              <a:rPr lang="en-US" dirty="0"/>
              <a:t>designing the UNIX operating system (which is currently base of many UNIX based OS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beginning, C was intended to be useful to allow busy programmers to get things done because C is such a powerful, dominant and supple </a:t>
            </a:r>
            <a:r>
              <a:rPr lang="en-US" dirty="0" smtClean="0"/>
              <a:t>language.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use quickly spread beyond Bell Labs in the late 70’s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r>
              <a:rPr lang="en-US" dirty="0" smtClean="0"/>
              <a:t>Further Details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212256" cy="4648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use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Robust Language</a:t>
            </a:r>
          </a:p>
          <a:p>
            <a:r>
              <a:rPr lang="en-US" dirty="0" smtClean="0"/>
              <a:t>Efficient and fast</a:t>
            </a:r>
          </a:p>
          <a:p>
            <a:r>
              <a:rPr lang="en-US" dirty="0" smtClean="0"/>
              <a:t>Highly portable</a:t>
            </a:r>
          </a:p>
          <a:p>
            <a:r>
              <a:rPr lang="en-US" dirty="0" smtClean="0"/>
              <a:t>Structured Language</a:t>
            </a:r>
          </a:p>
          <a:p>
            <a:r>
              <a:rPr lang="en-US" dirty="0" smtClean="0"/>
              <a:t>Extendibility</a:t>
            </a:r>
          </a:p>
          <a:p>
            <a:r>
              <a:rPr lang="en-US" dirty="0" smtClean="0"/>
              <a:t>Middle level language</a:t>
            </a:r>
          </a:p>
          <a:p>
            <a:r>
              <a:rPr lang="en-US" dirty="0" smtClean="0"/>
              <a:t>Rich system library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Executing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46</a:t>
            </a:fld>
            <a:endParaRPr lang="en-US"/>
          </a:p>
        </p:txBody>
      </p:sp>
      <p:pic>
        <p:nvPicPr>
          <p:cNvPr id="1026" name="Picture 2" descr="C:\Users\Ashim\Desktop\Cprogramming\Unit 1\compiling_running_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80" y="-26157"/>
            <a:ext cx="5886451" cy="688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4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9922"/>
            <a:ext cx="8229600" cy="792162"/>
          </a:xfrm>
        </p:spPr>
        <p:txBody>
          <a:bodyPr/>
          <a:lstStyle/>
          <a:p>
            <a:r>
              <a:rPr lang="en-US" dirty="0" smtClean="0"/>
              <a:t>Basic Structure of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47</a:t>
            </a:fld>
            <a:endParaRPr lang="en-US"/>
          </a:p>
        </p:txBody>
      </p:sp>
      <p:pic>
        <p:nvPicPr>
          <p:cNvPr id="2050" name="Picture 2" descr="C:\Users\Ashim\Desktop\Cprogramming\Unit 1\Structure_C_pro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458200" cy="548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1. Documentation Section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Sets of comment line giving the </a:t>
            </a:r>
            <a:r>
              <a:rPr lang="en-US" i="1" dirty="0" smtClean="0">
                <a:solidFill>
                  <a:schemeClr val="accent3"/>
                </a:solidFill>
              </a:rPr>
              <a:t>name of program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the author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methods used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other details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Acts as a communication between members of the development team.</a:t>
            </a:r>
          </a:p>
          <a:p>
            <a:r>
              <a:rPr lang="en-US" dirty="0" smtClean="0"/>
              <a:t>Acts as </a:t>
            </a:r>
            <a:r>
              <a:rPr lang="en-US" i="1" dirty="0" smtClean="0"/>
              <a:t>user manual.</a:t>
            </a:r>
          </a:p>
          <a:p>
            <a:r>
              <a:rPr lang="en-US" dirty="0" smtClean="0"/>
              <a:t>Ex</a:t>
            </a:r>
          </a:p>
          <a:p>
            <a:pPr lvl="1"/>
            <a:r>
              <a:rPr lang="en-US" dirty="0" smtClean="0"/>
              <a:t>/* This program adds two numbers */</a:t>
            </a:r>
          </a:p>
          <a:p>
            <a:pPr lvl="1"/>
            <a:r>
              <a:rPr lang="en-US" dirty="0" smtClean="0"/>
              <a:t>/*…. */ denotes comments in 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 Link Section</a:t>
            </a:r>
          </a:p>
          <a:p>
            <a:pPr lvl="1">
              <a:buFontTx/>
              <a:buChar char="-"/>
            </a:pPr>
            <a:r>
              <a:rPr lang="en-US" dirty="0" smtClean="0"/>
              <a:t>Provides Instructions to the compiler to link functions with program from the system library.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#</a:t>
            </a:r>
            <a:r>
              <a:rPr lang="en-US" dirty="0"/>
              <a:t>include&lt;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Links input/output functions like </a:t>
            </a:r>
            <a:r>
              <a:rPr lang="en-US" b="1" dirty="0" err="1" smtClean="0">
                <a:solidFill>
                  <a:srgbClr val="FF0000"/>
                </a:solidFill>
              </a:rPr>
              <a:t>printf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FF0000"/>
                </a:solidFill>
              </a:rPr>
              <a:t>scanf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with the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Stages while solving a problem using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Flowcharting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Compilation and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Debugging and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3. Definition Section</a:t>
            </a:r>
          </a:p>
          <a:p>
            <a:pPr>
              <a:buFontTx/>
              <a:buChar char="-"/>
            </a:pPr>
            <a:r>
              <a:rPr lang="en-US" dirty="0" smtClean="0"/>
              <a:t>In this section all symbolic constants are defined.</a:t>
            </a:r>
          </a:p>
          <a:p>
            <a:pPr>
              <a:buFontTx/>
              <a:buChar char="-"/>
            </a:pPr>
            <a:r>
              <a:rPr lang="en-US" dirty="0" smtClean="0"/>
              <a:t>Ex.</a:t>
            </a:r>
          </a:p>
          <a:p>
            <a:pPr lvl="1">
              <a:buFontTx/>
              <a:buChar char="-"/>
            </a:pPr>
            <a:r>
              <a:rPr lang="en-US" b="1" dirty="0" smtClean="0"/>
              <a:t>#define </a:t>
            </a:r>
            <a:r>
              <a:rPr lang="en-US" b="1" dirty="0" smtClean="0">
                <a:solidFill>
                  <a:srgbClr val="FF0000"/>
                </a:solidFill>
              </a:rPr>
              <a:t>PI</a:t>
            </a:r>
            <a:r>
              <a:rPr lang="en-US" b="1" dirty="0" smtClean="0"/>
              <a:t> 3.1416</a:t>
            </a:r>
          </a:p>
          <a:p>
            <a:pPr lvl="1">
              <a:buFontTx/>
              <a:buChar char="-"/>
            </a:pPr>
            <a:r>
              <a:rPr lang="en-US" b="1" dirty="0" smtClean="0"/>
              <a:t>#define </a:t>
            </a:r>
            <a:r>
              <a:rPr lang="en-US" b="1" dirty="0" smtClean="0">
                <a:solidFill>
                  <a:srgbClr val="FF0000"/>
                </a:solidFill>
              </a:rPr>
              <a:t>FORMULA</a:t>
            </a:r>
            <a:r>
              <a:rPr lang="en-US" b="1" dirty="0" smtClean="0"/>
              <a:t> 3*x*x*x+2*x*x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4. Global Declaration Section</a:t>
            </a:r>
          </a:p>
          <a:p>
            <a:pPr>
              <a:buFontTx/>
              <a:buChar char="-"/>
            </a:pPr>
            <a:r>
              <a:rPr lang="en-US" dirty="0" smtClean="0"/>
              <a:t>The variables which are used in more than one functions or blocks are called </a:t>
            </a:r>
            <a:r>
              <a:rPr lang="en-US" b="1" dirty="0" smtClean="0"/>
              <a:t>global variables. </a:t>
            </a:r>
          </a:p>
          <a:p>
            <a:pPr>
              <a:buFontTx/>
              <a:buChar char="-"/>
            </a:pPr>
            <a:endParaRPr lang="en-US" b="1" dirty="0" smtClean="0"/>
          </a:p>
          <a:p>
            <a:pPr>
              <a:buFontTx/>
              <a:buChar char="-"/>
            </a:pPr>
            <a:r>
              <a:rPr lang="en-US" dirty="0" smtClean="0"/>
              <a:t>This section also declares all the user-defined functions.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i="1" dirty="0" smtClean="0"/>
              <a:t>main</a:t>
            </a:r>
            <a:r>
              <a:rPr lang="en-US" dirty="0" smtClean="0"/>
              <a:t>() Function Section</a:t>
            </a:r>
          </a:p>
          <a:p>
            <a:pPr>
              <a:buFontTx/>
              <a:buChar char="-"/>
            </a:pPr>
            <a:r>
              <a:rPr lang="en-US" dirty="0" smtClean="0"/>
              <a:t>Every C program starts with a main() function.</a:t>
            </a:r>
          </a:p>
          <a:p>
            <a:pPr lvl="1">
              <a:buFontTx/>
              <a:buChar char="-"/>
            </a:pPr>
            <a:r>
              <a:rPr lang="en-US" i="1" dirty="0" smtClean="0"/>
              <a:t>Declaration </a:t>
            </a:r>
            <a:r>
              <a:rPr lang="en-US" dirty="0" smtClean="0"/>
              <a:t>part and </a:t>
            </a:r>
            <a:r>
              <a:rPr lang="en-US" i="1" dirty="0" smtClean="0"/>
              <a:t>executable</a:t>
            </a:r>
            <a:r>
              <a:rPr lang="en-US" dirty="0" smtClean="0"/>
              <a:t> part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Declaration part declares all the variables used in the execution part.</a:t>
            </a:r>
          </a:p>
          <a:p>
            <a:pPr lvl="1">
              <a:buFontTx/>
              <a:buChar char="-"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n1;</a:t>
            </a:r>
          </a:p>
          <a:p>
            <a:pPr lvl="1">
              <a:buFontTx/>
              <a:buChar char="-"/>
            </a:pPr>
            <a:r>
              <a:rPr lang="en-US" dirty="0" err="1" smtClean="0"/>
              <a:t>int</a:t>
            </a:r>
            <a:r>
              <a:rPr lang="en-US" dirty="0" smtClean="0"/>
              <a:t> n2=5;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Execution part has executable operations like:</a:t>
            </a:r>
          </a:p>
          <a:p>
            <a:pPr lvl="1">
              <a:buFontTx/>
              <a:buChar char="-"/>
            </a:pPr>
            <a:r>
              <a:rPr lang="en-US" dirty="0"/>
              <a:t>n</a:t>
            </a:r>
            <a:r>
              <a:rPr lang="en-US" dirty="0" smtClean="0"/>
              <a:t>1= n1 +1;</a:t>
            </a:r>
          </a:p>
          <a:p>
            <a:pPr lvl="1">
              <a:buFontTx/>
              <a:buChar char="-"/>
            </a:pPr>
            <a:r>
              <a:rPr lang="en-US" dirty="0"/>
              <a:t>n</a:t>
            </a:r>
            <a:r>
              <a:rPr lang="en-US" dirty="0" smtClean="0"/>
              <a:t>2=n1*5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6. Subprogram Section</a:t>
            </a:r>
          </a:p>
          <a:p>
            <a:pPr>
              <a:buFontTx/>
              <a:buChar char="-"/>
            </a:pPr>
            <a:r>
              <a:rPr lang="en-US" dirty="0" smtClean="0"/>
              <a:t>This section contains all the user-defined functions that are called in the main function.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All the sections except the main function section may be absent when they are not required.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791200"/>
            <a:ext cx="53340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Fig. Steps in problem solving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914400"/>
            <a:ext cx="3276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 Development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1828800"/>
            <a:ext cx="3276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Flowcharting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03227" y="5105400"/>
            <a:ext cx="3276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00384" y="4343400"/>
            <a:ext cx="3276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Debugging and Testing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4600" y="3505200"/>
            <a:ext cx="3276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Compilation and Execution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4600" y="2667000"/>
            <a:ext cx="3276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Coding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14600" y="152400"/>
            <a:ext cx="3276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 Analysis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>
          <a:xfrm>
            <a:off x="4152900" y="685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4152900" y="1447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1" idx="0"/>
          </p:cNvCxnSpPr>
          <p:nvPr/>
        </p:nvCxnSpPr>
        <p:spPr>
          <a:xfrm>
            <a:off x="4152900" y="236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0" idx="0"/>
          </p:cNvCxnSpPr>
          <p:nvPr/>
        </p:nvCxnSpPr>
        <p:spPr>
          <a:xfrm>
            <a:off x="4152900" y="3200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59155" y="4114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8" idx="0"/>
          </p:cNvCxnSpPr>
          <p:nvPr/>
        </p:nvCxnSpPr>
        <p:spPr>
          <a:xfrm>
            <a:off x="4138684" y="4876800"/>
            <a:ext cx="2843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1. Problem Analysis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Process of becoming familiar with the problem.</a:t>
            </a:r>
          </a:p>
          <a:p>
            <a:r>
              <a:rPr lang="en-US" sz="2800" dirty="0" smtClean="0"/>
              <a:t>We need to analyze and understand it well before solving.</a:t>
            </a:r>
          </a:p>
          <a:p>
            <a:r>
              <a:rPr lang="en-US" sz="2800" dirty="0" smtClean="0"/>
              <a:t>The user’s requirements cannot be fulfilled without clear understanding of his/her problem in depth.</a:t>
            </a:r>
          </a:p>
          <a:p>
            <a:r>
              <a:rPr lang="en-US" sz="2800" dirty="0" smtClean="0"/>
              <a:t>Inadequate identification of problem may cause program less useful and insufficient.</a:t>
            </a:r>
          </a:p>
          <a:p>
            <a:r>
              <a:rPr lang="en-US" sz="2800" dirty="0" smtClean="0"/>
              <a:t>Example: Banking Solution, Hospital Medical Study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By Step description of the method to solve a problem.</a:t>
            </a:r>
          </a:p>
          <a:p>
            <a:endParaRPr lang="en-US" dirty="0"/>
          </a:p>
          <a:p>
            <a:r>
              <a:rPr lang="en-US" dirty="0" smtClean="0"/>
              <a:t>Effective procedure for solving a problem in finite number of steps.</a:t>
            </a:r>
          </a:p>
          <a:p>
            <a:endParaRPr lang="en-US" dirty="0"/>
          </a:p>
          <a:p>
            <a:r>
              <a:rPr lang="en-US" dirty="0" smtClean="0"/>
              <a:t>Developing an algorithm is a step of program design.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An algorithm if students are getting bored:</a:t>
            </a:r>
          </a:p>
          <a:p>
            <a:pPr marL="0" indent="0">
              <a:buNone/>
            </a:pPr>
            <a:r>
              <a:rPr lang="en-US" dirty="0" smtClean="0"/>
              <a:t>Step1: Start</a:t>
            </a:r>
          </a:p>
          <a:p>
            <a:pPr marL="0" indent="0">
              <a:buNone/>
            </a:pPr>
            <a:r>
              <a:rPr lang="en-US" dirty="0" smtClean="0"/>
              <a:t>Step2: Teacher reading out loud to the class</a:t>
            </a:r>
          </a:p>
          <a:p>
            <a:pPr marL="0" indent="0">
              <a:buNone/>
            </a:pPr>
            <a:r>
              <a:rPr lang="en-US" dirty="0" smtClean="0"/>
              <a:t>Step3: If Students are yawning at the last seat of theirs, ask them a question or </a:t>
            </a:r>
            <a:r>
              <a:rPr lang="en-US" dirty="0" err="1" smtClean="0"/>
              <a:t>goto</a:t>
            </a:r>
            <a:r>
              <a:rPr lang="en-US" dirty="0" smtClean="0"/>
              <a:t> step5</a:t>
            </a:r>
          </a:p>
          <a:p>
            <a:pPr marL="0" indent="0">
              <a:buNone/>
            </a:pPr>
            <a:r>
              <a:rPr lang="en-US" dirty="0" smtClean="0"/>
              <a:t>Step4: Ask them question, if they don’t answer 	</a:t>
            </a:r>
            <a:r>
              <a:rPr lang="en-US" dirty="0" err="1" smtClean="0"/>
              <a:t>goto</a:t>
            </a:r>
            <a:r>
              <a:rPr lang="en-US" dirty="0" smtClean="0"/>
              <a:t> step 3.</a:t>
            </a:r>
          </a:p>
          <a:p>
            <a:pPr marL="0" indent="0">
              <a:buNone/>
            </a:pPr>
            <a:r>
              <a:rPr lang="en-US" dirty="0" smtClean="0"/>
              <a:t>Step5: If time left got to step2 else </a:t>
            </a:r>
            <a:r>
              <a:rPr lang="en-US" dirty="0" err="1" smtClean="0"/>
              <a:t>goto</a:t>
            </a:r>
            <a:r>
              <a:rPr lang="en-US" dirty="0" smtClean="0"/>
              <a:t> step6.</a:t>
            </a:r>
          </a:p>
          <a:p>
            <a:pPr marL="0" indent="0">
              <a:buNone/>
            </a:pPr>
            <a:r>
              <a:rPr lang="en-US" dirty="0" smtClean="0"/>
              <a:t>Step6: 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308B-C234-4940-A109-1A858636E3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2155</Words>
  <Application>Microsoft Office PowerPoint</Application>
  <PresentationFormat>On-screen Show (4:3)</PresentationFormat>
  <Paragraphs>454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Unit 1. Problem Solving with Computer</vt:lpstr>
      <vt:lpstr>Intro</vt:lpstr>
      <vt:lpstr>PowerPoint Presentation</vt:lpstr>
      <vt:lpstr>Never Ever Forget</vt:lpstr>
      <vt:lpstr>Stages while solving a problem using computer</vt:lpstr>
      <vt:lpstr>Fig. Steps in problem solving</vt:lpstr>
      <vt:lpstr>1. Problem Analysis</vt:lpstr>
      <vt:lpstr>Algorithm Development</vt:lpstr>
      <vt:lpstr>PowerPoint Presentation</vt:lpstr>
      <vt:lpstr>Three features of Algorithm</vt:lpstr>
      <vt:lpstr>Flowcharting</vt:lpstr>
      <vt:lpstr>Advantages of Flowcharts</vt:lpstr>
      <vt:lpstr>Flowchart Symbols</vt:lpstr>
      <vt:lpstr>Things to consider</vt:lpstr>
      <vt:lpstr>Write an algorithm and draw flowchart for finding the sum of any two numbers.</vt:lpstr>
      <vt:lpstr>Flowchart</vt:lpstr>
      <vt:lpstr>Some questions for Homework</vt:lpstr>
      <vt:lpstr>PowerPoint Presentation</vt:lpstr>
      <vt:lpstr>Coding</vt:lpstr>
      <vt:lpstr>Compilation</vt:lpstr>
      <vt:lpstr>Execution</vt:lpstr>
      <vt:lpstr>Debugging and Testing</vt:lpstr>
      <vt:lpstr>Debugging and Testing</vt:lpstr>
      <vt:lpstr>Program Documentation</vt:lpstr>
      <vt:lpstr>Two types of documentations</vt:lpstr>
      <vt:lpstr>Computer Program  and  Programming Language</vt:lpstr>
      <vt:lpstr>PowerPoint Presentation</vt:lpstr>
      <vt:lpstr>Types or levels of Programming Languages</vt:lpstr>
      <vt:lpstr>Low Level Language</vt:lpstr>
      <vt:lpstr>Machine-level Language</vt:lpstr>
      <vt:lpstr>PowerPoint Presentation</vt:lpstr>
      <vt:lpstr>Machine Level Language</vt:lpstr>
      <vt:lpstr>Assembly Language</vt:lpstr>
      <vt:lpstr>Some examples of instructions for assembly languages are as follows:</vt:lpstr>
      <vt:lpstr>Assembly language</vt:lpstr>
      <vt:lpstr>High Level Language</vt:lpstr>
      <vt:lpstr>High Level Language</vt:lpstr>
      <vt:lpstr>Compiler</vt:lpstr>
      <vt:lpstr>Interpreter</vt:lpstr>
      <vt:lpstr>Difference between compiler and interpreter</vt:lpstr>
      <vt:lpstr>Overview to C Programming</vt:lpstr>
      <vt:lpstr>PowerPoint Presentation</vt:lpstr>
      <vt:lpstr>History of C programming language</vt:lpstr>
      <vt:lpstr>Further Details</vt:lpstr>
      <vt:lpstr>Why use C?</vt:lpstr>
      <vt:lpstr>Executing a C Program</vt:lpstr>
      <vt:lpstr>Basic Structure of C Program</vt:lpstr>
      <vt:lpstr>1. Documentation Section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1. Problem Solving with Computer</dc:title>
  <dc:creator>ashim888</dc:creator>
  <cp:lastModifiedBy>ashim888</cp:lastModifiedBy>
  <cp:revision>280</cp:revision>
  <dcterms:created xsi:type="dcterms:W3CDTF">2015-12-05T03:35:14Z</dcterms:created>
  <dcterms:modified xsi:type="dcterms:W3CDTF">2015-12-27T08:49:25Z</dcterms:modified>
</cp:coreProperties>
</file>