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81" r:id="rId24"/>
    <p:sldId id="282" r:id="rId25"/>
    <p:sldId id="279" r:id="rId26"/>
    <p:sldId id="283" r:id="rId27"/>
    <p:sldId id="284" r:id="rId28"/>
    <p:sldId id="285" r:id="rId29"/>
    <p:sldId id="286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70" d="100"/>
          <a:sy n="70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0E48-DD31-4235-BF56-E8D74A566AFE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6254F-7780-4BA7-AB5C-69D7B33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6254F-7780-4BA7-AB5C-69D7B334A9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and Output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him\Desktop\Cprogramming\Unit 3\conversionCharac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152400"/>
            <a:ext cx="10378312" cy="786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i="1" dirty="0"/>
              <a:t>v</a:t>
            </a:r>
            <a:r>
              <a:rPr lang="en-US" i="1" dirty="0" smtClean="0"/>
              <a:t>oid </a:t>
            </a:r>
            <a:r>
              <a:rPr lang="en-US" i="1" dirty="0"/>
              <a:t>main</a:t>
            </a:r>
            <a:r>
              <a:rPr lang="en-US" i="1" dirty="0" smtClean="0"/>
              <a:t>()     //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Whitespace characters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int n1;</a:t>
            </a:r>
          </a:p>
          <a:p>
            <a:pPr marL="400050" lvl="1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clrscr();</a:t>
            </a:r>
          </a:p>
          <a:p>
            <a:pPr marL="400050" lvl="1" indent="0">
              <a:buNone/>
            </a:pPr>
            <a:r>
              <a:rPr lang="en-US" dirty="0"/>
              <a:t>printf("Enter a number: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%</a:t>
            </a:r>
            <a:r>
              <a:rPr lang="en-US" dirty="0"/>
              <a:t>d",&amp;n1);</a:t>
            </a:r>
          </a:p>
          <a:p>
            <a:pPr marL="400050" lvl="1" indent="0">
              <a:buNone/>
            </a:pPr>
            <a:r>
              <a:rPr lang="en-US" dirty="0"/>
              <a:t>printf("Enter a character: ");</a:t>
            </a:r>
          </a:p>
          <a:p>
            <a:pPr marL="400050" lvl="1" indent="0">
              <a:buNone/>
            </a:pPr>
            <a:r>
              <a:rPr lang="en-US" dirty="0"/>
              <a:t>scanf</a:t>
            </a:r>
            <a:r>
              <a:rPr lang="en-US" dirty="0" smtClean="0"/>
              <a:t>(“  %</a:t>
            </a:r>
            <a:r>
              <a:rPr lang="en-US" dirty="0"/>
              <a:t>c",&amp;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printf("\</a:t>
            </a:r>
            <a:r>
              <a:rPr lang="en-US" dirty="0" err="1"/>
              <a:t>nNumber</a:t>
            </a:r>
            <a:r>
              <a:rPr lang="en-US" dirty="0"/>
              <a:t>: %d \t Character: %c",n1,ch);</a:t>
            </a:r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Void main(){		</a:t>
            </a:r>
            <a:r>
              <a:rPr lang="en-US" sz="2800" dirty="0"/>
              <a:t>	// </a:t>
            </a:r>
            <a:r>
              <a:rPr lang="en-US" sz="2800" b="1" dirty="0">
                <a:solidFill>
                  <a:srgbClr val="FF0000"/>
                </a:solidFill>
              </a:rPr>
              <a:t>Ordinary characters 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400" dirty="0" smtClean="0"/>
              <a:t>Int </a:t>
            </a:r>
            <a:r>
              <a:rPr lang="en-US" sz="2400" dirty="0" err="1" smtClean="0"/>
              <a:t>day,year,month</a:t>
            </a:r>
            <a:r>
              <a:rPr lang="en-US" sz="2400" dirty="0" smtClean="0"/>
              <a:t>;</a:t>
            </a:r>
          </a:p>
          <a:p>
            <a:pPr marL="400050" lvl="1" indent="0">
              <a:buNone/>
            </a:pPr>
            <a:r>
              <a:rPr lang="en-US" sz="2400" dirty="0" smtClean="0"/>
              <a:t>clrscr();</a:t>
            </a:r>
          </a:p>
          <a:p>
            <a:pPr marL="400050" lvl="1" indent="0">
              <a:buNone/>
            </a:pPr>
            <a:r>
              <a:rPr lang="en-US" sz="2400" dirty="0" smtClean="0"/>
              <a:t>printf(“enter day month year in DD-MM-YYY format”);</a:t>
            </a:r>
          </a:p>
          <a:p>
            <a:pPr marL="400050" lvl="1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canf(“%d-%d-%</a:t>
            </a:r>
            <a:r>
              <a:rPr lang="en-US" sz="2400" dirty="0" err="1" smtClean="0"/>
              <a:t>d”,&amp;day,&amp;month,&amp;year</a:t>
            </a:r>
            <a:r>
              <a:rPr lang="en-US" sz="2400" dirty="0" smtClean="0"/>
              <a:t>);</a:t>
            </a:r>
          </a:p>
          <a:p>
            <a:pPr marL="400050" lvl="1" indent="0">
              <a:buNone/>
            </a:pPr>
            <a:r>
              <a:rPr lang="en-US" sz="2400" dirty="0" err="1" smtClean="0"/>
              <a:t>getch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main(){		//</a:t>
            </a:r>
            <a:r>
              <a:rPr lang="en-US" b="1" dirty="0" smtClean="0">
                <a:solidFill>
                  <a:srgbClr val="FF0000"/>
                </a:solidFill>
              </a:rPr>
              <a:t>Field width 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 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Max 5 numbers”);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scanf(“%5d”,&amp;d);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printf(“Entered Numbers: %</a:t>
            </a:r>
            <a:r>
              <a:rPr lang="en-US" dirty="0" err="1" smtClean="0"/>
              <a:t>d”,d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</a:t>
            </a:r>
            <a:r>
              <a:rPr lang="en-US" dirty="0" smtClean="0"/>
              <a:t>(){		</a:t>
            </a:r>
            <a:r>
              <a:rPr lang="en-US" b="1" dirty="0" smtClean="0">
                <a:solidFill>
                  <a:srgbClr val="FF0000"/>
                </a:solidFill>
              </a:rPr>
              <a:t>//Input String</a:t>
            </a:r>
          </a:p>
          <a:p>
            <a:pPr marL="0" indent="0">
              <a:buNone/>
            </a:pPr>
            <a:r>
              <a:rPr lang="en-US" dirty="0" smtClean="0"/>
              <a:t>	char string[10];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printf(“Enter Your Name”);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scanf(“%</a:t>
            </a:r>
            <a:r>
              <a:rPr lang="en-US" dirty="0" err="1"/>
              <a:t>s</a:t>
            </a:r>
            <a:r>
              <a:rPr lang="en-US" dirty="0" err="1" smtClean="0"/>
              <a:t>”,string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printf(“Your Name is %s”);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string[10];</a:t>
            </a:r>
          </a:p>
          <a:p>
            <a:pPr marL="400050" lvl="1" indent="0">
              <a:buNone/>
            </a:pPr>
            <a:r>
              <a:rPr lang="en-US" dirty="0" smtClean="0"/>
              <a:t>printf</a:t>
            </a:r>
            <a:r>
              <a:rPr lang="en-US" dirty="0"/>
              <a:t>("Enter Your Name:");</a:t>
            </a:r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printf("My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some versions of scanf() support the following conversion specifications for strings:-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%[character]</a:t>
            </a:r>
            <a:endParaRPr lang="en-US" dirty="0"/>
          </a:p>
          <a:p>
            <a:pPr lvl="1" fontAlgn="base"/>
            <a:r>
              <a:rPr lang="en-US" dirty="0"/>
              <a:t>only characters specified within the brackets are allowed in the input string</a:t>
            </a:r>
            <a:r>
              <a:rPr lang="en-US" dirty="0" smtClean="0"/>
              <a:t>.</a:t>
            </a:r>
          </a:p>
          <a:p>
            <a:pPr lvl="1" fontAlgn="base"/>
            <a:endParaRPr lang="en-US" dirty="0"/>
          </a:p>
          <a:p>
            <a:pPr marL="0" indent="0">
              <a:buNone/>
            </a:pPr>
            <a:r>
              <a:rPr lang="en-US" b="1" dirty="0"/>
              <a:t>%[^character</a:t>
            </a:r>
            <a:r>
              <a:rPr lang="en-US" b="1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character specified after the caret are not allowed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main(){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char string[10];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printf("Enter Your Name in uppercase:");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scanf("%</a:t>
            </a:r>
            <a:r>
              <a:rPr lang="en-US" b="1" dirty="0">
                <a:solidFill>
                  <a:srgbClr val="FF0000"/>
                </a:solidFill>
              </a:rPr>
              <a:t>[A-Z]</a:t>
            </a:r>
            <a:r>
              <a:rPr lang="en-US" dirty="0"/>
              <a:t>",string);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printf("Your Name is %</a:t>
            </a:r>
            <a:r>
              <a:rPr lang="en-US" dirty="0" err="1"/>
              <a:t>s",string</a:t>
            </a:r>
            <a:r>
              <a:rPr lang="en-US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US" dirty="0" err="1"/>
              <a:t>getch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400050" lvl="1" indent="0">
              <a:buNone/>
            </a:pPr>
            <a:r>
              <a:rPr lang="en-US" dirty="0" smtClean="0"/>
              <a:t>char string[10];</a:t>
            </a:r>
          </a:p>
          <a:p>
            <a:pPr marL="400050" lvl="1" indent="0">
              <a:buNone/>
            </a:pPr>
            <a:r>
              <a:rPr lang="en-US" dirty="0" smtClean="0"/>
              <a:t>printf("Enter Your Name:");</a:t>
            </a:r>
          </a:p>
          <a:p>
            <a:pPr marL="400050" lvl="1" indent="0">
              <a:buNone/>
            </a:pPr>
            <a:r>
              <a:rPr lang="en-US" dirty="0" smtClean="0"/>
              <a:t>scanf</a:t>
            </a:r>
            <a:r>
              <a:rPr lang="en-US" dirty="0" smtClean="0"/>
              <a:t>("%[</a:t>
            </a:r>
            <a:r>
              <a:rPr lang="en-US" dirty="0" smtClean="0">
                <a:solidFill>
                  <a:srgbClr val="FF0000"/>
                </a:solidFill>
              </a:rPr>
              <a:t>^\n</a:t>
            </a:r>
            <a:r>
              <a:rPr lang="en-US" dirty="0" smtClean="0"/>
              <a:t>]",string);</a:t>
            </a:r>
          </a:p>
          <a:p>
            <a:pPr marL="400050" lvl="1" indent="0">
              <a:buNone/>
            </a:pPr>
            <a:r>
              <a:rPr lang="en-US" dirty="0" smtClean="0"/>
              <a:t>printf("My Name is %</a:t>
            </a:r>
            <a:r>
              <a:rPr lang="en-US" dirty="0" err="1" smtClean="0"/>
              <a:t>s",string</a:t>
            </a:r>
            <a:r>
              <a:rPr lang="en-US" dirty="0" smtClean="0"/>
              <a:t>);</a:t>
            </a:r>
          </a:p>
          <a:p>
            <a:pPr marL="400050" lvl="1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%[^\n] tells the compiler to read a string until a newline character is entered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Mixed Data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printf(“enter an integer, floating number, gender and name</a:t>
            </a:r>
            <a:r>
              <a:rPr lang="en-US" dirty="0" smtClean="0"/>
              <a:t>:”);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scanf</a:t>
            </a:r>
            <a:r>
              <a:rPr lang="en-US" sz="2800" dirty="0">
                <a:solidFill>
                  <a:srgbClr val="FF0000"/>
                </a:solidFill>
              </a:rPr>
              <a:t>(“%d %f %</a:t>
            </a:r>
            <a:r>
              <a:rPr lang="en-US" sz="2800" dirty="0" smtClean="0">
                <a:solidFill>
                  <a:srgbClr val="FF0000"/>
                </a:solidFill>
              </a:rPr>
              <a:t>c%s</a:t>
            </a:r>
            <a:r>
              <a:rPr lang="en-US" sz="2800" dirty="0">
                <a:solidFill>
                  <a:srgbClr val="FF0000"/>
                </a:solidFill>
              </a:rPr>
              <a:t>”,&amp;i,&amp;n1,&amp;gender,&amp;name</a:t>
            </a:r>
            <a:r>
              <a:rPr lang="en-US" sz="2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scanf</a:t>
            </a:r>
            <a:r>
              <a:rPr lang="en-US" dirty="0"/>
              <a:t>() can contain mixed mode data.</a:t>
            </a:r>
          </a:p>
          <a:p>
            <a:pPr fontAlgn="base"/>
            <a:r>
              <a:rPr lang="en-US" dirty="0"/>
              <a:t>care should be taken to ensure that the input data items match the control specification.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without any input or output has no meaning.</a:t>
            </a:r>
          </a:p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smtClean="0">
                <a:sym typeface="Wingdings" panose="05000000000000000000" pitchFamily="2" charset="2"/>
              </a:rPr>
              <a:t> process  Output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Ex. </a:t>
            </a:r>
            <a:r>
              <a:rPr lang="en-US" i="1" dirty="0" smtClean="0">
                <a:sym typeface="Wingdings" panose="05000000000000000000" pitchFamily="2" charset="2"/>
              </a:rPr>
              <a:t>marks sheet of students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Reading the data from input devices and displaying the result are the two main tasks of any program.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2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Formatted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refers to the output of data that has been arranged in a particular format.</a:t>
            </a:r>
          </a:p>
          <a:p>
            <a:pPr fontAlgn="base"/>
            <a:r>
              <a:rPr lang="en-US" sz="2400" dirty="0"/>
              <a:t>printf() is a built in function which is used to output data from the computer onto a standard device i.e. screen</a:t>
            </a:r>
          </a:p>
          <a:p>
            <a:pPr fontAlgn="base"/>
            <a:r>
              <a:rPr lang="en-US" sz="2400" dirty="0"/>
              <a:t>G</a:t>
            </a:r>
            <a:r>
              <a:rPr lang="en-US" sz="2400" dirty="0" smtClean="0"/>
              <a:t>eneral form: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printf(“control string”,arg1,arg2,.....,</a:t>
            </a:r>
            <a:r>
              <a:rPr lang="en-US" sz="2400" dirty="0" err="1">
                <a:solidFill>
                  <a:srgbClr val="FF0000"/>
                </a:solidFill>
              </a:rPr>
              <a:t>arg</a:t>
            </a:r>
            <a:r>
              <a:rPr lang="en-US" sz="2400" dirty="0">
                <a:solidFill>
                  <a:srgbClr val="FF0000"/>
                </a:solidFill>
              </a:rPr>
              <a:t> n)</a:t>
            </a:r>
            <a:endParaRPr lang="en-US" sz="2400" dirty="0">
              <a:solidFill>
                <a:srgbClr val="FF0000"/>
              </a:solidFill>
            </a:endParaRPr>
          </a:p>
          <a:p>
            <a:pPr fontAlgn="base"/>
            <a:r>
              <a:rPr lang="en-US" sz="2400" dirty="0"/>
              <a:t>The control string consists of four types of items -</a:t>
            </a:r>
          </a:p>
          <a:p>
            <a:pPr lvl="1" fontAlgn="base"/>
            <a:r>
              <a:rPr lang="en-US" sz="1800" dirty="0"/>
              <a:t>characters that will be printed on the screen as they appear.</a:t>
            </a:r>
          </a:p>
          <a:p>
            <a:pPr lvl="1" fontAlgn="base"/>
            <a:r>
              <a:rPr lang="en-US" sz="1800" dirty="0"/>
              <a:t>format specifications that define the output format for display of each item</a:t>
            </a:r>
          </a:p>
          <a:p>
            <a:pPr lvl="1" fontAlgn="base"/>
            <a:r>
              <a:rPr lang="en-US" sz="1800" dirty="0"/>
              <a:t>escape sequence characters such as \n, \t </a:t>
            </a:r>
            <a:r>
              <a:rPr lang="en-US" sz="1800" dirty="0" smtClean="0"/>
              <a:t>etc.</a:t>
            </a:r>
            <a:endParaRPr lang="en-US" sz="1800" dirty="0"/>
          </a:p>
          <a:p>
            <a:pPr lvl="1" fontAlgn="base"/>
            <a:r>
              <a:rPr lang="en-US" sz="1800" dirty="0"/>
              <a:t>any combination of characters, format specifications and escape sequences</a:t>
            </a:r>
            <a:r>
              <a:rPr lang="en-US" sz="18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The control string has the form:</a:t>
            </a:r>
          </a:p>
          <a:p>
            <a:pPr marL="0" indent="0">
              <a:buNone/>
            </a:pPr>
            <a:r>
              <a:rPr lang="en-US" sz="2400" b="1" i="1" dirty="0" smtClean="0"/>
              <a:t>	</a:t>
            </a:r>
            <a:r>
              <a:rPr lang="en-US" sz="2400" b="1" i="1" dirty="0" smtClean="0">
                <a:solidFill>
                  <a:srgbClr val="FF0000"/>
                </a:solidFill>
              </a:rPr>
              <a:t>%[flag] [field width][.precision] conversion character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800" i="1" dirty="0" smtClean="0"/>
              <a:t>Flags [optional]</a:t>
            </a:r>
          </a:p>
          <a:p>
            <a:pPr lvl="1"/>
            <a:r>
              <a:rPr lang="en-US" sz="2400" i="1" dirty="0" smtClean="0"/>
              <a:t>“ – “ indicates data item to be left-justified</a:t>
            </a:r>
          </a:p>
          <a:p>
            <a:pPr lvl="1"/>
            <a:r>
              <a:rPr lang="en-US" sz="2400" i="1" dirty="0" smtClean="0"/>
              <a:t>“+” indicates a positive or negative sign to precede</a:t>
            </a:r>
          </a:p>
          <a:p>
            <a:pPr lvl="1"/>
            <a:r>
              <a:rPr lang="en-US" sz="2400" i="1" dirty="0" smtClean="0"/>
              <a:t>“0” indicates leading 0’s to appear instead of leading blanks</a:t>
            </a:r>
          </a:p>
          <a:p>
            <a:r>
              <a:rPr lang="en-US" sz="2800" i="1" dirty="0" smtClean="0"/>
              <a:t>Field width[optional]</a:t>
            </a:r>
          </a:p>
          <a:p>
            <a:pPr lvl="1"/>
            <a:r>
              <a:rPr lang="en-US" sz="2400" i="1" dirty="0" smtClean="0"/>
              <a:t>Same as before</a:t>
            </a:r>
          </a:p>
          <a:p>
            <a:r>
              <a:rPr lang="en-US" sz="2800" i="1" dirty="0" smtClean="0"/>
              <a:t>Precision [optional]</a:t>
            </a:r>
          </a:p>
          <a:p>
            <a:pPr lvl="1"/>
            <a:r>
              <a:rPr lang="en-US" sz="2400" i="1" dirty="0" smtClean="0"/>
              <a:t>The operation of precision field depends on the type of conversion. It must start with a period (.).</a:t>
            </a:r>
          </a:p>
          <a:p>
            <a:pPr marL="0" indent="0">
              <a:buNone/>
            </a:pPr>
            <a:endParaRPr lang="en-US" sz="2400" b="1" i="1" dirty="0"/>
          </a:p>
          <a:p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Doesn’t allow user to read or display data in desired format.</a:t>
            </a:r>
          </a:p>
          <a:p>
            <a:endParaRPr lang="en-US" dirty="0" smtClean="0"/>
          </a:p>
          <a:p>
            <a:r>
              <a:rPr lang="en-US" dirty="0" smtClean="0"/>
              <a:t>These library functions basically deals with a single character or a string of characters.</a:t>
            </a:r>
          </a:p>
          <a:p>
            <a:endParaRPr lang="en-US" dirty="0" smtClean="0"/>
          </a:p>
          <a:p>
            <a:r>
              <a:rPr lang="en-US" dirty="0" smtClean="0"/>
              <a:t>The functions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getchar</a:t>
            </a:r>
            <a:r>
              <a:rPr lang="en-US" b="1" dirty="0" smtClean="0">
                <a:solidFill>
                  <a:srgbClr val="FF0000"/>
                </a:solidFill>
              </a:rPr>
              <a:t>(), </a:t>
            </a: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(), gets(),puts(),</a:t>
            </a: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getche</a:t>
            </a:r>
            <a:r>
              <a:rPr lang="en-US" b="1" dirty="0" smtClean="0">
                <a:solidFill>
                  <a:srgbClr val="FF0000"/>
                </a:solidFill>
              </a:rPr>
              <a:t>(),</a:t>
            </a:r>
            <a:r>
              <a:rPr lang="en-US" b="1" dirty="0" err="1" smtClean="0">
                <a:solidFill>
                  <a:srgbClr val="FF0000"/>
                </a:solidFill>
              </a:rPr>
              <a:t>putch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are considered as </a:t>
            </a:r>
            <a:r>
              <a:rPr lang="en-US" b="1" dirty="0" smtClean="0"/>
              <a:t>unformatted functions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sz="3600" b="1" dirty="0" err="1" smtClean="0"/>
              <a:t>getchar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Reads a character from a standard input device. </a:t>
            </a:r>
          </a:p>
          <a:p>
            <a:pPr lvl="1"/>
            <a:r>
              <a:rPr lang="en-US" dirty="0" smtClean="0"/>
              <a:t>It takes the form: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Character_variable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Character_variable</a:t>
            </a:r>
            <a:r>
              <a:rPr lang="en-US" dirty="0" smtClean="0"/>
              <a:t> is a valid C char type variable.</a:t>
            </a:r>
          </a:p>
          <a:p>
            <a:pPr lvl="1"/>
            <a:r>
              <a:rPr lang="en-US" dirty="0" smtClean="0"/>
              <a:t>When this statement is encountered, the computer waits until a key is pressed and then assigns this character to </a:t>
            </a:r>
            <a:r>
              <a:rPr lang="en-US" dirty="0" err="1" smtClean="0"/>
              <a:t>character_variable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putchar</a:t>
            </a:r>
            <a:r>
              <a:rPr lang="en-US" sz="3600" b="1" dirty="0" smtClean="0"/>
              <a:t>()</a:t>
            </a:r>
          </a:p>
          <a:p>
            <a:pPr lvl="1"/>
            <a:r>
              <a:rPr lang="en-US" dirty="0" smtClean="0"/>
              <a:t>Displays a character to the standard output device. </a:t>
            </a:r>
          </a:p>
          <a:p>
            <a:pPr lvl="1"/>
            <a:r>
              <a:rPr lang="en-US" dirty="0" smtClean="0"/>
              <a:t>Its form:</a:t>
            </a:r>
          </a:p>
          <a:p>
            <a:pPr marL="914400" lvl="2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putchar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character_variable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character_variable</a:t>
            </a:r>
            <a:r>
              <a:rPr lang="en-US" dirty="0" smtClean="0"/>
              <a:t> is a char type variable containing a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Void main(){</a:t>
            </a:r>
          </a:p>
          <a:p>
            <a:pPr marL="800100" lvl="2" indent="0">
              <a:buNone/>
            </a:pPr>
            <a:r>
              <a:rPr lang="en-US" dirty="0" smtClean="0"/>
              <a:t>char gender;</a:t>
            </a:r>
          </a:p>
          <a:p>
            <a:pPr marL="800100" lvl="2" indent="0">
              <a:buNone/>
            </a:pPr>
            <a:r>
              <a:rPr lang="en-US" dirty="0" smtClean="0"/>
              <a:t>clrscr();</a:t>
            </a:r>
          </a:p>
          <a:p>
            <a:pPr marL="800100" lvl="2" indent="0">
              <a:buNone/>
            </a:pPr>
            <a:r>
              <a:rPr lang="en-US" dirty="0" smtClean="0"/>
              <a:t>printf(“Enter gender M or F”: );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gender=</a:t>
            </a:r>
            <a:r>
              <a:rPr lang="en-US" dirty="0" err="1" smtClean="0">
                <a:solidFill>
                  <a:srgbClr val="FF0000"/>
                </a:solidFill>
              </a:rPr>
              <a:t>getchar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800100" lvl="2" indent="0">
              <a:buNone/>
            </a:pPr>
            <a:r>
              <a:rPr lang="en-US" dirty="0" smtClean="0"/>
              <a:t>printf(“Your Gender is: “);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putchar</a:t>
            </a:r>
            <a:r>
              <a:rPr lang="en-US" dirty="0" smtClean="0">
                <a:solidFill>
                  <a:srgbClr val="FF0000"/>
                </a:solidFill>
              </a:rPr>
              <a:t>(gender);</a:t>
            </a:r>
          </a:p>
          <a:p>
            <a:pPr marL="800100" lvl="2" indent="0"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Input/output functions are the links between the user and the terminal.</a:t>
            </a:r>
          </a:p>
          <a:p>
            <a:endParaRPr lang="en-US" dirty="0" smtClean="0"/>
          </a:p>
          <a:p>
            <a:r>
              <a:rPr lang="en-US" dirty="0" smtClean="0"/>
              <a:t>Input functions are used to read data from keyboard are called </a:t>
            </a:r>
            <a:r>
              <a:rPr lang="en-US" b="1" dirty="0" smtClean="0"/>
              <a:t>standard input functions.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scanf(), </a:t>
            </a:r>
            <a:r>
              <a:rPr lang="en-US" dirty="0" err="1" smtClean="0"/>
              <a:t>getchar</a:t>
            </a:r>
            <a:r>
              <a:rPr lang="en-US" dirty="0" smtClean="0"/>
              <a:t>(),</a:t>
            </a:r>
            <a:r>
              <a:rPr lang="en-US" dirty="0" err="1" smtClean="0"/>
              <a:t>getche</a:t>
            </a:r>
            <a:r>
              <a:rPr lang="en-US" dirty="0" smtClean="0"/>
              <a:t>(),</a:t>
            </a:r>
            <a:r>
              <a:rPr lang="en-US" dirty="0" err="1" smtClean="0"/>
              <a:t>getch</a:t>
            </a:r>
            <a:r>
              <a:rPr lang="en-US" dirty="0" smtClean="0"/>
              <a:t>() etc.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functions are used to display the result on the screen are called </a:t>
            </a:r>
            <a:r>
              <a:rPr lang="en-US" b="1" dirty="0" smtClean="0"/>
              <a:t>standard output functions</a:t>
            </a:r>
            <a:r>
              <a:rPr lang="en-US" dirty="0" smtClean="0"/>
              <a:t>.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rintf(), </a:t>
            </a:r>
            <a:r>
              <a:rPr lang="en-US" dirty="0" err="1" smtClean="0"/>
              <a:t>putchar</a:t>
            </a:r>
            <a:r>
              <a:rPr lang="en-US" dirty="0" smtClean="0"/>
              <a:t>(), </a:t>
            </a:r>
            <a:r>
              <a:rPr lang="en-US" dirty="0" err="1" smtClean="0"/>
              <a:t>putch</a:t>
            </a:r>
            <a:r>
              <a:rPr lang="en-US" dirty="0" smtClean="0"/>
              <a:t>(), puts()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In C, the standard library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provides functions for input and output.</a:t>
            </a:r>
          </a:p>
          <a:p>
            <a:endParaRPr lang="en-US" b="1" dirty="0" smtClean="0"/>
          </a:p>
          <a:p>
            <a:r>
              <a:rPr lang="en-US" dirty="0" smtClean="0"/>
              <a:t>The instruction </a:t>
            </a: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tells the compiler to search for a file named 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 and places its contents at this point in the program.</a:t>
            </a:r>
          </a:p>
          <a:p>
            <a:endParaRPr lang="en-US" dirty="0" smtClean="0"/>
          </a:p>
          <a:p>
            <a:r>
              <a:rPr lang="en-US" dirty="0" smtClean="0"/>
              <a:t>The contents of the header file become part of the source code when it is compiled.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input/output functions are classified into two types –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Formatted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Unformatted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2800" dirty="0" smtClean="0"/>
              <a:t>Formatted functions allow the input read input from the keyboard or the output displayed on screen to be formatted according to our requirements.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Input function: scanf()</a:t>
            </a:r>
          </a:p>
          <a:p>
            <a:pPr lvl="1"/>
            <a:r>
              <a:rPr lang="en-US" dirty="0" smtClean="0"/>
              <a:t>Output function: printf()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Formatted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Ex: consider the following data:</a:t>
            </a:r>
          </a:p>
          <a:p>
            <a:pPr lvl="1"/>
            <a:r>
              <a:rPr lang="en-US" dirty="0" smtClean="0"/>
              <a:t>50, 13.45, Ram</a:t>
            </a:r>
          </a:p>
          <a:p>
            <a:pPr lvl="1"/>
            <a:r>
              <a:rPr lang="en-US" dirty="0" smtClean="0"/>
              <a:t>Int, float, char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is possible using the </a:t>
            </a:r>
            <a:r>
              <a:rPr lang="en-US" b="1" dirty="0" smtClean="0">
                <a:solidFill>
                  <a:srgbClr val="FF0000"/>
                </a:solidFill>
              </a:rPr>
              <a:t>scanf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function.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canf </a:t>
            </a:r>
            <a:r>
              <a:rPr lang="en-US" dirty="0" smtClean="0"/>
              <a:t>stands for scan formatted.</a:t>
            </a:r>
          </a:p>
          <a:p>
            <a:endParaRPr lang="en-US" dirty="0" smtClean="0"/>
          </a:p>
          <a:p>
            <a:r>
              <a:rPr lang="en-US" dirty="0" smtClean="0"/>
              <a:t>The built-in function </a:t>
            </a:r>
            <a:r>
              <a:rPr lang="en-US" b="1" dirty="0" smtClean="0">
                <a:solidFill>
                  <a:srgbClr val="FF0000"/>
                </a:solidFill>
              </a:rPr>
              <a:t>scanf() </a:t>
            </a:r>
            <a:r>
              <a:rPr lang="en-US" dirty="0" smtClean="0"/>
              <a:t>can be used to </a:t>
            </a:r>
            <a:r>
              <a:rPr lang="en-US" i="1" dirty="0" smtClean="0"/>
              <a:t>enter input data </a:t>
            </a:r>
            <a:r>
              <a:rPr lang="en-US" dirty="0" smtClean="0"/>
              <a:t>into the computer from a standard input device.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general form of scanf is,</a:t>
            </a:r>
          </a:p>
          <a:p>
            <a:pPr marL="457200" lvl="1" indent="0">
              <a:buNone/>
            </a:pPr>
            <a:r>
              <a:rPr lang="en-US" i="1" dirty="0" smtClean="0"/>
              <a:t>scanf(“control string” , arg1, arg1,….. </a:t>
            </a:r>
            <a:r>
              <a:rPr lang="en-US" i="1" dirty="0" err="1" smtClean="0"/>
              <a:t>argn</a:t>
            </a:r>
            <a:r>
              <a:rPr lang="en-US" i="1" dirty="0" smtClean="0"/>
              <a:t>);</a:t>
            </a:r>
          </a:p>
          <a:p>
            <a:endParaRPr lang="en-US" dirty="0"/>
          </a:p>
          <a:p>
            <a:pPr lvl="1"/>
            <a:r>
              <a:rPr lang="en-US" i="1" dirty="0" smtClean="0"/>
              <a:t>Control string</a:t>
            </a:r>
            <a:r>
              <a:rPr lang="en-US" dirty="0" smtClean="0">
                <a:sym typeface="Wingdings" panose="05000000000000000000" pitchFamily="2" charset="2"/>
              </a:rPr>
              <a:t> format in which data is to be entered.</a:t>
            </a:r>
          </a:p>
          <a:p>
            <a:pPr lvl="1"/>
            <a:r>
              <a:rPr lang="en-US" i="1" dirty="0" smtClean="0">
                <a:sym typeface="Wingdings" panose="05000000000000000000" pitchFamily="2" charset="2"/>
              </a:rPr>
              <a:t>arg1,arg2… </a:t>
            </a:r>
            <a:r>
              <a:rPr lang="en-US" dirty="0" smtClean="0">
                <a:sym typeface="Wingdings" panose="05000000000000000000" pitchFamily="2" charset="2"/>
              </a:rPr>
              <a:t> location where the data is stored.</a:t>
            </a:r>
          </a:p>
          <a:p>
            <a:pPr marL="2286000" lvl="5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  preceded by ampersand (&amp;)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4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sz="2800" dirty="0" smtClean="0"/>
              <a:t>The control string consists of individual groups of data formats, with one group for each input data item.</a:t>
            </a:r>
          </a:p>
          <a:p>
            <a:r>
              <a:rPr lang="en-US" sz="2800" dirty="0" smtClean="0"/>
              <a:t>Each data format must begin with a percentage sign.</a:t>
            </a:r>
          </a:p>
          <a:p>
            <a:r>
              <a:rPr lang="en-US" sz="2800" dirty="0" smtClean="0"/>
              <a:t>General form of control string: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i="1" dirty="0" smtClean="0"/>
              <a:t>whitespace character</a:t>
            </a:r>
            <a:r>
              <a:rPr lang="en-US" sz="1800" dirty="0" smtClean="0"/>
              <a:t>][</a:t>
            </a:r>
            <a:r>
              <a:rPr lang="en-US" sz="1800" i="1" dirty="0" smtClean="0"/>
              <a:t>ordinary character</a:t>
            </a:r>
            <a:r>
              <a:rPr lang="en-US" sz="1800" dirty="0" smtClean="0"/>
              <a:t>]%[</a:t>
            </a:r>
            <a:r>
              <a:rPr lang="en-US" sz="1800" i="1" dirty="0" smtClean="0"/>
              <a:t>field width</a:t>
            </a:r>
            <a:r>
              <a:rPr lang="en-US" sz="1800" dirty="0" smtClean="0"/>
              <a:t>] conversion character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2400" dirty="0" smtClean="0"/>
              <a:t>Whitespace characters [optional]</a:t>
            </a:r>
          </a:p>
          <a:p>
            <a:pPr lvl="1"/>
            <a:r>
              <a:rPr lang="en-US" sz="2400" dirty="0" smtClean="0"/>
              <a:t>Ordinary characters [Optional]</a:t>
            </a:r>
          </a:p>
          <a:p>
            <a:pPr lvl="1"/>
            <a:r>
              <a:rPr lang="en-US" sz="2400" dirty="0" smtClean="0"/>
              <a:t>Field width [Optional]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958</Words>
  <Application>Microsoft Office PowerPoint</Application>
  <PresentationFormat>On-screen Show (4:3)</PresentationFormat>
  <Paragraphs>188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Input and Output Operations</vt:lpstr>
      <vt:lpstr>Data Input and Output</vt:lpstr>
      <vt:lpstr>PowerPoint Presentation</vt:lpstr>
      <vt:lpstr>PowerPoint Presentation</vt:lpstr>
      <vt:lpstr>PowerPoint Presentation</vt:lpstr>
      <vt:lpstr>Formatted Functions</vt:lpstr>
      <vt:lpstr>Formatted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Mixed Data Types</vt:lpstr>
      <vt:lpstr>Formatted Output</vt:lpstr>
      <vt:lpstr>PowerPoint Presentation</vt:lpstr>
      <vt:lpstr>Unformatted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Operations</dc:title>
  <dc:creator>ashim888</dc:creator>
  <cp:lastModifiedBy>ashim888</cp:lastModifiedBy>
  <cp:revision>102</cp:revision>
  <dcterms:created xsi:type="dcterms:W3CDTF">2006-08-16T00:00:00Z</dcterms:created>
  <dcterms:modified xsi:type="dcterms:W3CDTF">2016-01-09T11:02:23Z</dcterms:modified>
</cp:coreProperties>
</file>