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5" r:id="rId9"/>
    <p:sldId id="264" r:id="rId10"/>
    <p:sldId id="276" r:id="rId11"/>
    <p:sldId id="265" r:id="rId12"/>
    <p:sldId id="277" r:id="rId13"/>
    <p:sldId id="260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2" r:id="rId30"/>
    <p:sldId id="285" r:id="rId31"/>
    <p:sldId id="286" r:id="rId32"/>
    <p:sldId id="287" r:id="rId33"/>
    <p:sldId id="288" r:id="rId34"/>
    <p:sldId id="289" r:id="rId35"/>
    <p:sldId id="296" r:id="rId36"/>
    <p:sldId id="293" r:id="rId37"/>
    <p:sldId id="294" r:id="rId38"/>
    <p:sldId id="297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 autoAdjust="0"/>
    <p:restoredTop sz="94682"/>
  </p:normalViewPr>
  <p:slideViewPr>
    <p:cSldViewPr>
      <p:cViewPr varScale="1">
        <p:scale>
          <a:sx n="119" d="100"/>
          <a:sy n="119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09800"/>
            <a:ext cx="7162800" cy="2438400"/>
          </a:xfrm>
        </p:spPr>
        <p:txBody>
          <a:bodyPr>
            <a:normAutofit/>
          </a:bodyPr>
          <a:lstStyle/>
          <a:p>
            <a:r>
              <a:rPr lang="en-US" b="1" dirty="0" smtClean="0"/>
              <a:t>Operators</a:t>
            </a:r>
            <a:br>
              <a:rPr lang="en-US" b="1" dirty="0" smtClean="0"/>
            </a:br>
            <a:r>
              <a:rPr lang="en-US" b="1" dirty="0" smtClean="0"/>
              <a:t>and </a:t>
            </a:r>
            <a:br>
              <a:rPr lang="en-US" b="1" dirty="0" smtClean="0"/>
            </a:br>
            <a:r>
              <a:rPr lang="en-US" b="1" dirty="0" smtClean="0"/>
              <a:t>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609600"/>
            <a:ext cx="6400800" cy="914400"/>
          </a:xfrm>
        </p:spPr>
        <p:txBody>
          <a:bodyPr>
            <a:normAutofit lnSpcReduction="10000"/>
          </a:bodyPr>
          <a:lstStyle/>
          <a:p>
            <a:r>
              <a:rPr lang="en-US" sz="6000" dirty="0" smtClean="0"/>
              <a:t>Unit 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106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main</a:t>
            </a:r>
            <a:r>
              <a:rPr lang="en-US" sz="1800" dirty="0"/>
              <a:t>() {  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a = 21;   </a:t>
            </a:r>
            <a:r>
              <a:rPr lang="en-US" sz="1400" dirty="0" err="1"/>
              <a:t>int</a:t>
            </a:r>
            <a:r>
              <a:rPr lang="en-US" sz="1400" dirty="0"/>
              <a:t> b = 10;   </a:t>
            </a:r>
            <a:r>
              <a:rPr lang="en-US" sz="1400" dirty="0" err="1"/>
              <a:t>int</a:t>
            </a:r>
            <a:r>
              <a:rPr lang="en-US" sz="1400" dirty="0"/>
              <a:t> c 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if</a:t>
            </a:r>
            <a:r>
              <a:rPr lang="en-US" sz="1400" dirty="0"/>
              <a:t>( a == b ) 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1 - a is equal to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   </a:t>
            </a:r>
          </a:p>
          <a:p>
            <a:pPr marL="400050" lvl="1" indent="0">
              <a:buNone/>
            </a:pPr>
            <a:r>
              <a:rPr lang="en-US" sz="1400" dirty="0" smtClean="0"/>
              <a:t>else </a:t>
            </a:r>
            <a:r>
              <a:rPr lang="en-US" sz="1400" dirty="0"/>
              <a:t>{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("Line 1 - a is not equal to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</a:t>
            </a:r>
            <a:r>
              <a:rPr lang="en-US" sz="1400" dirty="0"/>
              <a:t>	</a:t>
            </a:r>
            <a:endParaRPr lang="en-US" sz="14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if </a:t>
            </a:r>
            <a:r>
              <a:rPr lang="en-US" sz="1400" dirty="0"/>
              <a:t>( a &lt; b ) 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2 - a is less than b\n" );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}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else </a:t>
            </a:r>
            <a:r>
              <a:rPr lang="en-US" sz="1400" dirty="0"/>
              <a:t>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2 - a is not less than b\n" );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}	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if ( a &gt; b ) </a:t>
            </a:r>
            <a:r>
              <a:rPr lang="en-US" sz="1400" dirty="0" smtClean="0"/>
              <a:t>{</a:t>
            </a:r>
          </a:p>
          <a:p>
            <a:pPr marL="400050" lvl="1" indent="0">
              <a:buNone/>
            </a:pPr>
            <a:r>
              <a:rPr lang="en-US" sz="1400" dirty="0" smtClean="0"/>
              <a:t>      </a:t>
            </a:r>
            <a:r>
              <a:rPr lang="en-US" sz="1400" dirty="0" err="1"/>
              <a:t>printf</a:t>
            </a:r>
            <a:r>
              <a:rPr lang="en-US" sz="1400" dirty="0"/>
              <a:t>("Line 3 - a is greater than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   </a:t>
            </a:r>
          </a:p>
          <a:p>
            <a:pPr marL="400050" lvl="1" indent="0">
              <a:buNone/>
            </a:pPr>
            <a:r>
              <a:rPr lang="en-US" sz="1400" dirty="0" smtClean="0"/>
              <a:t>else </a:t>
            </a:r>
            <a:r>
              <a:rPr lang="en-US" sz="1400" dirty="0"/>
              <a:t>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3 - a is not greater than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      </a:t>
            </a:r>
          </a:p>
          <a:p>
            <a:pPr marL="400050" lvl="1" indent="0">
              <a:buNone/>
            </a:pPr>
            <a:r>
              <a:rPr lang="en-US" sz="1400" dirty="0" smtClean="0"/>
              <a:t>/* </a:t>
            </a:r>
            <a:r>
              <a:rPr lang="en-US" sz="1400" dirty="0"/>
              <a:t>Lets change value of a and b */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= 5;   b = 20;	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if </a:t>
            </a:r>
            <a:r>
              <a:rPr lang="en-US" sz="1400" dirty="0"/>
              <a:t>( a &lt;= b ) 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4 - a is either less than or equal to 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</a:t>
            </a:r>
            <a:r>
              <a:rPr lang="en-US" sz="1400" dirty="0"/>
              <a:t>	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if </a:t>
            </a:r>
            <a:r>
              <a:rPr lang="en-US" sz="1400" dirty="0"/>
              <a:t>( b &gt;= a ) 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5 - b is either greater than  or equal to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64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Assume variable 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 holds 1 and variable 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 holds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17545"/>
              </p:ext>
            </p:extLst>
          </p:nvPr>
        </p:nvGraphicFramePr>
        <p:xfrm>
          <a:off x="533400" y="1447801"/>
          <a:ext cx="7924800" cy="4724399"/>
        </p:xfrm>
        <a:graphic>
          <a:graphicData uri="http://schemas.openxmlformats.org/drawingml/2006/table">
            <a:tbl>
              <a:tblPr/>
              <a:tblGrid>
                <a:gridCol w="1141486"/>
                <a:gridCol w="4342895"/>
                <a:gridCol w="2440419"/>
              </a:tblGrid>
              <a:tr h="701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Operator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Example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249680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&amp;&amp;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Called Logical AND operator. If both the operands are non-zero, then the condition becomes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(A &amp;&amp; B) is false.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680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||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Called Logical OR Operator. If any of the two operands is non-zero, then the condition becomes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(A || B) is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!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Called Logical NOT Operator. It is used to reverse the logical state of its operand. If a condition is true, then Logical NOT operator will make it false.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!(A &amp;&amp; B) is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Void main</a:t>
            </a:r>
            <a:r>
              <a:rPr lang="en-US" sz="2800" dirty="0"/>
              <a:t>()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a = 5; </a:t>
            </a:r>
            <a:r>
              <a:rPr lang="en-US" sz="2800" dirty="0" err="1"/>
              <a:t>int</a:t>
            </a:r>
            <a:r>
              <a:rPr lang="en-US" sz="2800" dirty="0"/>
              <a:t> b = 20; </a:t>
            </a:r>
            <a:r>
              <a:rPr lang="en-US" sz="2800" dirty="0" err="1"/>
              <a:t>int</a:t>
            </a:r>
            <a:r>
              <a:rPr lang="en-US" sz="2800" dirty="0"/>
              <a:t> c 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( a &amp;&amp; b 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printf</a:t>
            </a:r>
            <a:r>
              <a:rPr lang="en-US" sz="2800" dirty="0"/>
              <a:t>("Line 1 - Condition is true\n" 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if ( a || b 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/>
              <a:t>("Line 2 - Condition is true\n" 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 </a:t>
            </a:r>
          </a:p>
          <a:p>
            <a:pPr marL="0" indent="0">
              <a:buNone/>
            </a:pPr>
            <a:r>
              <a:rPr lang="en-US" sz="2800" dirty="0" smtClean="0"/>
              <a:t>/* </a:t>
            </a:r>
            <a:r>
              <a:rPr lang="en-US" sz="2800" dirty="0"/>
              <a:t>lets change the value of a and b */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= 0; b = 10;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( a &amp;&amp; b 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printf</a:t>
            </a:r>
            <a:r>
              <a:rPr lang="en-US" sz="2800" dirty="0"/>
              <a:t>("Line 3 - Condition is true\n" 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 </a:t>
            </a:r>
            <a:r>
              <a:rPr lang="en-US" sz="2800" dirty="0"/>
              <a:t>else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 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/>
              <a:t>("Line 3 - Condition is not true\n" 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( !(a &amp;&amp; b) 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printf</a:t>
            </a:r>
            <a:r>
              <a:rPr lang="en-US" sz="2800" dirty="0"/>
              <a:t>("Line 4 - Condition is true\n" 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19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000547"/>
              </p:ext>
            </p:extLst>
          </p:nvPr>
        </p:nvGraphicFramePr>
        <p:xfrm>
          <a:off x="457200" y="914400"/>
          <a:ext cx="8382000" cy="5554514"/>
        </p:xfrm>
        <a:graphic>
          <a:graphicData uri="http://schemas.openxmlformats.org/drawingml/2006/table">
            <a:tbl>
              <a:tblPr/>
              <a:tblGrid>
                <a:gridCol w="1207340"/>
                <a:gridCol w="4593448"/>
                <a:gridCol w="2581212"/>
              </a:tblGrid>
              <a:tr h="415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7774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Simple assignment operator. Assigns values from right side operands to left side operand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= A + B will assign the value of A + B to C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Add AND assignment operator. It adds the right operand to the left operand and assign the result to the left operand.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+= A is equivalent to C = C + A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71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Subtract AND assignment operator. It subtracts the right operand from the left operand and assigns the result to the left operand.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-= A is equivalent to C = C - A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71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*=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Multiply AND assignment operator. It multiplies the right operand with the left operand and assigns the result to the left operand.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*= A is equivalent to C = C * A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71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/=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 AND assignment operator. It divides the left operand with the right operand and assigns the result to the left operand.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/= A is equivalent to C = C / A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%=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Modulus AND assignment operator. It takes modulus using two operands and assigns the result to the left operand.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 %= A is equivalent to C = C % A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5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Increment And Decrement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Increment operator is used to increase the value of an operand by 1</a:t>
            </a:r>
          </a:p>
          <a:p>
            <a:r>
              <a:rPr lang="en-US" dirty="0" smtClean="0"/>
              <a:t>Decrement operator is used to decrease the value of an operand by 1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242906"/>
              </p:ext>
            </p:extLst>
          </p:nvPr>
        </p:nvGraphicFramePr>
        <p:xfrm>
          <a:off x="838200" y="3429000"/>
          <a:ext cx="7380648" cy="2781022"/>
        </p:xfrm>
        <a:graphic>
          <a:graphicData uri="http://schemas.openxmlformats.org/drawingml/2006/table">
            <a:tbl>
              <a:tblPr/>
              <a:tblGrid>
                <a:gridCol w="988678"/>
                <a:gridCol w="4092344"/>
                <a:gridCol w="2299626"/>
              </a:tblGrid>
              <a:tr h="39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879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++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++</a:t>
                      </a:r>
                      <a:r>
                        <a:rPr lang="en-US" sz="1800" baseline="0" dirty="0" smtClean="0">
                          <a:effectLst/>
                        </a:rPr>
                        <a:t>variable (</a:t>
                      </a:r>
                      <a:r>
                        <a:rPr lang="en-US" sz="1800" b="1" baseline="0" dirty="0" smtClean="0">
                          <a:effectLst/>
                        </a:rPr>
                        <a:t>prefix notation</a:t>
                      </a:r>
                      <a:r>
                        <a:rPr lang="en-US" sz="1800" baseline="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Variable = variable + 1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42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++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variable++ (</a:t>
                      </a:r>
                      <a:r>
                        <a:rPr lang="en-US" sz="1800" b="1" baseline="0" dirty="0" smtClean="0">
                          <a:effectLst/>
                        </a:rPr>
                        <a:t>postfix notation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Variable= variable + 1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42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--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- -variable (</a:t>
                      </a:r>
                      <a:r>
                        <a:rPr lang="en-US" sz="1800" b="1" baseline="0" dirty="0" smtClean="0">
                          <a:effectLst/>
                        </a:rPr>
                        <a:t>prefix notation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Variable =variable - 1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72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--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variable- - (</a:t>
                      </a:r>
                      <a:r>
                        <a:rPr lang="en-US" sz="1800" b="1" baseline="0" dirty="0" smtClean="0">
                          <a:effectLst/>
                        </a:rPr>
                        <a:t>postfix notation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Variable =variable - 1</a:t>
                      </a:r>
                    </a:p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void main(){</a:t>
            </a:r>
          </a:p>
          <a:p>
            <a:pPr marL="0" indent="0">
              <a:buNone/>
            </a:pPr>
            <a:r>
              <a:rPr lang="en-US" sz="2400" dirty="0"/>
              <a:t>	int a= 10;</a:t>
            </a:r>
          </a:p>
          <a:p>
            <a:pPr marL="0" indent="0">
              <a:buNone/>
            </a:pPr>
            <a:r>
              <a:rPr lang="en-US" sz="2400" dirty="0"/>
              <a:t>	clrscr();</a:t>
            </a:r>
          </a:p>
          <a:p>
            <a:pPr marL="0" indent="0">
              <a:buNone/>
            </a:pPr>
            <a:r>
              <a:rPr lang="en-US" sz="2400" dirty="0"/>
              <a:t>	printf("a =%</a:t>
            </a:r>
            <a:r>
              <a:rPr lang="en-US" sz="2400" dirty="0" err="1"/>
              <a:t>d",a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printf("a =%d",++a);</a:t>
            </a:r>
          </a:p>
          <a:p>
            <a:pPr marL="0" indent="0">
              <a:buNone/>
            </a:pPr>
            <a:r>
              <a:rPr lang="en-US" sz="2400" dirty="0"/>
              <a:t>	printf("a =%</a:t>
            </a:r>
            <a:r>
              <a:rPr lang="en-US" sz="2400" dirty="0" err="1"/>
              <a:t>d",a</a:t>
            </a:r>
            <a:r>
              <a:rPr lang="en-US" sz="2400" dirty="0"/>
              <a:t>++);</a:t>
            </a:r>
          </a:p>
          <a:p>
            <a:pPr marL="0" indent="0">
              <a:buNone/>
            </a:pPr>
            <a:r>
              <a:rPr lang="en-US" sz="2400" dirty="0"/>
              <a:t>	printf("a =%</a:t>
            </a:r>
            <a:r>
              <a:rPr lang="en-US" sz="2400" dirty="0" err="1"/>
              <a:t>d",a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/>
              <a:t>	int a= 10;</a:t>
            </a:r>
          </a:p>
          <a:p>
            <a:pPr marL="0" indent="0">
              <a:buNone/>
            </a:pPr>
            <a:r>
              <a:rPr lang="en-US" dirty="0"/>
              <a:t>	clrscr();</a:t>
            </a:r>
          </a:p>
          <a:p>
            <a:pPr marL="0" indent="0">
              <a:buNone/>
            </a:pPr>
            <a:r>
              <a:rPr lang="en-US" dirty="0"/>
              <a:t>	printf("a =%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printf("a =%d",++a);</a:t>
            </a:r>
          </a:p>
          <a:p>
            <a:pPr marL="0" indent="0">
              <a:buNone/>
            </a:pPr>
            <a:r>
              <a:rPr lang="en-US" dirty="0"/>
              <a:t>	printf("a =%</a:t>
            </a:r>
            <a:r>
              <a:rPr lang="en-US" dirty="0" err="1"/>
              <a:t>d",a</a:t>
            </a:r>
            <a:r>
              <a:rPr lang="en-US" dirty="0"/>
              <a:t>++);</a:t>
            </a:r>
          </a:p>
          <a:p>
            <a:pPr marL="0" indent="0">
              <a:buNone/>
            </a:pPr>
            <a:r>
              <a:rPr lang="en-US" dirty="0"/>
              <a:t>	printf("a =%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a=10</a:t>
            </a:r>
          </a:p>
          <a:p>
            <a:pPr marL="0" indent="0">
              <a:buNone/>
            </a:pPr>
            <a:r>
              <a:rPr lang="en-US" dirty="0"/>
              <a:t>a=11</a:t>
            </a:r>
          </a:p>
          <a:p>
            <a:pPr marL="0" indent="0">
              <a:buNone/>
            </a:pPr>
            <a:r>
              <a:rPr lang="en-US" dirty="0"/>
              <a:t>a=11</a:t>
            </a:r>
          </a:p>
          <a:p>
            <a:pPr marL="0" indent="0">
              <a:buNone/>
            </a:pPr>
            <a:r>
              <a:rPr lang="en-US" dirty="0"/>
              <a:t>a=12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878"/>
            <a:ext cx="8229600" cy="5075285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operator pair</a:t>
            </a:r>
            <a:r>
              <a:rPr lang="en-US" sz="2400" b="1" dirty="0" smtClean="0">
                <a:solidFill>
                  <a:srgbClr val="FF0000"/>
                </a:solidFill>
              </a:rPr>
              <a:t> “?:” </a:t>
            </a:r>
            <a:r>
              <a:rPr lang="en-US" sz="2400" dirty="0" smtClean="0"/>
              <a:t>is known as conditional operator.</a:t>
            </a:r>
          </a:p>
          <a:p>
            <a:r>
              <a:rPr lang="en-US" sz="2400" dirty="0" smtClean="0"/>
              <a:t>It takes </a:t>
            </a:r>
            <a:r>
              <a:rPr lang="en-US" sz="2400" b="1" dirty="0" smtClean="0">
                <a:solidFill>
                  <a:srgbClr val="FF0000"/>
                </a:solidFill>
              </a:rPr>
              <a:t>three operands. </a:t>
            </a:r>
            <a:r>
              <a:rPr lang="en-US" sz="2400" dirty="0" smtClean="0"/>
              <a:t>Also called ternary operator.</a:t>
            </a:r>
          </a:p>
          <a:p>
            <a:r>
              <a:rPr lang="en-US" sz="2400" dirty="0" smtClean="0"/>
              <a:t>General form: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expression1 ? expression 2 : expression 3</a:t>
            </a:r>
          </a:p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expression1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is evaluated first</a:t>
            </a:r>
          </a:p>
          <a:p>
            <a:pPr marL="457200" lvl="1" indent="0">
              <a:buNone/>
            </a:pPr>
            <a:r>
              <a:rPr lang="en-US" sz="2400" dirty="0" smtClean="0"/>
              <a:t>If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expression1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is true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then value of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expression2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is the value of condition 	expression</a:t>
            </a:r>
          </a:p>
          <a:p>
            <a:pPr marL="457200" lvl="1" indent="0">
              <a:buNone/>
            </a:pPr>
            <a:r>
              <a:rPr lang="en-US" sz="2400" dirty="0" smtClean="0"/>
              <a:t>else</a:t>
            </a:r>
          </a:p>
          <a:p>
            <a:pPr marL="457200" lvl="1" indent="0">
              <a:buNone/>
            </a:pPr>
            <a:r>
              <a:rPr lang="en-US" sz="2400" dirty="0" smtClean="0"/>
              <a:t>	the value of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expression3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is the value of conditional 	expression</a:t>
            </a: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93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int n1,n2, larger;</a:t>
            </a:r>
          </a:p>
          <a:p>
            <a:pPr marL="0" indent="0">
              <a:buNone/>
            </a:pPr>
            <a:r>
              <a:rPr lang="en-US" dirty="0"/>
              <a:t>	clrscr();</a:t>
            </a:r>
          </a:p>
          <a:p>
            <a:pPr marL="0" indent="0">
              <a:buNone/>
            </a:pPr>
            <a:r>
              <a:rPr lang="en-US" dirty="0"/>
              <a:t>	printf("Enter Two numbers:");</a:t>
            </a:r>
          </a:p>
          <a:p>
            <a:pPr marL="0" indent="0">
              <a:buNone/>
            </a:pPr>
            <a:r>
              <a:rPr lang="en-US" dirty="0"/>
              <a:t>	scanf("%d%d",&amp;n1,&amp;n2);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larger= n1&gt;n2 ? n1 : n2;</a:t>
            </a:r>
          </a:p>
          <a:p>
            <a:pPr marL="0" indent="0">
              <a:buNone/>
            </a:pPr>
            <a:r>
              <a:rPr lang="en-US" dirty="0"/>
              <a:t>	printf("The larger number is %d</a:t>
            </a:r>
            <a:r>
              <a:rPr lang="en-US" dirty="0" smtClean="0"/>
              <a:t>", larger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1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Bitwise 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Bitwise operators are used for manipulating data at bit level.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These operators are used for testing the bits or shifting them to the left or to the right.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Can be applied only to integer-type operands and not to float or double.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Three types of bitwise operators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Bitwise logical operators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Bitwise shift operators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One’s complement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Symbol that operates on certain data type or data item.</a:t>
            </a:r>
          </a:p>
          <a:p>
            <a:endParaRPr lang="en-US" dirty="0" smtClean="0"/>
          </a:p>
          <a:p>
            <a:r>
              <a:rPr lang="en-US" dirty="0" smtClean="0"/>
              <a:t>Used in program to perform certain mathematical or logical manipulations.</a:t>
            </a:r>
          </a:p>
          <a:p>
            <a:endParaRPr lang="en-US" dirty="0" smtClean="0"/>
          </a:p>
          <a:p>
            <a:r>
              <a:rPr lang="en-US" dirty="0" smtClean="0"/>
              <a:t>Ex: in a simple expression </a:t>
            </a:r>
            <a:r>
              <a:rPr lang="en-US" b="1" dirty="0" smtClean="0">
                <a:solidFill>
                  <a:srgbClr val="FF0000"/>
                </a:solidFill>
              </a:rPr>
              <a:t>5+6</a:t>
            </a:r>
            <a:r>
              <a:rPr lang="en-US" b="1" dirty="0" smtClean="0"/>
              <a:t>, </a:t>
            </a:r>
            <a:r>
              <a:rPr lang="en-US" dirty="0" smtClean="0"/>
              <a:t>the symbol “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” is called an operator which operates on two data items </a:t>
            </a:r>
            <a:r>
              <a:rPr lang="en-US" dirty="0" smtClean="0">
                <a:solidFill>
                  <a:srgbClr val="FF0000"/>
                </a:solidFill>
              </a:rPr>
              <a:t>5 and 6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data items that operator act upon are called </a:t>
            </a:r>
            <a:r>
              <a:rPr lang="en-US" b="1" dirty="0" smtClean="0">
                <a:solidFill>
                  <a:srgbClr val="FF0000"/>
                </a:solidFill>
              </a:rPr>
              <a:t>operands.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Performs logical tests between two integer-type operands.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These operators work on their operands bit-by-bit starting from the least significant(</a:t>
            </a:r>
            <a:r>
              <a:rPr lang="en-US" dirty="0" err="1" smtClean="0"/>
              <a:t>i.e</a:t>
            </a:r>
            <a:r>
              <a:rPr lang="en-US" dirty="0" smtClean="0"/>
              <a:t> rightmost) bit.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Three logical bitwise operators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Bitwise AND(&amp;)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Bitwise OR( | )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Bitwise Exclusive OR (^)</a:t>
            </a:r>
          </a:p>
        </p:txBody>
      </p:sp>
    </p:spTree>
    <p:extLst>
      <p:ext uri="{BB962C8B-B14F-4D97-AF65-F5344CB8AC3E}">
        <p14:creationId xmlns:p14="http://schemas.microsoft.com/office/powerpoint/2010/main" val="5992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Bitwise And (&amp;)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Logical </a:t>
            </a:r>
            <a:r>
              <a:rPr lang="en-US" dirty="0" err="1" smtClean="0"/>
              <a:t>ANDing</a:t>
            </a:r>
            <a:r>
              <a:rPr lang="en-US" dirty="0" smtClean="0"/>
              <a:t> between two operands.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result of </a:t>
            </a:r>
            <a:r>
              <a:rPr lang="en-US" dirty="0" err="1" smtClean="0"/>
              <a:t>ANDing</a:t>
            </a:r>
            <a:r>
              <a:rPr lang="en-US" dirty="0" smtClean="0"/>
              <a:t> operation is 1 if both the bits have a value of 1; otherwise it is 0.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Consider n1=60 and n2=15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N1</a:t>
            </a:r>
            <a:r>
              <a:rPr lang="en-US" dirty="0" smtClean="0">
                <a:sym typeface="Wingdings"/>
              </a:rPr>
              <a:t> 0000 0000 0011 1100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/>
              </a:rPr>
              <a:t>N2 0000 0000 0000 1111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/>
              </a:rPr>
              <a:t>If n3= n1 &amp; n2;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3  0000 0000 0000 1100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Bitwise </a:t>
            </a:r>
            <a:r>
              <a:rPr lang="en-US" dirty="0" smtClean="0"/>
              <a:t>OR( |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err="1" smtClean="0"/>
              <a:t>ORing</a:t>
            </a:r>
            <a:r>
              <a:rPr lang="en-US" dirty="0" smtClean="0"/>
              <a:t> between two operands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The result of </a:t>
            </a:r>
            <a:r>
              <a:rPr lang="en-US" dirty="0" err="1" smtClean="0"/>
              <a:t>Oring</a:t>
            </a:r>
            <a:r>
              <a:rPr lang="en-US" dirty="0" smtClean="0"/>
              <a:t> operations is 1 if either of the bits have value of 1; otherwise it is 0.</a:t>
            </a:r>
          </a:p>
          <a:p>
            <a:pPr>
              <a:lnSpc>
                <a:spcPct val="160000"/>
              </a:lnSpc>
            </a:pPr>
            <a:r>
              <a:rPr lang="en-US" dirty="0"/>
              <a:t>Consider n1=60 and n2=15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N1</a:t>
            </a:r>
            <a:r>
              <a:rPr lang="en-US" dirty="0">
                <a:sym typeface="Wingdings"/>
              </a:rPr>
              <a:t> 0000 0000 0011 1100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ym typeface="Wingdings"/>
              </a:rPr>
              <a:t>N2 0000 0000 0000 1111</a:t>
            </a:r>
          </a:p>
          <a:p>
            <a:pPr>
              <a:lnSpc>
                <a:spcPct val="160000"/>
              </a:lnSpc>
            </a:pPr>
            <a:r>
              <a:rPr lang="en-US" dirty="0">
                <a:sym typeface="Wingdings"/>
              </a:rPr>
              <a:t>If n3= n1 </a:t>
            </a:r>
            <a:r>
              <a:rPr lang="en-US" dirty="0" smtClean="0">
                <a:sym typeface="Wingdings"/>
              </a:rPr>
              <a:t>| </a:t>
            </a:r>
            <a:r>
              <a:rPr lang="en-US" dirty="0">
                <a:sym typeface="Wingdings"/>
              </a:rPr>
              <a:t>n2;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ym typeface="Wingdings"/>
              </a:rPr>
              <a:t>n3  0000 0000 </a:t>
            </a:r>
            <a:r>
              <a:rPr lang="en-US" dirty="0" smtClean="0">
                <a:sym typeface="Wingdings"/>
              </a:rPr>
              <a:t>0011 1111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Bitwise Exclusive XOR ( ^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result of Exclusive </a:t>
            </a:r>
            <a:r>
              <a:rPr lang="en-US" dirty="0" err="1" smtClean="0"/>
              <a:t>ORing</a:t>
            </a:r>
            <a:r>
              <a:rPr lang="en-US" dirty="0" smtClean="0"/>
              <a:t> operations is 1 only if one of the bits have a value of 1; otherwise it is 0.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Consider n1=60 and n2=15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N1</a:t>
            </a:r>
            <a:r>
              <a:rPr lang="en-US" dirty="0">
                <a:sym typeface="Wingdings"/>
              </a:rPr>
              <a:t> 0000 0000 0011 1100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/>
              </a:rPr>
              <a:t>N2 0000 0000 0000 1111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/>
              </a:rPr>
              <a:t>If n3= n1 &amp; n2;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/>
              </a:rPr>
              <a:t>n3  0000 0000 </a:t>
            </a:r>
            <a:r>
              <a:rPr lang="en-US" dirty="0" smtClean="0">
                <a:sym typeface="Wingdings"/>
              </a:rPr>
              <a:t>0011 0011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n1=60,n2=51,AND, OR, XOR;	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AND= n1 </a:t>
            </a:r>
            <a:r>
              <a:rPr lang="en-US" dirty="0">
                <a:solidFill>
                  <a:schemeClr val="accent4"/>
                </a:solidFill>
              </a:rPr>
              <a:t>&amp; n2;	</a:t>
            </a:r>
            <a:endParaRPr lang="en-US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OR= n1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| n2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XOR</a:t>
            </a:r>
            <a:r>
              <a:rPr lang="en-US" dirty="0" smtClean="0">
                <a:solidFill>
                  <a:srgbClr val="FF0000"/>
                </a:solidFill>
              </a:rPr>
              <a:t>= n1 </a:t>
            </a:r>
            <a:r>
              <a:rPr lang="en-US" dirty="0">
                <a:solidFill>
                  <a:srgbClr val="FF0000"/>
                </a:solidFill>
              </a:rPr>
              <a:t>^ n2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("AND=%d\</a:t>
            </a:r>
            <a:r>
              <a:rPr lang="en-US" dirty="0" err="1"/>
              <a:t>n",AND</a:t>
            </a:r>
            <a:r>
              <a:rPr lang="en-US" dirty="0"/>
              <a:t> );	</a:t>
            </a:r>
            <a:r>
              <a:rPr lang="en-US" dirty="0" err="1"/>
              <a:t>printf</a:t>
            </a:r>
            <a:r>
              <a:rPr lang="en-US" dirty="0"/>
              <a:t>("OR=%d\</a:t>
            </a:r>
            <a:r>
              <a:rPr lang="en-US" dirty="0" err="1"/>
              <a:t>n",OR</a:t>
            </a:r>
            <a:r>
              <a:rPr lang="en-US" dirty="0"/>
              <a:t> );	</a:t>
            </a:r>
            <a:r>
              <a:rPr lang="en-US" dirty="0" err="1"/>
              <a:t>printf</a:t>
            </a:r>
            <a:r>
              <a:rPr lang="en-US" dirty="0"/>
              <a:t>("XOR=%d\</a:t>
            </a:r>
            <a:r>
              <a:rPr lang="en-US" dirty="0" err="1"/>
              <a:t>n",XOR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Bitwise Shift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Are used to move bit patterns either to the left or to the right.</a:t>
            </a:r>
          </a:p>
          <a:p>
            <a:endParaRPr lang="en-US" dirty="0" smtClean="0"/>
          </a:p>
          <a:p>
            <a:r>
              <a:rPr lang="en-US" dirty="0" smtClean="0"/>
              <a:t>There are two bitwise shift operators</a:t>
            </a:r>
          </a:p>
          <a:p>
            <a:pPr lvl="1"/>
            <a:r>
              <a:rPr lang="en-US" dirty="0" smtClean="0"/>
              <a:t>Left shift ( &lt;&lt; )</a:t>
            </a:r>
          </a:p>
          <a:p>
            <a:pPr lvl="1"/>
            <a:r>
              <a:rPr lang="en-US" dirty="0" smtClean="0"/>
              <a:t>Right shift ( &gt;&gt;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smtClean="0"/>
              <a:t>Left Shift ( &lt;&lt; )</a:t>
            </a:r>
          </a:p>
          <a:p>
            <a:pPr lvl="1"/>
            <a:r>
              <a:rPr lang="en-US" dirty="0" smtClean="0"/>
              <a:t>Causes the operand to be shifted to the left by n positions.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operand &lt;&lt; n</a:t>
            </a:r>
          </a:p>
          <a:p>
            <a:pPr lvl="1"/>
            <a:r>
              <a:rPr lang="en-US" dirty="0" smtClean="0"/>
              <a:t>The leftmost n bits in the original bit pattern will be lost and the rightmost n bits empty positions will be filled with 0’s.</a:t>
            </a:r>
          </a:p>
          <a:p>
            <a:pPr lvl="1"/>
            <a:r>
              <a:rPr lang="en-US" dirty="0" smtClean="0"/>
              <a:t>Ex n1=60</a:t>
            </a:r>
          </a:p>
          <a:p>
            <a:pPr lvl="2"/>
            <a:r>
              <a:rPr lang="en-US" dirty="0" smtClean="0"/>
              <a:t>Execute the statement </a:t>
            </a:r>
            <a:r>
              <a:rPr lang="en-US" dirty="0" smtClean="0">
                <a:solidFill>
                  <a:srgbClr val="FF0000"/>
                </a:solidFill>
              </a:rPr>
              <a:t>n2= n1 &lt;&lt;3;</a:t>
            </a:r>
          </a:p>
          <a:p>
            <a:pPr lvl="2"/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4661"/>
              </p:ext>
            </p:extLst>
          </p:nvPr>
        </p:nvGraphicFramePr>
        <p:xfrm>
          <a:off x="1524000" y="4876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0000 0000 0011 1100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0000 0000 0111 1000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0000 0000 1111</a:t>
                      </a:r>
                      <a:r>
                        <a:rPr lang="en-US" baseline="0" dirty="0" smtClean="0"/>
                        <a:t> 0000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0000 0001 1110</a:t>
                      </a:r>
                      <a:r>
                        <a:rPr lang="en-US" baseline="0" dirty="0" smtClean="0"/>
                        <a:t> 0000  (==n2)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smtClean="0"/>
              <a:t>Right Shift ( &gt;&gt; )</a:t>
            </a:r>
          </a:p>
          <a:p>
            <a:pPr lvl="1"/>
            <a:r>
              <a:rPr lang="en-US" dirty="0" smtClean="0"/>
              <a:t>Causes the operand to be shifted to the right by n positions.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perand &gt;&gt; n</a:t>
            </a:r>
          </a:p>
          <a:p>
            <a:pPr lvl="1"/>
            <a:r>
              <a:rPr lang="en-US" dirty="0" smtClean="0"/>
              <a:t>The empty leftmost n bits positions will be filled with 0’s, if the operand is an unsigned integer.</a:t>
            </a:r>
          </a:p>
          <a:p>
            <a:pPr lvl="1"/>
            <a:r>
              <a:rPr lang="en-US" dirty="0" smtClean="0"/>
              <a:t>Ex unsigned </a:t>
            </a:r>
            <a:r>
              <a:rPr lang="en-US" dirty="0" err="1" smtClean="0"/>
              <a:t>int</a:t>
            </a:r>
            <a:r>
              <a:rPr lang="en-US" dirty="0" smtClean="0"/>
              <a:t> n1=60;</a:t>
            </a:r>
          </a:p>
          <a:p>
            <a:pPr lvl="2"/>
            <a:r>
              <a:rPr lang="en-US" dirty="0" smtClean="0"/>
              <a:t>Execute the statement </a:t>
            </a:r>
            <a:r>
              <a:rPr lang="en-US" dirty="0" smtClean="0">
                <a:solidFill>
                  <a:srgbClr val="FF0000"/>
                </a:solidFill>
              </a:rPr>
              <a:t>n2= n1 &gt;&gt;3;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8668"/>
              </p:ext>
            </p:extLst>
          </p:nvPr>
        </p:nvGraphicFramePr>
        <p:xfrm>
          <a:off x="1524000" y="4648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0000 0000 0011 1100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</a:t>
                      </a:r>
                      <a:r>
                        <a:rPr lang="en-US" baseline="0" dirty="0" smtClean="0"/>
                        <a:t> 0001 1110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0000 0000 0000 </a:t>
                      </a:r>
                      <a:r>
                        <a:rPr lang="en-US" baseline="0" dirty="0" smtClean="0"/>
                        <a:t>1111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0000 0000 0000 </a:t>
                      </a:r>
                      <a:r>
                        <a:rPr lang="en-US" baseline="0" dirty="0" smtClean="0"/>
                        <a:t>0111  (==n2)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One’s Complement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unary operator which inverts all the bits represented by its operand.</a:t>
            </a:r>
          </a:p>
          <a:p>
            <a:r>
              <a:rPr lang="en-US" dirty="0" smtClean="0"/>
              <a:t>This means that all 0s becomes 1s and 1s becomes 0s</a:t>
            </a:r>
          </a:p>
          <a:p>
            <a:pPr lvl="1"/>
            <a:r>
              <a:rPr lang="en-US" dirty="0" smtClean="0"/>
              <a:t>If n1=60, then we execute the statement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2= ~n1</a:t>
            </a:r>
          </a:p>
          <a:p>
            <a:pPr lvl="1"/>
            <a:r>
              <a:rPr lang="en-US" dirty="0" smtClean="0"/>
              <a:t>The resulting bit pattern represents the decimal:   -61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voidmain</a:t>
            </a:r>
            <a:r>
              <a:rPr lang="en-US" dirty="0"/>
              <a:t>(){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unsigned </a:t>
            </a:r>
            <a:r>
              <a:rPr lang="en-US" dirty="0" err="1"/>
              <a:t>int</a:t>
            </a:r>
            <a:r>
              <a:rPr lang="en-US" dirty="0"/>
              <a:t> n1=60 ,left, right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left =n1 &lt;&lt; 3;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 </a:t>
            </a:r>
            <a:r>
              <a:rPr lang="en-US" dirty="0"/>
              <a:t>=n1 &gt;&gt; 3;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("%d \n", left);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("%d\n", right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expression</a:t>
            </a:r>
            <a:r>
              <a:rPr lang="en-US" dirty="0" smtClean="0"/>
              <a:t> is a combination of variables, constants and operators written according to syntax of the language.</a:t>
            </a:r>
          </a:p>
          <a:p>
            <a:endParaRPr lang="en-US" dirty="0" smtClean="0"/>
          </a:p>
          <a:p>
            <a:r>
              <a:rPr lang="en-US" dirty="0" smtClean="0"/>
              <a:t>Ex: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8+10 	</a:t>
            </a:r>
            <a:r>
              <a:rPr lang="en-US" b="1" dirty="0" err="1" smtClean="0">
                <a:solidFill>
                  <a:srgbClr val="FF0000"/>
                </a:solidFill>
              </a:rPr>
              <a:t>a+c</a:t>
            </a:r>
            <a:r>
              <a:rPr lang="en-US" b="1" dirty="0" smtClean="0">
                <a:solidFill>
                  <a:srgbClr val="FF0000"/>
                </a:solidFill>
              </a:rPr>
              <a:t>*d		a&gt;b		a/c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Special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C supports some special operators and for now we discuss</a:t>
            </a:r>
          </a:p>
          <a:p>
            <a:pPr lvl="1"/>
            <a:r>
              <a:rPr lang="en-US" b="1" dirty="0" smtClean="0"/>
              <a:t>comma </a:t>
            </a:r>
            <a:r>
              <a:rPr lang="en-US" dirty="0" smtClean="0"/>
              <a:t>operator (,) </a:t>
            </a:r>
          </a:p>
          <a:p>
            <a:pPr lvl="1"/>
            <a:r>
              <a:rPr lang="en-US" b="1" dirty="0" err="1" smtClean="0"/>
              <a:t>sizeof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Comma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comma operator can be used to link related expressions together.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comma-linked list of expressions are evaluated from </a:t>
            </a:r>
            <a:r>
              <a:rPr lang="en-US" sz="2400" b="1" dirty="0" smtClean="0"/>
              <a:t>left-to-right </a:t>
            </a:r>
            <a:r>
              <a:rPr lang="en-US" sz="2400" dirty="0" smtClean="0"/>
              <a:t>and the value of the rightmost expression is the value of the combined expressions.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Ex:	n3=(n1=50, n2=10,n1+n2)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The first assign the value 50 to n1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Assign the value 10 to n2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Assign sum n1+n2 to n3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86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Is used with an operand to return the number of bytes it occupies.</a:t>
            </a:r>
          </a:p>
          <a:p>
            <a:endParaRPr lang="en-US" dirty="0" smtClean="0"/>
          </a:p>
          <a:p>
            <a:r>
              <a:rPr lang="en-US" dirty="0" smtClean="0"/>
              <a:t>The operand may be constant, variable or a data type qualifier.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main</a:t>
            </a:r>
            <a:r>
              <a:rPr lang="en-US" dirty="0"/>
              <a:t>(){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 err="1"/>
              <a:t>int</a:t>
            </a:r>
            <a:r>
              <a:rPr lang="en-US" dirty="0"/>
              <a:t> n1;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("Integer Variable =&gt; </a:t>
            </a:r>
            <a:r>
              <a:rPr lang="en-US" dirty="0" smtClean="0"/>
              <a:t>						%</a:t>
            </a:r>
            <a:r>
              <a:rPr lang="en-US" dirty="0" err="1"/>
              <a:t>lu</a:t>
            </a:r>
            <a:r>
              <a:rPr lang="en-US" dirty="0"/>
              <a:t>\n",</a:t>
            </a:r>
            <a:r>
              <a:rPr lang="en-US" dirty="0" err="1"/>
              <a:t>sizeof</a:t>
            </a:r>
            <a:r>
              <a:rPr lang="en-US" dirty="0"/>
              <a:t>(n1) );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("Double Constant =&gt; </a:t>
            </a:r>
            <a:r>
              <a:rPr lang="en-US" dirty="0" smtClean="0"/>
              <a:t>						%</a:t>
            </a:r>
            <a:r>
              <a:rPr lang="en-US" dirty="0" err="1"/>
              <a:t>lu</a:t>
            </a:r>
            <a:r>
              <a:rPr lang="en-US" dirty="0"/>
              <a:t>\n",</a:t>
            </a:r>
            <a:r>
              <a:rPr lang="en-US" dirty="0" err="1"/>
              <a:t>sizeof</a:t>
            </a:r>
            <a:r>
              <a:rPr lang="en-US" dirty="0"/>
              <a:t>(15.11) );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("Long </a:t>
            </a:r>
            <a:r>
              <a:rPr lang="en-US" dirty="0" err="1"/>
              <a:t>int</a:t>
            </a:r>
            <a:r>
              <a:rPr lang="en-US" dirty="0"/>
              <a:t> Data type qualifier =&gt; </a:t>
            </a:r>
            <a:r>
              <a:rPr lang="en-US" dirty="0" smtClean="0"/>
              <a:t>				%</a:t>
            </a:r>
            <a:r>
              <a:rPr lang="en-US" dirty="0" err="1"/>
              <a:t>lu</a:t>
            </a:r>
            <a:r>
              <a:rPr lang="en-US" dirty="0"/>
              <a:t>\n",</a:t>
            </a:r>
            <a:r>
              <a:rPr lang="en-US" dirty="0" err="1" smtClean="0"/>
              <a:t>sizeof</a:t>
            </a:r>
            <a:r>
              <a:rPr lang="en-US" dirty="0" smtClean="0"/>
              <a:t>(15L</a:t>
            </a:r>
            <a:r>
              <a:rPr lang="en-US" dirty="0"/>
              <a:t>)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precedence and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precedence is used to determine how an expression involving more than one operator is evaluated.</a:t>
            </a:r>
          </a:p>
          <a:p>
            <a:r>
              <a:rPr lang="en-US" sz="2400" dirty="0" smtClean="0"/>
              <a:t>There are distinct level of precedence.</a:t>
            </a:r>
          </a:p>
          <a:p>
            <a:r>
              <a:rPr lang="en-US" sz="2400" dirty="0" smtClean="0"/>
              <a:t>The operators at the higher level of precedence are evaluated first.</a:t>
            </a:r>
          </a:p>
          <a:p>
            <a:r>
              <a:rPr lang="en-US" sz="2400" dirty="0" smtClean="0"/>
              <a:t>Operators of same precedence are evaluated either from “left to right” or “right to left” depending on the level also known as </a:t>
            </a:r>
            <a:r>
              <a:rPr lang="en-US" sz="2400" b="1" dirty="0" smtClean="0"/>
              <a:t>associativity.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856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97389"/>
              </p:ext>
            </p:extLst>
          </p:nvPr>
        </p:nvGraphicFramePr>
        <p:xfrm>
          <a:off x="457200" y="228600"/>
          <a:ext cx="8229600" cy="64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Associativity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Postfix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[] -&gt; . ++ - -</a:t>
                      </a:r>
                      <a:br>
                        <a:rPr lang="de-DE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Unary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- ! ~ ++ - - (type) * &amp; </a:t>
                      </a:r>
                      <a:r>
                        <a:rPr lang="de-DE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to left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Multiplicative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/%</a:t>
                      </a:r>
                      <a:b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bg-BG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Additive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+-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Shift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 &gt;&gt;</a:t>
                      </a:r>
                      <a:endParaRPr lang="hr-H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Relational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&lt;= &gt; &gt;=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Equality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 !=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Bitwise AND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uk-UA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Bitwise XOR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^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Bitwise OR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|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Logical AND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&amp;&amp;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Logical OR 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||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Conditional 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?: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to left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Assignment 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+= -= *= /= %= &gt;&gt;= &lt;&lt;= &amp;= ^= |= </a:t>
                      </a:r>
                      <a:endParaRPr lang="hr-H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to left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Verdana" charset="0"/>
                        </a:rPr>
                        <a:t>Comma 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,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9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Ex” consider four integer type variable n1=9 n2=12 n3=3 and x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x = n1 –n2 / 3 + n3 *2 -1</a:t>
            </a:r>
          </a:p>
          <a:p>
            <a:pPr marL="0" indent="0">
              <a:buNone/>
            </a:pPr>
            <a:r>
              <a:rPr lang="en-US" dirty="0" smtClean="0"/>
              <a:t>Becomes,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x= 9 -12 /3 + 3 * 2 -1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Step1: 9 -12 / 6 * (2-1)</a:t>
            </a:r>
          </a:p>
          <a:p>
            <a:pPr marL="0" indent="0">
              <a:buNone/>
            </a:pPr>
            <a:r>
              <a:rPr lang="en-US" dirty="0" smtClean="0"/>
              <a:t>Step2: 9-12/6*1</a:t>
            </a:r>
          </a:p>
          <a:p>
            <a:pPr marL="0" indent="0">
              <a:buNone/>
            </a:pPr>
            <a:r>
              <a:rPr lang="en-US" dirty="0" smtClean="0"/>
              <a:t>Step3: 9-2*1</a:t>
            </a:r>
          </a:p>
          <a:p>
            <a:pPr marL="0" indent="0">
              <a:buNone/>
            </a:pPr>
            <a:r>
              <a:rPr lang="en-US" dirty="0" smtClean="0"/>
              <a:t>Step4: 9-2</a:t>
            </a:r>
          </a:p>
          <a:p>
            <a:pPr marL="0" indent="0">
              <a:buNone/>
            </a:pPr>
            <a:r>
              <a:rPr lang="en-US" dirty="0" smtClean="0"/>
              <a:t>Step5: 7</a:t>
            </a:r>
          </a:p>
        </p:txBody>
      </p:sp>
    </p:spTree>
    <p:extLst>
      <p:ext uri="{BB962C8B-B14F-4D97-AF65-F5344CB8AC3E}">
        <p14:creationId xmlns:p14="http://schemas.microsoft.com/office/powerpoint/2010/main" val="10971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Example </a:t>
            </a:r>
            <a:r>
              <a:rPr lang="en-US" b="1" i="1" dirty="0" smtClean="0"/>
              <a:t>x=20 and y=5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If(x==10+15 &amp;&amp; y&lt;10)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Step1: If(x==25 &amp;&amp; y&lt;10)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Step2: if(20==25 &amp;&amp; 5 &lt; 10)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Step3: if(20==25 &amp;&amp; TRUE)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Step3: </a:t>
            </a:r>
            <a:r>
              <a:rPr lang="en-US" dirty="0" smtClean="0"/>
              <a:t>if(</a:t>
            </a:r>
            <a:r>
              <a:rPr lang="en-US" dirty="0"/>
              <a:t>FALSE </a:t>
            </a:r>
            <a:r>
              <a:rPr lang="en-US" dirty="0" smtClean="0"/>
              <a:t>&amp;&amp; TRUE)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Since one condition is FALSE, the whole condition is FALSE.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Find the </a:t>
            </a:r>
            <a:r>
              <a:rPr lang="en-US" dirty="0" smtClean="0"/>
              <a:t>value of </a:t>
            </a:r>
            <a:r>
              <a:rPr lang="en-US" dirty="0"/>
              <a:t>“a” in each of the following statements: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3, j = 4, k =8; </a:t>
            </a:r>
          </a:p>
          <a:p>
            <a:pPr lvl="1"/>
            <a:r>
              <a:rPr lang="en-US" dirty="0"/>
              <a:t>float a = 4.5, b = 6.5, c = 3.5; </a:t>
            </a:r>
            <a:endParaRPr lang="en-US" dirty="0" smtClean="0"/>
          </a:p>
          <a:p>
            <a:pPr lvl="2"/>
            <a:r>
              <a:rPr lang="en-US" smtClean="0"/>
              <a:t> a=b-</a:t>
            </a:r>
            <a:r>
              <a:rPr lang="en-US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k+c</a:t>
            </a:r>
            <a:r>
              <a:rPr lang="en-US" dirty="0" smtClean="0"/>
              <a:t>/k </a:t>
            </a:r>
            <a:endParaRPr lang="en-US" dirty="0"/>
          </a:p>
          <a:p>
            <a:pPr lvl="2"/>
            <a:r>
              <a:rPr lang="en-US" dirty="0" smtClean="0"/>
              <a:t>a </a:t>
            </a:r>
            <a:r>
              <a:rPr lang="en-US" dirty="0"/>
              <a:t>= (b-k)/j + (</a:t>
            </a:r>
            <a:r>
              <a:rPr lang="en-US" dirty="0" err="1"/>
              <a:t>j+c</a:t>
            </a:r>
            <a:r>
              <a:rPr lang="en-US" dirty="0"/>
              <a:t>)/k 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= c - ((</a:t>
            </a:r>
            <a:r>
              <a:rPr lang="en-US" dirty="0" err="1"/>
              <a:t>i+j</a:t>
            </a:r>
            <a:r>
              <a:rPr lang="en-US" dirty="0"/>
              <a:t>)/(</a:t>
            </a:r>
            <a:r>
              <a:rPr lang="en-US" dirty="0" err="1"/>
              <a:t>k+i</a:t>
            </a:r>
            <a:r>
              <a:rPr lang="en-US" dirty="0"/>
              <a:t>)) *b </a:t>
            </a:r>
            <a:endParaRPr lang="en-US" dirty="0" smtClean="0"/>
          </a:p>
          <a:p>
            <a:pPr lvl="2"/>
            <a:r>
              <a:rPr lang="en-US" dirty="0" smtClean="0"/>
              <a:t>a=</a:t>
            </a:r>
            <a:r>
              <a:rPr lang="en-US" dirty="0" err="1" smtClean="0"/>
              <a:t>c-i+j</a:t>
            </a:r>
            <a:r>
              <a:rPr lang="en-US" dirty="0" smtClean="0"/>
              <a:t>/</a:t>
            </a:r>
            <a:r>
              <a:rPr lang="en-US" dirty="0" err="1" smtClean="0"/>
              <a:t>k+i</a:t>
            </a:r>
            <a:r>
              <a:rPr lang="en-US" dirty="0" smtClean="0"/>
              <a:t>*b </a:t>
            </a:r>
            <a:endParaRPr lang="en-US" dirty="0"/>
          </a:p>
          <a:p>
            <a:pPr lvl="2"/>
            <a:r>
              <a:rPr lang="en-US" dirty="0" smtClean="0"/>
              <a:t>a=c+j%2+b </a:t>
            </a:r>
            <a:endParaRPr lang="en-US" dirty="0"/>
          </a:p>
          <a:p>
            <a:pPr lvl="2"/>
            <a:r>
              <a:rPr lang="en-US" dirty="0" smtClean="0"/>
              <a:t>a</a:t>
            </a:r>
            <a:r>
              <a:rPr lang="en-US" dirty="0"/>
              <a:t>=(b+1)%(c+1)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0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We can classify operators into </a:t>
            </a:r>
          </a:p>
          <a:p>
            <a:pPr lvl="1"/>
            <a:r>
              <a:rPr lang="en-US" dirty="0" smtClean="0"/>
              <a:t>Unary operators</a:t>
            </a:r>
          </a:p>
          <a:p>
            <a:pPr lvl="2"/>
            <a:r>
              <a:rPr lang="en-US" dirty="0" smtClean="0"/>
              <a:t>Which requires only one operand</a:t>
            </a:r>
          </a:p>
          <a:p>
            <a:pPr lvl="2"/>
            <a:r>
              <a:rPr lang="en-US" dirty="0" smtClean="0"/>
              <a:t>Ex. ++ , --, +,-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inary operators</a:t>
            </a:r>
          </a:p>
          <a:p>
            <a:pPr lvl="2"/>
            <a:r>
              <a:rPr lang="en-US" dirty="0" smtClean="0"/>
              <a:t>Which requires two operands</a:t>
            </a:r>
          </a:p>
          <a:p>
            <a:pPr lvl="2"/>
            <a:r>
              <a:rPr lang="en-US" dirty="0" smtClean="0"/>
              <a:t>Ex. +,-,*, / , &lt; , &gt; etc.</a:t>
            </a:r>
          </a:p>
          <a:p>
            <a:pPr lvl="1"/>
            <a:r>
              <a:rPr lang="en-US" dirty="0" smtClean="0"/>
              <a:t>Ternary operators</a:t>
            </a:r>
          </a:p>
          <a:p>
            <a:pPr lvl="2"/>
            <a:r>
              <a:rPr lang="en-US" dirty="0" smtClean="0"/>
              <a:t>Which require three operands</a:t>
            </a:r>
          </a:p>
          <a:p>
            <a:pPr lvl="2"/>
            <a:r>
              <a:rPr lang="en-US" dirty="0" smtClean="0"/>
              <a:t>Ex. “ ?: ” (conditional operator)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Ternary operators can be further classified into following categories:</a:t>
            </a:r>
          </a:p>
          <a:p>
            <a:endParaRPr lang="en-US" dirty="0" smtClean="0"/>
          </a:p>
          <a:p>
            <a:pPr lvl="3"/>
            <a:r>
              <a:rPr lang="en-US" sz="2800" dirty="0" smtClean="0"/>
              <a:t>Arithmetic Operators</a:t>
            </a:r>
          </a:p>
          <a:p>
            <a:pPr lvl="3"/>
            <a:r>
              <a:rPr lang="en-US" sz="2800" dirty="0" smtClean="0"/>
              <a:t>Relational Operators</a:t>
            </a:r>
          </a:p>
          <a:p>
            <a:pPr lvl="3"/>
            <a:r>
              <a:rPr lang="en-US" sz="2800" dirty="0" smtClean="0"/>
              <a:t>Logical Operators</a:t>
            </a:r>
          </a:p>
          <a:p>
            <a:pPr lvl="3"/>
            <a:r>
              <a:rPr lang="en-US" sz="2800" dirty="0" smtClean="0"/>
              <a:t>Assignment Operators</a:t>
            </a:r>
          </a:p>
          <a:p>
            <a:pPr lvl="3"/>
            <a:r>
              <a:rPr lang="en-US" sz="2800" dirty="0" smtClean="0"/>
              <a:t>Increment and Decrement Operators</a:t>
            </a:r>
          </a:p>
          <a:p>
            <a:pPr lvl="3"/>
            <a:r>
              <a:rPr lang="en-US" sz="2800" dirty="0" smtClean="0"/>
              <a:t>Conditional Operators</a:t>
            </a:r>
          </a:p>
          <a:p>
            <a:pPr lvl="3"/>
            <a:r>
              <a:rPr lang="en-US" sz="2800" dirty="0" smtClean="0"/>
              <a:t>Bitwise Operators</a:t>
            </a:r>
          </a:p>
          <a:p>
            <a:pPr lvl="3"/>
            <a:r>
              <a:rPr lang="en-US" sz="2800" dirty="0" smtClean="0"/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3732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		Arithmetic Operators</a:t>
            </a:r>
            <a:br>
              <a:rPr lang="en-US" dirty="0" smtClean="0"/>
            </a:br>
            <a:r>
              <a:rPr lang="en-US" sz="3100" dirty="0">
                <a:solidFill>
                  <a:srgbClr val="FF0000"/>
                </a:solidFill>
              </a:rPr>
              <a:t>Assume variable </a:t>
            </a:r>
            <a:r>
              <a:rPr lang="en-US" sz="3100" b="1" dirty="0">
                <a:solidFill>
                  <a:srgbClr val="FF0000"/>
                </a:solidFill>
              </a:rPr>
              <a:t>A</a:t>
            </a:r>
            <a:r>
              <a:rPr lang="en-US" sz="3100" dirty="0">
                <a:solidFill>
                  <a:srgbClr val="FF0000"/>
                </a:solidFill>
              </a:rPr>
              <a:t> holds 10 and variable </a:t>
            </a:r>
            <a:r>
              <a:rPr lang="en-US" sz="3100" b="1" dirty="0">
                <a:solidFill>
                  <a:srgbClr val="FF0000"/>
                </a:solidFill>
              </a:rPr>
              <a:t>B</a:t>
            </a:r>
            <a:r>
              <a:rPr lang="en-US" sz="3100" dirty="0">
                <a:solidFill>
                  <a:srgbClr val="FF0000"/>
                </a:solidFill>
              </a:rPr>
              <a:t> holds 20 then</a:t>
            </a:r>
            <a:endParaRPr 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582204"/>
              </p:ext>
            </p:extLst>
          </p:nvPr>
        </p:nvGraphicFramePr>
        <p:xfrm>
          <a:off x="762000" y="1905000"/>
          <a:ext cx="7696200" cy="4525964"/>
        </p:xfrm>
        <a:graphic>
          <a:graphicData uri="http://schemas.openxmlformats.org/drawingml/2006/table">
            <a:tbl>
              <a:tblPr/>
              <a:tblGrid>
                <a:gridCol w="1108559"/>
                <a:gridCol w="4217619"/>
                <a:gridCol w="2370022"/>
              </a:tblGrid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Operator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Description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Example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+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Adds two operands.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 + B = 30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−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Subtracts second operand from the first.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 − B = 10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7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*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Multiplies both operands.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 * B = 200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Divides numerator by de-numerator.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B / A = 2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60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%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Modulus Operator and remainder of after an integer division.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 % A = 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++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Increment operator increases the integer value by one.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A++ = 11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--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Decrement operator decreases the integer value by one.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A-- = 9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Integer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Division Rule</a:t>
            </a:r>
          </a:p>
          <a:p>
            <a:pPr lvl="1"/>
            <a:r>
              <a:rPr lang="en-US" dirty="0" smtClean="0"/>
              <a:t>Int / int =int</a:t>
            </a:r>
          </a:p>
          <a:p>
            <a:pPr lvl="1"/>
            <a:r>
              <a:rPr lang="en-US" dirty="0" smtClean="0"/>
              <a:t>Float / float= float</a:t>
            </a:r>
          </a:p>
          <a:p>
            <a:pPr lvl="1"/>
            <a:r>
              <a:rPr lang="en-US" dirty="0" smtClean="0"/>
              <a:t>Int / float = float</a:t>
            </a:r>
          </a:p>
          <a:p>
            <a:pPr lvl="1"/>
            <a:r>
              <a:rPr lang="en-US" dirty="0" smtClean="0"/>
              <a:t>Float /int =float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Void main</a:t>
            </a:r>
            <a:r>
              <a:rPr lang="en-US" sz="2400" dirty="0"/>
              <a:t>() {  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 = 21;   </a:t>
            </a:r>
            <a:r>
              <a:rPr lang="en-US" sz="2000" dirty="0" err="1"/>
              <a:t>int</a:t>
            </a:r>
            <a:r>
              <a:rPr lang="en-US" sz="2000" dirty="0"/>
              <a:t> b = 10;   </a:t>
            </a:r>
            <a:r>
              <a:rPr lang="en-US" sz="2000" dirty="0" err="1"/>
              <a:t>int</a:t>
            </a:r>
            <a:r>
              <a:rPr lang="en-US" sz="2000" dirty="0"/>
              <a:t> c ;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 + b;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("Line 1 -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 - b;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("Line 2 -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 * b;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("Line 3 -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 / b;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("Line 4 -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 % b;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("Line 5 -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a++;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("Line 6 -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a--; 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("Line 7 - Value of c is %d\n", c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07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Relational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Assume variable 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 holds 10 and variable 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 holds 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71173"/>
              </p:ext>
            </p:extLst>
          </p:nvPr>
        </p:nvGraphicFramePr>
        <p:xfrm>
          <a:off x="381000" y="1143799"/>
          <a:ext cx="8305798" cy="5561801"/>
        </p:xfrm>
        <a:graphic>
          <a:graphicData uri="http://schemas.openxmlformats.org/drawingml/2006/table">
            <a:tbl>
              <a:tblPr/>
              <a:tblGrid>
                <a:gridCol w="1196364"/>
                <a:gridCol w="4551688"/>
                <a:gridCol w="2557746"/>
              </a:tblGrid>
              <a:tr h="4314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3328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==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Checks if the values of two operands are equal or not.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==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28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!=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values of two operands are equal or not. If the values are not equal,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!=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9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&gt;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greater than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&gt;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28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&lt;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less than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&lt;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9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&gt;=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greater than or equal to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&gt;=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9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&lt;=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Checks if the value of left operand is less than or equal to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(A &lt;=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1974</Words>
  <Application>Microsoft Macintosh PowerPoint</Application>
  <PresentationFormat>On-screen Show (4:3)</PresentationFormat>
  <Paragraphs>454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Verdana</vt:lpstr>
      <vt:lpstr>Wingdings</vt:lpstr>
      <vt:lpstr>Arial</vt:lpstr>
      <vt:lpstr>Office Theme</vt:lpstr>
      <vt:lpstr>Operators and  Expressions</vt:lpstr>
      <vt:lpstr>Operators</vt:lpstr>
      <vt:lpstr>Expression </vt:lpstr>
      <vt:lpstr>PowerPoint Presentation</vt:lpstr>
      <vt:lpstr>PowerPoint Presentation</vt:lpstr>
      <vt:lpstr>  Arithmetic Operators Assume variable A holds 10 and variable B holds 20 then</vt:lpstr>
      <vt:lpstr>Integer Arithmetic</vt:lpstr>
      <vt:lpstr>PowerPoint Presentation</vt:lpstr>
      <vt:lpstr>Relational Operators</vt:lpstr>
      <vt:lpstr>PowerPoint Presentation</vt:lpstr>
      <vt:lpstr>Logical Operators</vt:lpstr>
      <vt:lpstr>PowerPoint Presentation</vt:lpstr>
      <vt:lpstr>Assignment Operators</vt:lpstr>
      <vt:lpstr>Increment And Decrement Operators</vt:lpstr>
      <vt:lpstr>PowerPoint Presentation</vt:lpstr>
      <vt:lpstr>PowerPoint Presentation</vt:lpstr>
      <vt:lpstr>Conditional Operator</vt:lpstr>
      <vt:lpstr>PowerPoint Presentation</vt:lpstr>
      <vt:lpstr>Bitwise Logical Operator</vt:lpstr>
      <vt:lpstr>Bitwise logical Operators</vt:lpstr>
      <vt:lpstr>Bitwise And (&amp;)</vt:lpstr>
      <vt:lpstr>Bitwise OR( | )</vt:lpstr>
      <vt:lpstr>Bitwise Exclusive XOR ( ^ )</vt:lpstr>
      <vt:lpstr>PowerPoint Presentation</vt:lpstr>
      <vt:lpstr>Bitwise Shift Operators</vt:lpstr>
      <vt:lpstr>PowerPoint Presentation</vt:lpstr>
      <vt:lpstr>PowerPoint Presentation</vt:lpstr>
      <vt:lpstr>Bitwise One’s Complement Operator</vt:lpstr>
      <vt:lpstr>PowerPoint Presentation</vt:lpstr>
      <vt:lpstr>Special Operators</vt:lpstr>
      <vt:lpstr>Comma operator</vt:lpstr>
      <vt:lpstr>sizeof Operator</vt:lpstr>
      <vt:lpstr>PowerPoint Presentation</vt:lpstr>
      <vt:lpstr>Operator precedence and associativity</vt:lpstr>
      <vt:lpstr>PowerPoint Presentation</vt:lpstr>
      <vt:lpstr>PowerPoint Presentation</vt:lpstr>
      <vt:lpstr>PowerPoint Presentation</vt:lpstr>
      <vt:lpstr>Solve this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 Expressions</dc:title>
  <dc:creator>ashim888</dc:creator>
  <cp:lastModifiedBy>Prakash Thapa</cp:lastModifiedBy>
  <cp:revision>252</cp:revision>
  <dcterms:created xsi:type="dcterms:W3CDTF">2006-08-16T00:00:00Z</dcterms:created>
  <dcterms:modified xsi:type="dcterms:W3CDTF">2016-01-13T19:02:01Z</dcterms:modified>
</cp:coreProperties>
</file>