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  <p:sldMasterId id="2147483698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64" r:id="rId7"/>
    <p:sldId id="267" r:id="rId8"/>
    <p:sldId id="270" r:id="rId9"/>
  </p:sldIdLst>
  <p:sldSz cx="9144000" cy="5143500" type="screen16x9"/>
  <p:notesSz cx="6858000" cy="9144000"/>
  <p:embeddedFontLst>
    <p:embeddedFont>
      <p:font typeface="Inter Tight" panose="020B0604020202020204" charset="0"/>
      <p:regular r:id="rId11"/>
      <p:bold r:id="rId12"/>
      <p:italic r:id="rId13"/>
      <p:boldItalic r:id="rId14"/>
    </p:embeddedFont>
    <p:embeddedFont>
      <p:font typeface="Inter Tight Medium" panose="020B0604020202020204" charset="0"/>
      <p:regular r:id="rId15"/>
      <p:bold r:id="rId16"/>
      <p:italic r:id="rId17"/>
      <p:boldItalic r:id="rId18"/>
    </p:embeddedFont>
    <p:embeddedFont>
      <p:font typeface="Inter Tight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6453b6c3f_2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346453b6c3f_2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6453b6c3f_2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346453b6c3f_2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6453b6c3f_2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346453b6c3f_2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46453b6c3f_2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346453b6c3f_2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6453b6c3f_2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346453b6c3f_2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46453b6c3f_2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346453b6c3f_2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46453b6c3f_2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g346453b6c3f_2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 rot="299808">
            <a:off x="123297" y="-551559"/>
            <a:ext cx="8902199" cy="6242305"/>
            <a:chOff x="123137" y="-551318"/>
            <a:chExt cx="8902195" cy="6242302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123678" y="-78561"/>
              <a:ext cx="8901114" cy="5296800"/>
              <a:chOff x="123678" y="-78561"/>
              <a:chExt cx="8901114" cy="5296800"/>
            </a:xfrm>
          </p:grpSpPr>
          <p:sp>
            <p:nvSpPr>
              <p:cNvPr id="57" name="Google Shape;57;p14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rot="-1487" flipH="1">
                <a:off x="124823" y="-77211"/>
                <a:ext cx="6242101" cy="5294100"/>
              </a:xfrm>
              <a:prstGeom prst="snip1Rect">
                <a:avLst>
                  <a:gd name="adj" fmla="val 4248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rot="10798513" flipH="1">
                <a:off x="2781248" y="-76291"/>
                <a:ext cx="6242401" cy="5289900"/>
              </a:xfrm>
              <a:prstGeom prst="snip1Rect">
                <a:avLst>
                  <a:gd name="adj" fmla="val 424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61" name="Google Shape;61;p14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 3">
  <p:cSld name="MAIN_POINT_1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1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2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2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3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3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33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3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5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5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5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5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5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5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5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6"/>
          <p:cNvGrpSpPr/>
          <p:nvPr/>
        </p:nvGrpSpPr>
        <p:grpSpPr>
          <a:xfrm>
            <a:off x="75" y="256675"/>
            <a:ext cx="3798441" cy="1190474"/>
            <a:chOff x="75" y="256675"/>
            <a:chExt cx="3798441" cy="1190474"/>
          </a:xfrm>
        </p:grpSpPr>
        <p:sp>
          <p:nvSpPr>
            <p:cNvPr id="192" name="Google Shape;192;p36"/>
            <p:cNvSpPr/>
            <p:nvPr/>
          </p:nvSpPr>
          <p:spPr>
            <a:xfrm rot="10800000" flipH="1">
              <a:off x="75" y="256675"/>
              <a:ext cx="3798000" cy="1190400"/>
            </a:xfrm>
            <a:prstGeom prst="snip1Rect">
              <a:avLst>
                <a:gd name="adj" fmla="val 3510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 rot="-10795068" flipH="1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 sz="1400" b="0" i="0" u="none" strike="noStrike" cap="none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ubTitle" idx="1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subTitle" idx="2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ubTitle" idx="3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subTitle" idx="4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ubTitle" idx="5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6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7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subTitle" idx="8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ubTitle" idx="9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subTitle" idx="13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s" type="tx">
  <p:cSld name="TITLE_AND_BODY"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>
            <a:spLocks noGrp="1"/>
          </p:cNvSpPr>
          <p:nvPr>
            <p:ph type="pic" idx="2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07" name="Google Shape;207;p37"/>
          <p:cNvSpPr>
            <a:spLocks noGrp="1"/>
          </p:cNvSpPr>
          <p:nvPr>
            <p:ph type="pic" idx="3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ubTitle" idx="4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ITLE_AND_BODY_1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>
            <a:spLocks noGrp="1"/>
          </p:cNvSpPr>
          <p:nvPr>
            <p:ph type="pic" idx="2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15" name="Google Shape;215;p38"/>
          <p:cNvSpPr>
            <a:spLocks noGrp="1"/>
          </p:cNvSpPr>
          <p:nvPr>
            <p:ph type="pic" idx="3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subTitle" idx="1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4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subTitle" idx="5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6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7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8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9"/>
          <p:cNvGrpSpPr/>
          <p:nvPr/>
        </p:nvGrpSpPr>
        <p:grpSpPr>
          <a:xfrm>
            <a:off x="0" y="-444969"/>
            <a:ext cx="9144000" cy="5588569"/>
            <a:chOff x="0" y="-444969"/>
            <a:chExt cx="9144000" cy="5588569"/>
          </a:xfrm>
        </p:grpSpPr>
        <p:grpSp>
          <p:nvGrpSpPr>
            <p:cNvPr id="226" name="Google Shape;226;p39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27" name="Google Shape;227;p39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name="adj" fmla="val 4086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29" name="Google Shape;229;p39"/>
            <p:cNvSpPr/>
            <p:nvPr/>
          </p:nvSpPr>
          <p:spPr>
            <a:xfrm rot="4500068" flipH="1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 sz="14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30" name="Google Shape;230;p39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ubTitle" idx="2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3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type="titleOnly">
  <p:cSld name="TITLE_ONLY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>
            <a:spLocks noGrp="1"/>
          </p:cNvSpPr>
          <p:nvPr>
            <p:ph type="pic" idx="2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37" name="Google Shape;237;p40"/>
          <p:cNvSpPr>
            <a:spLocks noGrp="1"/>
          </p:cNvSpPr>
          <p:nvPr>
            <p:ph type="pic" idx="3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38" name="Google Shape;238;p40"/>
          <p:cNvSpPr>
            <a:spLocks noGrp="1"/>
          </p:cNvSpPr>
          <p:nvPr>
            <p:ph type="pic" idx="4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39" name="Google Shape;239;p40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subTitle" idx="1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5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6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7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ubTitle" idx="8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9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subTitle" idx="1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48" name="Google Shape;248;p40"/>
          <p:cNvSpPr txBox="1">
            <a:spLocks noGrp="1"/>
          </p:cNvSpPr>
          <p:nvPr>
            <p:ph type="subTitle" idx="1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 1">
  <p:cSld name="ONE_COLUMN_TEXT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>
            <a:spLocks noGrp="1"/>
          </p:cNvSpPr>
          <p:nvPr>
            <p:ph type="pic" idx="2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251" name="Google Shape;251;p41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pop-up left">
  <p:cSld name="ONE_COLUMN_TEXT_1"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42"/>
          <p:cNvGrpSpPr/>
          <p:nvPr/>
        </p:nvGrpSpPr>
        <p:grpSpPr>
          <a:xfrm>
            <a:off x="433788" y="1202208"/>
            <a:ext cx="2633200" cy="904617"/>
            <a:chOff x="433788" y="1202208"/>
            <a:chExt cx="2633200" cy="904617"/>
          </a:xfrm>
        </p:grpSpPr>
        <p:sp>
          <p:nvSpPr>
            <p:cNvPr id="258" name="Google Shape;258;p42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name="adj" fmla="val 3510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59" name="Google Shape;259;p42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 sz="1400" b="0" i="0" u="none" strike="noStrike" cap="none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60" name="Google Shape;260;p42"/>
          <p:cNvSpPr txBox="1">
            <a:spLocks noGrp="1"/>
          </p:cNvSpPr>
          <p:nvPr>
            <p:ph type="subTitle" idx="1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2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2"/>
          <p:cNvSpPr>
            <a:spLocks noGrp="1"/>
          </p:cNvSpPr>
          <p:nvPr>
            <p:ph type="pic" idx="3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263" name="Google Shape;263;p42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subTitle" idx="4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pop-up middle">
  <p:cSld name="ONE_COLUMN_TEXT_1_2"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3"/>
          <p:cNvGrpSpPr/>
          <p:nvPr/>
        </p:nvGrpSpPr>
        <p:grpSpPr>
          <a:xfrm>
            <a:off x="3253950" y="1202208"/>
            <a:ext cx="2633201" cy="904617"/>
            <a:chOff x="3253950" y="1202208"/>
            <a:chExt cx="2633201" cy="904617"/>
          </a:xfrm>
        </p:grpSpPr>
        <p:sp>
          <p:nvSpPr>
            <p:cNvPr id="269" name="Google Shape;269;p43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name="adj" fmla="val 351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 sz="1400" b="0" i="0" u="none" strike="noStrike" cap="none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71" name="Google Shape;271;p43"/>
          <p:cNvSpPr txBox="1">
            <a:spLocks noGrp="1"/>
          </p:cNvSpPr>
          <p:nvPr>
            <p:ph type="subTitle" idx="1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2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43"/>
          <p:cNvSpPr>
            <a:spLocks noGrp="1"/>
          </p:cNvSpPr>
          <p:nvPr>
            <p:ph type="pic" idx="3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274" name="Google Shape;274;p43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4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pop-up right, long text">
  <p:cSld name="ONE_COLUMN_TEXT_1_1"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name="adj" fmla="val 350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80" name="Google Shape;280;p44"/>
          <p:cNvSpPr txBox="1">
            <a:spLocks noGrp="1"/>
          </p:cNvSpPr>
          <p:nvPr>
            <p:ph type="subTitle" idx="1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81" name="Google Shape;281;p44"/>
          <p:cNvSpPr>
            <a:spLocks noGrp="1"/>
          </p:cNvSpPr>
          <p:nvPr>
            <p:ph type="pic" idx="2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282" name="Google Shape;282;p44"/>
          <p:cNvSpPr txBox="1">
            <a:spLocks noGrp="1"/>
          </p:cNvSpPr>
          <p:nvPr>
            <p:ph type="body" idx="3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subTitle" idx="4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87" name="Google Shape;287;p44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"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45"/>
          <p:cNvGrpSpPr/>
          <p:nvPr/>
        </p:nvGrpSpPr>
        <p:grpSpPr>
          <a:xfrm>
            <a:off x="0" y="-444969"/>
            <a:ext cx="9144000" cy="5588569"/>
            <a:chOff x="0" y="-444969"/>
            <a:chExt cx="9144000" cy="5588569"/>
          </a:xfrm>
        </p:grpSpPr>
        <p:grpSp>
          <p:nvGrpSpPr>
            <p:cNvPr id="290" name="Google Shape;290;p45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91" name="Google Shape;291;p45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name="adj" fmla="val 408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92" name="Google Shape;292;p45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93" name="Google Shape;293;p45"/>
            <p:cNvSpPr/>
            <p:nvPr/>
          </p:nvSpPr>
          <p:spPr>
            <a:xfrm rot="4500068" flipH="1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 sz="14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94" name="Google Shape;294;p45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45"/>
          <p:cNvSpPr txBox="1">
            <a:spLocks noGrp="1"/>
          </p:cNvSpPr>
          <p:nvPr>
            <p:ph type="body" idx="1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45"/>
          <p:cNvSpPr txBox="1">
            <a:spLocks noGrp="1"/>
          </p:cNvSpPr>
          <p:nvPr>
            <p:ph type="subTitle" idx="2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subTitle" idx="3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 2">
  <p:cSld name="MAIN_POINT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>
            <a:spLocks noGrp="1"/>
          </p:cNvSpPr>
          <p:nvPr>
            <p:ph type="pic" idx="2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1" name="Google Shape;301;p46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6"/>
          <p:cNvSpPr txBox="1">
            <a:spLocks noGrp="1"/>
          </p:cNvSpPr>
          <p:nvPr>
            <p:ph type="body" idx="1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subTitle" idx="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subTitle" idx="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descriptions">
  <p:cSld name="SECTION_TITLE_AND_DESCRIPTION"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>
            <a:spLocks noGrp="1"/>
          </p:cNvSpPr>
          <p:nvPr>
            <p:ph type="pic" idx="2"/>
          </p:nvPr>
        </p:nvSpPr>
        <p:spPr>
          <a:xfrm>
            <a:off x="3544863" y="1543050"/>
            <a:ext cx="2057400" cy="2057400"/>
          </a:xfrm>
          <a:prstGeom prst="snip1Rect">
            <a:avLst>
              <a:gd name="adj" fmla="val 24426"/>
            </a:avLst>
          </a:prstGeom>
          <a:noFill/>
          <a:ln>
            <a:noFill/>
          </a:ln>
        </p:spPr>
      </p:sp>
      <p:sp>
        <p:nvSpPr>
          <p:cNvPr id="308" name="Google Shape;308;p47"/>
          <p:cNvSpPr>
            <a:spLocks noGrp="1"/>
          </p:cNvSpPr>
          <p:nvPr>
            <p:ph type="pic" idx="3"/>
          </p:nvPr>
        </p:nvSpPr>
        <p:spPr>
          <a:xfrm>
            <a:off x="6658538" y="1543050"/>
            <a:ext cx="2057400" cy="2057400"/>
          </a:xfrm>
          <a:prstGeom prst="snip1Rect">
            <a:avLst>
              <a:gd name="adj" fmla="val 24426"/>
            </a:avLst>
          </a:prstGeom>
          <a:noFill/>
          <a:ln>
            <a:noFill/>
          </a:ln>
        </p:spPr>
      </p:sp>
      <p:sp>
        <p:nvSpPr>
          <p:cNvPr id="309" name="Google Shape;309;p47"/>
          <p:cNvSpPr>
            <a:spLocks noGrp="1"/>
          </p:cNvSpPr>
          <p:nvPr>
            <p:ph type="pic" idx="4"/>
          </p:nvPr>
        </p:nvSpPr>
        <p:spPr>
          <a:xfrm>
            <a:off x="431200" y="1543050"/>
            <a:ext cx="2057400" cy="2057400"/>
          </a:xfrm>
          <a:prstGeom prst="snip1Rect">
            <a:avLst>
              <a:gd name="adj" fmla="val 24426"/>
            </a:avLst>
          </a:prstGeom>
          <a:noFill/>
          <a:ln>
            <a:noFill/>
          </a:ln>
        </p:spPr>
      </p:sp>
      <p:sp>
        <p:nvSpPr>
          <p:cNvPr id="310" name="Google Shape;310;p47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7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7"/>
          <p:cNvSpPr txBox="1">
            <a:spLocks noGrp="1"/>
          </p:cNvSpPr>
          <p:nvPr>
            <p:ph type="subTitle" idx="1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313" name="Google Shape;313;p47"/>
          <p:cNvSpPr txBox="1">
            <a:spLocks noGrp="1"/>
          </p:cNvSpPr>
          <p:nvPr>
            <p:ph type="subTitle" idx="5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314" name="Google Shape;314;p47"/>
          <p:cNvSpPr txBox="1">
            <a:spLocks noGrp="1"/>
          </p:cNvSpPr>
          <p:nvPr>
            <p:ph type="subTitle" idx="6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subTitle" idx="7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16" name="Google Shape;316;p47"/>
          <p:cNvSpPr txBox="1">
            <a:spLocks noGrp="1"/>
          </p:cNvSpPr>
          <p:nvPr>
            <p:ph type="subTitle" idx="8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wo column bullet points">
  <p:cSld name="CAPTION_ONLY"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8"/>
          <p:cNvGrpSpPr/>
          <p:nvPr/>
        </p:nvGrpSpPr>
        <p:grpSpPr>
          <a:xfrm>
            <a:off x="0" y="-444969"/>
            <a:ext cx="9144000" cy="5588569"/>
            <a:chOff x="0" y="-444969"/>
            <a:chExt cx="9144000" cy="5588569"/>
          </a:xfrm>
        </p:grpSpPr>
        <p:grpSp>
          <p:nvGrpSpPr>
            <p:cNvPr id="319" name="Google Shape;319;p4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320" name="Google Shape;320;p4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name="adj" fmla="val 4086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1" name="Google Shape;321;p4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22" name="Google Shape;322;p48"/>
            <p:cNvSpPr/>
            <p:nvPr/>
          </p:nvSpPr>
          <p:spPr>
            <a:xfrm rot="4500068" flipH="1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 sz="14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23" name="Google Shape;323;p48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8"/>
          <p:cNvSpPr txBox="1">
            <a:spLocks noGrp="1"/>
          </p:cNvSpPr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48"/>
          <p:cNvSpPr txBox="1">
            <a:spLocks noGrp="1"/>
          </p:cNvSpPr>
          <p:nvPr>
            <p:ph type="body" idx="1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26" name="Google Shape;326;p48"/>
          <p:cNvSpPr txBox="1">
            <a:spLocks noGrp="1"/>
          </p:cNvSpPr>
          <p:nvPr>
            <p:ph type="body" idx="2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27" name="Google Shape;327;p48"/>
          <p:cNvSpPr txBox="1">
            <a:spLocks noGrp="1"/>
          </p:cNvSpPr>
          <p:nvPr>
            <p:ph type="subTitle" idx="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28" name="Google Shape;328;p48"/>
          <p:cNvSpPr txBox="1">
            <a:spLocks noGrp="1"/>
          </p:cNvSpPr>
          <p:nvPr>
            <p:ph type="subTitle" idx="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 for understanding">
  <p:cSld name="CAPTION_ONLY_1"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9"/>
          <p:cNvGrpSpPr/>
          <p:nvPr/>
        </p:nvGrpSpPr>
        <p:grpSpPr>
          <a:xfrm>
            <a:off x="0" y="-444969"/>
            <a:ext cx="9144000" cy="5588569"/>
            <a:chOff x="0" y="-444969"/>
            <a:chExt cx="9144000" cy="5588569"/>
          </a:xfrm>
        </p:grpSpPr>
        <p:sp>
          <p:nvSpPr>
            <p:cNvPr id="331" name="Google Shape;331;p49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name="adj" fmla="val 40868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2" name="Google Shape;332;p49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3" name="Google Shape;333;p49"/>
            <p:cNvSpPr/>
            <p:nvPr/>
          </p:nvSpPr>
          <p:spPr>
            <a:xfrm rot="4500068" flipH="1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 sz="14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34" name="Google Shape;334;p49"/>
          <p:cNvSpPr txBox="1">
            <a:spLocks noGrp="1"/>
          </p:cNvSpPr>
          <p:nvPr>
            <p:ph type="body" idx="1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49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9"/>
          <p:cNvSpPr txBox="1">
            <a:spLocks noGrp="1"/>
          </p:cNvSpPr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49"/>
          <p:cNvSpPr txBox="1">
            <a:spLocks noGrp="1"/>
          </p:cNvSpPr>
          <p:nvPr>
            <p:ph type="subTitle" idx="2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38" name="Google Shape;338;p49"/>
          <p:cNvSpPr txBox="1">
            <a:spLocks noGrp="1"/>
          </p:cNvSpPr>
          <p:nvPr>
            <p:ph type="subTitle" idx="3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39" name="Google Shape;339;p49"/>
          <p:cNvSpPr txBox="1">
            <a:spLocks noGrp="1"/>
          </p:cNvSpPr>
          <p:nvPr>
            <p:ph type="body" idx="4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49"/>
          <p:cNvSpPr txBox="1">
            <a:spLocks noGrp="1"/>
          </p:cNvSpPr>
          <p:nvPr>
            <p:ph type="body" idx="5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body" idx="6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ype">
  <p:cSld name="BIG_NUMBER">
    <p:bg>
      <p:bgPr>
        <a:solidFill>
          <a:schemeClr val="lt2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0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 b="0" i="0" u="none" strike="noStrike" cap="none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45" name="Google Shape;345;p50"/>
          <p:cNvGrpSpPr/>
          <p:nvPr/>
        </p:nvGrpSpPr>
        <p:grpSpPr>
          <a:xfrm rot="300150">
            <a:off x="1275669" y="542776"/>
            <a:ext cx="6597945" cy="4056263"/>
            <a:chOff x="1275777" y="542570"/>
            <a:chExt cx="6597884" cy="4056226"/>
          </a:xfrm>
        </p:grpSpPr>
        <p:grpSp>
          <p:nvGrpSpPr>
            <p:cNvPr id="346" name="Google Shape;346;p50"/>
            <p:cNvGrpSpPr/>
            <p:nvPr/>
          </p:nvGrpSpPr>
          <p:grpSpPr>
            <a:xfrm>
              <a:off x="1276087" y="891662"/>
              <a:ext cx="6596470" cy="3357715"/>
              <a:chOff x="1276087" y="891662"/>
              <a:chExt cx="6596470" cy="3357715"/>
            </a:xfrm>
          </p:grpSpPr>
          <p:sp>
            <p:nvSpPr>
              <p:cNvPr id="347" name="Google Shape;347;p50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8" name="Google Shape;348;p50"/>
              <p:cNvSpPr/>
              <p:nvPr/>
            </p:nvSpPr>
            <p:spPr>
              <a:xfrm rot="-2453" flipH="1">
                <a:off x="1277283" y="893727"/>
                <a:ext cx="4625401" cy="3354000"/>
              </a:xfrm>
              <a:prstGeom prst="snip1Rect">
                <a:avLst>
                  <a:gd name="adj" fmla="val 4969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49" name="Google Shape;349;p50"/>
              <p:cNvSpPr/>
              <p:nvPr/>
            </p:nvSpPr>
            <p:spPr>
              <a:xfrm rot="10797547" flipH="1">
                <a:off x="3245660" y="893312"/>
                <a:ext cx="4625701" cy="3354000"/>
              </a:xfrm>
              <a:prstGeom prst="snip1Rect">
                <a:avLst>
                  <a:gd name="adj" fmla="val 4966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50" name="Google Shape;350;p50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51" name="Google Shape;351;p50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53" name="Google Shape;353;p50"/>
          <p:cNvSpPr txBox="1">
            <a:spLocks noGrp="1"/>
          </p:cNvSpPr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subTitle" idx="1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subTitle" idx="2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 type="blank">
  <p:cSld name="BLANK">
    <p:bg>
      <p:bgPr>
        <a:solidFill>
          <a:schemeClr val="l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sldNum" idx="12"/>
          </p:nvPr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1"/>
          <p:cNvSpPr txBox="1">
            <a:spLocks noGrp="1"/>
          </p:cNvSpPr>
          <p:nvPr>
            <p:ph type="subTitle" idx="1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59" name="Google Shape;359;p51"/>
          <p:cNvSpPr txBox="1">
            <a:spLocks noGrp="1"/>
          </p:cNvSpPr>
          <p:nvPr>
            <p:ph type="subTitle" idx="2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 b="0" i="0" u="none" strike="noStrike" cap="non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 b="0" i="0" u="none" strike="noStrike" cap="non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 b="0" i="0" u="none" strike="noStrike" cap="non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 b="0" i="0" u="none" strike="noStrike" cap="non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 b="0" i="0" u="none" strike="noStrike" cap="non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 b="0" i="0" u="none" strike="noStrike" cap="non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 b="0" i="0" u="none" strike="noStrike" cap="non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 b="0" i="0" u="none" strike="noStrike" cap="non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 b="0" i="0" u="none" strike="noStrike" cap="non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 b="0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>
            <a:spLocks noGrp="1"/>
          </p:cNvSpPr>
          <p:nvPr>
            <p:ph type="ctrTitle"/>
          </p:nvPr>
        </p:nvSpPr>
        <p:spPr>
          <a:xfrm>
            <a:off x="2299088" y="520489"/>
            <a:ext cx="45458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(ABHIMANYU)</a:t>
            </a:r>
            <a:endParaRPr dirty="0"/>
          </a:p>
        </p:txBody>
      </p:sp>
      <p:sp>
        <p:nvSpPr>
          <p:cNvPr id="365" name="Google Shape;365;p52"/>
          <p:cNvSpPr txBox="1">
            <a:spLocks noGrp="1"/>
          </p:cNvSpPr>
          <p:nvPr>
            <p:ph type="subTitle" idx="1"/>
          </p:nvPr>
        </p:nvSpPr>
        <p:spPr>
          <a:xfrm>
            <a:off x="357350" y="2364000"/>
            <a:ext cx="245275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 dirty="0"/>
              <a:t>NAME         : Raghu Balar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IN" sz="1500" dirty="0"/>
              <a:t>C</a:t>
            </a:r>
            <a:r>
              <a:rPr lang="en" sz="1500" dirty="0"/>
              <a:t>OLLAGE  : LJ University</a:t>
            </a:r>
            <a:endParaRPr sz="1500" dirty="0"/>
          </a:p>
        </p:txBody>
      </p:sp>
      <p:sp>
        <p:nvSpPr>
          <p:cNvPr id="2" name="Google Shape;365;p52">
            <a:extLst>
              <a:ext uri="{FF2B5EF4-FFF2-40B4-BE49-F238E27FC236}">
                <a16:creationId xmlns:a16="http://schemas.microsoft.com/office/drawing/2014/main" id="{A3A47762-188D-754F-9908-53DEB1C9F7AE}"/>
              </a:ext>
            </a:extLst>
          </p:cNvPr>
          <p:cNvSpPr txBox="1">
            <a:spLocks/>
          </p:cNvSpPr>
          <p:nvPr/>
        </p:nvSpPr>
        <p:spPr>
          <a:xfrm>
            <a:off x="3881138" y="2369835"/>
            <a:ext cx="337458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pPr marL="0" indent="0"/>
            <a:r>
              <a:rPr lang="en-US" sz="1500" dirty="0"/>
              <a:t>NAME         : Preet Mehta</a:t>
            </a:r>
          </a:p>
          <a:p>
            <a:pPr marL="0" indent="0"/>
            <a:r>
              <a:rPr lang="en-US" sz="1500" dirty="0"/>
              <a:t>COLLAGE  : LJ University</a:t>
            </a:r>
          </a:p>
        </p:txBody>
      </p:sp>
      <p:sp>
        <p:nvSpPr>
          <p:cNvPr id="3" name="Google Shape;365;p52">
            <a:extLst>
              <a:ext uri="{FF2B5EF4-FFF2-40B4-BE49-F238E27FC236}">
                <a16:creationId xmlns:a16="http://schemas.microsoft.com/office/drawing/2014/main" id="{4E6A581F-5106-3A3B-852C-59485B092955}"/>
              </a:ext>
            </a:extLst>
          </p:cNvPr>
          <p:cNvSpPr txBox="1">
            <a:spLocks/>
          </p:cNvSpPr>
          <p:nvPr/>
        </p:nvSpPr>
        <p:spPr>
          <a:xfrm>
            <a:off x="357351" y="3009200"/>
            <a:ext cx="277986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pPr marL="0" indent="0"/>
            <a:r>
              <a:rPr lang="en-US" sz="1500" dirty="0"/>
              <a:t>NAME         : Jeet Rakholiya</a:t>
            </a:r>
          </a:p>
          <a:p>
            <a:pPr marL="0" indent="0"/>
            <a:r>
              <a:rPr lang="en-US" sz="1500" dirty="0"/>
              <a:t>COLLAGE  : LJ University</a:t>
            </a:r>
          </a:p>
        </p:txBody>
      </p:sp>
      <p:sp>
        <p:nvSpPr>
          <p:cNvPr id="4" name="Google Shape;365;p52">
            <a:extLst>
              <a:ext uri="{FF2B5EF4-FFF2-40B4-BE49-F238E27FC236}">
                <a16:creationId xmlns:a16="http://schemas.microsoft.com/office/drawing/2014/main" id="{ADC854D6-B118-E371-2588-89A0BAEB02C8}"/>
              </a:ext>
            </a:extLst>
          </p:cNvPr>
          <p:cNvSpPr txBox="1">
            <a:spLocks/>
          </p:cNvSpPr>
          <p:nvPr/>
        </p:nvSpPr>
        <p:spPr>
          <a:xfrm>
            <a:off x="3881138" y="3116967"/>
            <a:ext cx="337458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 Tight Medium"/>
              <a:buNone/>
              <a:defRPr sz="2500" b="0" i="0" u="none" strike="noStrike" cap="none">
                <a:solidFill>
                  <a:schemeClr val="dk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pPr marL="0" indent="0"/>
            <a:r>
              <a:rPr lang="en-US" sz="1500" dirty="0"/>
              <a:t>NAME         : Dhruv </a:t>
            </a:r>
            <a:r>
              <a:rPr lang="en-US" sz="1500" dirty="0" err="1"/>
              <a:t>Faldu</a:t>
            </a:r>
            <a:endParaRPr lang="en-US" sz="1500" dirty="0"/>
          </a:p>
          <a:p>
            <a:pPr marL="0" indent="0"/>
            <a:r>
              <a:rPr lang="en-US" sz="1500" dirty="0"/>
              <a:t>COLLAGE  : LJ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379864" y="401443"/>
            <a:ext cx="8033400" cy="109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Assumptions</a:t>
            </a:r>
            <a:endParaRPr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380F-F00F-04F2-87BC-9CF39EF68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64" y="2165010"/>
            <a:ext cx="3662100" cy="2800736"/>
          </a:xfrm>
        </p:spPr>
        <p:txBody>
          <a:bodyPr/>
          <a:lstStyle/>
          <a:p>
            <a:r>
              <a:rPr lang="en-US" dirty="0"/>
              <a:t>User Profile</a:t>
            </a:r>
          </a:p>
          <a:p>
            <a:endParaRPr lang="en-US" dirty="0"/>
          </a:p>
          <a:p>
            <a:r>
              <a:rPr lang="en-US" dirty="0"/>
              <a:t>Inventory Tracking</a:t>
            </a:r>
          </a:p>
          <a:p>
            <a:endParaRPr lang="en-US" dirty="0"/>
          </a:p>
          <a:p>
            <a:r>
              <a:rPr lang="en-US" dirty="0"/>
              <a:t>Data Integration</a:t>
            </a:r>
          </a:p>
          <a:p>
            <a:endParaRPr lang="en-US" dirty="0"/>
          </a:p>
          <a:p>
            <a:r>
              <a:rPr lang="en-US" dirty="0"/>
              <a:t>Menu Optimization</a:t>
            </a:r>
          </a:p>
          <a:p>
            <a:endParaRPr lang="en-US" dirty="0"/>
          </a:p>
          <a:p>
            <a:r>
              <a:rPr lang="en-US" dirty="0"/>
              <a:t>Food Spoilage Prediction</a:t>
            </a:r>
            <a:endParaRPr lang="en-US" i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>
            <a:spLocks noGrp="1"/>
          </p:cNvSpPr>
          <p:nvPr>
            <p:ph type="sldNum" idx="12"/>
          </p:nvPr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title"/>
          </p:nvPr>
        </p:nvSpPr>
        <p:spPr>
          <a:xfrm>
            <a:off x="728249" y="544096"/>
            <a:ext cx="76875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1. Computer Vision for Smart Inventory Management</a:t>
            </a:r>
            <a:endParaRPr dirty="0"/>
          </a:p>
        </p:txBody>
      </p:sp>
      <p:sp>
        <p:nvSpPr>
          <p:cNvPr id="380" name="Google Shape;380;p54"/>
          <p:cNvSpPr/>
          <p:nvPr/>
        </p:nvSpPr>
        <p:spPr>
          <a:xfrm rot="5098785" flipH="1">
            <a:off x="25126" y="-116738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 sz="1400" b="0" i="0" u="none" strike="noStrike" cap="none"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81" name="Google Shape;381;p54"/>
          <p:cNvSpPr txBox="1">
            <a:spLocks noGrp="1"/>
          </p:cNvSpPr>
          <p:nvPr>
            <p:ph type="body" idx="1"/>
          </p:nvPr>
        </p:nvSpPr>
        <p:spPr>
          <a:xfrm>
            <a:off x="480131" y="1440805"/>
            <a:ext cx="8183737" cy="38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1600" b="1" dirty="0"/>
              <a:t>Database &amp; Inventory Data :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Generated </a:t>
            </a:r>
            <a:r>
              <a:rPr lang="en-US" sz="1400" b="1" dirty="0"/>
              <a:t>a large dataset</a:t>
            </a:r>
            <a:r>
              <a:rPr lang="en-US" sz="1400" dirty="0"/>
              <a:t> (1,000+ entries) with key inventory details like item name, quantity, unit type, cost, expiry date, category, storage location, and supplier</a:t>
            </a:r>
            <a:endParaRPr lang="en-IN" sz="1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700"/>
              <a:buFont typeface="Wingdings" panose="05000000000000000000" pitchFamily="2" charset="2"/>
              <a:buChar char="q"/>
            </a:pPr>
            <a:r>
              <a:rPr lang="en-IN" sz="1600" dirty="0"/>
              <a:t>✅ </a:t>
            </a:r>
            <a:r>
              <a:rPr lang="en-IN" sz="1600" b="1" dirty="0"/>
              <a:t>Website Frontend Planning: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400" dirty="0"/>
              <a:t>Decided on using </a:t>
            </a:r>
            <a:r>
              <a:rPr lang="en-US" sz="1400" b="1" dirty="0"/>
              <a:t>JS , HTML and CSS </a:t>
            </a:r>
            <a:r>
              <a:rPr lang="en-US" sz="1400" dirty="0"/>
              <a:t> for a modern and responsive UI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IN" sz="1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700"/>
              <a:buFont typeface="Wingdings" panose="05000000000000000000" pitchFamily="2" charset="2"/>
              <a:buChar char="q"/>
            </a:pPr>
            <a:r>
              <a:rPr lang="en-IN" sz="1600" dirty="0"/>
              <a:t>✅ </a:t>
            </a:r>
            <a:r>
              <a:rPr lang="en-IN" sz="1600" b="1" dirty="0"/>
              <a:t>AI &amp; Analytics Implementation: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Outlined an AI-driven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tracking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computer vision and machine learning.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algorithms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spoilage prediction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forecasting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waste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IN" sz="1400" b="1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1600" b="1" dirty="0"/>
              <a:t>Automation &amp; Efficiency: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Planned automation for </a:t>
            </a:r>
            <a:r>
              <a:rPr lang="en-US" sz="1400" b="1" dirty="0"/>
              <a:t>low-stock alerts, expiry notifications, and smart reordering</a:t>
            </a:r>
            <a:r>
              <a:rPr lang="en-US" sz="1400" dirty="0"/>
              <a:t> suggestions</a:t>
            </a:r>
            <a:endParaRPr lang="en-IN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>
            <a:spLocks noGrp="1"/>
          </p:cNvSpPr>
          <p:nvPr>
            <p:ph type="sldNum" idx="12"/>
          </p:nvPr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06" name="Google Shape;406;p57"/>
          <p:cNvSpPr txBox="1">
            <a:spLocks noGrp="1"/>
          </p:cNvSpPr>
          <p:nvPr>
            <p:ph type="title"/>
          </p:nvPr>
        </p:nvSpPr>
        <p:spPr>
          <a:xfrm>
            <a:off x="791210" y="402350"/>
            <a:ext cx="76875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2. AI-Powered Demand &amp; Waste Prediction</a:t>
            </a:r>
            <a:endParaRPr dirty="0"/>
          </a:p>
        </p:txBody>
      </p:sp>
      <p:sp>
        <p:nvSpPr>
          <p:cNvPr id="407" name="Google Shape;407;p57"/>
          <p:cNvSpPr/>
          <p:nvPr/>
        </p:nvSpPr>
        <p:spPr>
          <a:xfrm rot="5098785" flipH="1">
            <a:off x="25126" y="-116738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 sz="1400" b="0" i="0" u="none" strike="noStrike" cap="none"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08" name="Google Shape;408;p57"/>
          <p:cNvSpPr txBox="1">
            <a:spLocks noGrp="1"/>
          </p:cNvSpPr>
          <p:nvPr>
            <p:ph type="body" idx="1"/>
          </p:nvPr>
        </p:nvSpPr>
        <p:spPr>
          <a:xfrm>
            <a:off x="972150" y="1284186"/>
            <a:ext cx="7756800" cy="447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Demand Forecasting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Uses </a:t>
            </a:r>
            <a:r>
              <a:rPr lang="en-US" sz="1400" b="1" dirty="0"/>
              <a:t>machine learning</a:t>
            </a:r>
            <a:r>
              <a:rPr lang="en-US" sz="1400" dirty="0"/>
              <a:t> to analyze historical sales data, seasonal trends, and customer behavior.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Predicts the demand for ingredients, helping restaurants stock efficiently.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Waste Minimization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Tracks </a:t>
            </a:r>
            <a:r>
              <a:rPr lang="en-US" sz="1400" b="1" dirty="0"/>
              <a:t>inventory usage patterns</a:t>
            </a:r>
            <a:r>
              <a:rPr lang="en-US" sz="1400" dirty="0"/>
              <a:t> and </a:t>
            </a:r>
            <a:r>
              <a:rPr lang="en-US" sz="1400" b="1" dirty="0"/>
              <a:t>expiry dates</a:t>
            </a:r>
            <a:r>
              <a:rPr lang="en-US" sz="1400" dirty="0"/>
              <a:t> to identify potential waste.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Suggests timely </a:t>
            </a:r>
            <a:r>
              <a:rPr lang="en-US" sz="1400" b="1" dirty="0"/>
              <a:t>menu adjustments</a:t>
            </a:r>
            <a:r>
              <a:rPr lang="en-US" sz="1400" dirty="0"/>
              <a:t> or </a:t>
            </a:r>
            <a:r>
              <a:rPr lang="en-US" sz="1400" b="1" dirty="0"/>
              <a:t>discounted sales</a:t>
            </a:r>
            <a:r>
              <a:rPr lang="en-US" sz="1400" dirty="0"/>
              <a:t> to utilize near-expiry items.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AI-Based Insights &amp; Alerts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/>
              <a:t>Low-stock notifications</a:t>
            </a:r>
            <a:r>
              <a:rPr lang="en-US" sz="1400" dirty="0"/>
              <a:t> prevent shortages.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/>
              <a:t>Spoilage alerts</a:t>
            </a:r>
            <a:r>
              <a:rPr lang="en-US" sz="1400" dirty="0"/>
              <a:t> help take action before food goes to waste.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Real-Time Data Analysis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Integrates with </a:t>
            </a:r>
            <a:r>
              <a:rPr lang="en-US" sz="1400" b="1" dirty="0"/>
              <a:t>POS systems &amp; IoT sensors</a:t>
            </a:r>
            <a:r>
              <a:rPr lang="en-US" sz="1400" dirty="0"/>
              <a:t> for live inventory updates.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Uses </a:t>
            </a:r>
            <a:r>
              <a:rPr lang="en-US" sz="1400" b="1" dirty="0"/>
              <a:t>computer vision</a:t>
            </a:r>
            <a:r>
              <a:rPr lang="en-US" sz="1400" dirty="0"/>
              <a:t> to track food levels and detect spoilage signs.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700"/>
              <a:buNone/>
            </a:pPr>
            <a:endParaRPr i="1"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>
            <a:spLocks noGrp="1"/>
          </p:cNvSpPr>
          <p:nvPr>
            <p:ph type="sldNum" idx="12"/>
          </p:nvPr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32" name="Google Shape;432;p60"/>
          <p:cNvSpPr txBox="1">
            <a:spLocks noGrp="1"/>
          </p:cNvSpPr>
          <p:nvPr>
            <p:ph type="title"/>
          </p:nvPr>
        </p:nvSpPr>
        <p:spPr>
          <a:xfrm>
            <a:off x="904875" y="115722"/>
            <a:ext cx="76875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3. Intelligent Menu Optimization</a:t>
            </a:r>
            <a:endParaRPr dirty="0"/>
          </a:p>
        </p:txBody>
      </p:sp>
      <p:sp>
        <p:nvSpPr>
          <p:cNvPr id="433" name="Google Shape;433;p60"/>
          <p:cNvSpPr/>
          <p:nvPr/>
        </p:nvSpPr>
        <p:spPr>
          <a:xfrm rot="5098785" flipH="1">
            <a:off x="25126" y="-116738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 sz="1400" b="0" i="0" u="none" strike="noStrike" cap="none"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34" name="Google Shape;434;p60"/>
          <p:cNvSpPr txBox="1">
            <a:spLocks noGrp="1"/>
          </p:cNvSpPr>
          <p:nvPr>
            <p:ph type="body" idx="1"/>
          </p:nvPr>
        </p:nvSpPr>
        <p:spPr>
          <a:xfrm>
            <a:off x="693600" y="1080880"/>
            <a:ext cx="77568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Dynamic Menu Adjustments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AI analyzes </a:t>
            </a:r>
            <a:r>
              <a:rPr lang="en-US" sz="1400" b="1" dirty="0"/>
              <a:t>sales trends, seasonal demand, and inventory levels</a:t>
            </a:r>
            <a:r>
              <a:rPr lang="en-US" sz="1400" dirty="0"/>
              <a:t> to suggest </a:t>
            </a:r>
            <a:r>
              <a:rPr lang="en-US" sz="1400" b="1" dirty="0"/>
              <a:t>menu changes</a:t>
            </a:r>
            <a:r>
              <a:rPr lang="en-US" sz="1400" dirty="0"/>
              <a:t> in real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Promotes dishes that use surplus ingredients to </a:t>
            </a:r>
            <a:r>
              <a:rPr lang="en-US" sz="1400" b="1" dirty="0"/>
              <a:t>minimize waste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Ingredient Substitution Suggestions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If an ingredient is low in stock, AI recommends </a:t>
            </a:r>
            <a:r>
              <a:rPr lang="en-US" sz="1400" b="1" dirty="0"/>
              <a:t>alternative ingredients</a:t>
            </a:r>
            <a:r>
              <a:rPr lang="en-US" sz="1400" dirty="0"/>
              <a:t> to maintain menu consistency.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Helps chefs adjust recipes </a:t>
            </a:r>
            <a:r>
              <a:rPr lang="en-US" sz="1400" b="1" dirty="0"/>
              <a:t>without affecting quality</a:t>
            </a:r>
            <a:r>
              <a:rPr lang="en-US" sz="1400" dirty="0"/>
              <a:t> or </a:t>
            </a:r>
            <a:r>
              <a:rPr lang="en-US" sz="1400" b="1" dirty="0"/>
              <a:t>customer satisfaction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Cost-Effective Menu Planning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AI identifies </a:t>
            </a:r>
            <a:r>
              <a:rPr lang="en-US" sz="1400" b="1" dirty="0"/>
              <a:t>high-profit</a:t>
            </a:r>
            <a:r>
              <a:rPr lang="en-US" sz="1400" dirty="0"/>
              <a:t> and </a:t>
            </a:r>
            <a:r>
              <a:rPr lang="en-US" sz="1400" b="1" dirty="0"/>
              <a:t>low-cost</a:t>
            </a:r>
            <a:r>
              <a:rPr lang="en-US" sz="1400" dirty="0"/>
              <a:t> dishes based on </a:t>
            </a:r>
            <a:r>
              <a:rPr lang="en-US" sz="1400" b="1" dirty="0"/>
              <a:t>ingredient prices and availability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Helps </a:t>
            </a:r>
            <a:r>
              <a:rPr lang="en-US" sz="1400" b="1" dirty="0"/>
              <a:t>reduce food costs</a:t>
            </a:r>
            <a:r>
              <a:rPr lang="en-US" sz="1400" dirty="0"/>
              <a:t> by prioritizing dishes that use efficiently stocked ingredients.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Customer Preference Analysis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Analyzes </a:t>
            </a:r>
            <a:r>
              <a:rPr lang="en-US" sz="1400" b="1" dirty="0"/>
              <a:t>customer order history &amp; feedback</a:t>
            </a:r>
            <a:r>
              <a:rPr lang="en-US" sz="1400" dirty="0"/>
              <a:t> to recommend </a:t>
            </a:r>
            <a:r>
              <a:rPr lang="en-US" sz="1400" b="1" dirty="0"/>
              <a:t>popular and trending dishes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Personalizes menu offerings based on customer behavior.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>
            <a:spLocks noGrp="1"/>
          </p:cNvSpPr>
          <p:nvPr>
            <p:ph type="sldNum" idx="12"/>
          </p:nvPr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59" name="Google Shape;459;p63"/>
          <p:cNvSpPr txBox="1">
            <a:spLocks noGrp="1"/>
          </p:cNvSpPr>
          <p:nvPr>
            <p:ph type="title"/>
          </p:nvPr>
        </p:nvSpPr>
        <p:spPr>
          <a:xfrm>
            <a:off x="728250" y="118850"/>
            <a:ext cx="76875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4. Vision-Powered Waste Analysis &amp; Reporting</a:t>
            </a:r>
            <a:endParaRPr dirty="0"/>
          </a:p>
        </p:txBody>
      </p:sp>
      <p:sp>
        <p:nvSpPr>
          <p:cNvPr id="460" name="Google Shape;460;p63"/>
          <p:cNvSpPr/>
          <p:nvPr/>
        </p:nvSpPr>
        <p:spPr>
          <a:xfrm rot="5098785" flipH="1">
            <a:off x="25126" y="-116738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 sz="1400" b="0" i="0" u="none" strike="noStrike" cap="none"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61" name="Google Shape;461;p63"/>
          <p:cNvSpPr txBox="1">
            <a:spLocks noGrp="1"/>
          </p:cNvSpPr>
          <p:nvPr>
            <p:ph type="body" idx="1"/>
          </p:nvPr>
        </p:nvSpPr>
        <p:spPr>
          <a:xfrm>
            <a:off x="835575" y="1079450"/>
            <a:ext cx="7756800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Food Waste Detection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AI-powered cameras monitor </a:t>
            </a:r>
            <a:r>
              <a:rPr lang="en-US" sz="1400" b="1" dirty="0"/>
              <a:t>discarded food</a:t>
            </a:r>
            <a:r>
              <a:rPr lang="en-US" sz="1400" dirty="0"/>
              <a:t> and classify waste into </a:t>
            </a:r>
            <a:r>
              <a:rPr lang="en-US" sz="1400" b="1" dirty="0"/>
              <a:t>spoilage, preparation waste, or plate waste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Identifies </a:t>
            </a:r>
            <a:r>
              <a:rPr lang="en-US" sz="1400" b="1" dirty="0"/>
              <a:t>patterns of excessive waste</a:t>
            </a:r>
            <a:r>
              <a:rPr lang="en-US" sz="1400" dirty="0"/>
              <a:t> to suggest improvements.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Real-Time Waste Tracking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Uses </a:t>
            </a:r>
            <a:r>
              <a:rPr lang="en-US" sz="1400" b="1" dirty="0"/>
              <a:t>image recognition</a:t>
            </a:r>
            <a:r>
              <a:rPr lang="en-US" sz="1400" dirty="0"/>
              <a:t> to log the </a:t>
            </a:r>
            <a:r>
              <a:rPr lang="en-US" sz="1400" b="1" dirty="0"/>
              <a:t>type and quantity</a:t>
            </a:r>
            <a:r>
              <a:rPr lang="en-US" sz="1400" dirty="0"/>
              <a:t> of food being wasted.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Automates waste logging </a:t>
            </a:r>
            <a:r>
              <a:rPr lang="en-US" sz="1400" b="1" dirty="0"/>
              <a:t>without manual input</a:t>
            </a:r>
            <a:r>
              <a:rPr lang="en-US" sz="1400" dirty="0"/>
              <a:t>, improving accuracy.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Actionable Insights &amp; Reports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Generates </a:t>
            </a:r>
            <a:r>
              <a:rPr lang="en-US" sz="1400" b="1" dirty="0"/>
              <a:t>detailed waste reports</a:t>
            </a:r>
            <a:r>
              <a:rPr lang="en-US" sz="1400" dirty="0"/>
              <a:t>, highlighting trends and causes of food waste.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Provides </a:t>
            </a:r>
            <a:r>
              <a:rPr lang="en-US" sz="1400" b="1" dirty="0"/>
              <a:t>visual dashboards</a:t>
            </a:r>
            <a:r>
              <a:rPr lang="en-US" sz="1400" dirty="0"/>
              <a:t> for restaurant managers to make data-driven decisions.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Smart Recommendations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Suggests </a:t>
            </a:r>
            <a:r>
              <a:rPr lang="en-US" sz="1400" b="1" dirty="0"/>
              <a:t>inventory adjustments, portion control, and menu modifications</a:t>
            </a:r>
            <a:r>
              <a:rPr lang="en-US" sz="1400" dirty="0"/>
              <a:t> to </a:t>
            </a:r>
            <a:r>
              <a:rPr lang="en-US" sz="1400" b="1" dirty="0"/>
              <a:t>reduce waste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Helps </a:t>
            </a:r>
            <a:r>
              <a:rPr lang="en-US" sz="1400" b="1" dirty="0"/>
              <a:t>cut costs and improve sustainability</a:t>
            </a:r>
            <a:r>
              <a:rPr lang="en-US" sz="1400" dirty="0"/>
              <a:t> efforts.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>
            <a:spLocks noGrp="1"/>
          </p:cNvSpPr>
          <p:nvPr>
            <p:ph type="sldNum" idx="12"/>
          </p:nvPr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85" name="Google Shape;485;p66"/>
          <p:cNvSpPr txBox="1">
            <a:spLocks noGrp="1"/>
          </p:cNvSpPr>
          <p:nvPr>
            <p:ph type="title"/>
          </p:nvPr>
        </p:nvSpPr>
        <p:spPr>
          <a:xfrm>
            <a:off x="5223875" y="1211037"/>
            <a:ext cx="3357300" cy="2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520</Words>
  <Application>Microsoft Office PowerPoint</Application>
  <PresentationFormat>On-screen Show (16:9)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Inter Tight SemiBold</vt:lpstr>
      <vt:lpstr>Inter Tight Medium</vt:lpstr>
      <vt:lpstr>Wingdings</vt:lpstr>
      <vt:lpstr>Inter Tight</vt:lpstr>
      <vt:lpstr>Arial</vt:lpstr>
      <vt:lpstr>Simple Light</vt:lpstr>
      <vt:lpstr>Lesson 1</vt:lpstr>
      <vt:lpstr>(ABHIMANYU)</vt:lpstr>
      <vt:lpstr>Assumptions</vt:lpstr>
      <vt:lpstr>1. Computer Vision for Smart Inventory Management</vt:lpstr>
      <vt:lpstr>2. AI-Powered Demand &amp; Waste Prediction</vt:lpstr>
      <vt:lpstr>3. Intelligent Menu Optimization</vt:lpstr>
      <vt:lpstr>4. Vision-Powered Waste Analysis &amp; Reporting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Jeet Rakholiya</cp:lastModifiedBy>
  <cp:revision>2</cp:revision>
  <dcterms:modified xsi:type="dcterms:W3CDTF">2025-03-31T06:03:04Z</dcterms:modified>
</cp:coreProperties>
</file>