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75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9BCD-0B30-7044-90F1-EB31A0C920C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E187C-E246-3E49-95E2-D896EA3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6934-3062-E948-8689-A1297DB1EB8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39C5-BEF6-AD4B-A973-411D3E77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836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7"/>
            <a:ext cx="10888133" cy="266329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simpler variant in C++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Chris Beck</a:t>
            </a:r>
          </a:p>
          <a:p>
            <a:r>
              <a:rPr lang="en-US" sz="4400" dirty="0" smtClean="0">
                <a:solidFill>
                  <a:srgbClr val="00B0F0"/>
                </a:solidFill>
              </a:rPr>
              <a:t>https://</a:t>
            </a:r>
            <a:r>
              <a:rPr lang="en-US" sz="4400" dirty="0" err="1" smtClean="0">
                <a:solidFill>
                  <a:srgbClr val="00B0F0"/>
                </a:solidFill>
              </a:rPr>
              <a:t>github.com</a:t>
            </a:r>
            <a:r>
              <a:rPr lang="en-US" sz="4400" dirty="0" smtClean="0">
                <a:solidFill>
                  <a:srgbClr val="00B0F0"/>
                </a:solidFill>
              </a:rPr>
              <a:t>/cbeck88/</a:t>
            </a:r>
            <a:r>
              <a:rPr lang="en-US" sz="4400" dirty="0" err="1" smtClean="0">
                <a:solidFill>
                  <a:srgbClr val="00B0F0"/>
                </a:solidFill>
              </a:rPr>
              <a:t>strict_variant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828799"/>
            <a:ext cx="10007600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print_variant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::variant&lt;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v) {</a:t>
            </a: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apply_visitor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([](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auto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}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v);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Using a lambda as a visitor (C++14)</a:t>
            </a:r>
            <a:r>
              <a:rPr lang="en-US" sz="4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6" y="4656667"/>
            <a:ext cx="1083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 promotion here!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More generally, use templates in the visitor object.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9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405468"/>
            <a:ext cx="10007600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mini_xml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mini_xml_node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::variant&lt;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recursive_wrapper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mini_xml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mini_xml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name;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vector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mini_xml_node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children;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Recursive Data Structures (XML)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6" y="4707466"/>
            <a:ext cx="1083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recursive_wrapper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is “syntactic sugar”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 works like </a:t>
            </a:r>
            <a:r>
              <a:rPr lang="en-US" sz="32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32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unique_ptr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But when visiting, or using </a:t>
            </a:r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can pretend it is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965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405468"/>
            <a:ext cx="10007600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2000" b="1" dirty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Message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Quit,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(i32, i32, i32),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Move { x: i32, y: i32 },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Write(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process_message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 Message)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match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Message::Quit =&gt; quit(),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Message::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(r, g, b) =&gt;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change_color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(r, g, b),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Message::Move { x, y } =&gt;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move_cursor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(x, y),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Message::Write(s) =&gt;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!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"{}"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s);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Pattern Matching (Rust):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405468"/>
            <a:ext cx="10007600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Message =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::variant&lt;Quit,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Move,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Write&gt;;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process_message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Message &amp;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apply_visitor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overload([](Quit) { quit(); },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[](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c) {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change_color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c.r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c.g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c.b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[](Move m) {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move_cursor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m.x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m.y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 [](Write w)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w.s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}),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,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Pattern Matching (C++):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67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Existing Implementations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462" y="1825625"/>
            <a:ext cx="7620001" cy="30511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::variant</a:t>
            </a:r>
          </a:p>
          <a:p>
            <a:r>
              <a:rPr lang="en-US" sz="4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::variant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(C++17)</a:t>
            </a:r>
            <a:endParaRPr lang="en-US" sz="4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4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(this talk)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and others...</a:t>
            </a:r>
            <a:endParaRPr lang="en-US" sz="4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266" y="4876800"/>
            <a:ext cx="978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Surprisingly, many significant design differences and tradeoffs!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Problem: Exception Safety</a:t>
            </a:r>
            <a:endParaRPr lang="en-US" sz="6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7" y="1727202"/>
            <a:ext cx="1080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How to handle </a:t>
            </a:r>
            <a:r>
              <a:rPr lang="en-US" sz="36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throwing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6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type-changing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assignment.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~A()</a:t>
            </a:r>
            <a:endParaRPr lang="en-US" sz="36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Now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B(...)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throws...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Now what?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is already gone, and have no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599" y="4893732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797" y="4893735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1997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195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599" y="4893732"/>
            <a:ext cx="1405465" cy="7450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19599" y="3481528"/>
            <a:ext cx="2844808" cy="1412204"/>
            <a:chOff x="4419599" y="3481528"/>
            <a:chExt cx="2844808" cy="1412204"/>
          </a:xfrm>
        </p:grpSpPr>
        <p:sp>
          <p:nvSpPr>
            <p:cNvPr id="12" name="Oval 11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/>
                  </a:solidFill>
                  <a:latin typeface="Courier" charset="0"/>
                  <a:ea typeface="Courier" charset="0"/>
                  <a:cs typeface="Courier" charset="0"/>
                </a:rPr>
                <a:t>B</a:t>
              </a:r>
              <a:endParaRPr lang="en-US" sz="3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4419599" y="3938731"/>
              <a:ext cx="1930403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6"/>
            </p:cNvCxnSpPr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25333" y="4893739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1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Solution: Double Storage</a:t>
            </a:r>
            <a:endParaRPr lang="en-US" sz="6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7" y="1727202"/>
            <a:ext cx="10803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B(...)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throws, still have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~A()</a:t>
            </a:r>
            <a:endParaRPr lang="en-US" sz="3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When 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comes, flip back to first side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599" y="4893732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797" y="4893735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1997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195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599" y="4893732"/>
            <a:ext cx="1405465" cy="7450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264397" y="3481528"/>
            <a:ext cx="2844808" cy="1412204"/>
            <a:chOff x="4419599" y="3481528"/>
            <a:chExt cx="2844808" cy="1412204"/>
          </a:xfrm>
        </p:grpSpPr>
        <p:sp>
          <p:nvSpPr>
            <p:cNvPr id="12" name="Oval 11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/>
                  </a:solidFill>
                  <a:latin typeface="Courier" charset="0"/>
                  <a:ea typeface="Courier" charset="0"/>
                  <a:cs typeface="Courier" charset="0"/>
                </a:rPr>
                <a:t>B</a:t>
              </a:r>
              <a:endParaRPr lang="en-US" sz="3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4419599" y="3938731"/>
              <a:ext cx="1930403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6"/>
            </p:cNvCxnSpPr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25333" y="4893739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264400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75598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86798" y="4893734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97996" y="4893737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247455" y="4893732"/>
            <a:ext cx="2827863" cy="7450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3600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5335" y="4893740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5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11135" y="3464598"/>
            <a:ext cx="2142075" cy="1429134"/>
            <a:chOff x="5122332" y="3481528"/>
            <a:chExt cx="2142075" cy="1429134"/>
          </a:xfrm>
        </p:grpSpPr>
        <p:sp>
          <p:nvSpPr>
            <p:cNvPr id="26" name="Oval 25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endPara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7" name="Straight Connector 26"/>
            <p:cNvCxnSpPr>
              <a:endCxn id="10" idx="0"/>
            </p:cNvCxnSpPr>
            <p:nvPr/>
          </p:nvCxnSpPr>
          <p:spPr>
            <a:xfrm flipH="1">
              <a:off x="5122332" y="3938731"/>
              <a:ext cx="1227671" cy="971931"/>
            </a:xfrm>
            <a:prstGeom prst="lin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3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Solution: </a:t>
            </a:r>
            <a:r>
              <a:rPr lang="en-US" sz="6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boost::variant</a:t>
            </a:r>
            <a:endParaRPr lang="en-US" sz="6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7" y="1727202"/>
            <a:ext cx="1080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First move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to heap. (If it fails, we are still ok.)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B(...)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succeeds, delete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pointer.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B(...)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fails, move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pointer to storage.</a:t>
            </a:r>
            <a:b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                         (Can’t fail.)</a:t>
            </a:r>
            <a:endParaRPr lang="en-US" sz="36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599" y="4893732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797" y="4893735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1997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195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599" y="4893732"/>
            <a:ext cx="1405465" cy="7450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36532" y="3498464"/>
            <a:ext cx="2844808" cy="1412204"/>
            <a:chOff x="4419599" y="3481528"/>
            <a:chExt cx="2844808" cy="1412204"/>
          </a:xfrm>
        </p:grpSpPr>
        <p:sp>
          <p:nvSpPr>
            <p:cNvPr id="12" name="Oval 11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/>
                  </a:solidFill>
                  <a:latin typeface="Courier" charset="0"/>
                  <a:ea typeface="Courier" charset="0"/>
                  <a:cs typeface="Courier" charset="0"/>
                </a:rPr>
                <a:t>B</a:t>
              </a:r>
              <a:endParaRPr lang="en-US" sz="3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4419599" y="3938731"/>
              <a:ext cx="1930403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6"/>
            </p:cNvCxnSpPr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25333" y="4893739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4419598" y="4910668"/>
            <a:ext cx="2827863" cy="7450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3600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5335" y="4893740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13472" y="5638798"/>
            <a:ext cx="728131" cy="6434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A*</a:t>
            </a:r>
            <a:endParaRPr lang="en-US" sz="28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>
            <a:stCxn id="29" idx="0"/>
          </p:cNvCxnSpPr>
          <p:nvPr/>
        </p:nvCxnSpPr>
        <p:spPr>
          <a:xfrm flipH="1" flipV="1">
            <a:off x="2269067" y="5096933"/>
            <a:ext cx="8471" cy="541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641604" y="4656668"/>
            <a:ext cx="2302929" cy="44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25336" y="489374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32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2375 -0.081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40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23333 -0.10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50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0" grpId="3" animBg="1"/>
      <p:bldP spid="23" grpId="0" animBg="1"/>
      <p:bldP spid="23" grpId="1" animBg="1"/>
      <p:bldP spid="24" grpId="0" animBg="1"/>
      <p:bldP spid="24" grpId="1" animBg="1"/>
      <p:bldP spid="29" grpId="0" animBg="1"/>
      <p:bldP spid="29" grpId="1" animBg="1"/>
      <p:bldP spid="29" grpId="2" animBg="1"/>
      <p:bldP spid="2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Solution: </a:t>
            </a:r>
            <a:r>
              <a:rPr lang="en-US" sz="66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6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::variant</a:t>
            </a:r>
            <a:endParaRPr lang="en-US" sz="6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7" y="1727202"/>
            <a:ext cx="10803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~A()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set counter to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Now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B(...)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throws...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Now we are “empty”. 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valueless_by_exception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reports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visiting is an error until new value provided!</a:t>
            </a:r>
            <a:endParaRPr lang="en-US" sz="36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599" y="4893732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797" y="4893735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1997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195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599" y="4893732"/>
            <a:ext cx="1405465" cy="7450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19599" y="3481528"/>
            <a:ext cx="2844808" cy="1412204"/>
            <a:chOff x="4419599" y="3481528"/>
            <a:chExt cx="2844808" cy="1412204"/>
          </a:xfrm>
        </p:grpSpPr>
        <p:sp>
          <p:nvSpPr>
            <p:cNvPr id="12" name="Oval 11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/>
                  </a:solidFill>
                  <a:latin typeface="Courier" charset="0"/>
                  <a:ea typeface="Courier" charset="0"/>
                  <a:cs typeface="Courier" charset="0"/>
                </a:rPr>
                <a:t>B</a:t>
              </a:r>
              <a:endParaRPr lang="en-US" sz="3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4419599" y="3938731"/>
              <a:ext cx="1930403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6"/>
            </p:cNvCxnSpPr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25333" y="4893739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725336" y="4893740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3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Tradeoffs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4" y="3318933"/>
            <a:ext cx="10346267" cy="29972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wasted memory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 empty state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Strong exception-safety, rollback semantics</a:t>
            </a:r>
            <a:endParaRPr lang="en-US" sz="40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 dynamic allocations, backup copies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6667" y="1608667"/>
            <a:ext cx="10837333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Because of C++ language rules, </a:t>
            </a:r>
            <a:b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 can’t have everything we want.</a:t>
            </a:r>
            <a:endParaRPr lang="en-US" sz="4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29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What is a variant?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 variant is a </a:t>
            </a:r>
            <a:r>
              <a:rPr lang="en-US" sz="4400" i="1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heterogenous</a:t>
            </a:r>
            <a:r>
              <a:rPr lang="en-US" sz="44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container.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4000" dirty="0" smtClean="0">
                <a:solidFill>
                  <a:schemeClr val="accent4"/>
                </a:solidFill>
              </a:rPr>
              <a:t/>
            </a:r>
            <a:br>
              <a:rPr lang="en-US" sz="4000" dirty="0" smtClean="0">
                <a:solidFill>
                  <a:schemeClr val="accent4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many</a:t>
            </a:r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objects of </a:t>
            </a:r>
            <a:r>
              <a:rPr lang="en-US" sz="4000" dirty="0" smtClean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one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type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variant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one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object of 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any</a:t>
            </a:r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or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</a:t>
            </a:r>
            <a:endParaRPr lang="en-US" sz="4400" i="1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AKA “tagged-union”, “</a:t>
            </a:r>
            <a:r>
              <a:rPr lang="en-US" sz="44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typesafe</a:t>
            </a:r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union”</a:t>
            </a:r>
          </a:p>
        </p:txBody>
      </p:sp>
    </p:spTree>
    <p:extLst>
      <p:ext uri="{BB962C8B-B14F-4D97-AF65-F5344CB8AC3E}">
        <p14:creationId xmlns:p14="http://schemas.microsoft.com/office/powerpoint/2010/main" val="2019941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Solution: </a:t>
            </a:r>
            <a:r>
              <a:rPr lang="en-US" sz="66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endParaRPr lang="en-US" sz="6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7" y="1727202"/>
            <a:ext cx="1080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B(B&amp;&amp;)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can’t throw, great, do the obvious.</a:t>
            </a:r>
            <a:endParaRPr lang="en-US" sz="3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B(B&amp;&amp;)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can throw,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always 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lives on heap.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Construct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on heap. If it fails, didn’t touch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~A()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then move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B*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to storage. Can’t fail.</a:t>
            </a:r>
            <a:endParaRPr lang="en-US" sz="3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599" y="4893732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0797" y="4893735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1997" y="489373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195" y="4893736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599" y="4893732"/>
            <a:ext cx="1405465" cy="7450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sz="3600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36532" y="3498464"/>
            <a:ext cx="2844808" cy="1412204"/>
            <a:chOff x="4419599" y="3481528"/>
            <a:chExt cx="2844808" cy="1412204"/>
          </a:xfrm>
        </p:grpSpPr>
        <p:sp>
          <p:nvSpPr>
            <p:cNvPr id="12" name="Oval 11"/>
            <p:cNvSpPr/>
            <p:nvPr/>
          </p:nvSpPr>
          <p:spPr>
            <a:xfrm>
              <a:off x="6350002" y="3481528"/>
              <a:ext cx="914405" cy="91440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/>
                  </a:solidFill>
                  <a:latin typeface="Courier" charset="0"/>
                  <a:ea typeface="Courier" charset="0"/>
                  <a:cs typeface="Courier" charset="0"/>
                </a:rPr>
                <a:t>B</a:t>
              </a:r>
              <a:endParaRPr lang="en-US" sz="3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 flipH="1">
              <a:off x="4419599" y="3938731"/>
              <a:ext cx="1930403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6"/>
            </p:cNvCxnSpPr>
            <p:nvPr/>
          </p:nvCxnSpPr>
          <p:spPr>
            <a:xfrm flipH="1">
              <a:off x="7247462" y="3938731"/>
              <a:ext cx="16945" cy="955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725333" y="4893739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8508992" y="4083628"/>
            <a:ext cx="2827863" cy="7450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endParaRPr lang="en-US" sz="3600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5335" y="4893743"/>
            <a:ext cx="694267" cy="745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567329" y="5384797"/>
            <a:ext cx="728131" cy="64346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B*</a:t>
            </a:r>
            <a:endParaRPr lang="en-US" sz="2800" dirty="0">
              <a:solidFill>
                <a:schemeClr val="accent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>
            <a:stCxn id="29" idx="0"/>
          </p:cNvCxnSpPr>
          <p:nvPr/>
        </p:nvCxnSpPr>
        <p:spPr>
          <a:xfrm flipH="1" flipV="1">
            <a:off x="9922924" y="4842932"/>
            <a:ext cx="8471" cy="5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3" idx="1"/>
          </p:cNvCxnSpPr>
          <p:nvPr/>
        </p:nvCxnSpPr>
        <p:spPr>
          <a:xfrm flipV="1">
            <a:off x="5113864" y="4456161"/>
            <a:ext cx="3395128" cy="77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084 -0.07176 " pathEditMode="relative" ptsTypes="AA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design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201333"/>
            <a:ext cx="11328400" cy="41148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Make a “simple” variant which assumes members are </a:t>
            </a:r>
            <a:r>
              <a:rPr lang="en-US" sz="36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nothrow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moveable. (This is easy!)</a:t>
            </a:r>
            <a:b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36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Then, to make a general variant, stick anything that throws in a 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recursive_wrapper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and use the simple code. (Pointers can always be moved!)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90688"/>
            <a:ext cx="1144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High level design: Reducing to a simpler problem.</a:t>
            </a:r>
            <a:endParaRPr lang="en-US" sz="4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06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67" y="1574802"/>
            <a:ext cx="11430000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template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wrap_if_throwing_move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type =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::conditional&lt;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is_nothrow_move_constructible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&gt;::value,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recursive_wrapper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&gt;::type;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template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wrap_if_throwing_move_t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wrap_if_throwing_move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&gt;::type;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template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r>
              <a:rPr lang="en-US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Ts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variant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simple_variant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wrap_if_throwing_move_t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Ts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&gt;...&gt;;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733" y="440270"/>
            <a:ext cx="1129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“Step 2”, the reduction, fits here on the screen.</a:t>
            </a:r>
            <a:endParaRPr lang="en-US" sz="4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53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use </a:t>
            </a:r>
            <a:r>
              <a:rPr lang="en-US" sz="60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instead of </a:t>
            </a:r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en-US" sz="6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variant</a:t>
            </a:r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?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201333"/>
            <a:ext cx="11328400" cy="4114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variant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supports even C++98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This means, it has to basically work even if we can’t check </a:t>
            </a:r>
            <a:r>
              <a:rPr lang="en-US" sz="4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noexcept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status of operations.</a:t>
            </a:r>
            <a:b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This greatly limits design options.</a:t>
            </a:r>
          </a:p>
          <a:p>
            <a:r>
              <a:rPr lang="en-US" sz="40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targets C++11</a:t>
            </a:r>
            <a:b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This allows an, IMO, simpler and better strategy.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078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91919"/>
              </p:ext>
            </p:extLst>
          </p:nvPr>
        </p:nvGraphicFramePr>
        <p:xfrm>
          <a:off x="728133" y="677863"/>
          <a:ext cx="10905065" cy="5624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3067"/>
                <a:gridCol w="1524000"/>
                <a:gridCol w="2032000"/>
                <a:gridCol w="1811867"/>
                <a:gridCol w="1744131"/>
              </a:tblGrid>
              <a:tr h="746190">
                <a:tc>
                  <a:txBody>
                    <a:bodyPr/>
                    <a:lstStyle/>
                    <a:p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Empty State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Exception Safety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Backup Copies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Number of states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1395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double storage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2n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139505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std</a:t>
                      </a:r>
                      <a:r>
                        <a:rPr lang="en-US" sz="2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::variant</a:t>
                      </a:r>
                      <a:endParaRPr lang="en-US" sz="2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n+1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746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boost::variant</a:t>
                      </a:r>
                    </a:p>
                    <a:p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2n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746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strict_variant</a:t>
                      </a:r>
                      <a:endParaRPr lang="en-US" sz="2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yes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no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7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Other features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690688"/>
            <a:ext cx="11328400" cy="462544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variant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4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4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::variant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sometimes do annoying things</a:t>
            </a:r>
          </a:p>
          <a:p>
            <a:endParaRPr lang="en-US" sz="4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strict_variant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uses SFINAE to prevent many “evil” standard conversions here.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6139" y="3081869"/>
            <a:ext cx="10007600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v;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 =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Compiles! Because of bool -&gt; </a:t>
            </a:r>
            <a:r>
              <a:rPr lang="en-US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:(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u;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 =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"The future is now!"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Selects bool, not </a:t>
            </a:r>
            <a:r>
              <a:rPr lang="en-US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::string!  :(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87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836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THANK YOU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7"/>
            <a:ext cx="10888133" cy="266329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http://</a:t>
            </a:r>
            <a:r>
              <a:rPr lang="en-US" sz="4400" dirty="0" err="1" smtClean="0">
                <a:solidFill>
                  <a:srgbClr val="00B0F0"/>
                </a:solidFill>
              </a:rPr>
              <a:t>chrisbeck.co</a:t>
            </a:r>
            <a:endParaRPr lang="en-US" sz="4400" dirty="0" smtClean="0">
              <a:solidFill>
                <a:srgbClr val="00B0F0"/>
              </a:solidFill>
            </a:endParaRPr>
          </a:p>
          <a:p>
            <a:r>
              <a:rPr lang="en-US" sz="4400" dirty="0" smtClean="0">
                <a:solidFill>
                  <a:srgbClr val="00B0F0"/>
                </a:solidFill>
              </a:rPr>
              <a:t>http://</a:t>
            </a:r>
            <a:r>
              <a:rPr lang="en-US" sz="4400" dirty="0" err="1" smtClean="0">
                <a:solidFill>
                  <a:srgbClr val="00B0F0"/>
                </a:solidFill>
              </a:rPr>
              <a:t>github.com</a:t>
            </a:r>
            <a:r>
              <a:rPr lang="en-US" sz="4400" dirty="0" smtClean="0">
                <a:solidFill>
                  <a:srgbClr val="00B0F0"/>
                </a:solidFill>
              </a:rPr>
              <a:t>/cbeck88/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What is a union?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72" y="1371603"/>
            <a:ext cx="10007600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bar {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Size is sum of sizes,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short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a; 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plus padding for alignment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075" y="3843867"/>
            <a:ext cx="10007600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nion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foo {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Size is max of sizes,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short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a; 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alignment is max of alignments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67459" y="3189077"/>
            <a:ext cx="7450658" cy="468532"/>
            <a:chOff x="2167459" y="3189077"/>
            <a:chExt cx="7450658" cy="468532"/>
          </a:xfrm>
        </p:grpSpPr>
        <p:grpSp>
          <p:nvGrpSpPr>
            <p:cNvPr id="30" name="Group 29"/>
            <p:cNvGrpSpPr/>
            <p:nvPr/>
          </p:nvGrpSpPr>
          <p:grpSpPr>
            <a:xfrm>
              <a:off x="2184397" y="3200400"/>
              <a:ext cx="7433720" cy="457209"/>
              <a:chOff x="2184397" y="3200400"/>
              <a:chExt cx="7433720" cy="45720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184397" y="3200400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58525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8797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72925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47060" y="3200400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1188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61460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435588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09726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83854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24126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98254" y="3200409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72389" y="3200403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246517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86789" y="3200406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160917" y="3200409"/>
                <a:ext cx="457200" cy="4572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2167459" y="3189077"/>
              <a:ext cx="948266" cy="468523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0124" y="3189077"/>
              <a:ext cx="1862663" cy="468523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909726" y="3200400"/>
              <a:ext cx="3708391" cy="45720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31920" y="5715000"/>
            <a:ext cx="3823539" cy="731520"/>
            <a:chOff x="3931920" y="5715000"/>
            <a:chExt cx="3823539" cy="731520"/>
          </a:xfrm>
        </p:grpSpPr>
        <p:grpSp>
          <p:nvGrpSpPr>
            <p:cNvPr id="38" name="Group 37"/>
            <p:cNvGrpSpPr/>
            <p:nvPr/>
          </p:nvGrpSpPr>
          <p:grpSpPr>
            <a:xfrm>
              <a:off x="3977640" y="5806440"/>
              <a:ext cx="3777819" cy="548640"/>
              <a:chOff x="3977640" y="5806440"/>
              <a:chExt cx="3777819" cy="54864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047068" y="5841999"/>
                <a:ext cx="3708391" cy="457206"/>
                <a:chOff x="4047068" y="5841999"/>
                <a:chExt cx="3708391" cy="45720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047068" y="5841999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521196" y="5842002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961468" y="5842002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435596" y="5842005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909731" y="5841999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383859" y="5842002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824131" y="5842002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98259" y="5842005"/>
                  <a:ext cx="457200" cy="45720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4047063" y="5841999"/>
                <a:ext cx="3708391" cy="45720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977640" y="5806440"/>
                <a:ext cx="1920240" cy="54864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931920" y="5715000"/>
              <a:ext cx="1051560" cy="731520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798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389469"/>
            <a:ext cx="10007600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nion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foo {       </a:t>
            </a:r>
            <a:endPara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short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a;        </a:t>
            </a:r>
            <a:endPara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foo f;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f.a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f.a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f.b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f.b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.5f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66" y="4656667"/>
            <a:ext cx="1083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Storing to union may change the </a:t>
            </a:r>
            <a:r>
              <a:rPr lang="en-US" sz="36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active member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Reading inactive member may lead to</a:t>
            </a:r>
            <a:b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implementation-defined or undefined behavior!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8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would you use this?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825625"/>
            <a:ext cx="10837333" cy="44905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Need to store </a:t>
            </a:r>
            <a:r>
              <a:rPr lang="en-US" sz="4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several types 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of objects in a collection, but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no natural inheritance relation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Using an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array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of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unions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store objects </a:t>
            </a:r>
            <a:r>
              <a:rPr lang="en-US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contiguously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with </a:t>
            </a:r>
            <a:r>
              <a:rPr lang="en-US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very little memory wasted</a:t>
            </a:r>
            <a:r>
              <a:rPr lang="en-US" sz="4000" i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Low-level signals / event objects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Messages matching various schema</a:t>
            </a:r>
          </a:p>
        </p:txBody>
      </p:sp>
    </p:spTree>
    <p:extLst>
      <p:ext uri="{BB962C8B-B14F-4D97-AF65-F5344CB8AC3E}">
        <p14:creationId xmlns:p14="http://schemas.microsoft.com/office/powerpoint/2010/main" val="16283768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389469"/>
            <a:ext cx="10007600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SDL_KeyboardEvent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Uint32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type;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SDL_KEYDOWN or SDL_KEYUP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Uint8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state;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SDL_PRESSED or SDL_RELEASED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SDL_Keysym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keysym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Represents the key that was pressed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SDL_MouseMotionEvent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Uint32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type; 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SDL_MOUSEMOTION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Uint32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state;      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bitmask of the current button state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Sint32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x;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Sint32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y;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union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SDL_Event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SDL_KeyboardEvent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key;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SDL_MouseMotionEvent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motion;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...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52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would you use this?</a:t>
            </a:r>
            <a:endParaRPr lang="en-US" sz="6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825625"/>
            <a:ext cx="10837333" cy="44905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variant</a:t>
            </a:r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is a type-safe alternative to a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union</a:t>
            </a:r>
            <a:b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Prevents you from using inactive members</a:t>
            </a:r>
            <a:b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40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Ensures that destructors are called when the active member changes – crucial for C++!</a:t>
            </a:r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4000" dirty="0" smtClean="0">
              <a:solidFill>
                <a:schemeClr val="accent2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7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405468"/>
            <a:ext cx="10007600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print_variant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::variant&lt;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v)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::get&lt;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&gt;(&amp;v))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*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}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float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* f =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::get&lt;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&gt;(&amp;v)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*f;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}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* d =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::get&lt;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&gt;(&amp;v)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*d;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}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assert(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Query the active member using </a:t>
            </a:r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4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6" y="5046131"/>
            <a:ext cx="1083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boost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::get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returns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if requested type doesn’t match run-time type.</a:t>
            </a:r>
            <a:endParaRPr lang="en-US" sz="36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38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75" y="1405468"/>
            <a:ext cx="10007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print_double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d)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&lt;&lt; d;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print_variant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::variant&lt;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v)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boost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apply_visitor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print_double</a:t>
            </a:r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v);</a:t>
            </a:r>
            <a:endParaRPr lang="en-US" sz="2000" b="1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266" y="389471"/>
            <a:ext cx="10837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Better, use a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visitor</a:t>
            </a:r>
            <a:r>
              <a:rPr lang="en-US" sz="4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sz="4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266" y="4656667"/>
            <a:ext cx="1083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This only works because </a:t>
            </a:r>
            <a:r>
              <a:rPr lang="en-US" sz="3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can be promoted to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3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as part of overload resolution.</a:t>
            </a:r>
            <a:endParaRPr lang="en-US" sz="36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6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1296</Words>
  <Application>Microsoft Macintosh PowerPoint</Application>
  <PresentationFormat>Widescreen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Courier</vt:lpstr>
      <vt:lpstr>Courier New</vt:lpstr>
      <vt:lpstr>Helvetica</vt:lpstr>
      <vt:lpstr>Arial</vt:lpstr>
      <vt:lpstr>Office Theme</vt:lpstr>
      <vt:lpstr>STRICT_VARIANT</vt:lpstr>
      <vt:lpstr>What is a variant?</vt:lpstr>
      <vt:lpstr>What is a union?</vt:lpstr>
      <vt:lpstr>PowerPoint Presentation</vt:lpstr>
      <vt:lpstr>Why would you use this?</vt:lpstr>
      <vt:lpstr>PowerPoint Presentation</vt:lpstr>
      <vt:lpstr>Why would you use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Implementations</vt:lpstr>
      <vt:lpstr>Problem: Exception Safety</vt:lpstr>
      <vt:lpstr>Solution: Double Storage</vt:lpstr>
      <vt:lpstr>Solution: boost::variant</vt:lpstr>
      <vt:lpstr>Solution: std::variant</vt:lpstr>
      <vt:lpstr>Tradeoffs</vt:lpstr>
      <vt:lpstr>Solution: strict_variant</vt:lpstr>
      <vt:lpstr>strict_variant design</vt:lpstr>
      <vt:lpstr>PowerPoint Presentation</vt:lpstr>
      <vt:lpstr>Why use strict_variant instead of boost::variant?</vt:lpstr>
      <vt:lpstr>PowerPoint Presentation</vt:lpstr>
      <vt:lpstr>Other features</vt:lpstr>
      <vt:lpstr>THANK YOU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strict_variant</dc:title>
  <dc:creator>Christopher Beck</dc:creator>
  <cp:lastModifiedBy>Christopher Beck</cp:lastModifiedBy>
  <cp:revision>43</cp:revision>
  <dcterms:created xsi:type="dcterms:W3CDTF">2017-09-19T06:36:47Z</dcterms:created>
  <dcterms:modified xsi:type="dcterms:W3CDTF">2017-09-20T10:31:04Z</dcterms:modified>
</cp:coreProperties>
</file>