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5112B-8829-4FF6-8959-BE644EC3426D}" v="44" dt="2024-01-28T23:55:1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8A5112B-8829-4FF6-8959-BE644EC3426D}"/>
    <pc:docChg chg="modSld">
      <pc:chgData name="" userId="" providerId="" clId="Web-{98A5112B-8829-4FF6-8959-BE644EC3426D}" dt="2024-01-28T23:54:16.492" v="22" actId="20577"/>
      <pc:docMkLst>
        <pc:docMk/>
      </pc:docMkLst>
      <pc:sldChg chg="modSp">
        <pc:chgData name="" userId="" providerId="" clId="Web-{98A5112B-8829-4FF6-8959-BE644EC3426D}" dt="2024-01-28T23:54:16.492" v="22" actId="20577"/>
        <pc:sldMkLst>
          <pc:docMk/>
          <pc:sldMk cId="109857222" sldId="256"/>
        </pc:sldMkLst>
        <pc:spChg chg="mod">
          <ac:chgData name="" userId="" providerId="" clId="Web-{98A5112B-8829-4FF6-8959-BE644EC3426D}" dt="2024-01-28T23:54:16.492" v="2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Richlinski, Bryan Daniel" userId="S::b748r023@home.ku.edu::cdb01f45-7a26-4992-82af-b123716e3852" providerId="AD" clId="Web-{98A5112B-8829-4FF6-8959-BE644EC3426D}"/>
    <pc:docChg chg="addSld modSld">
      <pc:chgData name="Richlinski, Bryan Daniel" userId="S::b748r023@home.ku.edu::cdb01f45-7a26-4992-82af-b123716e3852" providerId="AD" clId="Web-{98A5112B-8829-4FF6-8959-BE644EC3426D}" dt="2024-01-28T23:55:12.124" v="20"/>
      <pc:docMkLst>
        <pc:docMk/>
      </pc:docMkLst>
      <pc:sldChg chg="modSp">
        <pc:chgData name="Richlinski, Bryan Daniel" userId="S::b748r023@home.ku.edu::cdb01f45-7a26-4992-82af-b123716e3852" providerId="AD" clId="Web-{98A5112B-8829-4FF6-8959-BE644EC3426D}" dt="2024-01-28T23:55:11.046" v="3" actId="20577"/>
        <pc:sldMkLst>
          <pc:docMk/>
          <pc:sldMk cId="109857222" sldId="256"/>
        </pc:sldMkLst>
        <pc:spChg chg="mod">
          <ac:chgData name="Richlinski, Bryan Daniel" userId="S::b748r023@home.ku.edu::cdb01f45-7a26-4992-82af-b123716e3852" providerId="AD" clId="Web-{98A5112B-8829-4FF6-8959-BE644EC3426D}" dt="2024-01-28T23:55:11.046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">
        <pc:chgData name="Richlinski, Bryan Daniel" userId="S::b748r023@home.ku.edu::cdb01f45-7a26-4992-82af-b123716e3852" providerId="AD" clId="Web-{98A5112B-8829-4FF6-8959-BE644EC3426D}" dt="2024-01-28T23:55:12.124" v="20"/>
        <pc:sldMkLst>
          <pc:docMk/>
          <pc:sldMk cId="2900209024" sldId="257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2.108" v="19"/>
        <pc:sldMkLst>
          <pc:docMk/>
          <pc:sldMk cId="2680146783" sldId="258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2.093" v="18"/>
        <pc:sldMkLst>
          <pc:docMk/>
          <pc:sldMk cId="2631412674" sldId="259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2.061" v="17"/>
        <pc:sldMkLst>
          <pc:docMk/>
          <pc:sldMk cId="2362052927" sldId="260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2.030" v="16"/>
        <pc:sldMkLst>
          <pc:docMk/>
          <pc:sldMk cId="960608216" sldId="261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999" v="15"/>
        <pc:sldMkLst>
          <pc:docMk/>
          <pc:sldMk cId="801595257" sldId="262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968" v="14"/>
        <pc:sldMkLst>
          <pc:docMk/>
          <pc:sldMk cId="2794367814" sldId="263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952" v="13"/>
        <pc:sldMkLst>
          <pc:docMk/>
          <pc:sldMk cId="3728698589" sldId="264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936" v="12"/>
        <pc:sldMkLst>
          <pc:docMk/>
          <pc:sldMk cId="453602095" sldId="265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905" v="11"/>
        <pc:sldMkLst>
          <pc:docMk/>
          <pc:sldMk cId="3019349468" sldId="266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858" v="10"/>
        <pc:sldMkLst>
          <pc:docMk/>
          <pc:sldMk cId="915688760" sldId="277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843" v="9"/>
        <pc:sldMkLst>
          <pc:docMk/>
          <pc:sldMk cId="313216477" sldId="278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811" v="8"/>
        <pc:sldMkLst>
          <pc:docMk/>
          <pc:sldMk cId="1680911100" sldId="279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780" v="7"/>
        <pc:sldMkLst>
          <pc:docMk/>
          <pc:sldMk cId="1206171520" sldId="280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764" v="6"/>
        <pc:sldMkLst>
          <pc:docMk/>
          <pc:sldMk cId="27421480" sldId="281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718" v="5"/>
        <pc:sldMkLst>
          <pc:docMk/>
          <pc:sldMk cId="3378989173" sldId="282"/>
        </pc:sldMkLst>
      </pc:sldChg>
      <pc:sldChg chg="add">
        <pc:chgData name="Richlinski, Bryan Daniel" userId="S::b748r023@home.ku.edu::cdb01f45-7a26-4992-82af-b123716e3852" providerId="AD" clId="Web-{98A5112B-8829-4FF6-8959-BE644EC3426D}" dt="2024-01-28T23:55:11.702" v="4"/>
        <pc:sldMkLst>
          <pc:docMk/>
          <pc:sldMk cId="2841578696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Conditionals Loops Branches Iterators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4EA-E71C-A205-F829-48D728A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You can make an if statement as long as you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FDC9-249B-1757-6882-2BDE6ECE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if (condition 1):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 body 1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if (condition 2):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 body 2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if (condition 3):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 body 3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else: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 execute this body if all others failed (also called a </a:t>
            </a:r>
            <a:r>
              <a:rPr lang="en-US" dirty="0" err="1">
                <a:ea typeface="Calibri"/>
                <a:cs typeface="Calibri"/>
              </a:rPr>
              <a:t>fallthrough</a:t>
            </a:r>
            <a:r>
              <a:rPr lang="en-US" dirty="0">
                <a:ea typeface="Calibri"/>
                <a:cs typeface="Calibri"/>
              </a:rPr>
              <a:t> case)</a:t>
            </a:r>
          </a:p>
        </p:txBody>
      </p:sp>
    </p:spTree>
    <p:extLst>
      <p:ext uri="{BB962C8B-B14F-4D97-AF65-F5344CB8AC3E}">
        <p14:creationId xmlns:p14="http://schemas.microsoft.com/office/powerpoint/2010/main" val="45360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4EE3-0709-14B1-045A-EBF85B96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FA91-0CBF-8D4A-0B97-F91EA333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x = value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This create a variable called x that stores the </a:t>
            </a:r>
            <a:r>
              <a:rPr lang="en-US" i="1" dirty="0">
                <a:ea typeface="Calibri"/>
                <a:cs typeface="Calibri"/>
              </a:rPr>
              <a:t>value </a:t>
            </a:r>
            <a:r>
              <a:rPr lang="en-US" dirty="0">
                <a:ea typeface="Calibri"/>
                <a:cs typeface="Calibri"/>
              </a:rPr>
              <a:t>for later use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Be careful == isn't the same as = 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x = y SETS x to equal 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x == y ASKS if x is y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There is some nuance about when x is equal to y and when x POINTS to the same thing as y, but we can ignore that for this lab.</a:t>
            </a:r>
          </a:p>
        </p:txBody>
      </p:sp>
    </p:spTree>
    <p:extLst>
      <p:ext uri="{BB962C8B-B14F-4D97-AF65-F5344CB8AC3E}">
        <p14:creationId xmlns:p14="http://schemas.microsoft.com/office/powerpoint/2010/main" val="301934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A6A1-95CE-C76C-BE6B-DDD6A7EB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Loops!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18D2-1A0D-5F93-8FB1-DA4ABAAC9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while loop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Tests if conditional is true and the executes body if true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Tests again and executes if true, and again, etc....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x= something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while (x meets condition):</a:t>
            </a: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do something</a:t>
            </a: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change x condition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68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4AFE-F202-125A-9602-68904075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For loop and 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2E71-9B6F-5FB3-6780-71D49386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An iterator look at each element of a list. </a:t>
            </a:r>
          </a:p>
          <a:p>
            <a:r>
              <a:rPr lang="en-US" dirty="0">
                <a:ea typeface="Calibri"/>
                <a:cs typeface="Calibri"/>
              </a:rPr>
              <a:t>A string is a list can we iterate through it?</a:t>
            </a:r>
          </a:p>
          <a:p>
            <a:r>
              <a:rPr lang="en-US" dirty="0">
                <a:ea typeface="Calibri"/>
                <a:cs typeface="Calibri"/>
              </a:rPr>
              <a:t>YES! In fact you will have projects that use this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C04A2E24-4E8A-1FB2-BB7A-411B86E2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99" y="3860753"/>
            <a:ext cx="3797916" cy="202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DD382-F13E-8CF6-C376-AF1FAAB6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000" y="1303503"/>
            <a:ext cx="1154656" cy="46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BD8-B32B-5453-7540-E9BF15CA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3D5A-918A-B9A4-F04D-8EFB957F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if we want to do something a set number of times?</a:t>
            </a:r>
          </a:p>
          <a:p>
            <a:r>
              <a:rPr lang="en-US" dirty="0">
                <a:ea typeface="Calibri"/>
                <a:cs typeface="Calibri"/>
              </a:rPr>
              <a:t>We COULD use a while loop and increment the number</a:t>
            </a:r>
          </a:p>
          <a:p>
            <a:r>
              <a:rPr lang="en-US" dirty="0">
                <a:ea typeface="Calibri"/>
                <a:cs typeface="Calibri"/>
              </a:rPr>
              <a:t>Or we could create an iterator of the size we want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91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DDF0-D6E5-11D9-8E0C-8DC42976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Range</a:t>
            </a:r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6CBC42E-2FFB-E8E3-836A-BA9AE62D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1" y="1709666"/>
            <a:ext cx="5780964" cy="2108010"/>
          </a:xfrm>
          <a:prstGeom prst="rect">
            <a:avLst/>
          </a:prstGeom>
        </p:spPr>
      </p:pic>
      <p:pic>
        <p:nvPicPr>
          <p:cNvPr id="7" name="Picture 6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1A5460E4-C4FE-9DE3-F7C5-135B1F58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02" y="1360155"/>
            <a:ext cx="925062" cy="352353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01D81CC-D8E3-B270-C8DD-D18A8D921F6D}"/>
              </a:ext>
            </a:extLst>
          </p:cNvPr>
          <p:cNvSpPr/>
          <p:nvPr/>
        </p:nvSpPr>
        <p:spPr>
          <a:xfrm rot="-1920000">
            <a:off x="7321455" y="4870544"/>
            <a:ext cx="1910686" cy="3980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23B25-91FF-987D-1AB0-C02D34372846}"/>
              </a:ext>
            </a:extLst>
          </p:cNvPr>
          <p:cNvSpPr txBox="1"/>
          <p:nvPr/>
        </p:nvSpPr>
        <p:spPr>
          <a:xfrm>
            <a:off x="3443216" y="5279977"/>
            <a:ext cx="48335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It didn't print 10</a:t>
            </a:r>
          </a:p>
          <a:p>
            <a:r>
              <a:rPr lang="en-US" dirty="0">
                <a:ea typeface="Calibri"/>
                <a:cs typeface="Calibri"/>
              </a:rPr>
              <a:t>Because the last element of range IS NOT inclusive!</a:t>
            </a:r>
          </a:p>
        </p:txBody>
      </p:sp>
    </p:spTree>
    <p:extLst>
      <p:ext uri="{BB962C8B-B14F-4D97-AF65-F5344CB8AC3E}">
        <p14:creationId xmlns:p14="http://schemas.microsoft.com/office/powerpoint/2010/main" val="120617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FB9-40F2-AF48-DE53-C6577C65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Range continued</a:t>
            </a:r>
            <a:endParaRPr lang="en-US" dirty="0"/>
          </a:p>
        </p:txBody>
      </p:sp>
      <p:pic>
        <p:nvPicPr>
          <p:cNvPr id="4" name="Content Placeholder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C464414-5712-FBBA-9AA3-5304B83E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051" y="2516815"/>
            <a:ext cx="5130136" cy="18316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231F8A-C1D5-A7AA-8F4C-9D5904F3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99" y="1438275"/>
            <a:ext cx="1307768" cy="35720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B3A98A-BB76-2D2C-0614-E2F8D4A56F2C}"/>
              </a:ext>
            </a:extLst>
          </p:cNvPr>
          <p:cNvSpPr/>
          <p:nvPr/>
        </p:nvSpPr>
        <p:spPr>
          <a:xfrm rot="-5400000">
            <a:off x="4156871" y="3653989"/>
            <a:ext cx="1762835" cy="659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CB00C-F33F-3ADC-F2CC-0854EC0A29D1}"/>
              </a:ext>
            </a:extLst>
          </p:cNvPr>
          <p:cNvSpPr txBox="1"/>
          <p:nvPr/>
        </p:nvSpPr>
        <p:spPr>
          <a:xfrm>
            <a:off x="3753134" y="4918880"/>
            <a:ext cx="50610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Adding in a third number makes it count in those increments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FAE5E-0D23-87C3-8B14-16AC54B5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7283-A68E-27CA-C451-DFA7882E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Range continued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7B7EC-D0E6-7952-18C8-1F8BCC281A96}"/>
              </a:ext>
            </a:extLst>
          </p:cNvPr>
          <p:cNvSpPr txBox="1"/>
          <p:nvPr/>
        </p:nvSpPr>
        <p:spPr>
          <a:xfrm>
            <a:off x="3753134" y="4918880"/>
            <a:ext cx="50610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No need to go forward!</a:t>
            </a:r>
          </a:p>
        </p:txBody>
      </p:sp>
      <p:pic>
        <p:nvPicPr>
          <p:cNvPr id="9" name="Picture 8" descr="A close-up of a computer code&#10;&#10;Description automatically generated">
            <a:extLst>
              <a:ext uri="{FF2B5EF4-FFF2-40B4-BE49-F238E27FC236}">
                <a16:creationId xmlns:a16="http://schemas.microsoft.com/office/drawing/2014/main" id="{9516B889-CDB1-150D-6BDD-38BD517B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76" y="2014111"/>
            <a:ext cx="4438507" cy="1271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27D32-630A-5FEE-2720-E966E4B5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232" y="1765963"/>
            <a:ext cx="1372879" cy="29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8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907D-7E1F-F384-BB58-69829760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Friendly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A815-6B2F-AC3A-96F6-3C9323B1B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There is a function and a library for nearly everything!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If you don't know what function you need but you know what it should do search: "python function that &lt;&gt;"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Use W3 schools to understand the behavior of functions. 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Unknown behavior is the bane of our existence. </a:t>
            </a:r>
          </a:p>
        </p:txBody>
      </p:sp>
    </p:spTree>
    <p:extLst>
      <p:ext uri="{BB962C8B-B14F-4D97-AF65-F5344CB8AC3E}">
        <p14:creationId xmlns:p14="http://schemas.microsoft.com/office/powerpoint/2010/main" val="284157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FC17-167B-CA96-EA14-07633468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a conditional?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8D16-84F7-4001-C5E6-79163B6D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If this condition then do this.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Conditional expressions return a truth value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more complicated the data, the more complex the conditional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2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E662-AE58-7D0D-25D6-F9914D08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conditionals you should know 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AB6D-4CD3-79C7-6DBF-E94159AAF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==    Tests equality, not just for numbers!</a:t>
            </a:r>
          </a:p>
          <a:p>
            <a:r>
              <a:rPr lang="en-US" dirty="0">
                <a:ea typeface="Calibri"/>
                <a:cs typeface="Calibri"/>
              </a:rPr>
              <a:t>!=  Tests inequality</a:t>
            </a:r>
          </a:p>
          <a:p>
            <a:r>
              <a:rPr lang="en-US" dirty="0">
                <a:ea typeface="Calibri"/>
                <a:cs typeface="Calibri"/>
              </a:rPr>
              <a:t>&lt;= Less than or equal to</a:t>
            </a:r>
          </a:p>
          <a:p>
            <a:r>
              <a:rPr lang="en-US" dirty="0">
                <a:ea typeface="Calibri"/>
                <a:cs typeface="Calibri"/>
              </a:rPr>
              <a:t>&gt;=     Greater than or equal to</a:t>
            </a:r>
          </a:p>
          <a:p>
            <a:r>
              <a:rPr lang="en-US" dirty="0">
                <a:ea typeface="Calibri"/>
                <a:cs typeface="Calibri"/>
              </a:rPr>
              <a:t>You can elide the = to get a strictly less than or greater than</a:t>
            </a:r>
          </a:p>
          <a:p>
            <a:r>
              <a:rPr lang="en-US" dirty="0">
                <a:ea typeface="Calibri"/>
                <a:cs typeface="Calibri"/>
              </a:rPr>
              <a:t>X in [] the </a:t>
            </a:r>
            <a:r>
              <a:rPr lang="en-US" i="1" dirty="0">
                <a:ea typeface="Calibri"/>
                <a:cs typeface="Calibri"/>
              </a:rPr>
              <a:t>in</a:t>
            </a:r>
            <a:r>
              <a:rPr lang="en-US" dirty="0">
                <a:ea typeface="Calibri"/>
                <a:cs typeface="Calibri"/>
              </a:rPr>
              <a:t> keyword tests if X is in a list [] (not needed for this lab)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1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CEAC-71CA-A885-9DF9-7B363FA7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about testing multiple things?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4CC8-608B-C7D8-69FC-1CC84F41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The </a:t>
            </a:r>
            <a:r>
              <a:rPr lang="en-US" i="1" dirty="0">
                <a:ea typeface="Calibri"/>
                <a:cs typeface="Calibri"/>
              </a:rPr>
              <a:t>or </a:t>
            </a:r>
            <a:r>
              <a:rPr lang="en-US" dirty="0">
                <a:ea typeface="Calibri"/>
                <a:cs typeface="Calibri"/>
              </a:rPr>
              <a:t>keyword tests if one of many things is true</a:t>
            </a:r>
          </a:p>
          <a:p>
            <a:r>
              <a:rPr lang="en-US" dirty="0">
                <a:ea typeface="Calibri"/>
                <a:cs typeface="Calibri"/>
              </a:rPr>
              <a:t>The </a:t>
            </a:r>
            <a:r>
              <a:rPr lang="en-US" i="1" dirty="0">
                <a:ea typeface="Calibri"/>
                <a:cs typeface="Calibri"/>
              </a:rPr>
              <a:t>and </a:t>
            </a:r>
            <a:r>
              <a:rPr lang="en-US" dirty="0">
                <a:ea typeface="Calibri"/>
                <a:cs typeface="Calibri"/>
              </a:rPr>
              <a:t>keyword tests if ALL the things are 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(X and Y and Z) is true only if X, Y, AND Z are true</a:t>
            </a:r>
          </a:p>
          <a:p>
            <a:r>
              <a:rPr lang="en-US" dirty="0">
                <a:ea typeface="Calibri"/>
                <a:cs typeface="Calibri"/>
              </a:rPr>
              <a:t>(X or Y or Z) is true if even a single X Y or Z is 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USE Parenthesis! If in doubt use parenthesis to group </a:t>
            </a:r>
            <a:r>
              <a:rPr lang="en-US" dirty="0" err="1">
                <a:ea typeface="Calibri"/>
                <a:cs typeface="Calibri"/>
              </a:rPr>
              <a:t>or's</a:t>
            </a:r>
            <a:r>
              <a:rPr lang="en-US" dirty="0">
                <a:ea typeface="Calibri"/>
                <a:cs typeface="Calibri"/>
              </a:rPr>
              <a:t> and and's</a:t>
            </a:r>
          </a:p>
        </p:txBody>
      </p:sp>
    </p:spTree>
    <p:extLst>
      <p:ext uri="{BB962C8B-B14F-4D97-AF65-F5344CB8AC3E}">
        <p14:creationId xmlns:p14="http://schemas.microsoft.com/office/powerpoint/2010/main" val="263141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6E5C-BCE5-FAE0-2D47-F96E6E6A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Self Test (answers on next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01D6-BF57-017C-D4F4-0E5D51C2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(False and False)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(False and True)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(True or (False and True))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(True and (False or True))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(False and (True or False))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(not (False and (True or False))  we haven't used the not keyword yet, what do you think it does?</a:t>
            </a:r>
          </a:p>
        </p:txBody>
      </p:sp>
    </p:spTree>
    <p:extLst>
      <p:ext uri="{BB962C8B-B14F-4D97-AF65-F5344CB8AC3E}">
        <p14:creationId xmlns:p14="http://schemas.microsoft.com/office/powerpoint/2010/main" val="236205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E791-93F0-A809-5427-EACB69D96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CDFA-C431-9A75-432F-B731E896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Self Test (answers on next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B697-4008-1E09-648A-AD7BC058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914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(False and False)            </a:t>
            </a:r>
          </a:p>
          <a:p>
            <a:r>
              <a:rPr lang="en-US" dirty="0">
                <a:ea typeface="Calibri"/>
                <a:cs typeface="Calibri"/>
              </a:rPr>
              <a:t>(False and True)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(True or (False and True))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(True and (False or True))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(False and (True or False))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(not (False and (True or False))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262B8A-9E17-3A50-E798-16C859DE1532}"/>
              </a:ext>
            </a:extLst>
          </p:cNvPr>
          <p:cNvSpPr txBox="1">
            <a:spLocks/>
          </p:cNvSpPr>
          <p:nvPr/>
        </p:nvSpPr>
        <p:spPr>
          <a:xfrm>
            <a:off x="5175913" y="1830174"/>
            <a:ext cx="479491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False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False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6060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08A4-4B72-302C-505B-C355D5E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Did you notice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0BC3-4AB1-CA0B-7C2D-A47E0447F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(True or False or False or False or …....)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After the first True we don't need to test further, it will always be true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(False and True and True and True and ….)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After the first false it will always remain false.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Except in special circumstances Python will be lazy when evaluating conditionals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59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C20C-54C9-C56A-A812-205518BE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Branches: if, else, </a:t>
            </a:r>
            <a:r>
              <a:rPr lang="en-US" dirty="0" err="1">
                <a:ea typeface="Calibri Light"/>
                <a:cs typeface="Calibri Light"/>
              </a:rPr>
              <a:t>elif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156E-EDE0-5FCF-3929-ADD4266F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if (condition):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thing to execute</a:t>
            </a: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415E-3B97-D113-14EA-1221B99CB525}"/>
              </a:ext>
            </a:extLst>
          </p:cNvPr>
          <p:cNvSpPr txBox="1"/>
          <p:nvPr/>
        </p:nvSpPr>
        <p:spPr>
          <a:xfrm>
            <a:off x="938283" y="3042313"/>
            <a:ext cx="350008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if (condition):</a:t>
            </a:r>
          </a:p>
          <a:p>
            <a:r>
              <a:rPr lang="en-US" sz="2800" dirty="0">
                <a:ea typeface="Calibri"/>
                <a:cs typeface="Calibri"/>
              </a:rPr>
              <a:t> </a:t>
            </a:r>
            <a:r>
              <a:rPr lang="en-US" sz="2400" dirty="0">
                <a:ea typeface="Calibri"/>
                <a:cs typeface="Calibri"/>
              </a:rPr>
              <a:t>body</a:t>
            </a:r>
          </a:p>
          <a:p>
            <a:r>
              <a:rPr lang="en-US" sz="2800" dirty="0">
                <a:ea typeface="Calibri"/>
                <a:cs typeface="Calibri"/>
              </a:rPr>
              <a:t>else:</a:t>
            </a:r>
          </a:p>
          <a:p>
            <a:r>
              <a:rPr lang="en-US" sz="2800" dirty="0">
                <a:ea typeface="Calibri"/>
                <a:cs typeface="Calibri"/>
              </a:rPr>
              <a:t> </a:t>
            </a:r>
            <a:r>
              <a:rPr lang="en-US" sz="2400" dirty="0">
                <a:ea typeface="Calibri"/>
                <a:cs typeface="Calibri"/>
              </a:rPr>
              <a:t>second body</a:t>
            </a:r>
            <a:r>
              <a:rPr lang="en-US" sz="2800" dirty="0">
                <a:ea typeface="Calibri"/>
                <a:cs typeface="Calibri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9BD13-75A0-3818-9056-7D75D99A4810}"/>
              </a:ext>
            </a:extLst>
          </p:cNvPr>
          <p:cNvSpPr txBox="1"/>
          <p:nvPr/>
        </p:nvSpPr>
        <p:spPr>
          <a:xfrm>
            <a:off x="5174775" y="1819701"/>
            <a:ext cx="365361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if (condition):</a:t>
            </a:r>
          </a:p>
          <a:p>
            <a:r>
              <a:rPr lang="en-US" sz="2800" dirty="0">
                <a:ea typeface="Calibri"/>
                <a:cs typeface="Calibri"/>
              </a:rPr>
              <a:t> </a:t>
            </a:r>
            <a:r>
              <a:rPr lang="en-US" sz="2400" dirty="0">
                <a:ea typeface="Calibri"/>
                <a:cs typeface="Calibri"/>
              </a:rPr>
              <a:t>body</a:t>
            </a:r>
          </a:p>
          <a:p>
            <a:r>
              <a:rPr lang="en-US" sz="2800" dirty="0" err="1">
                <a:ea typeface="Calibri"/>
                <a:cs typeface="Calibri"/>
              </a:rPr>
              <a:t>elif</a:t>
            </a:r>
            <a:r>
              <a:rPr lang="en-US" sz="2800" dirty="0">
                <a:ea typeface="Calibri"/>
                <a:cs typeface="Calibri"/>
              </a:rPr>
              <a:t> (second condition):</a:t>
            </a:r>
          </a:p>
          <a:p>
            <a:r>
              <a:rPr lang="en-US" sz="2800" dirty="0">
                <a:ea typeface="Calibri"/>
                <a:cs typeface="Calibri"/>
              </a:rPr>
              <a:t> </a:t>
            </a:r>
            <a:r>
              <a:rPr lang="en-US" sz="2400" dirty="0">
                <a:ea typeface="Calibri"/>
                <a:cs typeface="Calibri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79436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36F4-1E37-5126-9BEF-0DF76FB6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REMEMBER: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E236-4D4C-8B9C-A82D-0709EB26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Python is whitespace sensitive</a:t>
            </a:r>
          </a:p>
          <a:p>
            <a:r>
              <a:rPr lang="en-US" dirty="0">
                <a:ea typeface="Calibri"/>
                <a:cs typeface="Calibri"/>
              </a:rPr>
              <a:t>The code you want to execute within an if block must be indented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69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Conditionals Loops Branches Iterators</vt:lpstr>
      <vt:lpstr>What is a conditional?</vt:lpstr>
      <vt:lpstr>The conditionals you should know </vt:lpstr>
      <vt:lpstr>What about testing multiple things?</vt:lpstr>
      <vt:lpstr>Self Test (answers on next slide)</vt:lpstr>
      <vt:lpstr>Self Test (answers on next slide)</vt:lpstr>
      <vt:lpstr>Did you notice</vt:lpstr>
      <vt:lpstr>Branches: if, else, elif</vt:lpstr>
      <vt:lpstr>REMEMBER:</vt:lpstr>
      <vt:lpstr>You can make an if statement as long as you want</vt:lpstr>
      <vt:lpstr>Assignment</vt:lpstr>
      <vt:lpstr>Loops!</vt:lpstr>
      <vt:lpstr>For loop and iterators</vt:lpstr>
      <vt:lpstr>Range</vt:lpstr>
      <vt:lpstr>Range</vt:lpstr>
      <vt:lpstr>Range continued</vt:lpstr>
      <vt:lpstr>Range continued</vt:lpstr>
      <vt:lpstr>Friendly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/>
  <cp:lastModifiedBy/>
  <cp:revision>7</cp:revision>
  <dcterms:created xsi:type="dcterms:W3CDTF">2024-01-28T23:54:01Z</dcterms:created>
  <dcterms:modified xsi:type="dcterms:W3CDTF">2024-01-28T23:55:21Z</dcterms:modified>
</cp:coreProperties>
</file>