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an\iCloudDrive\Data%20Sciencist\Masterschool\projectdata-nyse_Robert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[projectdata-nyse_Robertson.xlsx]Var GPM!PivotTable17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 Profit Margin</a:t>
            </a:r>
            <a:r>
              <a:rPr lang="en-US" baseline="0"/>
              <a:t> Variance between Sectors based on Years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'Var GPM'!$B$1:$B$2</c:f>
              <c:strCache>
                <c:ptCount val="1"/>
                <c:pt idx="0">
                  <c:v>Financials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'Var GPM'!$A$3:$A$5</c:f>
              <c:strCache>
                <c:ptCount val="2"/>
                <c:pt idx="0">
                  <c:v>Year 1</c:v>
                </c:pt>
                <c:pt idx="1">
                  <c:v>Year 2</c:v>
                </c:pt>
              </c:strCache>
            </c:strRef>
          </c:cat>
          <c:val>
            <c:numRef>
              <c:f>'Var GPM'!$B$3:$B$5</c:f>
              <c:numCache>
                <c:formatCode>General</c:formatCode>
                <c:ptCount val="2"/>
                <c:pt idx="0">
                  <c:v>0.10893159798606078</c:v>
                </c:pt>
                <c:pt idx="1">
                  <c:v>9.8770988244032673E-2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F-47A0-AA84-3D742B3398C7}"/>
            </c:ext>
          </c:extLst>
        </c:ser>
        <c:ser>
          <c:idx val="1"/>
          <c:order val="1"/>
          <c:tx>
            <c:strRef>
              <c:f>'Var GPM'!$C$1:$C$2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'Var GPM'!$A$3:$A$5</c:f>
              <c:strCache>
                <c:ptCount val="2"/>
                <c:pt idx="0">
                  <c:v>Year 1</c:v>
                </c:pt>
                <c:pt idx="1">
                  <c:v>Year 2</c:v>
                </c:pt>
              </c:strCache>
            </c:strRef>
          </c:cat>
          <c:val>
            <c:numRef>
              <c:f>'Var GPM'!$C$3:$C$5</c:f>
              <c:numCache>
                <c:formatCode>General</c:formatCode>
                <c:ptCount val="2"/>
                <c:pt idx="0">
                  <c:v>4.4537532820491901E-2</c:v>
                </c:pt>
                <c:pt idx="1">
                  <c:v>4.328954106154554E-2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F-47A0-AA84-3D742B339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8414351"/>
        <c:axId val="1648398127"/>
      </c:lineChart>
      <c:catAx>
        <c:axId val="1648414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398127"/>
        <c:crosses val="autoZero"/>
        <c:auto val="1"/>
        <c:lblAlgn val="ctr"/>
        <c:lblOffset val="100"/>
        <c:noMultiLvlLbl val="0"/>
      </c:catAx>
      <c:valAx>
        <c:axId val="164839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41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GPM Medians by Sector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'Task 1 Extra Charts'!$A$14</c:f>
              <c:strCache>
                <c:ptCount val="1"/>
                <c:pt idx="0">
                  <c:v>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'Task 1 Extra Charts'!$B$13:$C$13</c:f>
              <c:strCache>
                <c:ptCount val="2"/>
                <c:pt idx="0">
                  <c:v>Year 1 </c:v>
                </c:pt>
                <c:pt idx="1">
                  <c:v>Year 2</c:v>
                </c:pt>
              </c:strCache>
            </c:strRef>
          </c:cat>
          <c:val>
            <c:numRef>
              <c:f>'Task 1 Extra Charts'!$B$14:$C$14</c:f>
              <c:numCache>
                <c:formatCode>#,##0.00_);\(#,##0.00\)</c:formatCode>
                <c:ptCount val="2"/>
                <c:pt idx="0">
                  <c:v>0.53012569999298187</c:v>
                </c:pt>
                <c:pt idx="1">
                  <c:v>0.54915254237288136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B7-4B8A-9ECB-801331AC9F02}"/>
            </c:ext>
          </c:extLst>
        </c:ser>
        <c:ser>
          <c:idx val="1"/>
          <c:order val="1"/>
          <c:tx>
            <c:strRef>
              <c:f>'Task 1 Extra Charts'!$A$15</c:f>
              <c:strCache>
                <c:ptCount val="1"/>
                <c:pt idx="0">
                  <c:v>Financial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'Task 1 Extra Charts'!$B$13:$C$13</c:f>
              <c:strCache>
                <c:ptCount val="2"/>
                <c:pt idx="0">
                  <c:v>Year 1 </c:v>
                </c:pt>
                <c:pt idx="1">
                  <c:v>Year 2</c:v>
                </c:pt>
              </c:strCache>
            </c:strRef>
          </c:cat>
          <c:val>
            <c:numRef>
              <c:f>'Task 1 Extra Charts'!$B$15:$C$15</c:f>
              <c:numCache>
                <c:formatCode>#,##0.00_);\(#,##0.00\)</c:formatCode>
                <c:ptCount val="2"/>
                <c:pt idx="0">
                  <c:v>0.70882320624107242</c:v>
                </c:pt>
                <c:pt idx="1">
                  <c:v>0.72333052985702273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B7-4B8A-9ECB-801331AC9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2189039"/>
        <c:axId val="1642209423"/>
      </c:lineChart>
      <c:catAx>
        <c:axId val="1642189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209423"/>
        <c:crosses val="autoZero"/>
        <c:auto val="1"/>
        <c:lblAlgn val="ctr"/>
        <c:lblOffset val="100"/>
        <c:noMultiLvlLbl val="0"/>
      </c:catAx>
      <c:valAx>
        <c:axId val="164220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_);\(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18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206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Count by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 Extra Charts'!$J$2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2-4C4B-9BF7-F03608C2B991}"/>
              </c:ext>
            </c:extLst>
          </c:dPt>
          <c:cat>
            <c:strRef>
              <c:f>'Task 1 Extra Charts'!$I$3:$I$4</c:f>
              <c:strCache>
                <c:ptCount val="2"/>
                <c:pt idx="0">
                  <c:v>IT</c:v>
                </c:pt>
                <c:pt idx="1">
                  <c:v>Financial</c:v>
                </c:pt>
              </c:strCache>
            </c:strRef>
          </c:cat>
          <c:val>
            <c:numRef>
              <c:f>'Task 1 Extra Charts'!$J$3:$J$4</c:f>
              <c:numCache>
                <c:formatCode>#,##0_);\(#,##0\)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2-4C4B-9BF7-F03608C2B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102447"/>
        <c:axId val="1556110351"/>
      </c:barChart>
      <c:catAx>
        <c:axId val="1556102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Industry</a:t>
                </a:r>
                <a:r>
                  <a:rPr lang="en-US" baseline="0"/>
                  <a:t> Sector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110351"/>
        <c:crosses val="autoZero"/>
        <c:auto val="1"/>
        <c:lblAlgn val="ctr"/>
        <c:lblOffset val="100"/>
        <c:noMultiLvlLbl val="0"/>
      </c:catAx>
      <c:valAx>
        <c:axId val="155611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Companies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10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[projectdata-nyse_Robertson.xlsx]STD of GPM!PivotTable15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 Profit Margin Standard Deviations Per</a:t>
            </a:r>
            <a:r>
              <a:rPr lang="en-US" baseline="0"/>
              <a:t>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'STD of GPM'!$B$1:$B$2</c:f>
              <c:strCache>
                <c:ptCount val="1"/>
                <c:pt idx="0">
                  <c:v>Financials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'STD of GPM'!$A$3:$A$5</c:f>
              <c:strCache>
                <c:ptCount val="2"/>
                <c:pt idx="0">
                  <c:v>Year 1</c:v>
                </c:pt>
                <c:pt idx="1">
                  <c:v>Year 2</c:v>
                </c:pt>
              </c:strCache>
            </c:strRef>
          </c:cat>
          <c:val>
            <c:numRef>
              <c:f>'STD of GPM'!$B$3:$B$5</c:f>
              <c:numCache>
                <c:formatCode>General</c:formatCode>
                <c:ptCount val="2"/>
                <c:pt idx="0">
                  <c:v>0.3300478722641017</c:v>
                </c:pt>
                <c:pt idx="1">
                  <c:v>0.31427852017602581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D-4C9C-845D-BD8167D439B3}"/>
            </c:ext>
          </c:extLst>
        </c:ser>
        <c:ser>
          <c:idx val="1"/>
          <c:order val="1"/>
          <c:tx>
            <c:strRef>
              <c:f>'STD of GPM'!$C$1:$C$2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'STD of GPM'!$A$3:$A$5</c:f>
              <c:strCache>
                <c:ptCount val="2"/>
                <c:pt idx="0">
                  <c:v>Year 1</c:v>
                </c:pt>
                <c:pt idx="1">
                  <c:v>Year 2</c:v>
                </c:pt>
              </c:strCache>
            </c:strRef>
          </c:cat>
          <c:val>
            <c:numRef>
              <c:f>'STD of GPM'!$C$3:$C$5</c:f>
              <c:numCache>
                <c:formatCode>General</c:formatCode>
                <c:ptCount val="2"/>
                <c:pt idx="0">
                  <c:v>0.21103917366330807</c:v>
                </c:pt>
                <c:pt idx="1">
                  <c:v>0.20806138772378102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DD-4C9C-845D-BD8167D43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349983"/>
        <c:axId val="596349151"/>
      </c:barChart>
      <c:catAx>
        <c:axId val="596349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349151"/>
        <c:crosses val="autoZero"/>
        <c:auto val="1"/>
        <c:lblAlgn val="ctr"/>
        <c:lblOffset val="100"/>
        <c:noMultiLvlLbl val="0"/>
      </c:catAx>
      <c:valAx>
        <c:axId val="59634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34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[projectdata-nyse_Robertson.xlsx]Average of GPM!PivotTable16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</a:t>
            </a:r>
            <a:r>
              <a:rPr lang="en-US" baseline="0"/>
              <a:t> Profit Margin Averages Per Year by Sector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c:spPr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c:spPr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/>
        </c:spPr>
      </c:pivotFmt>
      <c:pivotFmt>
        <c:idx val="1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of GPM'!$B$1:$B$2</c:f>
              <c:strCache>
                <c:ptCount val="1"/>
                <c:pt idx="0">
                  <c:v>Financials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CA-4789-865C-9D329E1AED5D}"/>
              </c:ext>
            </c:extLst>
          </c:dPt>
          <c:cat>
            <c:strRef>
              <c:f>'Average of GPM'!$A$3:$A$5</c:f>
              <c:strCache>
                <c:ptCount val="2"/>
                <c:pt idx="0">
                  <c:v>Year 1</c:v>
                </c:pt>
                <c:pt idx="1">
                  <c:v>Year 2</c:v>
                </c:pt>
              </c:strCache>
            </c:strRef>
          </c:cat>
          <c:val>
            <c:numRef>
              <c:f>'Average of GPM'!$B$3:$B$5</c:f>
              <c:numCache>
                <c:formatCode>General</c:formatCode>
                <c:ptCount val="2"/>
                <c:pt idx="0">
                  <c:v>0.64942826861363312</c:v>
                </c:pt>
                <c:pt idx="1">
                  <c:v>0.66994342050043787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CA-4789-865C-9D329E1AED5D}"/>
            </c:ext>
          </c:extLst>
        </c:ser>
        <c:ser>
          <c:idx val="1"/>
          <c:order val="1"/>
          <c:tx>
            <c:strRef>
              <c:f>'Average of GPM'!$C$1:$C$2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'Average of GPM'!$A$3:$A$5</c:f>
              <c:strCache>
                <c:ptCount val="2"/>
                <c:pt idx="0">
                  <c:v>Year 1</c:v>
                </c:pt>
                <c:pt idx="1">
                  <c:v>Year 2</c:v>
                </c:pt>
              </c:strCache>
            </c:strRef>
          </c:cat>
          <c:val>
            <c:numRef>
              <c:f>'Average of GPM'!$C$3:$C$5</c:f>
              <c:numCache>
                <c:formatCode>General</c:formatCode>
                <c:ptCount val="2"/>
                <c:pt idx="0">
                  <c:v>0.54489471223658759</c:v>
                </c:pt>
                <c:pt idx="1">
                  <c:v>0.55042579580320972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CA-4789-865C-9D329E1AE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364543"/>
        <c:axId val="596367039"/>
      </c:barChart>
      <c:catAx>
        <c:axId val="596364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367039"/>
        <c:crosses val="autoZero"/>
        <c:auto val="1"/>
        <c:lblAlgn val="ctr"/>
        <c:lblOffset val="100"/>
        <c:noMultiLvlLbl val="0"/>
      </c:catAx>
      <c:valAx>
        <c:axId val="59636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GPM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36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Standard Error By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'Task 1 Extra Charts'!$E$2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1-4237-B838-F98666942A0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1-4237-B838-F98666942A08}"/>
              </c:ext>
            </c:extLst>
          </c:dPt>
          <c:cat>
            <c:strRef>
              <c:f>'Task 1 Extra Charts'!$D$3:$D$4</c:f>
              <c:strCache>
                <c:ptCount val="2"/>
                <c:pt idx="0">
                  <c:v>IT</c:v>
                </c:pt>
                <c:pt idx="1">
                  <c:v>Financial</c:v>
                </c:pt>
              </c:strCache>
            </c:strRef>
          </c:cat>
          <c:val>
            <c:numRef>
              <c:f>'Task 1 Extra Charts'!$E$3:$E$4</c:f>
              <c:numCache>
                <c:formatCode>0.00</c:formatCode>
                <c:ptCount val="2"/>
                <c:pt idx="0">
                  <c:v>0.03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31-4237-B838-F98666942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2387183"/>
        <c:axId val="1162370959"/>
      </c:barChart>
      <c:catAx>
        <c:axId val="11623871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370959"/>
        <c:crosses val="autoZero"/>
        <c:auto val="1"/>
        <c:lblAlgn val="ctr"/>
        <c:lblOffset val="100"/>
        <c:noMultiLvlLbl val="0"/>
      </c:catAx>
      <c:valAx>
        <c:axId val="116237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38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65000"/>
        <a:lumOff val="3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GPM</a:t>
            </a:r>
            <a:r>
              <a:rPr lang="en-US" baseline="0"/>
              <a:t> Range Per Sector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 Extra Charts'!$A$8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'Task 1 Extra Charts'!$B$7:$C$7</c:f>
              <c:strCache>
                <c:ptCount val="2"/>
                <c:pt idx="0">
                  <c:v>Year 1 </c:v>
                </c:pt>
                <c:pt idx="1">
                  <c:v>Year 2</c:v>
                </c:pt>
              </c:strCache>
            </c:strRef>
          </c:cat>
          <c:val>
            <c:numRef>
              <c:f>'Task 1 Extra Charts'!$B$8:$C$8</c:f>
              <c:numCache>
                <c:formatCode>#,##0.00_);\(#,##0.00\)</c:formatCode>
                <c:ptCount val="2"/>
                <c:pt idx="0">
                  <c:v>0.80651249488297305</c:v>
                </c:pt>
                <c:pt idx="1">
                  <c:v>0.84123646289437326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1-4092-8927-30A99C6799C3}"/>
            </c:ext>
          </c:extLst>
        </c:ser>
        <c:ser>
          <c:idx val="1"/>
          <c:order val="1"/>
          <c:tx>
            <c:strRef>
              <c:f>'Task 1 Extra Charts'!$A$9</c:f>
              <c:strCache>
                <c:ptCount val="1"/>
                <c:pt idx="0">
                  <c:v>Financial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'Task 1 Extra Charts'!$B$7:$C$7</c:f>
              <c:strCache>
                <c:ptCount val="2"/>
                <c:pt idx="0">
                  <c:v>Year 1 </c:v>
                </c:pt>
                <c:pt idx="1">
                  <c:v>Year 2</c:v>
                </c:pt>
              </c:strCache>
            </c:strRef>
          </c:cat>
          <c:val>
            <c:numRef>
              <c:f>'Task 1 Extra Charts'!$B$9:$C$9</c:f>
              <c:numCache>
                <c:formatCode>#,##0.00_);\(#,##0.00\)</c:formatCode>
                <c:ptCount val="2"/>
                <c:pt idx="0">
                  <c:v>0.95763916006560312</c:v>
                </c:pt>
                <c:pt idx="1">
                  <c:v>0.89566834884348046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01-4092-8927-30A99C679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855599"/>
        <c:axId val="1159860591"/>
      </c:barChart>
      <c:catAx>
        <c:axId val="1159855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60591"/>
        <c:crosses val="autoZero"/>
        <c:auto val="1"/>
        <c:lblAlgn val="ctr"/>
        <c:lblOffset val="100"/>
        <c:noMultiLvlLbl val="0"/>
      </c:catAx>
      <c:valAx>
        <c:axId val="115986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_);\(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85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7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86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7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64A-93FF-D854-1C17-8D055E4F0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NYSE Summary Analysis on GPM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36D5-A475-CD79-4CD6-EE3B5862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dirty="0"/>
              <a:t>By Brian Robertson</a:t>
            </a:r>
          </a:p>
          <a:p>
            <a:r>
              <a:rPr lang="en-US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4891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Colorful patterns on the sky">
            <a:extLst>
              <a:ext uri="{FF2B5EF4-FFF2-40B4-BE49-F238E27FC236}">
                <a16:creationId xmlns:a16="http://schemas.microsoft.com/office/drawing/2014/main" id="{64EE2D06-A5C0-96DD-2CAA-4E8B19E2F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-702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8427941-E580-9A14-E4A7-4E14A290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20"/>
            <a:ext cx="10427855" cy="1183299"/>
          </a:xfrm>
        </p:spPr>
        <p:txBody>
          <a:bodyPr/>
          <a:lstStyle/>
          <a:p>
            <a:r>
              <a:rPr lang="en-US" sz="2800" b="1" dirty="0"/>
              <a:t>Comparing the Gross Profit Margins between Financial and Information Technology GICS Sectors for Two Years.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57A76B-5837-4EFB-B07D-E9B742C22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779069"/>
              </p:ext>
            </p:extLst>
          </p:nvPr>
        </p:nvGraphicFramePr>
        <p:xfrm>
          <a:off x="52946" y="1117782"/>
          <a:ext cx="5747490" cy="2140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B9F0E08-8FFB-0F8A-37AC-128A37830ACD}"/>
              </a:ext>
            </a:extLst>
          </p:cNvPr>
          <p:cNvSpPr txBox="1"/>
          <p:nvPr/>
        </p:nvSpPr>
        <p:spPr>
          <a:xfrm>
            <a:off x="5853362" y="1117782"/>
            <a:ext cx="6126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graphs will focus on the Gross Profit Margin </a:t>
            </a:r>
            <a:r>
              <a:rPr lang="en-US" sz="1600" b="1" dirty="0"/>
              <a:t>(GPM) </a:t>
            </a:r>
            <a:r>
              <a:rPr lang="en-US" sz="1600" dirty="0"/>
              <a:t>between the Financial </a:t>
            </a:r>
            <a:r>
              <a:rPr lang="en-US" sz="1600" b="1" dirty="0"/>
              <a:t>(Financial) </a:t>
            </a:r>
            <a:r>
              <a:rPr lang="en-US" sz="1600" dirty="0"/>
              <a:t>and Information Technology </a:t>
            </a:r>
            <a:r>
              <a:rPr lang="en-US" sz="1600" b="1" dirty="0"/>
              <a:t>(IT) </a:t>
            </a:r>
            <a:r>
              <a:rPr lang="en-US" sz="1600" dirty="0"/>
              <a:t>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Showing that for the two years of data, the Financial sector leans towards having a better GPM than the IT.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ECD61-CF59-67BA-4D67-88E152B881AC}"/>
              </a:ext>
            </a:extLst>
          </p:cNvPr>
          <p:cNvSpPr txBox="1"/>
          <p:nvPr/>
        </p:nvSpPr>
        <p:spPr>
          <a:xfrm>
            <a:off x="5853362" y="2881314"/>
            <a:ext cx="61262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GPM Variance showed greater consistency year to year for IT </a:t>
            </a:r>
            <a:r>
              <a:rPr lang="en-US" sz="1600" b="1" dirty="0"/>
              <a:t>(0.04 Y1 &amp; Y2)</a:t>
            </a:r>
            <a:r>
              <a:rPr lang="en-US" sz="1600" dirty="0"/>
              <a:t> compared to Financial </a:t>
            </a:r>
            <a:r>
              <a:rPr lang="en-US" sz="1600" b="1" dirty="0"/>
              <a:t>(0.11 Y1, 0.10 Y2)</a:t>
            </a:r>
            <a:r>
              <a:rPr lang="en-US" sz="1600" dirty="0"/>
              <a:t>.  We need to review additional years to confirm longer-term consistency rather than a two-year span.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other exciting variable wa</a:t>
            </a:r>
            <a:r>
              <a:rPr lang="en-US" sz="1600" baseline="0" dirty="0"/>
              <a:t>s the median GPM for both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IT (</a:t>
            </a:r>
            <a:r>
              <a:rPr lang="en-US" sz="1600" b="1" baseline="0" dirty="0"/>
              <a:t>0.53 Y1 and 0.55 Y2</a:t>
            </a:r>
            <a:r>
              <a:rPr lang="en-US" sz="1600" baseline="0" dirty="0"/>
              <a:t>) had a higher count (</a:t>
            </a:r>
            <a:r>
              <a:rPr lang="en-US" sz="1600" b="1" baseline="0" dirty="0"/>
              <a:t>59 IT, 41 Financial</a:t>
            </a:r>
            <a:r>
              <a:rPr lang="en-US" sz="1600" baseline="0" dirty="0"/>
              <a:t>) of companies, and Financial (</a:t>
            </a:r>
            <a:r>
              <a:rPr lang="en-US" sz="1600" b="1" baseline="0" dirty="0"/>
              <a:t>0.71 Y1 and 0.72 Y2</a:t>
            </a:r>
            <a:r>
              <a:rPr lang="en-US" sz="1600" baseline="0" dirty="0"/>
              <a:t>) had a higher median for both years, even with having lower minimums.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(</a:t>
            </a:r>
            <a:r>
              <a:rPr lang="en-US" sz="1600" b="1" dirty="0"/>
              <a:t>0.19 Y1 and 0.16 Y2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Financial (</a:t>
            </a:r>
            <a:r>
              <a:rPr lang="en-US" sz="1600" b="1" dirty="0"/>
              <a:t>0.04 Y1 and 0.10 Y2</a:t>
            </a:r>
            <a:r>
              <a:rPr lang="en-US" sz="1600" dirty="0"/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94AADC-737A-4C01-B2EF-B16BCE849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289822"/>
              </p:ext>
            </p:extLst>
          </p:nvPr>
        </p:nvGraphicFramePr>
        <p:xfrm>
          <a:off x="52946" y="3429000"/>
          <a:ext cx="3155787" cy="284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694C1C-FCC9-A5F2-03BC-07E610AD4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416560"/>
              </p:ext>
            </p:extLst>
          </p:nvPr>
        </p:nvGraphicFramePr>
        <p:xfrm>
          <a:off x="3261659" y="3429000"/>
          <a:ext cx="2538777" cy="284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930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CC4D67-DA10-4A68-7BEC-7729F7E22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035891"/>
              </p:ext>
            </p:extLst>
          </p:nvPr>
        </p:nvGraphicFramePr>
        <p:xfrm>
          <a:off x="6096000" y="1402191"/>
          <a:ext cx="4780948" cy="2776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05DB3756-A4EC-E625-36CF-048DF4952AE2}"/>
              </a:ext>
            </a:extLst>
          </p:cNvPr>
          <p:cNvSpPr txBox="1">
            <a:spLocks/>
          </p:cNvSpPr>
          <p:nvPr/>
        </p:nvSpPr>
        <p:spPr>
          <a:xfrm>
            <a:off x="0" y="7468"/>
            <a:ext cx="10455216" cy="13947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Reviewing Standard Deviation of the Gross Profit Margins between Financial and Information Technology GICS Sectors for Two Years.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0281B-214B-78B5-A7F4-71C5897FF56F}"/>
              </a:ext>
            </a:extLst>
          </p:cNvPr>
          <p:cNvSpPr txBox="1"/>
          <p:nvPr/>
        </p:nvSpPr>
        <p:spPr>
          <a:xfrm>
            <a:off x="117599" y="4254929"/>
            <a:ext cx="1207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Financial sector for both years ended up with higher Averages per year. Thought Averages could have impacts from both segments due to the count </a:t>
            </a:r>
            <a:r>
              <a:rPr lang="en-US" sz="1600" b="1" baseline="0" dirty="0"/>
              <a:t>(59 IT, 41 Financial)</a:t>
            </a:r>
            <a:r>
              <a:rPr lang="en-US" sz="1600" b="1" dirty="0"/>
              <a:t> </a:t>
            </a:r>
            <a:r>
              <a:rPr lang="en-US" sz="1600" dirty="0"/>
              <a:t>and their ranges (</a:t>
            </a:r>
            <a:r>
              <a:rPr lang="en-US" sz="1600" b="1" dirty="0"/>
              <a:t>Financial 0.96 Y1, 0.90 Y2) (IT 0.81 Y1, 0.84 Y2</a:t>
            </a:r>
            <a:r>
              <a:rPr lang="en-U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Looking at the Standard Deviation per sector by year yielded good insights.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(</a:t>
            </a:r>
            <a:r>
              <a:rPr lang="en-US" sz="1600" b="1" dirty="0"/>
              <a:t>0.21 Y1 and 0.21 Y2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Financial (</a:t>
            </a:r>
            <a:r>
              <a:rPr lang="en-US" sz="1600" b="1" dirty="0"/>
              <a:t>0.33 Y1 and 0.31 Y2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aseline="0" dirty="0"/>
              <a:t>This showed once again that the count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(59 IT, 41 Financial)</a:t>
            </a:r>
            <a:r>
              <a:rPr lang="en-US" sz="1600" baseline="0" dirty="0"/>
              <a:t> per sector could potentially be impacting this as well. As IT for both years </a:t>
            </a:r>
            <a:r>
              <a:rPr lang="en-US" sz="1600" dirty="0"/>
              <a:t>(</a:t>
            </a:r>
            <a:r>
              <a:rPr lang="en-US" sz="1600" b="1" dirty="0"/>
              <a:t>0.21 Y1 and 0.21 Y2</a:t>
            </a:r>
            <a:r>
              <a:rPr lang="en-US" sz="1600" dirty="0"/>
              <a:t>) is the same, their overall data is consistently closer to their mean </a:t>
            </a:r>
            <a:r>
              <a:rPr lang="en-US" sz="1600" b="1" dirty="0"/>
              <a:t>(IT 0.81 Y1, 0.84 Y2</a:t>
            </a:r>
            <a:r>
              <a:rPr lang="en-US" sz="1600" dirty="0"/>
              <a:t>).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9E83431-8FE6-43AE-0DE2-D19050ABB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878260"/>
              </p:ext>
            </p:extLst>
          </p:nvPr>
        </p:nvGraphicFramePr>
        <p:xfrm>
          <a:off x="746909" y="1402191"/>
          <a:ext cx="4602183" cy="277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48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DB3756-A4EC-E625-36CF-048DF4952AE2}"/>
              </a:ext>
            </a:extLst>
          </p:cNvPr>
          <p:cNvSpPr txBox="1">
            <a:spLocks/>
          </p:cNvSpPr>
          <p:nvPr/>
        </p:nvSpPr>
        <p:spPr>
          <a:xfrm>
            <a:off x="0" y="7468"/>
            <a:ext cx="10455216" cy="13947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Standard Error of the GPM  and the Range between Financial and Information Technology GICS Sectors for Two Years.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16D9DD-C432-400D-B965-3282B4F61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759584"/>
              </p:ext>
            </p:extLst>
          </p:nvPr>
        </p:nvGraphicFramePr>
        <p:xfrm>
          <a:off x="293863" y="1402191"/>
          <a:ext cx="4639882" cy="277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48818B-FC8E-B0FC-FEC8-0BF3DC6CEBD4}"/>
              </a:ext>
            </a:extLst>
          </p:cNvPr>
          <p:cNvSpPr txBox="1"/>
          <p:nvPr/>
        </p:nvSpPr>
        <p:spPr>
          <a:xfrm>
            <a:off x="6096000" y="1402191"/>
            <a:ext cx="48747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IT </a:t>
            </a:r>
            <a:r>
              <a:rPr lang="en-US" sz="1800" b="1" dirty="0"/>
              <a:t>(SE 0.03) has</a:t>
            </a:r>
            <a:r>
              <a:rPr lang="en-US" sz="1800" dirty="0"/>
              <a:t> a lower standard error </a:t>
            </a:r>
            <a:r>
              <a:rPr lang="en-US" sz="1800" b="1" dirty="0"/>
              <a:t>(SE) </a:t>
            </a:r>
            <a:r>
              <a:rPr lang="en-US" sz="1800" dirty="0"/>
              <a:t>than Financial </a:t>
            </a:r>
            <a:r>
              <a:rPr lang="en-US" sz="1800" b="1" dirty="0"/>
              <a:t>(SE 0.05)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Financial standard deviation (</a:t>
            </a:r>
            <a:r>
              <a:rPr lang="en-US" sz="1800" b="1" dirty="0"/>
              <a:t>0.33 Y1, 0.31 Y2) </a:t>
            </a:r>
            <a:r>
              <a:rPr lang="en-US" sz="1800" dirty="0"/>
              <a:t>is much more spread on their range </a:t>
            </a:r>
            <a:r>
              <a:rPr lang="en-US" sz="1800" b="1" dirty="0"/>
              <a:t>(Financial 0.96 Y1, 0.90 Y2) (IT 0.81 Y1, 0.84 Y2)</a:t>
            </a:r>
            <a:r>
              <a:rPr lang="en-US" sz="1800" dirty="0"/>
              <a:t> but with a lower count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(59 IT, 41 Financial)</a:t>
            </a:r>
            <a:r>
              <a:rPr lang="en-US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Overall, the trend seems to lean heavily towards Financial Sector being the stronger of the two though IT is more consistent year to year on their GPM.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7CDA8E-C71C-4A0C-AD76-0E7487D21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148466"/>
              </p:ext>
            </p:extLst>
          </p:nvPr>
        </p:nvGraphicFramePr>
        <p:xfrm>
          <a:off x="293864" y="4185356"/>
          <a:ext cx="4639882" cy="2665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307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525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NYSE Summary Analysis on GPM</vt:lpstr>
      <vt:lpstr>Comparing the Gross Profit Margins between Financial and Information Technology GICS Sectors for Two Years.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Gross Profit Margins between Financial and Information Technology GICS Sectors for Two Years. </dc:title>
  <dc:creator>Brian Robertson</dc:creator>
  <cp:lastModifiedBy>Brian Robertson</cp:lastModifiedBy>
  <cp:revision>17</cp:revision>
  <dcterms:created xsi:type="dcterms:W3CDTF">2022-11-20T05:54:38Z</dcterms:created>
  <dcterms:modified xsi:type="dcterms:W3CDTF">2022-11-20T16:31:12Z</dcterms:modified>
</cp:coreProperties>
</file>