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Romani" initials="MR" lastIdx="2" clrIdx="0">
    <p:extLst>
      <p:ext uri="{19B8F6BF-5375-455C-9EA6-DF929625EA0E}">
        <p15:presenceInfo xmlns:p15="http://schemas.microsoft.com/office/powerpoint/2012/main" userId="fa6835ac985685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9T19:35:30.246" idx="1">
    <p:pos x="954" y="4607"/>
    <p:text>https://www.smartcitiesworld.net/news/news/connected-iot-devices-to-reach-31bn-in-2018-2578</p:text>
    <p:extLst>
      <p:ext uri="{C676402C-5697-4E1C-873F-D02D1690AC5C}">
        <p15:threadingInfo xmlns:p15="http://schemas.microsoft.com/office/powerpoint/2012/main" timeZoneBias="-120"/>
      </p:ext>
    </p:extLst>
  </p:cm>
  <p:cm authorId="1" dt="2018-07-09T19:36:36.965" idx="2">
    <p:pos x="465" y="4549"/>
    <p:text>https://www.techrepublic.com/article/ddos-attacks-increased-91-in-2017-thanks-to-iot/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B8C22-BCDE-4D1E-95A8-5C7BC571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215956"/>
            <a:ext cx="8676222" cy="838201"/>
          </a:xfrm>
        </p:spPr>
        <p:txBody>
          <a:bodyPr/>
          <a:lstStyle/>
          <a:p>
            <a:r>
              <a:rPr lang="it-IT" dirty="0"/>
              <a:t>IoT </a:t>
            </a:r>
            <a:r>
              <a:rPr lang="it-IT" dirty="0" err="1"/>
              <a:t>Vulnerability</a:t>
            </a:r>
            <a:r>
              <a:rPr lang="it-IT" dirty="0"/>
              <a:t> Analysis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0E55D1-35F6-4D03-A8C5-F968B03C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78804"/>
            <a:ext cx="8676222" cy="2712396"/>
          </a:xfrm>
        </p:spPr>
        <p:txBody>
          <a:bodyPr>
            <a:normAutofit/>
          </a:bodyPr>
          <a:lstStyle/>
          <a:p>
            <a:r>
              <a:rPr lang="it-IT" dirty="0"/>
              <a:t>A </a:t>
            </a:r>
            <a:r>
              <a:rPr lang="it-IT" dirty="0" err="1"/>
              <a:t>cyberintelligence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 </a:t>
            </a:r>
          </a:p>
          <a:p>
            <a:r>
              <a:rPr lang="it-IT" dirty="0" err="1"/>
              <a:t>developed</a:t>
            </a:r>
            <a:r>
              <a:rPr lang="it-IT" dirty="0"/>
              <a:t> by </a:t>
            </a:r>
          </a:p>
          <a:p>
            <a:r>
              <a:rPr lang="it-IT" dirty="0"/>
              <a:t>Capone Leonardo</a:t>
            </a:r>
          </a:p>
          <a:p>
            <a:r>
              <a:rPr lang="it-IT" dirty="0"/>
              <a:t>Di Genova Mario</a:t>
            </a:r>
          </a:p>
          <a:p>
            <a:r>
              <a:rPr lang="it-IT" dirty="0"/>
              <a:t>Romani Michele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01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5C4E55-0B5F-40DF-86CC-83C9FBF7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6409"/>
            <a:ext cx="990599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Kibana</a:t>
            </a:r>
            <a:r>
              <a:rPr lang="it-IT" dirty="0"/>
              <a:t> </a:t>
            </a:r>
            <a:r>
              <a:rPr lang="it-IT" dirty="0" err="1"/>
              <a:t>Dashboards</a:t>
            </a:r>
            <a:r>
              <a:rPr lang="it-IT" dirty="0"/>
              <a:t> pt.1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3E5F98-AF2F-48E9-B426-D508D247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75E606D0-5F7C-4E59-87E2-5BC6E2528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2" y="1519676"/>
            <a:ext cx="11872479" cy="5178570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5832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5B77D-F9F5-4778-9162-20A5A0B9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272"/>
            <a:ext cx="990599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Kibana</a:t>
            </a:r>
            <a:r>
              <a:rPr lang="it-IT" dirty="0"/>
              <a:t> </a:t>
            </a:r>
            <a:r>
              <a:rPr lang="it-IT" dirty="0" err="1"/>
              <a:t>Dashboards</a:t>
            </a:r>
            <a:r>
              <a:rPr lang="it-IT" dirty="0"/>
              <a:t> pt.2</a:t>
            </a:r>
            <a:endParaRPr lang="en-GB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3AAE42A4-F678-441F-8C4F-5B0F324C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1" y="2338910"/>
            <a:ext cx="11773701" cy="4376249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78717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7498F-956C-44DA-9D1A-F83E7E72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2906"/>
            <a:ext cx="9905998" cy="57717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Kibana</a:t>
            </a:r>
            <a:r>
              <a:rPr lang="it-IT" dirty="0"/>
              <a:t> </a:t>
            </a:r>
            <a:r>
              <a:rPr lang="it-IT" dirty="0" err="1"/>
              <a:t>Dashboards</a:t>
            </a:r>
            <a:r>
              <a:rPr lang="it-IT" dirty="0"/>
              <a:t> pt.3</a:t>
            </a:r>
            <a:endParaRPr lang="en-GB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8065BB8B-E3C5-48FD-BFAD-11B85C88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1" y="1522701"/>
            <a:ext cx="11900337" cy="5212082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88926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7498F-956C-44DA-9D1A-F83E7E72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2906"/>
            <a:ext cx="9905998" cy="57717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Dashboards</a:t>
            </a:r>
            <a:r>
              <a:rPr lang="it-IT" dirty="0"/>
              <a:t> </a:t>
            </a:r>
            <a:r>
              <a:rPr lang="it-IT" dirty="0" err="1"/>
              <a:t>plotted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kibana</a:t>
            </a:r>
            <a:r>
              <a:rPr lang="it-IT" dirty="0"/>
              <a:t> pt.3</a:t>
            </a:r>
            <a:endParaRPr lang="en-GB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8065BB8B-E3C5-48FD-BFAD-11B85C88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7" y="2303428"/>
            <a:ext cx="11914846" cy="4442704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54800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EE530-24A2-4E2E-AD86-FA370ACA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5902"/>
            <a:ext cx="9905998" cy="781455"/>
          </a:xfrm>
        </p:spPr>
        <p:txBody>
          <a:bodyPr/>
          <a:lstStyle/>
          <a:p>
            <a:pPr algn="ctr"/>
            <a:r>
              <a:rPr lang="it-IT" dirty="0"/>
              <a:t>Some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from the </a:t>
            </a:r>
            <a:r>
              <a:rPr lang="it-IT" dirty="0" err="1"/>
              <a:t>analysis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3470D1-6C41-44D4-BA88-B6822060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327" y="3030977"/>
            <a:ext cx="6381344" cy="8738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//TO BE REVEALED @ LIVE PRESENTATION…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76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C00CC-D27F-41CE-8AEC-6957EE9F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Abstract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EB162D-4F12-44E3-A728-43584652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1523"/>
            <a:ext cx="9905998" cy="4059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Internet of </a:t>
            </a:r>
            <a:r>
              <a:rPr lang="it-IT" sz="2400" dirty="0" err="1"/>
              <a:t>Things</a:t>
            </a:r>
            <a:r>
              <a:rPr lang="it-IT" sz="2400" dirty="0"/>
              <a:t> devices are an </a:t>
            </a:r>
            <a:r>
              <a:rPr lang="it-IT" sz="2400" dirty="0" err="1"/>
              <a:t>exponentially</a:t>
            </a:r>
            <a:r>
              <a:rPr lang="it-IT" sz="2400" dirty="0"/>
              <a:t> </a:t>
            </a:r>
            <a:r>
              <a:rPr lang="it-IT" sz="2400" dirty="0" err="1"/>
              <a:t>growing</a:t>
            </a:r>
            <a:r>
              <a:rPr lang="it-IT" sz="2400" dirty="0"/>
              <a:t> trend.</a:t>
            </a:r>
          </a:p>
          <a:p>
            <a:pPr marL="0" indent="0">
              <a:buNone/>
            </a:pPr>
            <a:r>
              <a:rPr lang="it-IT" sz="2400" dirty="0"/>
              <a:t>The world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connected</a:t>
            </a:r>
            <a:r>
              <a:rPr lang="it-IT" sz="2400" dirty="0"/>
              <a:t>, </a:t>
            </a:r>
            <a:r>
              <a:rPr lang="it-IT" sz="2400" dirty="0" err="1"/>
              <a:t>anything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getting</a:t>
            </a:r>
            <a:r>
              <a:rPr lang="it-IT" sz="2400" dirty="0"/>
              <a:t> ‘</a:t>
            </a:r>
            <a:r>
              <a:rPr lang="it-IT" sz="2400" dirty="0" err="1"/>
              <a:t>smart</a:t>
            </a:r>
            <a:r>
              <a:rPr lang="it-IT" sz="2400" dirty="0"/>
              <a:t>’.</a:t>
            </a:r>
          </a:p>
          <a:p>
            <a:pPr marL="0" indent="0">
              <a:buNone/>
            </a:pPr>
            <a:r>
              <a:rPr lang="it-IT" sz="2400" dirty="0"/>
              <a:t>As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grows</a:t>
            </a:r>
            <a:r>
              <a:rPr lang="it-IT" sz="2400" dirty="0"/>
              <a:t> the risk of </a:t>
            </a:r>
            <a:r>
              <a:rPr lang="it-IT" sz="2400" dirty="0" err="1"/>
              <a:t>cyberattacks</a:t>
            </a:r>
            <a:r>
              <a:rPr lang="it-IT" sz="2400" dirty="0"/>
              <a:t> and exploits </a:t>
            </a:r>
            <a:r>
              <a:rPr lang="it-IT" sz="2400" dirty="0" err="1"/>
              <a:t>drastically</a:t>
            </a:r>
            <a:r>
              <a:rPr lang="it-IT" sz="2400" dirty="0"/>
              <a:t> </a:t>
            </a:r>
            <a:r>
              <a:rPr lang="it-IT" sz="2400" dirty="0" err="1"/>
              <a:t>increases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analysis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show you this </a:t>
            </a:r>
            <a:r>
              <a:rPr lang="it-IT" sz="2400" dirty="0" err="1"/>
              <a:t>threat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real</a:t>
            </a:r>
            <a:r>
              <a:rPr lang="it-IT" sz="2400" dirty="0"/>
              <a:t> by </a:t>
            </a:r>
            <a:r>
              <a:rPr lang="it-IT" sz="2400" dirty="0" err="1"/>
              <a:t>identifying</a:t>
            </a:r>
            <a:r>
              <a:rPr lang="it-IT" sz="2400" dirty="0"/>
              <a:t> </a:t>
            </a:r>
            <a:r>
              <a:rPr lang="it-IT" sz="2400" dirty="0" err="1"/>
              <a:t>vulnerable</a:t>
            </a:r>
            <a:r>
              <a:rPr lang="it-IT" sz="2400" dirty="0"/>
              <a:t> </a:t>
            </a:r>
            <a:r>
              <a:rPr lang="it-IT" sz="2400" dirty="0" err="1"/>
              <a:t>iot</a:t>
            </a:r>
            <a:r>
              <a:rPr lang="it-IT" sz="2400" dirty="0"/>
              <a:t> devices…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4395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A612C-DA47-4DE3-BA44-F8948983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5425"/>
            <a:ext cx="9905998" cy="1199745"/>
          </a:xfrm>
        </p:spPr>
        <p:txBody>
          <a:bodyPr/>
          <a:lstStyle/>
          <a:p>
            <a:pPr algn="ctr"/>
            <a:r>
              <a:rPr lang="it-IT" dirty="0"/>
              <a:t>IoT: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br>
              <a:rPr lang="it-IT" dirty="0"/>
            </a:b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15A77A-FCF8-46E0-B934-B5AE1280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66999"/>
            <a:ext cx="3610549" cy="3124201"/>
          </a:xfrm>
        </p:spPr>
        <p:txBody>
          <a:bodyPr/>
          <a:lstStyle/>
          <a:p>
            <a:r>
              <a:rPr lang="it-IT" dirty="0"/>
              <a:t>31 </a:t>
            </a:r>
            <a:r>
              <a:rPr lang="it-IT" dirty="0" err="1"/>
              <a:t>billion</a:t>
            </a:r>
            <a:r>
              <a:rPr lang="it-IT" dirty="0"/>
              <a:t> devices in 2018</a:t>
            </a:r>
          </a:p>
          <a:p>
            <a:r>
              <a:rPr lang="it-IT" dirty="0" err="1"/>
              <a:t>Webcams</a:t>
            </a:r>
            <a:r>
              <a:rPr lang="it-IT" dirty="0"/>
              <a:t>, </a:t>
            </a:r>
            <a:r>
              <a:rPr lang="it-IT" dirty="0" err="1"/>
              <a:t>sensors</a:t>
            </a:r>
            <a:r>
              <a:rPr lang="it-IT" dirty="0"/>
              <a:t>, </a:t>
            </a:r>
            <a:r>
              <a:rPr lang="it-IT" dirty="0" err="1"/>
              <a:t>smartTv</a:t>
            </a:r>
            <a:r>
              <a:rPr lang="it-IT" dirty="0"/>
              <a:t>, </a:t>
            </a:r>
            <a:r>
              <a:rPr lang="it-IT" dirty="0" err="1"/>
              <a:t>raspberry</a:t>
            </a:r>
            <a:r>
              <a:rPr lang="it-IT" dirty="0"/>
              <a:t>, </a:t>
            </a:r>
            <a:r>
              <a:rPr lang="it-IT" dirty="0" err="1"/>
              <a:t>cars</a:t>
            </a:r>
            <a:r>
              <a:rPr lang="it-IT" dirty="0"/>
              <a:t>, </a:t>
            </a:r>
            <a:r>
              <a:rPr lang="it-IT" dirty="0" err="1"/>
              <a:t>fridges</a:t>
            </a:r>
            <a:r>
              <a:rPr lang="it-IT" dirty="0"/>
              <a:t>…</a:t>
            </a:r>
          </a:p>
          <a:p>
            <a:r>
              <a:rPr lang="it-IT" dirty="0"/>
              <a:t>237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per </a:t>
            </a:r>
            <a:r>
              <a:rPr lang="it-IT" dirty="0" err="1"/>
              <a:t>month</a:t>
            </a:r>
            <a:r>
              <a:rPr lang="it-IT" dirty="0"/>
              <a:t> in 2017 (+91%)</a:t>
            </a:r>
          </a:p>
          <a:p>
            <a:endParaRPr lang="it-IT" dirty="0"/>
          </a:p>
          <a:p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EA3D11-A60E-4E19-8DF2-701429CF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88" y="1540922"/>
            <a:ext cx="4876686" cy="48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43203-EC56-44F8-B340-6FBDCC48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7223"/>
            <a:ext cx="9905998" cy="1419778"/>
          </a:xfrm>
        </p:spPr>
        <p:txBody>
          <a:bodyPr/>
          <a:lstStyle/>
          <a:p>
            <a:r>
              <a:rPr lang="it-IT" dirty="0"/>
              <a:t>Distributed </a:t>
            </a:r>
            <a:r>
              <a:rPr lang="it-IT" dirty="0" err="1"/>
              <a:t>Denial</a:t>
            </a:r>
            <a:r>
              <a:rPr lang="it-IT" dirty="0"/>
              <a:t> of Service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Iot</a:t>
            </a:r>
            <a:r>
              <a:rPr lang="it-IT" dirty="0"/>
              <a:t> devices: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it work</a:t>
            </a:r>
            <a:endParaRPr lang="en-GB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F96B641-D622-42CD-B034-62EA04B3E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639" y="1858645"/>
            <a:ext cx="7058399" cy="4602132"/>
          </a:xfr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C592419F-663D-4145-9CCE-B7AC0969CABD}"/>
              </a:ext>
            </a:extLst>
          </p:cNvPr>
          <p:cNvSpPr txBox="1">
            <a:spLocks/>
          </p:cNvSpPr>
          <p:nvPr/>
        </p:nvSpPr>
        <p:spPr>
          <a:xfrm>
            <a:off x="8250134" y="2100169"/>
            <a:ext cx="3610549" cy="445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 </a:t>
            </a:r>
            <a:r>
              <a:rPr lang="it-IT" dirty="0" err="1"/>
              <a:t>malevolent</a:t>
            </a:r>
            <a:r>
              <a:rPr lang="it-IT" dirty="0"/>
              <a:t> hacker exploits </a:t>
            </a:r>
            <a:r>
              <a:rPr lang="it-IT" dirty="0" err="1"/>
              <a:t>vulnerable</a:t>
            </a:r>
            <a:r>
              <a:rPr lang="it-IT" dirty="0"/>
              <a:t> IoT devices</a:t>
            </a:r>
          </a:p>
          <a:p>
            <a:r>
              <a:rPr lang="it-IT" dirty="0"/>
              <a:t>The </a:t>
            </a:r>
            <a:r>
              <a:rPr lang="it-IT" dirty="0" err="1"/>
              <a:t>Botnet</a:t>
            </a:r>
            <a:r>
              <a:rPr lang="it-IT" dirty="0"/>
              <a:t> malware </a:t>
            </a:r>
            <a:r>
              <a:rPr lang="it-IT" dirty="0" err="1"/>
              <a:t>spreads</a:t>
            </a:r>
            <a:r>
              <a:rPr lang="it-IT" dirty="0"/>
              <a:t> on </a:t>
            </a:r>
            <a:r>
              <a:rPr lang="it-IT" dirty="0" err="1"/>
              <a:t>local</a:t>
            </a:r>
            <a:r>
              <a:rPr lang="it-IT" dirty="0"/>
              <a:t> networks</a:t>
            </a:r>
          </a:p>
          <a:p>
            <a:r>
              <a:rPr lang="it-IT" dirty="0"/>
              <a:t>All </a:t>
            </a:r>
            <a:r>
              <a:rPr lang="it-IT" dirty="0" err="1"/>
              <a:t>infected</a:t>
            </a:r>
            <a:r>
              <a:rPr lang="it-IT" dirty="0"/>
              <a:t> devices join the ‘</a:t>
            </a:r>
            <a:r>
              <a:rPr lang="it-IT" dirty="0" err="1"/>
              <a:t>headless</a:t>
            </a:r>
            <a:r>
              <a:rPr lang="it-IT" dirty="0"/>
              <a:t>’ zombie </a:t>
            </a:r>
            <a:r>
              <a:rPr lang="it-IT" dirty="0" err="1"/>
              <a:t>army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begins</a:t>
            </a:r>
            <a:r>
              <a:rPr lang="it-IT" dirty="0"/>
              <a:t>…</a:t>
            </a:r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75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5E012-9CD9-43C9-B8DD-C8976A05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135"/>
            <a:ext cx="9905998" cy="1012723"/>
          </a:xfrm>
        </p:spPr>
        <p:txBody>
          <a:bodyPr/>
          <a:lstStyle/>
          <a:p>
            <a:pPr algn="ctr"/>
            <a:r>
              <a:rPr lang="it-IT" dirty="0"/>
              <a:t>A </a:t>
            </a:r>
            <a:r>
              <a:rPr lang="it-IT" dirty="0" err="1"/>
              <a:t>recent</a:t>
            </a:r>
            <a:r>
              <a:rPr lang="it-IT" dirty="0"/>
              <a:t> example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770253-7E0E-47A9-B456-8B9EA4B98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2648" y="3710328"/>
            <a:ext cx="2233019" cy="1856196"/>
          </a:xfrm>
        </p:spPr>
      </p:pic>
      <p:pic>
        <p:nvPicPr>
          <p:cNvPr id="9" name="Immagine 8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id="{60383AD6-3C66-43E1-A33C-7C95BE52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43" y="1502549"/>
            <a:ext cx="4763369" cy="4806186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8BFAF11-F1AF-4653-9D0D-EDC54AD83AB8}"/>
              </a:ext>
            </a:extLst>
          </p:cNvPr>
          <p:cNvSpPr txBox="1">
            <a:spLocks/>
          </p:cNvSpPr>
          <p:nvPr/>
        </p:nvSpPr>
        <p:spPr>
          <a:xfrm>
            <a:off x="775651" y="1502549"/>
            <a:ext cx="5170899" cy="501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 March 2018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servers</a:t>
            </a:r>
            <a:r>
              <a:rPr lang="it-IT" dirty="0"/>
              <a:t> have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targeted</a:t>
            </a:r>
            <a:r>
              <a:rPr lang="it-IT" dirty="0"/>
              <a:t> by an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r>
              <a:rPr lang="en-GB" dirty="0">
                <a:effectLst/>
              </a:rPr>
              <a:t>~</a:t>
            </a:r>
            <a:r>
              <a:rPr lang="it-IT" dirty="0"/>
              <a:t>1,35 </a:t>
            </a:r>
            <a:r>
              <a:rPr lang="it-IT" dirty="0" err="1"/>
              <a:t>Terabytes</a:t>
            </a:r>
            <a:r>
              <a:rPr lang="it-IT" dirty="0"/>
              <a:t> of data per second</a:t>
            </a:r>
          </a:p>
          <a:p>
            <a:r>
              <a:rPr lang="en-GB" dirty="0">
                <a:effectLst/>
              </a:rPr>
              <a:t>~20 minutes of attack</a:t>
            </a:r>
          </a:p>
          <a:p>
            <a:r>
              <a:rPr lang="it-IT" dirty="0">
                <a:effectLst/>
              </a:rPr>
              <a:t>T</a:t>
            </a:r>
            <a:r>
              <a:rPr lang="en-GB" dirty="0">
                <a:effectLst/>
              </a:rPr>
              <a:t>hey luckily managed  to survive forwarding traffic to their partners…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042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5954ED-6E8D-4BCD-BF81-7B911A34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493"/>
            <a:ext cx="9905998" cy="388570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The software </a:t>
            </a:r>
            <a:r>
              <a:rPr lang="it-IT" sz="2400" dirty="0" err="1"/>
              <a:t>built</a:t>
            </a:r>
            <a:r>
              <a:rPr lang="it-IT" sz="2400" dirty="0"/>
              <a:t> for this </a:t>
            </a:r>
            <a:r>
              <a:rPr lang="it-IT" sz="2400" dirty="0" err="1"/>
              <a:t>project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capable</a:t>
            </a:r>
            <a:r>
              <a:rPr lang="it-IT" sz="2400" dirty="0"/>
              <a:t> of </a:t>
            </a:r>
            <a:r>
              <a:rPr lang="it-IT" sz="2400" dirty="0" err="1"/>
              <a:t>retrieving</a:t>
            </a:r>
            <a:r>
              <a:rPr lang="it-IT" sz="2400" dirty="0"/>
              <a:t> </a:t>
            </a:r>
            <a:r>
              <a:rPr lang="it-IT" sz="2400" dirty="0" err="1"/>
              <a:t>critical</a:t>
            </a:r>
            <a:r>
              <a:rPr lang="it-IT" sz="2400" dirty="0"/>
              <a:t>  data from </a:t>
            </a:r>
            <a:r>
              <a:rPr lang="it-IT" sz="2400" dirty="0" err="1"/>
              <a:t>hundred</a:t>
            </a:r>
            <a:r>
              <a:rPr lang="it-IT" sz="2400" dirty="0"/>
              <a:t> of </a:t>
            </a:r>
            <a:r>
              <a:rPr lang="it-IT" sz="2400" dirty="0" err="1"/>
              <a:t>thousands</a:t>
            </a:r>
            <a:r>
              <a:rPr lang="it-IT" sz="2400" dirty="0"/>
              <a:t> of </a:t>
            </a:r>
            <a:r>
              <a:rPr lang="it-IT" sz="2400" dirty="0" err="1"/>
              <a:t>iot</a:t>
            </a:r>
            <a:r>
              <a:rPr lang="it-IT" sz="2400" dirty="0"/>
              <a:t> devices </a:t>
            </a:r>
            <a:r>
              <a:rPr lang="it-IT" sz="2400" dirty="0" err="1"/>
              <a:t>visible</a:t>
            </a:r>
            <a:r>
              <a:rPr lang="it-IT" sz="2400" dirty="0"/>
              <a:t> on the internet. it </a:t>
            </a:r>
            <a:r>
              <a:rPr lang="it-IT" sz="2400" dirty="0" err="1"/>
              <a:t>then</a:t>
            </a:r>
            <a:r>
              <a:rPr lang="it-IT" sz="2400" dirty="0"/>
              <a:t> </a:t>
            </a:r>
            <a:r>
              <a:rPr lang="it-IT" sz="2400" dirty="0" err="1"/>
              <a:t>elaborates</a:t>
            </a:r>
            <a:r>
              <a:rPr lang="it-IT" sz="2400" dirty="0"/>
              <a:t> </a:t>
            </a:r>
            <a:r>
              <a:rPr lang="it-IT" sz="2400" dirty="0" err="1"/>
              <a:t>these</a:t>
            </a:r>
            <a:r>
              <a:rPr lang="it-IT" sz="2400" dirty="0"/>
              <a:t> data to </a:t>
            </a:r>
            <a:r>
              <a:rPr lang="it-IT" sz="2400" dirty="0" err="1"/>
              <a:t>extract</a:t>
            </a:r>
            <a:r>
              <a:rPr lang="it-IT" sz="2400" dirty="0"/>
              <a:t> </a:t>
            </a:r>
            <a:r>
              <a:rPr lang="it-IT" sz="2400" dirty="0" err="1"/>
              <a:t>useful</a:t>
            </a:r>
            <a:r>
              <a:rPr lang="it-IT" sz="2400" dirty="0"/>
              <a:t> </a:t>
            </a:r>
            <a:r>
              <a:rPr lang="it-IT" sz="2400" dirty="0" err="1"/>
              <a:t>statistics</a:t>
            </a:r>
            <a:r>
              <a:rPr lang="it-IT" sz="2400" dirty="0"/>
              <a:t> and plot </a:t>
            </a:r>
            <a:r>
              <a:rPr lang="it-IT" sz="2400" dirty="0" err="1"/>
              <a:t>them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FDA6BAA-60D0-47F1-8596-A13F1ACE58F8}"/>
              </a:ext>
            </a:extLst>
          </p:cNvPr>
          <p:cNvSpPr txBox="1">
            <a:spLocks/>
          </p:cNvSpPr>
          <p:nvPr/>
        </p:nvSpPr>
        <p:spPr>
          <a:xfrm>
            <a:off x="1220074" y="318565"/>
            <a:ext cx="9905998" cy="712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/>
              <a:t>IoT vulnerability analysis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50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E1961-3F14-4E10-BEB2-30611E72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74" y="318565"/>
            <a:ext cx="9905998" cy="712550"/>
          </a:xfrm>
        </p:spPr>
        <p:txBody>
          <a:bodyPr/>
          <a:lstStyle/>
          <a:p>
            <a:pPr algn="ctr"/>
            <a:r>
              <a:rPr lang="it-IT" dirty="0"/>
              <a:t>IoT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: </a:t>
            </a:r>
            <a:r>
              <a:rPr lang="it-IT" dirty="0" err="1"/>
              <a:t>tools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21D793-AA75-4274-9518-89F1182B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351" y="5559321"/>
            <a:ext cx="6365403" cy="895520"/>
          </a:xfrm>
        </p:spPr>
        <p:txBody>
          <a:bodyPr>
            <a:normAutofit fontScale="92500"/>
          </a:bodyPr>
          <a:lstStyle/>
          <a:p>
            <a:r>
              <a:rPr lang="it-IT" dirty="0" err="1"/>
              <a:t>Kibana</a:t>
            </a:r>
            <a:r>
              <a:rPr lang="it-IT" dirty="0"/>
              <a:t>: a </a:t>
            </a:r>
            <a:r>
              <a:rPr lang="it-IT" dirty="0" err="1"/>
              <a:t>popular</a:t>
            </a:r>
            <a:r>
              <a:rPr lang="it-IT" dirty="0"/>
              <a:t> </a:t>
            </a:r>
            <a:r>
              <a:rPr lang="it-IT" dirty="0" err="1"/>
              <a:t>visualizer</a:t>
            </a:r>
            <a:r>
              <a:rPr lang="it-IT" dirty="0"/>
              <a:t> for </a:t>
            </a:r>
            <a:r>
              <a:rPr lang="it-IT" dirty="0" err="1"/>
              <a:t>elasticsearch</a:t>
            </a:r>
            <a:r>
              <a:rPr lang="it-IT" dirty="0"/>
              <a:t> to plot the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. Part of the ELK </a:t>
            </a:r>
            <a:r>
              <a:rPr lang="it-IT" dirty="0" err="1"/>
              <a:t>stack</a:t>
            </a:r>
            <a:r>
              <a:rPr lang="it-IT" dirty="0"/>
              <a:t>.</a:t>
            </a:r>
          </a:p>
        </p:txBody>
      </p:sp>
      <p:sp>
        <p:nvSpPr>
          <p:cNvPr id="6" name="Rettangolo con angoli ritagliati in diagonale 5">
            <a:extLst>
              <a:ext uri="{FF2B5EF4-FFF2-40B4-BE49-F238E27FC236}">
                <a16:creationId xmlns:a16="http://schemas.microsoft.com/office/drawing/2014/main" id="{C30FBD34-C16F-41EF-B5A3-044012A6D611}"/>
              </a:ext>
            </a:extLst>
          </p:cNvPr>
          <p:cNvSpPr/>
          <p:nvPr/>
        </p:nvSpPr>
        <p:spPr>
          <a:xfrm>
            <a:off x="1339153" y="1219057"/>
            <a:ext cx="2888603" cy="89552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AC9A03C-198F-4BDE-8B8E-961AA246E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38" y="1300172"/>
            <a:ext cx="2487227" cy="737877"/>
          </a:xfrm>
          <a:prstGeom prst="rect">
            <a:avLst/>
          </a:prstGeom>
        </p:spPr>
      </p:pic>
      <p:sp>
        <p:nvSpPr>
          <p:cNvPr id="7" name="Rettangolo con angoli ritagliati in diagonale 6">
            <a:extLst>
              <a:ext uri="{FF2B5EF4-FFF2-40B4-BE49-F238E27FC236}">
                <a16:creationId xmlns:a16="http://schemas.microsoft.com/office/drawing/2014/main" id="{14F62B8A-0D6D-4E1F-9FFF-D0B5668E3693}"/>
              </a:ext>
            </a:extLst>
          </p:cNvPr>
          <p:cNvSpPr/>
          <p:nvPr/>
        </p:nvSpPr>
        <p:spPr>
          <a:xfrm>
            <a:off x="1339152" y="2336693"/>
            <a:ext cx="2888603" cy="895520"/>
          </a:xfrm>
          <a:prstGeom prst="snip2DiagRect">
            <a:avLst/>
          </a:prstGeom>
          <a:scene3d>
            <a:camera prst="orthographicFront"/>
            <a:lightRig rig="threePt" dir="t"/>
          </a:scene3d>
          <a:sp3d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con angoli ritagliati in diagonale 7">
            <a:extLst>
              <a:ext uri="{FF2B5EF4-FFF2-40B4-BE49-F238E27FC236}">
                <a16:creationId xmlns:a16="http://schemas.microsoft.com/office/drawing/2014/main" id="{7D56D88F-46B3-4F90-B01D-443A0C0D921A}"/>
              </a:ext>
            </a:extLst>
          </p:cNvPr>
          <p:cNvSpPr/>
          <p:nvPr/>
        </p:nvSpPr>
        <p:spPr>
          <a:xfrm>
            <a:off x="1339150" y="4560841"/>
            <a:ext cx="2888603" cy="89552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con angoli ritagliati in diagonale 8">
            <a:extLst>
              <a:ext uri="{FF2B5EF4-FFF2-40B4-BE49-F238E27FC236}">
                <a16:creationId xmlns:a16="http://schemas.microsoft.com/office/drawing/2014/main" id="{B1E1F07B-A49F-4F20-829D-F75F241DD1A8}"/>
              </a:ext>
            </a:extLst>
          </p:cNvPr>
          <p:cNvSpPr/>
          <p:nvPr/>
        </p:nvSpPr>
        <p:spPr>
          <a:xfrm>
            <a:off x="1339151" y="3436771"/>
            <a:ext cx="2888603" cy="89552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A019E96-F56F-4FB4-9B42-45AA0E9D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52" y="2114577"/>
            <a:ext cx="2487227" cy="13221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96B0EC2-31F4-49D2-A1FC-90D324276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91" y="3407090"/>
            <a:ext cx="1551684" cy="954882"/>
          </a:xfrm>
          <a:prstGeom prst="rect">
            <a:avLst/>
          </a:prstGeom>
        </p:spPr>
      </p:pic>
      <p:sp>
        <p:nvSpPr>
          <p:cNvPr id="14" name="Rettangolo con angoli ritagliati in diagonale 13">
            <a:extLst>
              <a:ext uri="{FF2B5EF4-FFF2-40B4-BE49-F238E27FC236}">
                <a16:creationId xmlns:a16="http://schemas.microsoft.com/office/drawing/2014/main" id="{BCF3D510-D2C4-4D73-A839-EF2F45B220BF}"/>
              </a:ext>
            </a:extLst>
          </p:cNvPr>
          <p:cNvSpPr/>
          <p:nvPr/>
        </p:nvSpPr>
        <p:spPr>
          <a:xfrm>
            <a:off x="1339150" y="5660919"/>
            <a:ext cx="2888603" cy="89552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C31795A-FC92-4E1B-AFEB-C67735A7C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74" y="4625243"/>
            <a:ext cx="3008553" cy="80208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05B6058-B3EC-4E3B-A2FE-D6FB94E93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074" y="5559321"/>
            <a:ext cx="2286005" cy="1045466"/>
          </a:xfrm>
          <a:prstGeom prst="rect">
            <a:avLst/>
          </a:prstGeom>
        </p:spPr>
      </p:pic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BA6F47DF-BED6-4A61-9F8B-C5C80DD6F025}"/>
              </a:ext>
            </a:extLst>
          </p:cNvPr>
          <p:cNvSpPr txBox="1">
            <a:spLocks/>
          </p:cNvSpPr>
          <p:nvPr/>
        </p:nvSpPr>
        <p:spPr>
          <a:xfrm>
            <a:off x="4961356" y="2209166"/>
            <a:ext cx="6365403" cy="895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Python 3.6: a </a:t>
            </a:r>
            <a:r>
              <a:rPr lang="it-IT" dirty="0" err="1"/>
              <a:t>flexible</a:t>
            </a:r>
            <a:r>
              <a:rPr lang="it-IT" dirty="0"/>
              <a:t> high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and elaborate data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472BBB7F-8FA6-45A5-AF5C-F212D11E8B80}"/>
              </a:ext>
            </a:extLst>
          </p:cNvPr>
          <p:cNvSpPr txBox="1">
            <a:spLocks/>
          </p:cNvSpPr>
          <p:nvPr/>
        </p:nvSpPr>
        <p:spPr>
          <a:xfrm>
            <a:off x="4961355" y="3354135"/>
            <a:ext cx="6365403" cy="895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Apache Nifi: a flow-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 software to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interactions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all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tools</a:t>
            </a:r>
            <a:endParaRPr lang="it-IT" dirty="0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154C081B-5003-418B-A167-293800913EC0}"/>
              </a:ext>
            </a:extLst>
          </p:cNvPr>
          <p:cNvSpPr txBox="1">
            <a:spLocks/>
          </p:cNvSpPr>
          <p:nvPr/>
        </p:nvSpPr>
        <p:spPr>
          <a:xfrm>
            <a:off x="4961352" y="4447418"/>
            <a:ext cx="6365403" cy="895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Elasticsearch</a:t>
            </a:r>
            <a:r>
              <a:rPr lang="it-IT" dirty="0"/>
              <a:t>: a </a:t>
            </a:r>
            <a:r>
              <a:rPr lang="it-IT" dirty="0" err="1"/>
              <a:t>lucene-based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queries</a:t>
            </a:r>
            <a:r>
              <a:rPr lang="it-IT" dirty="0"/>
              <a:t> on an heavy </a:t>
            </a:r>
            <a:r>
              <a:rPr lang="it-IT" dirty="0" err="1"/>
              <a:t>load</a:t>
            </a:r>
            <a:r>
              <a:rPr lang="it-IT" dirty="0"/>
              <a:t> of data. Part of the ELK </a:t>
            </a:r>
            <a:r>
              <a:rPr lang="it-IT" dirty="0" err="1"/>
              <a:t>stack</a:t>
            </a:r>
            <a:r>
              <a:rPr lang="it-IT" dirty="0"/>
              <a:t>.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1CEF0A6-7FCD-4AB5-A5AC-843498366177}"/>
              </a:ext>
            </a:extLst>
          </p:cNvPr>
          <p:cNvSpPr txBox="1">
            <a:spLocks/>
          </p:cNvSpPr>
          <p:nvPr/>
        </p:nvSpPr>
        <p:spPr>
          <a:xfrm>
            <a:off x="4961354" y="1188922"/>
            <a:ext cx="6365403" cy="895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Shodan</a:t>
            </a:r>
            <a:r>
              <a:rPr lang="it-IT" dirty="0"/>
              <a:t>: </a:t>
            </a:r>
            <a:r>
              <a:rPr lang="en-GB" dirty="0"/>
              <a:t>a powerful web-crawler with a large repository of </a:t>
            </a:r>
            <a:r>
              <a:rPr lang="en-GB" dirty="0" err="1"/>
              <a:t>iot</a:t>
            </a:r>
            <a:r>
              <a:rPr lang="en-GB" dirty="0"/>
              <a:t> devices and restful </a:t>
            </a:r>
            <a:r>
              <a:rPr lang="en-GB" dirty="0" err="1"/>
              <a:t>api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5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A623D-EA16-44F5-A2AA-F1540289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9572"/>
            <a:ext cx="9905998" cy="926199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Nifi </a:t>
            </a:r>
            <a:r>
              <a:rPr lang="it-IT" dirty="0" err="1"/>
              <a:t>Execution</a:t>
            </a:r>
            <a:r>
              <a:rPr lang="it-IT" dirty="0"/>
              <a:t> flow for </a:t>
            </a:r>
            <a:r>
              <a:rPr lang="it-IT" dirty="0" err="1"/>
              <a:t>retrieving</a:t>
            </a:r>
            <a:r>
              <a:rPr lang="it-IT" dirty="0"/>
              <a:t> data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57F163-7397-4002-883F-57BBA3343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139" y="1369483"/>
            <a:ext cx="8353720" cy="5212722"/>
          </a:xfr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63634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A623D-EA16-44F5-A2AA-F1540289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9572"/>
            <a:ext cx="9905998" cy="926199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Nifi </a:t>
            </a:r>
            <a:r>
              <a:rPr lang="it-IT" dirty="0" err="1"/>
              <a:t>Execution</a:t>
            </a:r>
            <a:r>
              <a:rPr lang="it-IT" dirty="0"/>
              <a:t> flow of the </a:t>
            </a:r>
            <a:r>
              <a:rPr lang="it-IT" dirty="0" err="1"/>
              <a:t>project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57F163-7397-4002-883F-57BBA3343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30" y="1369483"/>
            <a:ext cx="11718740" cy="5212722"/>
          </a:xfr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01799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336</TotalTime>
  <Words>359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Rete</vt:lpstr>
      <vt:lpstr>IoT Vulnerability Analysis</vt:lpstr>
      <vt:lpstr>Abstract</vt:lpstr>
      <vt:lpstr>IoT: quick overview </vt:lpstr>
      <vt:lpstr>Distributed Denial of Service attack using Iot devices: how does it work</vt:lpstr>
      <vt:lpstr>A recent example</vt:lpstr>
      <vt:lpstr>Presentazione standard di PowerPoint</vt:lpstr>
      <vt:lpstr>IoT vulnerability analysis: tools</vt:lpstr>
      <vt:lpstr>Nifi Execution flow for retrieving data</vt:lpstr>
      <vt:lpstr>Nifi Execution flow of the project</vt:lpstr>
      <vt:lpstr>Kibana Dashboards pt.1</vt:lpstr>
      <vt:lpstr>Kibana Dashboards pt.2</vt:lpstr>
      <vt:lpstr>Kibana Dashboards pt.3</vt:lpstr>
      <vt:lpstr>Dashboards plotted using kibana pt.3</vt:lpstr>
      <vt:lpstr>Some relevant results from the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Vulnerability Analysis</dc:title>
  <dc:creator>Michele Romani</dc:creator>
  <cp:lastModifiedBy>Michele Romani</cp:lastModifiedBy>
  <cp:revision>18</cp:revision>
  <dcterms:created xsi:type="dcterms:W3CDTF">2018-07-09T11:58:38Z</dcterms:created>
  <dcterms:modified xsi:type="dcterms:W3CDTF">2018-07-11T23:20:20Z</dcterms:modified>
</cp:coreProperties>
</file>