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4"/>
  </p:sldMasterIdLst>
  <p:notesMasterIdLst>
    <p:notesMasterId r:id="rId7"/>
  </p:notesMasterIdLst>
  <p:handoutMasterIdLst>
    <p:handoutMasterId r:id="rId8"/>
  </p:handoutMasterIdLst>
  <p:sldIdLst>
    <p:sldId id="282" r:id="rId5"/>
    <p:sldId id="283" r:id="rId6"/>
  </p:sldIdLst>
  <p:sldSz cx="12801600" cy="9601200" type="A3"/>
  <p:notesSz cx="6881813" cy="9296400"/>
  <p:defaultTextStyle>
    <a:defPPr>
      <a:defRPr lang="de-DE"/>
    </a:defPPr>
    <a:lvl1pPr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39295" indent="-289263"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279806" indent="-579741"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919101" indent="-869004"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559611" indent="-1159482"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750162" algn="l" defTabSz="700065" rtl="0" eaLnBrk="1" latinLnBrk="0" hangingPunct="1"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100194" algn="l" defTabSz="700065" rtl="0" eaLnBrk="1" latinLnBrk="0" hangingPunct="1"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2450226" algn="l" defTabSz="700065" rtl="0" eaLnBrk="1" latinLnBrk="0" hangingPunct="1"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2800259" algn="l" defTabSz="700065" rtl="0" eaLnBrk="1" latinLnBrk="0" hangingPunct="1"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ke Heikens" initials="EH" lastIdx="1" clrIdx="0">
    <p:extLst>
      <p:ext uri="{19B8F6BF-5375-455C-9EA6-DF929625EA0E}">
        <p15:presenceInfo xmlns:p15="http://schemas.microsoft.com/office/powerpoint/2012/main" userId="Elke Heike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15" autoAdjust="0"/>
    <p:restoredTop sz="94685" autoAdjust="0"/>
  </p:normalViewPr>
  <p:slideViewPr>
    <p:cSldViewPr>
      <p:cViewPr varScale="1">
        <p:scale>
          <a:sx n="66" d="100"/>
          <a:sy n="66" d="100"/>
        </p:scale>
        <p:origin x="280" y="184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1" d="100"/>
          <a:sy n="31" d="100"/>
        </p:scale>
        <p:origin x="27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061" cy="465194"/>
          </a:xfrm>
          <a:prstGeom prst="rect">
            <a:avLst/>
          </a:prstGeom>
        </p:spPr>
        <p:txBody>
          <a:bodyPr vert="horz" lIns="40089" tIns="20045" rIns="40089" bIns="20045" rtlCol="0"/>
          <a:lstStyle>
            <a:lvl1pPr algn="l" eaLnBrk="1" hangingPunct="1">
              <a:defRPr sz="5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8012" y="0"/>
            <a:ext cx="2982061" cy="465194"/>
          </a:xfrm>
          <a:prstGeom prst="rect">
            <a:avLst/>
          </a:prstGeom>
        </p:spPr>
        <p:txBody>
          <a:bodyPr vert="horz" lIns="40089" tIns="20045" rIns="40089" bIns="20045" rtlCol="0"/>
          <a:lstStyle>
            <a:lvl1pPr algn="r" eaLnBrk="1" hangingPunct="1">
              <a:defRPr sz="5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DCDD48F-101E-4732-A504-9C23C814EC68}" type="datetimeFigureOut">
              <a:rPr lang="de-DE"/>
              <a:pPr>
                <a:defRPr/>
              </a:pPr>
              <a:t>05.09.25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8830274"/>
            <a:ext cx="2982061" cy="464259"/>
          </a:xfrm>
          <a:prstGeom prst="rect">
            <a:avLst/>
          </a:prstGeom>
        </p:spPr>
        <p:txBody>
          <a:bodyPr vert="horz" lIns="40089" tIns="20045" rIns="40089" bIns="20045" rtlCol="0" anchor="b"/>
          <a:lstStyle>
            <a:lvl1pPr algn="l" eaLnBrk="1" hangingPunct="1">
              <a:defRPr sz="5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8012" y="8830274"/>
            <a:ext cx="2982061" cy="464259"/>
          </a:xfrm>
          <a:prstGeom prst="rect">
            <a:avLst/>
          </a:prstGeom>
        </p:spPr>
        <p:txBody>
          <a:bodyPr vert="horz" wrap="square" lIns="40089" tIns="20045" rIns="40089" bIns="2004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500" smtClean="0"/>
            </a:lvl1pPr>
          </a:lstStyle>
          <a:p>
            <a:pPr>
              <a:defRPr/>
            </a:pPr>
            <a:fld id="{B4359E14-C274-43B1-8D1A-95F2E2EE1E4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4761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061" cy="465194"/>
          </a:xfrm>
          <a:prstGeom prst="rect">
            <a:avLst/>
          </a:prstGeom>
        </p:spPr>
        <p:txBody>
          <a:bodyPr vert="horz" lIns="52596" tIns="26298" rIns="52596" bIns="26298" rtlCol="0"/>
          <a:lstStyle>
            <a:lvl1pPr algn="l" eaLnBrk="1" hangingPunct="1">
              <a:defRPr sz="7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8012" y="0"/>
            <a:ext cx="2982061" cy="465194"/>
          </a:xfrm>
          <a:prstGeom prst="rect">
            <a:avLst/>
          </a:prstGeom>
        </p:spPr>
        <p:txBody>
          <a:bodyPr vert="horz" lIns="52596" tIns="26298" rIns="52596" bIns="26298" rtlCol="0"/>
          <a:lstStyle>
            <a:lvl1pPr algn="r" eaLnBrk="1" hangingPunct="1">
              <a:defRPr sz="7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D01E55D-06AB-4D2D-98A5-5837FA2EDB6C}" type="datetimeFigureOut">
              <a:rPr lang="de-DE"/>
              <a:pPr>
                <a:defRPr/>
              </a:pPr>
              <a:t>05.09.25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2596" tIns="26298" rIns="52596" bIns="26298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7833" y="4415604"/>
            <a:ext cx="5506147" cy="4183940"/>
          </a:xfrm>
          <a:prstGeom prst="rect">
            <a:avLst/>
          </a:prstGeom>
        </p:spPr>
        <p:txBody>
          <a:bodyPr vert="horz" lIns="52596" tIns="26298" rIns="52596" bIns="26298" rtlCol="0">
            <a:normAutofit/>
          </a:bodyPr>
          <a:lstStyle/>
          <a:p>
            <a:r>
              <a:rPr lang="de-DE" b="1" dirty="0"/>
              <a:t>Selbstlernkompetenz</a:t>
            </a:r>
          </a:p>
          <a:p>
            <a:r>
              <a:rPr lang="de-DE" dirty="0"/>
              <a:t>Das etwas sperrige deutsche Wort „</a:t>
            </a:r>
            <a:r>
              <a:rPr lang="de-DE" dirty="0" err="1"/>
              <a:t>Selbstlernkomptenz</a:t>
            </a:r>
            <a:r>
              <a:rPr lang="de-DE" dirty="0"/>
              <a:t>“ beschreibt eine in unseren Augen entscheidende Fähigkeit, wenn es um das Thema „erfolgreiches lernen“ geht. Es geht darum unter Berücksichtigung eigener Stärken und auch Schwächen </a:t>
            </a:r>
            <a:r>
              <a:rPr lang="de-DE" b="1" dirty="0"/>
              <a:t>Selbstlernprozesse in Gang zu setzen</a:t>
            </a:r>
            <a:r>
              <a:rPr lang="de-DE" dirty="0"/>
              <a:t>. Nicht das du denkst, die Uni wird jetzt überflüssig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8830274"/>
            <a:ext cx="2982061" cy="464259"/>
          </a:xfrm>
          <a:prstGeom prst="rect">
            <a:avLst/>
          </a:prstGeom>
        </p:spPr>
        <p:txBody>
          <a:bodyPr vert="horz" lIns="52596" tIns="26298" rIns="52596" bIns="26298" rtlCol="0" anchor="b"/>
          <a:lstStyle>
            <a:lvl1pPr algn="l" eaLnBrk="1" hangingPunct="1">
              <a:defRPr sz="7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8012" y="8830274"/>
            <a:ext cx="2982061" cy="464259"/>
          </a:xfrm>
          <a:prstGeom prst="rect">
            <a:avLst/>
          </a:prstGeom>
        </p:spPr>
        <p:txBody>
          <a:bodyPr vert="horz" wrap="square" lIns="52596" tIns="26298" rIns="52596" bIns="2629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700" smtClean="0"/>
            </a:lvl1pPr>
          </a:lstStyle>
          <a:p>
            <a:pPr>
              <a:defRPr/>
            </a:pPr>
            <a:fld id="{BA05E29B-85A6-47E2-8AFD-A53D5570041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8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1pPr>
    <a:lvl2pPr marL="350032"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2pPr>
    <a:lvl3pPr marL="700065"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3pPr>
    <a:lvl4pPr marL="1050097"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4pPr>
    <a:lvl5pPr marL="1400129"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5pPr>
    <a:lvl6pPr marL="1750162" algn="l" defTabSz="700065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6pPr>
    <a:lvl7pPr marL="2100194" algn="l" defTabSz="700065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7pPr>
    <a:lvl8pPr marL="2450226" algn="l" defTabSz="700065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8pPr>
    <a:lvl9pPr marL="2800259" algn="l" defTabSz="700065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7"/>
          <p:cNvSpPr>
            <a:spLocks noGrp="1"/>
          </p:cNvSpPr>
          <p:nvPr>
            <p:ph type="title"/>
          </p:nvPr>
        </p:nvSpPr>
        <p:spPr>
          <a:xfrm>
            <a:off x="567000" y="1185573"/>
            <a:ext cx="11623500" cy="2923919"/>
          </a:xfrm>
          <a:prstGeom prst="rect">
            <a:avLst/>
          </a:prstGeom>
        </p:spPr>
        <p:txBody>
          <a:bodyPr anchor="b" anchorCtr="0"/>
          <a:lstStyle>
            <a:lvl1pPr algn="l">
              <a:defRPr sz="4800" b="1" baseline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"/>
          </p:nvPr>
        </p:nvSpPr>
        <p:spPr>
          <a:xfrm>
            <a:off x="567000" y="4322141"/>
            <a:ext cx="11623500" cy="16480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3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7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07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43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7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15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51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687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67000" y="6395464"/>
            <a:ext cx="11623500" cy="478460"/>
          </a:xfrm>
          <a:prstGeom prst="rect">
            <a:avLst/>
          </a:prstGeom>
        </p:spPr>
        <p:txBody>
          <a:bodyPr/>
          <a:lstStyle>
            <a:lvl1pPr>
              <a:buNone/>
              <a:defRPr sz="3200">
                <a:solidFill>
                  <a:srgbClr val="3C3C3C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67000" y="7990330"/>
            <a:ext cx="11623500" cy="425297"/>
          </a:xfrm>
          <a:prstGeom prst="rect">
            <a:avLst/>
          </a:prstGeom>
        </p:spPr>
        <p:txBody>
          <a:bodyPr/>
          <a:lstStyle>
            <a:lvl1pPr>
              <a:buNone/>
              <a:defRPr sz="3200">
                <a:solidFill>
                  <a:srgbClr val="3C3C3C"/>
                </a:solidFill>
              </a:defRPr>
            </a:lvl1pPr>
          </a:lstStyle>
          <a:p>
            <a:pPr lvl="0"/>
            <a:fld id="{6EDFCB2E-2A70-42E7-A0C0-135F7F8C1A48}" type="datetime4">
              <a:rPr lang="de-DE" smtClean="0"/>
              <a:t>23. August 2016</a:t>
            </a:fld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67000" y="6927086"/>
            <a:ext cx="11623500" cy="478460"/>
          </a:xfrm>
          <a:prstGeom prst="rect">
            <a:avLst/>
          </a:prstGeom>
        </p:spPr>
        <p:txBody>
          <a:bodyPr/>
          <a:lstStyle>
            <a:lvl1pPr>
              <a:buNone/>
              <a:defRPr sz="3200">
                <a:solidFill>
                  <a:srgbClr val="3C3C3C"/>
                </a:solidFill>
              </a:defRPr>
            </a:lvl1pPr>
          </a:lstStyle>
          <a:p>
            <a:pPr lvl="0"/>
            <a:r>
              <a:rPr lang="de-DE" dirty="0"/>
              <a:t>(Klasse)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67000" y="7458708"/>
            <a:ext cx="11623500" cy="478460"/>
          </a:xfrm>
          <a:prstGeom prst="rect">
            <a:avLst/>
          </a:prstGeom>
        </p:spPr>
        <p:txBody>
          <a:bodyPr/>
          <a:lstStyle>
            <a:lvl1pPr>
              <a:buNone/>
              <a:defRPr sz="3200">
                <a:solidFill>
                  <a:srgbClr val="3C3C3C"/>
                </a:solidFill>
              </a:defRPr>
            </a:lvl1pPr>
          </a:lstStyle>
          <a:p>
            <a:pPr lvl="0"/>
            <a:r>
              <a:rPr lang="de-DE" dirty="0"/>
              <a:t>vorname.nachname@g18.de</a:t>
            </a:r>
          </a:p>
        </p:txBody>
      </p:sp>
    </p:spTree>
    <p:extLst>
      <p:ext uri="{BB962C8B-B14F-4D97-AF65-F5344CB8AC3E}">
        <p14:creationId xmlns:p14="http://schemas.microsoft.com/office/powerpoint/2010/main" val="91662509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567000" y="4438547"/>
            <a:ext cx="11623500" cy="37509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rgbClr val="3C3C3C"/>
                </a:solidFill>
              </a:defRPr>
            </a:lvl1pPr>
            <a:lvl2pPr marL="83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7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07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43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7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15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51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687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67000" y="706978"/>
            <a:ext cx="11623500" cy="3455540"/>
          </a:xfrm>
          <a:prstGeom prst="rect">
            <a:avLst/>
          </a:prstGeom>
        </p:spPr>
        <p:txBody>
          <a:bodyPr anchor="b" anchorCtr="0"/>
          <a:lstStyle>
            <a:lvl1pPr algn="ctr">
              <a:defRPr sz="4800" b="1">
                <a:solidFill>
                  <a:srgbClr val="3C3C3C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22CC032E-A4CF-48C4-A1CA-83EB118140F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2224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7000" y="706978"/>
            <a:ext cx="11623500" cy="1135689"/>
          </a:xfrm>
          <a:prstGeom prst="rect">
            <a:avLst/>
          </a:prstGeom>
        </p:spPr>
        <p:txBody>
          <a:bodyPr vert="horz" lIns="0" rIns="0" bIns="0" anchor="b" anchorCtr="0"/>
          <a:lstStyle>
            <a:lvl1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3C3C3C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2pPr>
            <a:lvl3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3pPr>
            <a:lvl4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4pPr>
            <a:lvl5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67000" y="2035884"/>
            <a:ext cx="11623500" cy="6273418"/>
          </a:xfrm>
          <a:prstGeom prst="rect">
            <a:avLst/>
          </a:prstGeom>
        </p:spPr>
        <p:txBody>
          <a:bodyPr vert="horz" lIns="0" tIns="0" rIns="0" bIns="0"/>
          <a:lstStyle>
            <a:lvl1pPr marL="457200" indent="-457200">
              <a:buFont typeface="Arial"/>
              <a:buChar char="•"/>
              <a:defRPr sz="3000" b="0" i="0" baseline="0">
                <a:solidFill>
                  <a:srgbClr val="3C3C3C"/>
                </a:solidFill>
                <a:latin typeface="+mn-lt"/>
              </a:defRPr>
            </a:lvl1pPr>
            <a:lvl2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2pPr>
            <a:lvl3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3pPr>
            <a:lvl4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4pPr>
            <a:lvl5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D5E517B9-6508-46CC-86B1-12B3CACCDBB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57632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Text mit Bild (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7000" y="706978"/>
            <a:ext cx="11623500" cy="1135689"/>
          </a:xfrm>
          <a:prstGeom prst="rect">
            <a:avLst/>
          </a:prstGeom>
        </p:spPr>
        <p:txBody>
          <a:bodyPr vert="horz" lIns="0" rIns="0" bIns="0" anchor="b" anchorCtr="0"/>
          <a:lstStyle>
            <a:lvl1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3C3C3C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2pPr>
            <a:lvl3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3pPr>
            <a:lvl4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4pPr>
            <a:lvl5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67000" y="2035884"/>
            <a:ext cx="5613300" cy="6273418"/>
          </a:xfrm>
          <a:prstGeom prst="rect">
            <a:avLst/>
          </a:prstGeom>
        </p:spPr>
        <p:txBody>
          <a:bodyPr vert="horz" lIns="0" tIns="0" rIns="0" bIns="0"/>
          <a:lstStyle>
            <a:lvl1pPr marL="457200" indent="-457200">
              <a:buFont typeface="Arial"/>
              <a:buChar char="•"/>
              <a:defRPr sz="3000" b="0" i="0" baseline="0">
                <a:solidFill>
                  <a:srgbClr val="3C3C3C"/>
                </a:solidFill>
                <a:latin typeface="+mn-lt"/>
              </a:defRPr>
            </a:lvl1pPr>
            <a:lvl2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2pPr>
            <a:lvl3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3pPr>
            <a:lvl4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4pPr>
            <a:lvl5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0"/>
          </p:nvPr>
        </p:nvSpPr>
        <p:spPr>
          <a:xfrm>
            <a:off x="6577200" y="2035884"/>
            <a:ext cx="5613300" cy="6273418"/>
          </a:xfrm>
          <a:prstGeom prst="rect">
            <a:avLst/>
          </a:prstGeom>
        </p:spPr>
        <p:txBody>
          <a:bodyPr vert="horz"/>
          <a:lstStyle>
            <a:lvl1pPr>
              <a:defRPr sz="3000">
                <a:solidFill>
                  <a:srgbClr val="3C3C3C"/>
                </a:solidFill>
                <a:latin typeface="+mn-lt"/>
                <a:cs typeface="Lucida Sans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BDFC4200-3021-463F-9345-D644D52CA20F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75775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67000" y="2035884"/>
            <a:ext cx="11623500" cy="6273418"/>
          </a:xfrm>
          <a:prstGeom prst="rect">
            <a:avLst/>
          </a:prstGeom>
        </p:spPr>
        <p:txBody>
          <a:bodyPr vert="horz"/>
          <a:lstStyle>
            <a:lvl1pPr>
              <a:defRPr sz="3000">
                <a:solidFill>
                  <a:srgbClr val="3C3C3C"/>
                </a:solidFill>
                <a:latin typeface="+mn-lt"/>
                <a:cs typeface="Lucida Sans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7000" y="706978"/>
            <a:ext cx="11623500" cy="1135689"/>
          </a:xfrm>
          <a:prstGeom prst="rect">
            <a:avLst/>
          </a:prstGeom>
        </p:spPr>
        <p:txBody>
          <a:bodyPr vert="horz" lIns="0" rIns="0" bIns="0" anchor="b" anchorCtr="0"/>
          <a:lstStyle>
            <a:lvl1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3C3C3C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2pPr>
            <a:lvl3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3pPr>
            <a:lvl4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4pPr>
            <a:lvl5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01C84050-DDF4-4FE6-BE7E-E534E8E4C0C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4418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Text mit Bild (Zeil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7000" y="707114"/>
            <a:ext cx="11623500" cy="1135689"/>
          </a:xfrm>
          <a:prstGeom prst="rect">
            <a:avLst/>
          </a:prstGeom>
        </p:spPr>
        <p:txBody>
          <a:bodyPr vert="horz" lIns="0" rIns="0" bIns="0" anchor="b" anchorCtr="0"/>
          <a:lstStyle>
            <a:lvl1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3C3C3C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2pPr>
            <a:lvl3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3pPr>
            <a:lvl4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4pPr>
            <a:lvl5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67000" y="2036168"/>
            <a:ext cx="11623500" cy="2817594"/>
          </a:xfrm>
          <a:prstGeom prst="rect">
            <a:avLst/>
          </a:prstGeom>
        </p:spPr>
        <p:txBody>
          <a:bodyPr vert="horz" lIns="0" tIns="0" rIns="0" bIns="0"/>
          <a:lstStyle>
            <a:lvl1pPr marL="457200" indent="-457200">
              <a:buFont typeface="Arial"/>
              <a:buChar char="•"/>
              <a:defRPr sz="3000" b="0" i="0" baseline="0">
                <a:solidFill>
                  <a:srgbClr val="3C3C3C"/>
                </a:solidFill>
                <a:latin typeface="+mn-lt"/>
              </a:defRPr>
            </a:lvl1pPr>
            <a:lvl2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2pPr>
            <a:lvl3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3pPr>
            <a:lvl4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4pPr>
            <a:lvl5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67000" y="5066411"/>
            <a:ext cx="11623500" cy="3242892"/>
          </a:xfrm>
          <a:prstGeom prst="rect">
            <a:avLst/>
          </a:prstGeom>
        </p:spPr>
        <p:txBody>
          <a:bodyPr vert="horz"/>
          <a:lstStyle>
            <a:lvl1pPr>
              <a:defRPr sz="3000">
                <a:solidFill>
                  <a:srgbClr val="3C3C3C"/>
                </a:solidFill>
                <a:latin typeface="+mn-lt"/>
                <a:cs typeface="Lucida Sans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5D6D8116-2F98-4872-BE93-1F8C776AA12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574621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43582" y="4003168"/>
            <a:ext cx="11057729" cy="14353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rgbClr val="00477E"/>
                </a:solidFill>
              </a:defRPr>
            </a:lvl1pPr>
            <a:lvl2pPr marL="83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7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07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43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7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15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51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687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43583" y="813438"/>
            <a:ext cx="11034406" cy="2923919"/>
          </a:xfrm>
          <a:prstGeom prst="rect">
            <a:avLst/>
          </a:prstGeom>
        </p:spPr>
        <p:txBody>
          <a:bodyPr anchor="b" anchorCtr="0"/>
          <a:lstStyle>
            <a:lvl1pPr algn="l">
              <a:defRPr sz="48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843856" y="5917006"/>
            <a:ext cx="8166021" cy="1914131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3200"/>
            </a:lvl1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90995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813123" y="123938"/>
            <a:ext cx="681854" cy="400110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lvl1pPr algn="r" defTabSz="1671980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289FB2A-DF37-4DE1-BEAB-7C8FA00A49D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02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89" r:id="rId7"/>
  </p:sldLayoutIdLst>
  <p:hf hdr="0" ftr="0" dt="0"/>
  <p:txStyles>
    <p:titleStyle>
      <a:lvl1pPr algn="ctr" defTabSz="1671638" rtl="0" eaLnBrk="1" fontAlgn="base" hangingPunct="1">
        <a:spcBef>
          <a:spcPct val="0"/>
        </a:spcBef>
        <a:spcAft>
          <a:spcPct val="0"/>
        </a:spcAft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2pPr>
      <a:lvl3pPr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3pPr>
      <a:lvl4pPr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4pPr>
      <a:lvl5pPr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5pPr>
      <a:lvl6pPr marL="457200"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6pPr>
      <a:lvl7pPr marL="914400"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7pPr>
      <a:lvl8pPr marL="1371600"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8pPr>
      <a:lvl9pPr marL="1828800"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9pPr>
    </p:titleStyle>
    <p:bodyStyle>
      <a:lvl1pPr marL="625475" indent="-625475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357313" indent="-522288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150" indent="-417513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2925763" indent="-417513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60788" indent="-417513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97946" indent="-417995" algn="l" defTabSz="167198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3936" indent="-417995" algn="l" defTabSz="167198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269927" indent="-417995" algn="l" defTabSz="167198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105917" indent="-417995" algn="l" defTabSz="167198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35990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980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50797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4396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7995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501594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85193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687922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CDF52B0D-58CA-4AF5-8210-70500A4E5BE5}"/>
              </a:ext>
            </a:extLst>
          </p:cNvPr>
          <p:cNvSpPr txBox="1"/>
          <p:nvPr/>
        </p:nvSpPr>
        <p:spPr>
          <a:xfrm flipH="1">
            <a:off x="3664496" y="52624"/>
            <a:ext cx="7344816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Ideation Phase: </a:t>
            </a:r>
            <a:r>
              <a:rPr lang="de-DE" dirty="0" err="1"/>
              <a:t>Empathy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</p:txBody>
      </p:sp>
      <p:pic>
        <p:nvPicPr>
          <p:cNvPr id="3" name="Grafik 2" descr="Kopf mit Zahnrädern">
            <a:extLst>
              <a:ext uri="{FF2B5EF4-FFF2-40B4-BE49-F238E27FC236}">
                <a16:creationId xmlns:a16="http://schemas.microsoft.com/office/drawing/2014/main" id="{FEEE6840-DB19-4EA9-A681-81F1F24E0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648" y="3360440"/>
            <a:ext cx="2151856" cy="2151856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0DF44E8-41F9-4EAA-BA26-10072910E57E}"/>
              </a:ext>
            </a:extLst>
          </p:cNvPr>
          <p:cNvCxnSpPr>
            <a:cxnSpLocks/>
          </p:cNvCxnSpPr>
          <p:nvPr/>
        </p:nvCxnSpPr>
        <p:spPr>
          <a:xfrm>
            <a:off x="928192" y="615752"/>
            <a:ext cx="10441160" cy="7137176"/>
          </a:xfrm>
          <a:prstGeom prst="line">
            <a:avLst/>
          </a:prstGeom>
          <a:ln w="38100" cap="rnd">
            <a:solidFill>
              <a:schemeClr val="bg1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F621C8A-1BCE-4B75-BA2E-8CAAE5DC4BF9}"/>
              </a:ext>
            </a:extLst>
          </p:cNvPr>
          <p:cNvCxnSpPr>
            <a:cxnSpLocks/>
          </p:cNvCxnSpPr>
          <p:nvPr/>
        </p:nvCxnSpPr>
        <p:spPr>
          <a:xfrm flipV="1">
            <a:off x="1216224" y="615752"/>
            <a:ext cx="10297144" cy="6849144"/>
          </a:xfrm>
          <a:prstGeom prst="line">
            <a:avLst/>
          </a:prstGeom>
          <a:ln w="38100" cap="rnd">
            <a:solidFill>
              <a:schemeClr val="bg1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B7C56BD-38C9-403C-AAC5-AE50C9D27F3D}"/>
              </a:ext>
            </a:extLst>
          </p:cNvPr>
          <p:cNvSpPr txBox="1"/>
          <p:nvPr/>
        </p:nvSpPr>
        <p:spPr>
          <a:xfrm>
            <a:off x="777590" y="7761677"/>
            <a:ext cx="5047146" cy="12575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de-DE" dirty="0" err="1"/>
              <a:t>Gain</a:t>
            </a:r>
            <a:endParaRPr lang="de-DE" dirty="0"/>
          </a:p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Nachhaltiger leben, weniger Müll, Geld sparen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5896E10-8FD7-4593-AA04-85BB96F91BEE}"/>
              </a:ext>
            </a:extLst>
          </p:cNvPr>
          <p:cNvSpPr txBox="1"/>
          <p:nvPr/>
        </p:nvSpPr>
        <p:spPr>
          <a:xfrm>
            <a:off x="5962166" y="7752928"/>
            <a:ext cx="5047146" cy="12575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de-DE" dirty="0"/>
              <a:t>Pain</a:t>
            </a:r>
          </a:p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Schuldgefühle, weil Lebensmittel weggeschmissen werden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608F41-6CA9-488B-8031-7BEEF4A05B5F}"/>
              </a:ext>
            </a:extLst>
          </p:cNvPr>
          <p:cNvSpPr txBox="1"/>
          <p:nvPr/>
        </p:nvSpPr>
        <p:spPr>
          <a:xfrm>
            <a:off x="5180856" y="716428"/>
            <a:ext cx="236788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Gedanken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4FF76FC-2B9A-4E74-8E25-44C56511AB14}"/>
              </a:ext>
            </a:extLst>
          </p:cNvPr>
          <p:cNvSpPr txBox="1"/>
          <p:nvPr/>
        </p:nvSpPr>
        <p:spPr>
          <a:xfrm>
            <a:off x="11625453" y="4138156"/>
            <a:ext cx="236788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Sieht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33E1BEF-5FD5-43D1-A9BB-F6A2EFEB2A16}"/>
              </a:ext>
            </a:extLst>
          </p:cNvPr>
          <p:cNvSpPr txBox="1"/>
          <p:nvPr/>
        </p:nvSpPr>
        <p:spPr>
          <a:xfrm>
            <a:off x="4901683" y="7105241"/>
            <a:ext cx="236788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Sagt und tut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537E7CA-CE9C-489B-A8E0-A4772DD02D64}"/>
              </a:ext>
            </a:extLst>
          </p:cNvPr>
          <p:cNvSpPr txBox="1"/>
          <p:nvPr/>
        </p:nvSpPr>
        <p:spPr>
          <a:xfrm>
            <a:off x="2415013" y="3596195"/>
            <a:ext cx="3240015" cy="86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„Ich dachte, du kaufst das schon.“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8D8C66B-6D9D-DB27-2806-5F4068B7F1B0}"/>
              </a:ext>
            </a:extLst>
          </p:cNvPr>
          <p:cNvSpPr txBox="1"/>
          <p:nvPr/>
        </p:nvSpPr>
        <p:spPr>
          <a:xfrm>
            <a:off x="2795428" y="1321663"/>
            <a:ext cx="6867586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Ich will meinen Einkauf strukturierter gestalten.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12A995-49D9-D764-84A0-119EEA2F4555}"/>
              </a:ext>
            </a:extLst>
          </p:cNvPr>
          <p:cNvSpPr txBox="1"/>
          <p:nvPr/>
        </p:nvSpPr>
        <p:spPr>
          <a:xfrm>
            <a:off x="4030250" y="1971708"/>
            <a:ext cx="4156651" cy="869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Es wäre toll, wenn eine App</a:t>
            </a:r>
          </a:p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 uns allen gleichzeitig hilft.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B928936-DE53-1FDF-CA8B-2B1162935185}"/>
              </a:ext>
            </a:extLst>
          </p:cNvPr>
          <p:cNvSpPr txBox="1"/>
          <p:nvPr/>
        </p:nvSpPr>
        <p:spPr>
          <a:xfrm>
            <a:off x="3933328" y="5596775"/>
            <a:ext cx="5112568" cy="86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Wir haben schon wieder drei Packungen Milch gekauft.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B56EBC2-9A71-904F-E50A-F6744C2CB517}"/>
              </a:ext>
            </a:extLst>
          </p:cNvPr>
          <p:cNvSpPr txBox="1"/>
          <p:nvPr/>
        </p:nvSpPr>
        <p:spPr>
          <a:xfrm>
            <a:off x="6847191" y="3688309"/>
            <a:ext cx="4702689" cy="86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Übervolle WG-Kühlschränke mit doppelten Lebensmitteln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5F51A53-46B2-D5A8-92EA-AD1A8D950F2C}"/>
              </a:ext>
            </a:extLst>
          </p:cNvPr>
          <p:cNvSpPr txBox="1"/>
          <p:nvPr/>
        </p:nvSpPr>
        <p:spPr>
          <a:xfrm>
            <a:off x="522459" y="3986337"/>
            <a:ext cx="795411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Hört</a:t>
            </a:r>
          </a:p>
        </p:txBody>
      </p:sp>
    </p:spTree>
    <p:extLst>
      <p:ext uri="{BB962C8B-B14F-4D97-AF65-F5344CB8AC3E}">
        <p14:creationId xmlns:p14="http://schemas.microsoft.com/office/powerpoint/2010/main" val="65478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48DF-DFD6-B7DF-B0CC-3C1A3DA09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D2B1CA34-ADC6-3607-9D7B-81D347B170E0}"/>
              </a:ext>
            </a:extLst>
          </p:cNvPr>
          <p:cNvSpPr txBox="1"/>
          <p:nvPr/>
        </p:nvSpPr>
        <p:spPr>
          <a:xfrm flipH="1">
            <a:off x="3664496" y="52624"/>
            <a:ext cx="7344816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Ideation Phase: </a:t>
            </a:r>
            <a:r>
              <a:rPr lang="de-DE" dirty="0" err="1"/>
              <a:t>Empathy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</p:txBody>
      </p:sp>
      <p:pic>
        <p:nvPicPr>
          <p:cNvPr id="3" name="Grafik 2" descr="Kopf mit Zahnrädern">
            <a:extLst>
              <a:ext uri="{FF2B5EF4-FFF2-40B4-BE49-F238E27FC236}">
                <a16:creationId xmlns:a16="http://schemas.microsoft.com/office/drawing/2014/main" id="{AC5639AF-9A49-8141-5706-9B6EF370D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648" y="3360440"/>
            <a:ext cx="2151856" cy="2151856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F81F2A2-F8E5-061E-E006-C0D6B54702B6}"/>
              </a:ext>
            </a:extLst>
          </p:cNvPr>
          <p:cNvCxnSpPr>
            <a:cxnSpLocks/>
          </p:cNvCxnSpPr>
          <p:nvPr/>
        </p:nvCxnSpPr>
        <p:spPr>
          <a:xfrm>
            <a:off x="928192" y="615752"/>
            <a:ext cx="10441160" cy="7137176"/>
          </a:xfrm>
          <a:prstGeom prst="line">
            <a:avLst/>
          </a:prstGeom>
          <a:ln w="38100" cap="rnd">
            <a:solidFill>
              <a:schemeClr val="bg1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D0A77BD-40C9-8635-A821-BDDC5C5EB865}"/>
              </a:ext>
            </a:extLst>
          </p:cNvPr>
          <p:cNvCxnSpPr>
            <a:cxnSpLocks/>
          </p:cNvCxnSpPr>
          <p:nvPr/>
        </p:nvCxnSpPr>
        <p:spPr>
          <a:xfrm flipV="1">
            <a:off x="1216224" y="615752"/>
            <a:ext cx="10297144" cy="6849144"/>
          </a:xfrm>
          <a:prstGeom prst="line">
            <a:avLst/>
          </a:prstGeom>
          <a:ln w="38100" cap="rnd">
            <a:solidFill>
              <a:schemeClr val="bg1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1AFA44D-8823-89B8-7666-162E2BA83C8C}"/>
              </a:ext>
            </a:extLst>
          </p:cNvPr>
          <p:cNvSpPr txBox="1"/>
          <p:nvPr/>
        </p:nvSpPr>
        <p:spPr>
          <a:xfrm>
            <a:off x="777590" y="7761677"/>
            <a:ext cx="5047146" cy="12575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de-DE" dirty="0" err="1"/>
              <a:t>Gain</a:t>
            </a:r>
            <a:endParaRPr lang="de-DE" dirty="0"/>
          </a:p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Weniger Stress &amp; Diskussionen rund um Einkäufe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797E4A-B1B4-AF89-F384-9491F99CC21E}"/>
              </a:ext>
            </a:extLst>
          </p:cNvPr>
          <p:cNvSpPr txBox="1"/>
          <p:nvPr/>
        </p:nvSpPr>
        <p:spPr>
          <a:xfrm>
            <a:off x="5962166" y="7752928"/>
            <a:ext cx="5047146" cy="12575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de-DE" dirty="0"/>
              <a:t>Pain</a:t>
            </a:r>
          </a:p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Ärger mit seiner Frau, weil die Kommunikation nicht klappt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564D0B5-F70A-878A-2B9E-0E65A9EB2246}"/>
              </a:ext>
            </a:extLst>
          </p:cNvPr>
          <p:cNvSpPr txBox="1"/>
          <p:nvPr/>
        </p:nvSpPr>
        <p:spPr>
          <a:xfrm>
            <a:off x="5180856" y="716428"/>
            <a:ext cx="236788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Gedanken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00B2D59-8CD0-AEF6-7183-8E7EA51C58DC}"/>
              </a:ext>
            </a:extLst>
          </p:cNvPr>
          <p:cNvSpPr txBox="1"/>
          <p:nvPr/>
        </p:nvSpPr>
        <p:spPr>
          <a:xfrm>
            <a:off x="11625453" y="4138156"/>
            <a:ext cx="236788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Sieht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37BA506-0B14-945F-9C2F-D0327CF226E3}"/>
              </a:ext>
            </a:extLst>
          </p:cNvPr>
          <p:cNvSpPr txBox="1"/>
          <p:nvPr/>
        </p:nvSpPr>
        <p:spPr>
          <a:xfrm>
            <a:off x="4901683" y="7105241"/>
            <a:ext cx="236788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Sagt und tut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816965E-6A11-4FD4-A46D-CFAB0284DBDF}"/>
              </a:ext>
            </a:extLst>
          </p:cNvPr>
          <p:cNvSpPr txBox="1"/>
          <p:nvPr/>
        </p:nvSpPr>
        <p:spPr>
          <a:xfrm>
            <a:off x="1723604" y="3547086"/>
            <a:ext cx="3560900" cy="86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Warum steht hier noch so viel altes Obst?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DF2E843-632C-0480-0F74-C5E83895889B}"/>
              </a:ext>
            </a:extLst>
          </p:cNvPr>
          <p:cNvSpPr txBox="1"/>
          <p:nvPr/>
        </p:nvSpPr>
        <p:spPr>
          <a:xfrm>
            <a:off x="4143255" y="1638620"/>
            <a:ext cx="4011034" cy="869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Alles soll für die ganze </a:t>
            </a:r>
          </a:p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Familie leicht nutzbar sein</a:t>
            </a:r>
            <a:r>
              <a:rPr lang="de-DE" dirty="0"/>
              <a:t>.</a:t>
            </a:r>
            <a:endParaRPr lang="de-DE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159C838-8603-8F14-82CF-3F68F05E7A0E}"/>
              </a:ext>
            </a:extLst>
          </p:cNvPr>
          <p:cNvSpPr txBox="1"/>
          <p:nvPr/>
        </p:nvSpPr>
        <p:spPr>
          <a:xfrm>
            <a:off x="3664496" y="5817737"/>
            <a:ext cx="5419800" cy="86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Wir sollten mal eine Lösung finden, sonst fliegt wieder was weg.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B07009B-FC4E-3785-D060-0E40666E0BA0}"/>
              </a:ext>
            </a:extLst>
          </p:cNvPr>
          <p:cNvSpPr txBox="1"/>
          <p:nvPr/>
        </p:nvSpPr>
        <p:spPr>
          <a:xfrm>
            <a:off x="6795805" y="3711167"/>
            <a:ext cx="4861579" cy="86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Kassenzettel mit hohen Summen → zu viel ausgegeben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3C4632-426F-D0A4-3CBA-78AC7AA1848E}"/>
              </a:ext>
            </a:extLst>
          </p:cNvPr>
          <p:cNvSpPr txBox="1"/>
          <p:nvPr/>
        </p:nvSpPr>
        <p:spPr>
          <a:xfrm>
            <a:off x="522459" y="3986337"/>
            <a:ext cx="795411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Hört</a:t>
            </a:r>
          </a:p>
        </p:txBody>
      </p:sp>
    </p:spTree>
    <p:extLst>
      <p:ext uri="{BB962C8B-B14F-4D97-AF65-F5344CB8AC3E}">
        <p14:creationId xmlns:p14="http://schemas.microsoft.com/office/powerpoint/2010/main" val="1401571916"/>
      </p:ext>
    </p:extLst>
  </p:cSld>
  <p:clrMapOvr>
    <a:masterClrMapping/>
  </p:clrMapOvr>
</p:sld>
</file>

<file path=ppt/theme/theme1.xml><?xml version="1.0" encoding="utf-8"?>
<a:theme xmlns:a="http://schemas.openxmlformats.org/drawingml/2006/main" name="ITECH">
  <a:themeElements>
    <a:clrScheme name="G18-Designfarben">
      <a:dk1>
        <a:srgbClr val="00477E"/>
      </a:dk1>
      <a:lt1>
        <a:srgbClr val="E5ECF3"/>
      </a:lt1>
      <a:dk2>
        <a:srgbClr val="1F497D"/>
      </a:dk2>
      <a:lt2>
        <a:srgbClr val="E5ECF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C0000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ECH_Präsentationsvorlage.potx" id="{A3539979-A263-4DA3-820A-E1AAC28E4723}" vid="{BAC2620D-E493-4B67-B3A7-36C986577BAE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3CF281051373D4796C8C37A57573E27" ma:contentTypeVersion="0" ma:contentTypeDescription="Ein neues Dokument erstellen." ma:contentTypeScope="" ma:versionID="8dfbeedf2c0aac0c8a2115f405c926f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ECA3E6-3633-4397-B495-559E0FCCF70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560473F-4151-409F-B5E0-CC5CF4754B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FBE66F-27D3-4A44-A092-5B664C504A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ITECH_Präsentationsvorlage</Template>
  <TotalTime>0</TotalTime>
  <Words>140</Words>
  <Application>Microsoft Macintosh PowerPoint</Application>
  <PresentationFormat>A3-Papier (297 x 420 mm)</PresentationFormat>
  <Paragraphs>29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Lucida Sans</vt:lpstr>
      <vt:lpstr>ITECH</vt:lpstr>
      <vt:lpstr>PowerPoint-Präsentation</vt:lpstr>
      <vt:lpstr>PowerPoint-Präsentation</vt:lpstr>
    </vt:vector>
  </TitlesOfParts>
  <Company>G18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Elke Heikens</dc:creator>
  <cp:lastModifiedBy>Maurice Quainoo</cp:lastModifiedBy>
  <cp:revision>131</cp:revision>
  <cp:lastPrinted>2018-11-27T08:32:13Z</cp:lastPrinted>
  <dcterms:created xsi:type="dcterms:W3CDTF">2012-10-02T09:15:36Z</dcterms:created>
  <dcterms:modified xsi:type="dcterms:W3CDTF">2025-09-05T10:52:02Z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0x010100C3CF281051373D4796C8C37A57573E27</vt:lpwstr>
  </property>
</Properties>
</file>