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300" r:id="rId3"/>
    <p:sldId id="294" r:id="rId4"/>
    <p:sldId id="295" r:id="rId5"/>
    <p:sldId id="296" r:id="rId6"/>
    <p:sldId id="285" r:id="rId7"/>
    <p:sldId id="259" r:id="rId8"/>
    <p:sldId id="286" r:id="rId9"/>
    <p:sldId id="260" r:id="rId10"/>
    <p:sldId id="287" r:id="rId11"/>
    <p:sldId id="289" r:id="rId12"/>
    <p:sldId id="290" r:id="rId13"/>
    <p:sldId id="277" r:id="rId14"/>
    <p:sldId id="297" r:id="rId15"/>
    <p:sldId id="298" r:id="rId16"/>
    <p:sldId id="268" r:id="rId17"/>
    <p:sldId id="299" r:id="rId18"/>
    <p:sldId id="270" r:id="rId19"/>
    <p:sldId id="272" r:id="rId20"/>
    <p:sldId id="273" r:id="rId21"/>
    <p:sldId id="278" r:id="rId22"/>
    <p:sldId id="282" r:id="rId23"/>
    <p:sldId id="283" r:id="rId24"/>
    <p:sldId id="284"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5" autoAdjust="0"/>
    <p:restoredTop sz="94660"/>
  </p:normalViewPr>
  <p:slideViewPr>
    <p:cSldViewPr snapToGrid="0">
      <p:cViewPr varScale="1">
        <p:scale>
          <a:sx n="72" d="100"/>
          <a:sy n="72" d="100"/>
        </p:scale>
        <p:origin x="63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B5D02-C42D-45B8-9982-D224142146F3}" type="doc">
      <dgm:prSet loTypeId="urn:microsoft.com/office/officeart/2005/8/layout/matrix1" loCatId="matrix" qsTypeId="urn:microsoft.com/office/officeart/2005/8/quickstyle/3d2" qsCatId="3D" csTypeId="urn:microsoft.com/office/officeart/2005/8/colors/colorful5" csCatId="colorful" phldr="1"/>
      <dgm:spPr/>
      <dgm:t>
        <a:bodyPr/>
        <a:lstStyle/>
        <a:p>
          <a:endParaRPr lang="en-US"/>
        </a:p>
      </dgm:t>
    </dgm:pt>
    <dgm:pt modelId="{4B463D63-5FBC-4BAA-9930-6F9179C7745F}">
      <dgm:prSet/>
      <dgm:spPr>
        <a:solidFill>
          <a:srgbClr val="FFC000"/>
        </a:solidFill>
      </dgm:spPr>
      <dgm:t>
        <a:bodyPr/>
        <a:lstStyle/>
        <a:p>
          <a:pPr rtl="0" eaLnBrk="1" latinLnBrk="0" hangingPunct="1">
            <a:buClr>
              <a:schemeClr val="accent1"/>
            </a:buClr>
            <a:buSzPts val="2400"/>
            <a:buFont typeface="Wingdings" panose="05000000000000000000" pitchFamily="2" charset="2"/>
            <a:buNone/>
          </a:pPr>
          <a:r>
            <a:rPr lang="en-US" b="1" dirty="0">
              <a:solidFill>
                <a:schemeClr val="bg1"/>
              </a:solidFill>
            </a:rPr>
            <a:t>Problems created by a High Attrition rate</a:t>
          </a:r>
        </a:p>
      </dgm:t>
    </dgm:pt>
    <dgm:pt modelId="{03C714BC-7CB4-4D90-81C1-7D2ECBF67B65}" type="parTrans" cxnId="{53D8BCDB-45E2-446C-AD90-A978DF6C940D}">
      <dgm:prSet/>
      <dgm:spPr/>
      <dgm:t>
        <a:bodyPr/>
        <a:lstStyle/>
        <a:p>
          <a:endParaRPr lang="en-US"/>
        </a:p>
      </dgm:t>
    </dgm:pt>
    <dgm:pt modelId="{4EDDE4F9-8E7E-4488-8426-6D5EDAE9616C}" type="sibTrans" cxnId="{53D8BCDB-45E2-446C-AD90-A978DF6C940D}">
      <dgm:prSet/>
      <dgm:spPr/>
      <dgm:t>
        <a:bodyPr/>
        <a:lstStyle/>
        <a:p>
          <a:endParaRPr lang="en-US"/>
        </a:p>
      </dgm:t>
    </dgm:pt>
    <dgm:pt modelId="{E842968E-2DBD-44BE-9179-95F24CAE1AFC}">
      <dgm:prSet/>
      <dgm:spPr/>
      <dgm:t>
        <a:bodyPr/>
        <a:lstStyle/>
        <a:p>
          <a:pPr rtl="0" eaLnBrk="1" latinLnBrk="0" hangingPunct="1"/>
          <a:r>
            <a:rPr lang="en-US" b="1" dirty="0">
              <a:solidFill>
                <a:schemeClr val="bg1"/>
              </a:solidFill>
              <a:latin typeface="Times New Roman" panose="02020603050405020304" pitchFamily="18" charset="0"/>
              <a:cs typeface="Times New Roman" panose="02020603050405020304" pitchFamily="18" charset="0"/>
            </a:rPr>
            <a:t>Delay in Projects making it difficult to meet timelines resulting in a reputation loss among customers and partners</a:t>
          </a:r>
        </a:p>
      </dgm:t>
    </dgm:pt>
    <dgm:pt modelId="{DC17EBC0-4165-4039-9BC6-F9644A21209D}" type="parTrans" cxnId="{DFB95AC3-18CB-432D-AACB-F8813388B1E6}">
      <dgm:prSet/>
      <dgm:spPr/>
      <dgm:t>
        <a:bodyPr/>
        <a:lstStyle/>
        <a:p>
          <a:endParaRPr lang="en-US"/>
        </a:p>
      </dgm:t>
    </dgm:pt>
    <dgm:pt modelId="{F32B5793-D1AA-4642-B175-06B9330243B7}" type="sibTrans" cxnId="{DFB95AC3-18CB-432D-AACB-F8813388B1E6}">
      <dgm:prSet/>
      <dgm:spPr/>
      <dgm:t>
        <a:bodyPr/>
        <a:lstStyle/>
        <a:p>
          <a:endParaRPr lang="en-US"/>
        </a:p>
      </dgm:t>
    </dgm:pt>
    <dgm:pt modelId="{D9115387-581C-4479-895D-A519CA799D31}">
      <dgm:prSet/>
      <dgm:spPr/>
      <dgm:t>
        <a:bodyPr/>
        <a:lstStyle/>
        <a:p>
          <a:pPr rtl="0" eaLnBrk="1" latinLnBrk="0" hangingPunct="1"/>
          <a:r>
            <a:rPr lang="en-US" b="1" dirty="0">
              <a:latin typeface="Times New Roman" panose="02020603050405020304" pitchFamily="18" charset="0"/>
              <a:cs typeface="Times New Roman" panose="02020603050405020304" pitchFamily="18" charset="0"/>
            </a:rPr>
            <a:t>Maintenance cost behind large department for recruiting new talent</a:t>
          </a:r>
        </a:p>
      </dgm:t>
    </dgm:pt>
    <dgm:pt modelId="{8325F450-A10B-4693-8ADC-121E9E340688}" type="parTrans" cxnId="{0AA4737B-3AA5-4917-9304-507C90C46050}">
      <dgm:prSet/>
      <dgm:spPr/>
      <dgm:t>
        <a:bodyPr/>
        <a:lstStyle/>
        <a:p>
          <a:endParaRPr lang="en-US"/>
        </a:p>
      </dgm:t>
    </dgm:pt>
    <dgm:pt modelId="{8DEB7427-7E8D-47F3-A31E-A28F0DFD4057}" type="sibTrans" cxnId="{0AA4737B-3AA5-4917-9304-507C90C46050}">
      <dgm:prSet/>
      <dgm:spPr/>
      <dgm:t>
        <a:bodyPr/>
        <a:lstStyle/>
        <a:p>
          <a:endParaRPr lang="en-US"/>
        </a:p>
      </dgm:t>
    </dgm:pt>
    <dgm:pt modelId="{C5336FE4-B716-41B6-9377-F2C14ACEDF18}">
      <dgm:prSet/>
      <dgm:spPr/>
      <dgm:t>
        <a:bodyPr/>
        <a:lstStyle/>
        <a:p>
          <a:pPr rtl="0" eaLnBrk="1" latinLnBrk="0" hangingPunct="1"/>
          <a:r>
            <a:rPr lang="en-US" b="1" dirty="0">
              <a:solidFill>
                <a:schemeClr val="bg1"/>
              </a:solidFill>
              <a:latin typeface="Times New Roman" panose="02020603050405020304" pitchFamily="18" charset="0"/>
              <a:cs typeface="Times New Roman" panose="02020603050405020304" pitchFamily="18" charset="0"/>
            </a:rPr>
            <a:t>Training new employees incurs additional costs</a:t>
          </a:r>
        </a:p>
      </dgm:t>
    </dgm:pt>
    <dgm:pt modelId="{80EFD506-546E-424A-8A3A-17292D87687A}" type="parTrans" cxnId="{BE42D899-FC0C-4762-90F3-D6B43BB52414}">
      <dgm:prSet/>
      <dgm:spPr/>
      <dgm:t>
        <a:bodyPr/>
        <a:lstStyle/>
        <a:p>
          <a:endParaRPr lang="en-US"/>
        </a:p>
      </dgm:t>
    </dgm:pt>
    <dgm:pt modelId="{B1C7CA0C-33A0-47A9-B24C-1E39AA8C3329}" type="sibTrans" cxnId="{BE42D899-FC0C-4762-90F3-D6B43BB52414}">
      <dgm:prSet/>
      <dgm:spPr/>
      <dgm:t>
        <a:bodyPr/>
        <a:lstStyle/>
        <a:p>
          <a:endParaRPr lang="en-US"/>
        </a:p>
      </dgm:t>
    </dgm:pt>
    <dgm:pt modelId="{943CFD6B-4E60-4949-889B-684E35297837}">
      <dgm:prSet/>
      <dgm:spPr/>
      <dgm:t>
        <a:bodyPr/>
        <a:lstStyle/>
        <a:p>
          <a:pPr rtl="0" eaLnBrk="1" latinLnBrk="0" hangingPunct="1"/>
          <a:r>
            <a:rPr lang="en-US" b="1" dirty="0">
              <a:solidFill>
                <a:schemeClr val="bg1"/>
              </a:solidFill>
            </a:rPr>
            <a:t>Time involved in acclimatizing for new employees and getting used to company culture leads to further delays in meeting timelines</a:t>
          </a:r>
          <a:r>
            <a:rPr lang="en-US" dirty="0"/>
            <a:t>.</a:t>
          </a:r>
        </a:p>
      </dgm:t>
    </dgm:pt>
    <dgm:pt modelId="{D2709CB7-E3E3-4E14-8B80-3272B34DFE7E}" type="parTrans" cxnId="{FB88E1D0-2DDC-4027-BCD2-1A42C404A856}">
      <dgm:prSet/>
      <dgm:spPr/>
      <dgm:t>
        <a:bodyPr/>
        <a:lstStyle/>
        <a:p>
          <a:endParaRPr lang="en-US"/>
        </a:p>
      </dgm:t>
    </dgm:pt>
    <dgm:pt modelId="{981DB235-BA17-4E37-80E0-9F89AECCD10C}" type="sibTrans" cxnId="{FB88E1D0-2DDC-4027-BCD2-1A42C404A856}">
      <dgm:prSet/>
      <dgm:spPr/>
      <dgm:t>
        <a:bodyPr/>
        <a:lstStyle/>
        <a:p>
          <a:endParaRPr lang="en-US"/>
        </a:p>
      </dgm:t>
    </dgm:pt>
    <dgm:pt modelId="{DA105743-87FE-4A3F-9BB5-6AC905A4D645}" type="pres">
      <dgm:prSet presAssocID="{399B5D02-C42D-45B8-9982-D224142146F3}" presName="diagram" presStyleCnt="0">
        <dgm:presLayoutVars>
          <dgm:chMax val="1"/>
          <dgm:dir/>
          <dgm:animLvl val="ctr"/>
          <dgm:resizeHandles val="exact"/>
        </dgm:presLayoutVars>
      </dgm:prSet>
      <dgm:spPr/>
    </dgm:pt>
    <dgm:pt modelId="{D1856F98-10DA-483D-A3CD-7C7AA631354B}" type="pres">
      <dgm:prSet presAssocID="{399B5D02-C42D-45B8-9982-D224142146F3}" presName="matrix" presStyleCnt="0"/>
      <dgm:spPr/>
    </dgm:pt>
    <dgm:pt modelId="{2A272BA9-D6A9-4416-B8D4-87A134FB7F14}" type="pres">
      <dgm:prSet presAssocID="{399B5D02-C42D-45B8-9982-D224142146F3}" presName="tile1" presStyleLbl="node1" presStyleIdx="0" presStyleCnt="4" custLinFactNeighborX="-2495" custLinFactNeighborY="-30227"/>
      <dgm:spPr/>
    </dgm:pt>
    <dgm:pt modelId="{9AE9706D-B2DE-4955-BD46-2BC26D41EC7A}" type="pres">
      <dgm:prSet presAssocID="{399B5D02-C42D-45B8-9982-D224142146F3}" presName="tile1text" presStyleLbl="node1" presStyleIdx="0" presStyleCnt="4">
        <dgm:presLayoutVars>
          <dgm:chMax val="0"/>
          <dgm:chPref val="0"/>
          <dgm:bulletEnabled val="1"/>
        </dgm:presLayoutVars>
      </dgm:prSet>
      <dgm:spPr/>
    </dgm:pt>
    <dgm:pt modelId="{4BD484E1-312B-4A38-BBAB-9CD15EBEE0EF}" type="pres">
      <dgm:prSet presAssocID="{399B5D02-C42D-45B8-9982-D224142146F3}" presName="tile2" presStyleLbl="node1" presStyleIdx="1" presStyleCnt="4"/>
      <dgm:spPr/>
    </dgm:pt>
    <dgm:pt modelId="{6AF144E0-4529-447B-BAA6-8004A00D0BB3}" type="pres">
      <dgm:prSet presAssocID="{399B5D02-C42D-45B8-9982-D224142146F3}" presName="tile2text" presStyleLbl="node1" presStyleIdx="1" presStyleCnt="4">
        <dgm:presLayoutVars>
          <dgm:chMax val="0"/>
          <dgm:chPref val="0"/>
          <dgm:bulletEnabled val="1"/>
        </dgm:presLayoutVars>
      </dgm:prSet>
      <dgm:spPr/>
    </dgm:pt>
    <dgm:pt modelId="{E551CFAC-AAC1-4DDC-B915-234A22FE28E4}" type="pres">
      <dgm:prSet presAssocID="{399B5D02-C42D-45B8-9982-D224142146F3}" presName="tile3" presStyleLbl="node1" presStyleIdx="2" presStyleCnt="4"/>
      <dgm:spPr/>
    </dgm:pt>
    <dgm:pt modelId="{D39EC260-1DA9-47D0-BD10-567421BDD730}" type="pres">
      <dgm:prSet presAssocID="{399B5D02-C42D-45B8-9982-D224142146F3}" presName="tile3text" presStyleLbl="node1" presStyleIdx="2" presStyleCnt="4">
        <dgm:presLayoutVars>
          <dgm:chMax val="0"/>
          <dgm:chPref val="0"/>
          <dgm:bulletEnabled val="1"/>
        </dgm:presLayoutVars>
      </dgm:prSet>
      <dgm:spPr/>
    </dgm:pt>
    <dgm:pt modelId="{1A6E5E9C-5801-41FF-84B6-775FE58F99C7}" type="pres">
      <dgm:prSet presAssocID="{399B5D02-C42D-45B8-9982-D224142146F3}" presName="tile4" presStyleLbl="node1" presStyleIdx="3" presStyleCnt="4"/>
      <dgm:spPr/>
    </dgm:pt>
    <dgm:pt modelId="{060B29E7-4560-419A-B5DE-1A6ACE5B463F}" type="pres">
      <dgm:prSet presAssocID="{399B5D02-C42D-45B8-9982-D224142146F3}" presName="tile4text" presStyleLbl="node1" presStyleIdx="3" presStyleCnt="4">
        <dgm:presLayoutVars>
          <dgm:chMax val="0"/>
          <dgm:chPref val="0"/>
          <dgm:bulletEnabled val="1"/>
        </dgm:presLayoutVars>
      </dgm:prSet>
      <dgm:spPr/>
    </dgm:pt>
    <dgm:pt modelId="{17BAB3FD-F6B7-434D-8940-65C70E9655CD}" type="pres">
      <dgm:prSet presAssocID="{399B5D02-C42D-45B8-9982-D224142146F3}" presName="centerTile" presStyleLbl="fgShp" presStyleIdx="0" presStyleCnt="1">
        <dgm:presLayoutVars>
          <dgm:chMax val="0"/>
          <dgm:chPref val="0"/>
        </dgm:presLayoutVars>
      </dgm:prSet>
      <dgm:spPr/>
    </dgm:pt>
  </dgm:ptLst>
  <dgm:cxnLst>
    <dgm:cxn modelId="{523AC709-1F11-4E30-BC63-034EE3C5E7B1}" type="presOf" srcId="{D9115387-581C-4479-895D-A519CA799D31}" destId="{6AF144E0-4529-447B-BAA6-8004A00D0BB3}" srcOrd="1" destOrd="0" presId="urn:microsoft.com/office/officeart/2005/8/layout/matrix1"/>
    <dgm:cxn modelId="{BEBF090E-13CC-4721-8261-411E9C1C370C}" type="presOf" srcId="{E842968E-2DBD-44BE-9179-95F24CAE1AFC}" destId="{2A272BA9-D6A9-4416-B8D4-87A134FB7F14}" srcOrd="0" destOrd="0" presId="urn:microsoft.com/office/officeart/2005/8/layout/matrix1"/>
    <dgm:cxn modelId="{C96C5F5E-B8C2-479E-B484-D62CF0FDB838}" type="presOf" srcId="{E842968E-2DBD-44BE-9179-95F24CAE1AFC}" destId="{9AE9706D-B2DE-4955-BD46-2BC26D41EC7A}" srcOrd="1" destOrd="0" presId="urn:microsoft.com/office/officeart/2005/8/layout/matrix1"/>
    <dgm:cxn modelId="{0AA4737B-3AA5-4917-9304-507C90C46050}" srcId="{4B463D63-5FBC-4BAA-9930-6F9179C7745F}" destId="{D9115387-581C-4479-895D-A519CA799D31}" srcOrd="1" destOrd="0" parTransId="{8325F450-A10B-4693-8ADC-121E9E340688}" sibTransId="{8DEB7427-7E8D-47F3-A31E-A28F0DFD4057}"/>
    <dgm:cxn modelId="{3ACD0F97-7AE2-46F9-AD04-7094C55F5349}" type="presOf" srcId="{C5336FE4-B716-41B6-9377-F2C14ACEDF18}" destId="{E551CFAC-AAC1-4DDC-B915-234A22FE28E4}" srcOrd="0" destOrd="0" presId="urn:microsoft.com/office/officeart/2005/8/layout/matrix1"/>
    <dgm:cxn modelId="{BE42D899-FC0C-4762-90F3-D6B43BB52414}" srcId="{4B463D63-5FBC-4BAA-9930-6F9179C7745F}" destId="{C5336FE4-B716-41B6-9377-F2C14ACEDF18}" srcOrd="2" destOrd="0" parTransId="{80EFD506-546E-424A-8A3A-17292D87687A}" sibTransId="{B1C7CA0C-33A0-47A9-B24C-1E39AA8C3329}"/>
    <dgm:cxn modelId="{C95875B9-829B-45E7-9841-95216A29D375}" type="presOf" srcId="{4B463D63-5FBC-4BAA-9930-6F9179C7745F}" destId="{17BAB3FD-F6B7-434D-8940-65C70E9655CD}" srcOrd="0" destOrd="0" presId="urn:microsoft.com/office/officeart/2005/8/layout/matrix1"/>
    <dgm:cxn modelId="{DFB95AC3-18CB-432D-AACB-F8813388B1E6}" srcId="{4B463D63-5FBC-4BAA-9930-6F9179C7745F}" destId="{E842968E-2DBD-44BE-9179-95F24CAE1AFC}" srcOrd="0" destOrd="0" parTransId="{DC17EBC0-4165-4039-9BC6-F9644A21209D}" sibTransId="{F32B5793-D1AA-4642-B175-06B9330243B7}"/>
    <dgm:cxn modelId="{FB88E1D0-2DDC-4027-BCD2-1A42C404A856}" srcId="{4B463D63-5FBC-4BAA-9930-6F9179C7745F}" destId="{943CFD6B-4E60-4949-889B-684E35297837}" srcOrd="3" destOrd="0" parTransId="{D2709CB7-E3E3-4E14-8B80-3272B34DFE7E}" sibTransId="{981DB235-BA17-4E37-80E0-9F89AECCD10C}"/>
    <dgm:cxn modelId="{53D8BCDB-45E2-446C-AD90-A978DF6C940D}" srcId="{399B5D02-C42D-45B8-9982-D224142146F3}" destId="{4B463D63-5FBC-4BAA-9930-6F9179C7745F}" srcOrd="0" destOrd="0" parTransId="{03C714BC-7CB4-4D90-81C1-7D2ECBF67B65}" sibTransId="{4EDDE4F9-8E7E-4488-8426-6D5EDAE9616C}"/>
    <dgm:cxn modelId="{C2A5D1DB-5D04-4864-A184-FCA21B0F72CA}" type="presOf" srcId="{943CFD6B-4E60-4949-889B-684E35297837}" destId="{1A6E5E9C-5801-41FF-84B6-775FE58F99C7}" srcOrd="0" destOrd="0" presId="urn:microsoft.com/office/officeart/2005/8/layout/matrix1"/>
    <dgm:cxn modelId="{4DC7DCE0-6BEA-4E47-A973-FAD2007B79D8}" type="presOf" srcId="{943CFD6B-4E60-4949-889B-684E35297837}" destId="{060B29E7-4560-419A-B5DE-1A6ACE5B463F}" srcOrd="1" destOrd="0" presId="urn:microsoft.com/office/officeart/2005/8/layout/matrix1"/>
    <dgm:cxn modelId="{EF72C3E3-C2C0-4ABB-86D9-9E37229DCDD5}" type="presOf" srcId="{D9115387-581C-4479-895D-A519CA799D31}" destId="{4BD484E1-312B-4A38-BBAB-9CD15EBEE0EF}" srcOrd="0" destOrd="0" presId="urn:microsoft.com/office/officeart/2005/8/layout/matrix1"/>
    <dgm:cxn modelId="{0BA87AF2-7479-4F83-BAA2-177B227342E1}" type="presOf" srcId="{399B5D02-C42D-45B8-9982-D224142146F3}" destId="{DA105743-87FE-4A3F-9BB5-6AC905A4D645}" srcOrd="0" destOrd="0" presId="urn:microsoft.com/office/officeart/2005/8/layout/matrix1"/>
    <dgm:cxn modelId="{0B2EAAF9-10CF-441E-A178-74A3517E5CEA}" type="presOf" srcId="{C5336FE4-B716-41B6-9377-F2C14ACEDF18}" destId="{D39EC260-1DA9-47D0-BD10-567421BDD730}" srcOrd="1" destOrd="0" presId="urn:microsoft.com/office/officeart/2005/8/layout/matrix1"/>
    <dgm:cxn modelId="{0CC13C02-AB6B-4D46-AD95-CAED5B78C11C}" type="presParOf" srcId="{DA105743-87FE-4A3F-9BB5-6AC905A4D645}" destId="{D1856F98-10DA-483D-A3CD-7C7AA631354B}" srcOrd="0" destOrd="0" presId="urn:microsoft.com/office/officeart/2005/8/layout/matrix1"/>
    <dgm:cxn modelId="{B6A3E762-FCCE-4D17-BE02-C906ADAA4D96}" type="presParOf" srcId="{D1856F98-10DA-483D-A3CD-7C7AA631354B}" destId="{2A272BA9-D6A9-4416-B8D4-87A134FB7F14}" srcOrd="0" destOrd="0" presId="urn:microsoft.com/office/officeart/2005/8/layout/matrix1"/>
    <dgm:cxn modelId="{403454A4-601E-4728-80DD-967B391DB46B}" type="presParOf" srcId="{D1856F98-10DA-483D-A3CD-7C7AA631354B}" destId="{9AE9706D-B2DE-4955-BD46-2BC26D41EC7A}" srcOrd="1" destOrd="0" presId="urn:microsoft.com/office/officeart/2005/8/layout/matrix1"/>
    <dgm:cxn modelId="{0DC6EE5A-CC01-44D6-8BCC-C0CC8D8DCF3F}" type="presParOf" srcId="{D1856F98-10DA-483D-A3CD-7C7AA631354B}" destId="{4BD484E1-312B-4A38-BBAB-9CD15EBEE0EF}" srcOrd="2" destOrd="0" presId="urn:microsoft.com/office/officeart/2005/8/layout/matrix1"/>
    <dgm:cxn modelId="{62F0FD36-1F4F-4D83-8B4F-FED4405DF02D}" type="presParOf" srcId="{D1856F98-10DA-483D-A3CD-7C7AA631354B}" destId="{6AF144E0-4529-447B-BAA6-8004A00D0BB3}" srcOrd="3" destOrd="0" presId="urn:microsoft.com/office/officeart/2005/8/layout/matrix1"/>
    <dgm:cxn modelId="{A9177383-DF7B-4763-BD2A-A928628EEA45}" type="presParOf" srcId="{D1856F98-10DA-483D-A3CD-7C7AA631354B}" destId="{E551CFAC-AAC1-4DDC-B915-234A22FE28E4}" srcOrd="4" destOrd="0" presId="urn:microsoft.com/office/officeart/2005/8/layout/matrix1"/>
    <dgm:cxn modelId="{8A2E4694-DC1B-402E-97FE-D30E642E87CA}" type="presParOf" srcId="{D1856F98-10DA-483D-A3CD-7C7AA631354B}" destId="{D39EC260-1DA9-47D0-BD10-567421BDD730}" srcOrd="5" destOrd="0" presId="urn:microsoft.com/office/officeart/2005/8/layout/matrix1"/>
    <dgm:cxn modelId="{F2CD5DE3-5525-4D89-9B00-0C0F12DDAD40}" type="presParOf" srcId="{D1856F98-10DA-483D-A3CD-7C7AA631354B}" destId="{1A6E5E9C-5801-41FF-84B6-775FE58F99C7}" srcOrd="6" destOrd="0" presId="urn:microsoft.com/office/officeart/2005/8/layout/matrix1"/>
    <dgm:cxn modelId="{FE1166D4-8E3A-4FA7-A6CD-E8D5D44CA439}" type="presParOf" srcId="{D1856F98-10DA-483D-A3CD-7C7AA631354B}" destId="{060B29E7-4560-419A-B5DE-1A6ACE5B463F}" srcOrd="7" destOrd="0" presId="urn:microsoft.com/office/officeart/2005/8/layout/matrix1"/>
    <dgm:cxn modelId="{AAA09F3F-6BB9-44B1-854E-C92F4BD104AC}" type="presParOf" srcId="{DA105743-87FE-4A3F-9BB5-6AC905A4D645}" destId="{17BAB3FD-F6B7-434D-8940-65C70E9655CD}"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D25897-F0D2-4E53-BFF5-91164A96C290}" type="doc">
      <dgm:prSet loTypeId="urn:microsoft.com/office/officeart/2005/8/layout/equation2" loCatId="process" qsTypeId="urn:microsoft.com/office/officeart/2005/8/quickstyle/simple1" qsCatId="simple" csTypeId="urn:microsoft.com/office/officeart/2005/8/colors/accent1_2" csCatId="accent1" phldr="1"/>
      <dgm:spPr/>
      <dgm:t>
        <a:bodyPr/>
        <a:lstStyle/>
        <a:p>
          <a:endParaRPr lang="en-US"/>
        </a:p>
      </dgm:t>
    </dgm:pt>
    <dgm:pt modelId="{15438D2A-6F42-4D96-A85B-09897A929F2C}">
      <dgm:prSet phldrT="[Text]"/>
      <dgm:spPr/>
      <dgm:t>
        <a:bodyPr/>
        <a:lstStyle/>
        <a:p>
          <a:r>
            <a:rPr lang="en-US" dirty="0">
              <a:latin typeface="Times New Roman" panose="02020603050405020304" pitchFamily="18" charset="0"/>
              <a:cs typeface="Times New Roman" panose="02020603050405020304" pitchFamily="18" charset="0"/>
            </a:rPr>
            <a:t>General Employee Data</a:t>
          </a:r>
        </a:p>
      </dgm:t>
    </dgm:pt>
    <dgm:pt modelId="{3CBFA4D8-1E20-4832-9331-1CF7738D02A0}" type="parTrans" cxnId="{060463D8-FCDC-4216-B285-430B29076391}">
      <dgm:prSet/>
      <dgm:spPr/>
      <dgm:t>
        <a:bodyPr/>
        <a:lstStyle/>
        <a:p>
          <a:endParaRPr lang="en-US"/>
        </a:p>
      </dgm:t>
    </dgm:pt>
    <dgm:pt modelId="{CA85978C-D43D-4F88-AF76-339AA805CFAE}" type="sibTrans" cxnId="{060463D8-FCDC-4216-B285-430B29076391}">
      <dgm:prSet/>
      <dgm:spPr>
        <a:solidFill>
          <a:srgbClr val="FFC000"/>
        </a:solidFill>
      </dgm:spPr>
      <dgm:t>
        <a:bodyPr/>
        <a:lstStyle/>
        <a:p>
          <a:endParaRPr lang="en-US"/>
        </a:p>
      </dgm:t>
    </dgm:pt>
    <dgm:pt modelId="{4427D78D-D149-4A40-AADF-00B529E5C899}">
      <dgm:prSet phldrT="[Text]"/>
      <dgm:spPr/>
      <dgm:t>
        <a:bodyPr/>
        <a:lstStyle/>
        <a:p>
          <a:r>
            <a:rPr lang="en-US" dirty="0">
              <a:latin typeface="Times New Roman" panose="02020603050405020304" pitchFamily="18" charset="0"/>
              <a:cs typeface="Times New Roman" panose="02020603050405020304" pitchFamily="18" charset="0"/>
            </a:rPr>
            <a:t>Employee Satisfaction data</a:t>
          </a:r>
        </a:p>
      </dgm:t>
    </dgm:pt>
    <dgm:pt modelId="{C0FBA073-706F-482A-8F8B-D58D3FC6BD58}" type="parTrans" cxnId="{FA924F27-1534-4670-9373-F0E9BAE7374B}">
      <dgm:prSet/>
      <dgm:spPr/>
      <dgm:t>
        <a:bodyPr/>
        <a:lstStyle/>
        <a:p>
          <a:endParaRPr lang="en-US"/>
        </a:p>
      </dgm:t>
    </dgm:pt>
    <dgm:pt modelId="{CC1E7A66-7A17-4C26-9DF2-C09CD37CEC5B}" type="sibTrans" cxnId="{FA924F27-1534-4670-9373-F0E9BAE7374B}">
      <dgm:prSet/>
      <dgm:spPr>
        <a:solidFill>
          <a:srgbClr val="FFC000"/>
        </a:solidFill>
      </dgm:spPr>
      <dgm:t>
        <a:bodyPr/>
        <a:lstStyle/>
        <a:p>
          <a:endParaRPr lang="en-US" dirty="0"/>
        </a:p>
      </dgm:t>
    </dgm:pt>
    <dgm:pt modelId="{C3EABDA0-441C-4D79-ACA4-C3D8D58B8E89}">
      <dgm:prSet phldrT="[Text]"/>
      <dgm:spPr/>
      <dgm:t>
        <a:bodyPr/>
        <a:lstStyle/>
        <a:p>
          <a:r>
            <a:rPr lang="en-US" dirty="0">
              <a:latin typeface="Times New Roman" panose="02020603050405020304" pitchFamily="18" charset="0"/>
              <a:cs typeface="Times New Roman" panose="02020603050405020304" pitchFamily="18" charset="0"/>
            </a:rPr>
            <a:t>Manager Survey Data</a:t>
          </a:r>
        </a:p>
      </dgm:t>
    </dgm:pt>
    <dgm:pt modelId="{5777CF38-3ECD-4D8B-B3D6-6FCFC5B0F29F}" type="parTrans" cxnId="{D47DB48C-0246-4F0C-829C-DE501966CF91}">
      <dgm:prSet/>
      <dgm:spPr/>
      <dgm:t>
        <a:bodyPr/>
        <a:lstStyle/>
        <a:p>
          <a:endParaRPr lang="en-US"/>
        </a:p>
      </dgm:t>
    </dgm:pt>
    <dgm:pt modelId="{F7437E23-8131-4DFC-A3B6-BBDAF6A3B7E0}" type="sibTrans" cxnId="{D47DB48C-0246-4F0C-829C-DE501966CF91}">
      <dgm:prSet/>
      <dgm:spPr>
        <a:solidFill>
          <a:srgbClr val="FFC000"/>
        </a:solidFill>
      </dgm:spPr>
      <dgm:t>
        <a:bodyPr/>
        <a:lstStyle/>
        <a:p>
          <a:endParaRPr lang="en-US"/>
        </a:p>
      </dgm:t>
    </dgm:pt>
    <dgm:pt modelId="{728334D4-FAC0-4B71-ADEC-4BBBBF7FDBEA}">
      <dgm:prSet phldrT="[Text]"/>
      <dgm:spPr/>
      <dgm:t>
        <a:bodyPr/>
        <a:lstStyle/>
        <a:p>
          <a:r>
            <a:rPr lang="en-US" dirty="0">
              <a:latin typeface="Times New Roman" panose="02020603050405020304" pitchFamily="18" charset="0"/>
              <a:cs typeface="Times New Roman" panose="02020603050405020304" pitchFamily="18" charset="0"/>
            </a:rPr>
            <a:t>Employee in-time data</a:t>
          </a:r>
        </a:p>
      </dgm:t>
    </dgm:pt>
    <dgm:pt modelId="{76B55F53-D9CB-4252-BC07-2794EA0377CD}" type="parTrans" cxnId="{3D96D751-AB58-4CD8-9B9D-1E652AD5C6FE}">
      <dgm:prSet/>
      <dgm:spPr/>
      <dgm:t>
        <a:bodyPr/>
        <a:lstStyle/>
        <a:p>
          <a:endParaRPr lang="en-US"/>
        </a:p>
      </dgm:t>
    </dgm:pt>
    <dgm:pt modelId="{039BA23B-83DF-4615-A080-5B13486DC8A1}" type="sibTrans" cxnId="{3D96D751-AB58-4CD8-9B9D-1E652AD5C6FE}">
      <dgm:prSet/>
      <dgm:spPr>
        <a:solidFill>
          <a:srgbClr val="FFC000"/>
        </a:solidFill>
      </dgm:spPr>
      <dgm:t>
        <a:bodyPr/>
        <a:lstStyle/>
        <a:p>
          <a:endParaRPr lang="en-US"/>
        </a:p>
      </dgm:t>
    </dgm:pt>
    <dgm:pt modelId="{E2182FEC-FEEC-4579-9308-557F718E7151}">
      <dgm:prSet phldrT="[Text]"/>
      <dgm:spPr/>
      <dgm:t>
        <a:bodyPr/>
        <a:lstStyle/>
        <a:p>
          <a:r>
            <a:rPr lang="en-US" dirty="0">
              <a:latin typeface="Times New Roman" panose="02020603050405020304" pitchFamily="18" charset="0"/>
              <a:cs typeface="Times New Roman" panose="02020603050405020304" pitchFamily="18" charset="0"/>
            </a:rPr>
            <a:t>Employee out time data</a:t>
          </a:r>
        </a:p>
      </dgm:t>
    </dgm:pt>
    <dgm:pt modelId="{F55936FE-01A1-4218-B0C9-8FE80847DA56}" type="parTrans" cxnId="{4359452F-E70D-4382-A491-131244BD94B6}">
      <dgm:prSet/>
      <dgm:spPr/>
      <dgm:t>
        <a:bodyPr/>
        <a:lstStyle/>
        <a:p>
          <a:endParaRPr lang="en-US"/>
        </a:p>
      </dgm:t>
    </dgm:pt>
    <dgm:pt modelId="{589D2E51-64AE-4482-BC97-0471C1DC812E}" type="sibTrans" cxnId="{4359452F-E70D-4382-A491-131244BD94B6}">
      <dgm:prSet/>
      <dgm:spPr>
        <a:solidFill>
          <a:srgbClr val="FFC000"/>
        </a:solidFill>
      </dgm:spPr>
      <dgm:t>
        <a:bodyPr/>
        <a:lstStyle/>
        <a:p>
          <a:endParaRPr lang="en-US"/>
        </a:p>
      </dgm:t>
    </dgm:pt>
    <dgm:pt modelId="{E31B3443-CDCA-4D26-B304-E83DD1A0535A}">
      <dgm:prSet phldrT="[Text]" custT="1"/>
      <dgm:spPr/>
      <dgm:t>
        <a:bodyPr/>
        <a:lstStyle/>
        <a:p>
          <a:r>
            <a:rPr lang="en-US" sz="1800" dirty="0">
              <a:latin typeface="Times New Roman" panose="02020603050405020304" pitchFamily="18" charset="0"/>
              <a:cs typeface="Times New Roman" panose="02020603050405020304" pitchFamily="18" charset="0"/>
            </a:rPr>
            <a:t>Combined Source dataset</a:t>
          </a:r>
        </a:p>
      </dgm:t>
    </dgm:pt>
    <dgm:pt modelId="{88E50838-1CB7-4E59-B4D8-4AC971B6D270}" type="parTrans" cxnId="{A0A72086-0CD7-4225-890B-C53889CB363E}">
      <dgm:prSet/>
      <dgm:spPr/>
      <dgm:t>
        <a:bodyPr/>
        <a:lstStyle/>
        <a:p>
          <a:endParaRPr lang="en-US"/>
        </a:p>
      </dgm:t>
    </dgm:pt>
    <dgm:pt modelId="{5B051502-B742-4CFF-8FFD-E3DEDACD478D}" type="sibTrans" cxnId="{A0A72086-0CD7-4225-890B-C53889CB363E}">
      <dgm:prSet/>
      <dgm:spPr/>
      <dgm:t>
        <a:bodyPr/>
        <a:lstStyle/>
        <a:p>
          <a:endParaRPr lang="en-US"/>
        </a:p>
      </dgm:t>
    </dgm:pt>
    <dgm:pt modelId="{F75BE0F3-DA57-48E0-ABEA-56D73179317E}" type="pres">
      <dgm:prSet presAssocID="{9FD25897-F0D2-4E53-BFF5-91164A96C290}" presName="Name0" presStyleCnt="0">
        <dgm:presLayoutVars>
          <dgm:dir/>
          <dgm:resizeHandles val="exact"/>
        </dgm:presLayoutVars>
      </dgm:prSet>
      <dgm:spPr/>
    </dgm:pt>
    <dgm:pt modelId="{279D5ED5-F082-4D67-A479-890CDFD9CE2C}" type="pres">
      <dgm:prSet presAssocID="{9FD25897-F0D2-4E53-BFF5-91164A96C290}" presName="vNodes" presStyleCnt="0"/>
      <dgm:spPr/>
    </dgm:pt>
    <dgm:pt modelId="{2BF3D0D8-E14E-473A-8C51-74E94D2164A0}" type="pres">
      <dgm:prSet presAssocID="{15438D2A-6F42-4D96-A85B-09897A929F2C}" presName="node" presStyleLbl="node1" presStyleIdx="0" presStyleCnt="6" custScaleX="220470">
        <dgm:presLayoutVars>
          <dgm:bulletEnabled val="1"/>
        </dgm:presLayoutVars>
      </dgm:prSet>
      <dgm:spPr/>
    </dgm:pt>
    <dgm:pt modelId="{3E0DB73E-65EA-451A-A371-C3EDD975D116}" type="pres">
      <dgm:prSet presAssocID="{CA85978C-D43D-4F88-AF76-339AA805CFAE}" presName="spacerT" presStyleCnt="0"/>
      <dgm:spPr/>
    </dgm:pt>
    <dgm:pt modelId="{BC705252-85DE-43A5-8165-4DEE19F2A49C}" type="pres">
      <dgm:prSet presAssocID="{CA85978C-D43D-4F88-AF76-339AA805CFAE}" presName="sibTrans" presStyleLbl="sibTrans2D1" presStyleIdx="0" presStyleCnt="5"/>
      <dgm:spPr/>
    </dgm:pt>
    <dgm:pt modelId="{0EB5FF37-D937-4111-8939-AB3D3C25B603}" type="pres">
      <dgm:prSet presAssocID="{CA85978C-D43D-4F88-AF76-339AA805CFAE}" presName="spacerB" presStyleCnt="0"/>
      <dgm:spPr/>
    </dgm:pt>
    <dgm:pt modelId="{9F43ADA7-40F0-4413-B995-0E6B263C3274}" type="pres">
      <dgm:prSet presAssocID="{4427D78D-D149-4A40-AADF-00B529E5C899}" presName="node" presStyleLbl="node1" presStyleIdx="1" presStyleCnt="6" custScaleX="216732">
        <dgm:presLayoutVars>
          <dgm:bulletEnabled val="1"/>
        </dgm:presLayoutVars>
      </dgm:prSet>
      <dgm:spPr/>
    </dgm:pt>
    <dgm:pt modelId="{AFD32A26-8E48-440F-8C89-67D772D03244}" type="pres">
      <dgm:prSet presAssocID="{CC1E7A66-7A17-4C26-9DF2-C09CD37CEC5B}" presName="spacerT" presStyleCnt="0"/>
      <dgm:spPr/>
    </dgm:pt>
    <dgm:pt modelId="{B3C415BA-CCE7-4F0F-9A46-86A4AD17F8D9}" type="pres">
      <dgm:prSet presAssocID="{CC1E7A66-7A17-4C26-9DF2-C09CD37CEC5B}" presName="sibTrans" presStyleLbl="sibTrans2D1" presStyleIdx="1" presStyleCnt="5"/>
      <dgm:spPr/>
    </dgm:pt>
    <dgm:pt modelId="{20D8B15B-363D-46DD-9EB4-7CA18CBBF9A6}" type="pres">
      <dgm:prSet presAssocID="{CC1E7A66-7A17-4C26-9DF2-C09CD37CEC5B}" presName="spacerB" presStyleCnt="0"/>
      <dgm:spPr/>
    </dgm:pt>
    <dgm:pt modelId="{860065E7-38D7-40AB-BDED-FE5E5C6B512F}" type="pres">
      <dgm:prSet presAssocID="{C3EABDA0-441C-4D79-ACA4-C3D8D58B8E89}" presName="node" presStyleLbl="node1" presStyleIdx="2" presStyleCnt="6" custScaleX="201780">
        <dgm:presLayoutVars>
          <dgm:bulletEnabled val="1"/>
        </dgm:presLayoutVars>
      </dgm:prSet>
      <dgm:spPr/>
    </dgm:pt>
    <dgm:pt modelId="{C469E0A1-78DC-411C-94D9-EBB9774F3EE1}" type="pres">
      <dgm:prSet presAssocID="{F7437E23-8131-4DFC-A3B6-BBDAF6A3B7E0}" presName="spacerT" presStyleCnt="0"/>
      <dgm:spPr/>
    </dgm:pt>
    <dgm:pt modelId="{69591A5B-6733-404F-8138-509312150D1E}" type="pres">
      <dgm:prSet presAssocID="{F7437E23-8131-4DFC-A3B6-BBDAF6A3B7E0}" presName="sibTrans" presStyleLbl="sibTrans2D1" presStyleIdx="2" presStyleCnt="5"/>
      <dgm:spPr/>
    </dgm:pt>
    <dgm:pt modelId="{1DD220A8-8738-4E03-9C77-BB88D8DBE6F8}" type="pres">
      <dgm:prSet presAssocID="{F7437E23-8131-4DFC-A3B6-BBDAF6A3B7E0}" presName="spacerB" presStyleCnt="0"/>
      <dgm:spPr/>
    </dgm:pt>
    <dgm:pt modelId="{FF3238F8-5ECD-4182-9817-BC3AB9724B7F}" type="pres">
      <dgm:prSet presAssocID="{728334D4-FAC0-4B71-ADEC-4BBBBF7FDBEA}" presName="node" presStyleLbl="node1" presStyleIdx="3" presStyleCnt="6" custScaleX="209256">
        <dgm:presLayoutVars>
          <dgm:bulletEnabled val="1"/>
        </dgm:presLayoutVars>
      </dgm:prSet>
      <dgm:spPr/>
    </dgm:pt>
    <dgm:pt modelId="{99A6F703-39BA-4071-83B6-4C2215FF5CAA}" type="pres">
      <dgm:prSet presAssocID="{039BA23B-83DF-4615-A080-5B13486DC8A1}" presName="spacerT" presStyleCnt="0"/>
      <dgm:spPr/>
    </dgm:pt>
    <dgm:pt modelId="{4FD3D4B4-3100-42E0-B1D8-BBAE9CB3F675}" type="pres">
      <dgm:prSet presAssocID="{039BA23B-83DF-4615-A080-5B13486DC8A1}" presName="sibTrans" presStyleLbl="sibTrans2D1" presStyleIdx="3" presStyleCnt="5"/>
      <dgm:spPr/>
    </dgm:pt>
    <dgm:pt modelId="{6CF206B0-A766-4E58-A4B2-67526C07CE97}" type="pres">
      <dgm:prSet presAssocID="{039BA23B-83DF-4615-A080-5B13486DC8A1}" presName="spacerB" presStyleCnt="0"/>
      <dgm:spPr/>
    </dgm:pt>
    <dgm:pt modelId="{0211A4F1-EFE4-4973-9A37-8FF14D8B4100}" type="pres">
      <dgm:prSet presAssocID="{E2182FEC-FEEC-4579-9308-557F718E7151}" presName="node" presStyleLbl="node1" presStyleIdx="4" presStyleCnt="6" custScaleX="220470">
        <dgm:presLayoutVars>
          <dgm:bulletEnabled val="1"/>
        </dgm:presLayoutVars>
      </dgm:prSet>
      <dgm:spPr/>
    </dgm:pt>
    <dgm:pt modelId="{888A73B5-DA3B-4BA0-8FBC-B2ABAFB01365}" type="pres">
      <dgm:prSet presAssocID="{9FD25897-F0D2-4E53-BFF5-91164A96C290}" presName="sibTransLast" presStyleLbl="sibTrans2D1" presStyleIdx="4" presStyleCnt="5"/>
      <dgm:spPr/>
    </dgm:pt>
    <dgm:pt modelId="{9CE9569F-AC9C-462B-9D96-C10B555DCB3C}" type="pres">
      <dgm:prSet presAssocID="{9FD25897-F0D2-4E53-BFF5-91164A96C290}" presName="connectorText" presStyleLbl="sibTrans2D1" presStyleIdx="4" presStyleCnt="5"/>
      <dgm:spPr/>
    </dgm:pt>
    <dgm:pt modelId="{806E0E02-0AE9-4E00-8EDD-80648AD94E6C}" type="pres">
      <dgm:prSet presAssocID="{9FD25897-F0D2-4E53-BFF5-91164A96C290}" presName="lastNode" presStyleLbl="node1" presStyleIdx="5" presStyleCnt="6" custScaleX="146507" custScaleY="142974">
        <dgm:presLayoutVars>
          <dgm:bulletEnabled val="1"/>
        </dgm:presLayoutVars>
      </dgm:prSet>
      <dgm:spPr/>
    </dgm:pt>
  </dgm:ptLst>
  <dgm:cxnLst>
    <dgm:cxn modelId="{FB607203-E4F2-4110-8A6B-09E6A2E382E0}" type="presOf" srcId="{9FD25897-F0D2-4E53-BFF5-91164A96C290}" destId="{F75BE0F3-DA57-48E0-ABEA-56D73179317E}" srcOrd="0" destOrd="0" presId="urn:microsoft.com/office/officeart/2005/8/layout/equation2"/>
    <dgm:cxn modelId="{54F1330B-908F-4433-AD91-9D3802C002F1}" type="presOf" srcId="{589D2E51-64AE-4482-BC97-0471C1DC812E}" destId="{888A73B5-DA3B-4BA0-8FBC-B2ABAFB01365}" srcOrd="0" destOrd="0" presId="urn:microsoft.com/office/officeart/2005/8/layout/equation2"/>
    <dgm:cxn modelId="{56DC7222-6083-4084-B8B0-35A389E04AD1}" type="presOf" srcId="{CC1E7A66-7A17-4C26-9DF2-C09CD37CEC5B}" destId="{B3C415BA-CCE7-4F0F-9A46-86A4AD17F8D9}" srcOrd="0" destOrd="0" presId="urn:microsoft.com/office/officeart/2005/8/layout/equation2"/>
    <dgm:cxn modelId="{FA924F27-1534-4670-9373-F0E9BAE7374B}" srcId="{9FD25897-F0D2-4E53-BFF5-91164A96C290}" destId="{4427D78D-D149-4A40-AADF-00B529E5C899}" srcOrd="1" destOrd="0" parTransId="{C0FBA073-706F-482A-8F8B-D58D3FC6BD58}" sibTransId="{CC1E7A66-7A17-4C26-9DF2-C09CD37CEC5B}"/>
    <dgm:cxn modelId="{4359452F-E70D-4382-A491-131244BD94B6}" srcId="{9FD25897-F0D2-4E53-BFF5-91164A96C290}" destId="{E2182FEC-FEEC-4579-9308-557F718E7151}" srcOrd="4" destOrd="0" parTransId="{F55936FE-01A1-4218-B0C9-8FE80847DA56}" sibTransId="{589D2E51-64AE-4482-BC97-0471C1DC812E}"/>
    <dgm:cxn modelId="{ACE7DD48-7269-43DA-83E4-C88AEF13B20D}" type="presOf" srcId="{E31B3443-CDCA-4D26-B304-E83DD1A0535A}" destId="{806E0E02-0AE9-4E00-8EDD-80648AD94E6C}" srcOrd="0" destOrd="0" presId="urn:microsoft.com/office/officeart/2005/8/layout/equation2"/>
    <dgm:cxn modelId="{3D96D751-AB58-4CD8-9B9D-1E652AD5C6FE}" srcId="{9FD25897-F0D2-4E53-BFF5-91164A96C290}" destId="{728334D4-FAC0-4B71-ADEC-4BBBBF7FDBEA}" srcOrd="3" destOrd="0" parTransId="{76B55F53-D9CB-4252-BC07-2794EA0377CD}" sibTransId="{039BA23B-83DF-4615-A080-5B13486DC8A1}"/>
    <dgm:cxn modelId="{67DF6B7A-4241-493C-A5E7-448F922BA77A}" type="presOf" srcId="{E2182FEC-FEEC-4579-9308-557F718E7151}" destId="{0211A4F1-EFE4-4973-9A37-8FF14D8B4100}" srcOrd="0" destOrd="0" presId="urn:microsoft.com/office/officeart/2005/8/layout/equation2"/>
    <dgm:cxn modelId="{4ED4A27B-A71F-4523-B6A9-DE4F1BC91AC3}" type="presOf" srcId="{15438D2A-6F42-4D96-A85B-09897A929F2C}" destId="{2BF3D0D8-E14E-473A-8C51-74E94D2164A0}" srcOrd="0" destOrd="0" presId="urn:microsoft.com/office/officeart/2005/8/layout/equation2"/>
    <dgm:cxn modelId="{7B45397C-B502-46AD-A3B7-0DE64CB8B48D}" type="presOf" srcId="{C3EABDA0-441C-4D79-ACA4-C3D8D58B8E89}" destId="{860065E7-38D7-40AB-BDED-FE5E5C6B512F}" srcOrd="0" destOrd="0" presId="urn:microsoft.com/office/officeart/2005/8/layout/equation2"/>
    <dgm:cxn modelId="{A0A72086-0CD7-4225-890B-C53889CB363E}" srcId="{9FD25897-F0D2-4E53-BFF5-91164A96C290}" destId="{E31B3443-CDCA-4D26-B304-E83DD1A0535A}" srcOrd="5" destOrd="0" parTransId="{88E50838-1CB7-4E59-B4D8-4AC971B6D270}" sibTransId="{5B051502-B742-4CFF-8FFD-E3DEDACD478D}"/>
    <dgm:cxn modelId="{FA4D2789-7558-437E-9C67-00C7171E7B9D}" type="presOf" srcId="{4427D78D-D149-4A40-AADF-00B529E5C899}" destId="{9F43ADA7-40F0-4413-B995-0E6B263C3274}" srcOrd="0" destOrd="0" presId="urn:microsoft.com/office/officeart/2005/8/layout/equation2"/>
    <dgm:cxn modelId="{23CD668B-DFE1-4D8F-AE19-9D6141F241BF}" type="presOf" srcId="{728334D4-FAC0-4B71-ADEC-4BBBBF7FDBEA}" destId="{FF3238F8-5ECD-4182-9817-BC3AB9724B7F}" srcOrd="0" destOrd="0" presId="urn:microsoft.com/office/officeart/2005/8/layout/equation2"/>
    <dgm:cxn modelId="{D47DB48C-0246-4F0C-829C-DE501966CF91}" srcId="{9FD25897-F0D2-4E53-BFF5-91164A96C290}" destId="{C3EABDA0-441C-4D79-ACA4-C3D8D58B8E89}" srcOrd="2" destOrd="0" parTransId="{5777CF38-3ECD-4D8B-B3D6-6FCFC5B0F29F}" sibTransId="{F7437E23-8131-4DFC-A3B6-BBDAF6A3B7E0}"/>
    <dgm:cxn modelId="{E137278D-2237-4288-9FA3-D834F976095B}" type="presOf" srcId="{F7437E23-8131-4DFC-A3B6-BBDAF6A3B7E0}" destId="{69591A5B-6733-404F-8138-509312150D1E}" srcOrd="0" destOrd="0" presId="urn:microsoft.com/office/officeart/2005/8/layout/equation2"/>
    <dgm:cxn modelId="{088D95CB-C9F3-4D92-9411-B8891166ADDF}" type="presOf" srcId="{039BA23B-83DF-4615-A080-5B13486DC8A1}" destId="{4FD3D4B4-3100-42E0-B1D8-BBAE9CB3F675}" srcOrd="0" destOrd="0" presId="urn:microsoft.com/office/officeart/2005/8/layout/equation2"/>
    <dgm:cxn modelId="{F82666D0-BC8A-48BA-BEA4-991CE53EF72E}" type="presOf" srcId="{CA85978C-D43D-4F88-AF76-339AA805CFAE}" destId="{BC705252-85DE-43A5-8165-4DEE19F2A49C}" srcOrd="0" destOrd="0" presId="urn:microsoft.com/office/officeart/2005/8/layout/equation2"/>
    <dgm:cxn modelId="{060463D8-FCDC-4216-B285-430B29076391}" srcId="{9FD25897-F0D2-4E53-BFF5-91164A96C290}" destId="{15438D2A-6F42-4D96-A85B-09897A929F2C}" srcOrd="0" destOrd="0" parTransId="{3CBFA4D8-1E20-4832-9331-1CF7738D02A0}" sibTransId="{CA85978C-D43D-4F88-AF76-339AA805CFAE}"/>
    <dgm:cxn modelId="{C4E0C7E1-5C72-4832-8084-25DB634A0CF1}" type="presOf" srcId="{589D2E51-64AE-4482-BC97-0471C1DC812E}" destId="{9CE9569F-AC9C-462B-9D96-C10B555DCB3C}" srcOrd="1" destOrd="0" presId="urn:microsoft.com/office/officeart/2005/8/layout/equation2"/>
    <dgm:cxn modelId="{43DB380D-A48C-419E-B1D2-60E88EC6BD74}" type="presParOf" srcId="{F75BE0F3-DA57-48E0-ABEA-56D73179317E}" destId="{279D5ED5-F082-4D67-A479-890CDFD9CE2C}" srcOrd="0" destOrd="0" presId="urn:microsoft.com/office/officeart/2005/8/layout/equation2"/>
    <dgm:cxn modelId="{5EC68ACE-E63F-468D-B37B-F4FD7F55621A}" type="presParOf" srcId="{279D5ED5-F082-4D67-A479-890CDFD9CE2C}" destId="{2BF3D0D8-E14E-473A-8C51-74E94D2164A0}" srcOrd="0" destOrd="0" presId="urn:microsoft.com/office/officeart/2005/8/layout/equation2"/>
    <dgm:cxn modelId="{35F2763C-AD1B-4818-A30B-C80D3084D225}" type="presParOf" srcId="{279D5ED5-F082-4D67-A479-890CDFD9CE2C}" destId="{3E0DB73E-65EA-451A-A371-C3EDD975D116}" srcOrd="1" destOrd="0" presId="urn:microsoft.com/office/officeart/2005/8/layout/equation2"/>
    <dgm:cxn modelId="{E8CD104A-0A05-4367-A2DF-69A8E1A308CB}" type="presParOf" srcId="{279D5ED5-F082-4D67-A479-890CDFD9CE2C}" destId="{BC705252-85DE-43A5-8165-4DEE19F2A49C}" srcOrd="2" destOrd="0" presId="urn:microsoft.com/office/officeart/2005/8/layout/equation2"/>
    <dgm:cxn modelId="{7F7C3F30-ED8A-4320-885B-85BDD1EC06AF}" type="presParOf" srcId="{279D5ED5-F082-4D67-A479-890CDFD9CE2C}" destId="{0EB5FF37-D937-4111-8939-AB3D3C25B603}" srcOrd="3" destOrd="0" presId="urn:microsoft.com/office/officeart/2005/8/layout/equation2"/>
    <dgm:cxn modelId="{87D87710-8C68-488C-BEFE-CD3530AD1A52}" type="presParOf" srcId="{279D5ED5-F082-4D67-A479-890CDFD9CE2C}" destId="{9F43ADA7-40F0-4413-B995-0E6B263C3274}" srcOrd="4" destOrd="0" presId="urn:microsoft.com/office/officeart/2005/8/layout/equation2"/>
    <dgm:cxn modelId="{D479FC18-22B6-463F-94BB-9794F91F1819}" type="presParOf" srcId="{279D5ED5-F082-4D67-A479-890CDFD9CE2C}" destId="{AFD32A26-8E48-440F-8C89-67D772D03244}" srcOrd="5" destOrd="0" presId="urn:microsoft.com/office/officeart/2005/8/layout/equation2"/>
    <dgm:cxn modelId="{4B710C8F-A478-4BBE-A455-325E9C5CAE85}" type="presParOf" srcId="{279D5ED5-F082-4D67-A479-890CDFD9CE2C}" destId="{B3C415BA-CCE7-4F0F-9A46-86A4AD17F8D9}" srcOrd="6" destOrd="0" presId="urn:microsoft.com/office/officeart/2005/8/layout/equation2"/>
    <dgm:cxn modelId="{AAACBCFD-C50C-426F-B40F-33E6AC2A5EBF}" type="presParOf" srcId="{279D5ED5-F082-4D67-A479-890CDFD9CE2C}" destId="{20D8B15B-363D-46DD-9EB4-7CA18CBBF9A6}" srcOrd="7" destOrd="0" presId="urn:microsoft.com/office/officeart/2005/8/layout/equation2"/>
    <dgm:cxn modelId="{7359A332-6063-40E5-8150-1E13558A85AA}" type="presParOf" srcId="{279D5ED5-F082-4D67-A479-890CDFD9CE2C}" destId="{860065E7-38D7-40AB-BDED-FE5E5C6B512F}" srcOrd="8" destOrd="0" presId="urn:microsoft.com/office/officeart/2005/8/layout/equation2"/>
    <dgm:cxn modelId="{EC25E9A0-081F-4393-A5A6-B2C6932EA80A}" type="presParOf" srcId="{279D5ED5-F082-4D67-A479-890CDFD9CE2C}" destId="{C469E0A1-78DC-411C-94D9-EBB9774F3EE1}" srcOrd="9" destOrd="0" presId="urn:microsoft.com/office/officeart/2005/8/layout/equation2"/>
    <dgm:cxn modelId="{9BA4C98E-4A58-4E33-ABC9-1649092CC849}" type="presParOf" srcId="{279D5ED5-F082-4D67-A479-890CDFD9CE2C}" destId="{69591A5B-6733-404F-8138-509312150D1E}" srcOrd="10" destOrd="0" presId="urn:microsoft.com/office/officeart/2005/8/layout/equation2"/>
    <dgm:cxn modelId="{4365C01E-2366-4303-AF17-9C7F9440E4DA}" type="presParOf" srcId="{279D5ED5-F082-4D67-A479-890CDFD9CE2C}" destId="{1DD220A8-8738-4E03-9C77-BB88D8DBE6F8}" srcOrd="11" destOrd="0" presId="urn:microsoft.com/office/officeart/2005/8/layout/equation2"/>
    <dgm:cxn modelId="{EE6E1DD2-2358-478C-B860-AE642B276F9F}" type="presParOf" srcId="{279D5ED5-F082-4D67-A479-890CDFD9CE2C}" destId="{FF3238F8-5ECD-4182-9817-BC3AB9724B7F}" srcOrd="12" destOrd="0" presId="urn:microsoft.com/office/officeart/2005/8/layout/equation2"/>
    <dgm:cxn modelId="{3D6D10E1-CD97-4FF6-A387-BD15D121DA8F}" type="presParOf" srcId="{279D5ED5-F082-4D67-A479-890CDFD9CE2C}" destId="{99A6F703-39BA-4071-83B6-4C2215FF5CAA}" srcOrd="13" destOrd="0" presId="urn:microsoft.com/office/officeart/2005/8/layout/equation2"/>
    <dgm:cxn modelId="{FF3F0CD4-269F-4423-AC9F-48DD9EB6404A}" type="presParOf" srcId="{279D5ED5-F082-4D67-A479-890CDFD9CE2C}" destId="{4FD3D4B4-3100-42E0-B1D8-BBAE9CB3F675}" srcOrd="14" destOrd="0" presId="urn:microsoft.com/office/officeart/2005/8/layout/equation2"/>
    <dgm:cxn modelId="{45E2C18F-2C71-4A7F-BDAA-2BBAABD4CDE3}" type="presParOf" srcId="{279D5ED5-F082-4D67-A479-890CDFD9CE2C}" destId="{6CF206B0-A766-4E58-A4B2-67526C07CE97}" srcOrd="15" destOrd="0" presId="urn:microsoft.com/office/officeart/2005/8/layout/equation2"/>
    <dgm:cxn modelId="{89D08BFB-BFAB-4F8E-AEBE-25870327B990}" type="presParOf" srcId="{279D5ED5-F082-4D67-A479-890CDFD9CE2C}" destId="{0211A4F1-EFE4-4973-9A37-8FF14D8B4100}" srcOrd="16" destOrd="0" presId="urn:microsoft.com/office/officeart/2005/8/layout/equation2"/>
    <dgm:cxn modelId="{FA06E553-86CD-4BEB-ADD3-9AC5BF82D2AA}" type="presParOf" srcId="{F75BE0F3-DA57-48E0-ABEA-56D73179317E}" destId="{888A73B5-DA3B-4BA0-8FBC-B2ABAFB01365}" srcOrd="1" destOrd="0" presId="urn:microsoft.com/office/officeart/2005/8/layout/equation2"/>
    <dgm:cxn modelId="{C9024220-9830-4C92-9481-69C3B003B4A5}" type="presParOf" srcId="{888A73B5-DA3B-4BA0-8FBC-B2ABAFB01365}" destId="{9CE9569F-AC9C-462B-9D96-C10B555DCB3C}" srcOrd="0" destOrd="0" presId="urn:microsoft.com/office/officeart/2005/8/layout/equation2"/>
    <dgm:cxn modelId="{8C322E66-55D4-4A2E-AA62-059CEBA849EF}" type="presParOf" srcId="{F75BE0F3-DA57-48E0-ABEA-56D73179317E}" destId="{806E0E02-0AE9-4E00-8EDD-80648AD94E6C}"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F9EFAF-2AC0-44EA-BCF7-1EE5CA8FF90D}" type="doc">
      <dgm:prSet loTypeId="urn:microsoft.com/office/officeart/2005/8/layout/process2" loCatId="process" qsTypeId="urn:microsoft.com/office/officeart/2005/8/quickstyle/3d3" qsCatId="3D" csTypeId="urn:microsoft.com/office/officeart/2005/8/colors/accent1_2" csCatId="accent1" phldr="1"/>
      <dgm:spPr/>
      <dgm:t>
        <a:bodyPr/>
        <a:lstStyle/>
        <a:p>
          <a:endParaRPr lang="en-US"/>
        </a:p>
      </dgm:t>
    </dgm:pt>
    <dgm:pt modelId="{1FBF64CE-AA9D-45E5-9254-BFBEBCB814BF}">
      <dgm:prSet phldrT="[Text]" custT="1"/>
      <dgm:spPr/>
      <dgm:t>
        <a:bodyPr/>
        <a:lstStyle/>
        <a:p>
          <a:r>
            <a:rPr lang="en-US" sz="1400" dirty="0">
              <a:latin typeface="Times New Roman" panose="02020603050405020304" pitchFamily="18" charset="0"/>
              <a:cs typeface="Times New Roman" panose="02020603050405020304" pitchFamily="18" charset="0"/>
            </a:rPr>
            <a:t>Build the initial model</a:t>
          </a:r>
        </a:p>
      </dgm:t>
    </dgm:pt>
    <dgm:pt modelId="{979700F1-D67C-4654-A49D-4CAAD45A666B}" type="parTrans" cxnId="{42A2B60A-3DD9-438E-B00B-7F82B576E958}">
      <dgm:prSet/>
      <dgm:spPr/>
      <dgm:t>
        <a:bodyPr/>
        <a:lstStyle/>
        <a:p>
          <a:endParaRPr lang="en-US"/>
        </a:p>
      </dgm:t>
    </dgm:pt>
    <dgm:pt modelId="{BEE15EBB-DF4D-4CB6-82C2-47FDB88926FA}" type="sibTrans" cxnId="{42A2B60A-3DD9-438E-B00B-7F82B576E958}">
      <dgm:prSet/>
      <dgm:spPr>
        <a:solidFill>
          <a:srgbClr val="FFC000"/>
        </a:solidFill>
      </dgm:spPr>
      <dgm:t>
        <a:bodyPr/>
        <a:lstStyle/>
        <a:p>
          <a:endParaRPr lang="en-US"/>
        </a:p>
      </dgm:t>
    </dgm:pt>
    <dgm:pt modelId="{E9DAB40C-5678-4B30-B607-21149A232147}">
      <dgm:prSet phldrT="[Text]" custT="1"/>
      <dgm:spPr/>
      <dgm:t>
        <a:bodyPr/>
        <a:lstStyle/>
        <a:p>
          <a:r>
            <a:rPr lang="en-US" sz="1400" dirty="0">
              <a:latin typeface="Times New Roman" panose="02020603050405020304" pitchFamily="18" charset="0"/>
              <a:cs typeface="Times New Roman" panose="02020603050405020304" pitchFamily="18" charset="0"/>
            </a:rPr>
            <a:t>Use step AIC to reduce variables</a:t>
          </a:r>
        </a:p>
      </dgm:t>
    </dgm:pt>
    <dgm:pt modelId="{CC582348-A352-4A34-9B8F-FD58322B7AF1}" type="parTrans" cxnId="{0F8F4CCF-6337-4638-8E52-AC16DB4FA4C8}">
      <dgm:prSet/>
      <dgm:spPr/>
      <dgm:t>
        <a:bodyPr/>
        <a:lstStyle/>
        <a:p>
          <a:endParaRPr lang="en-US"/>
        </a:p>
      </dgm:t>
    </dgm:pt>
    <dgm:pt modelId="{1E3B4668-C319-4B95-950F-3655B6B54F97}" type="sibTrans" cxnId="{0F8F4CCF-6337-4638-8E52-AC16DB4FA4C8}">
      <dgm:prSet/>
      <dgm:spPr>
        <a:solidFill>
          <a:srgbClr val="FFC000"/>
        </a:solidFill>
      </dgm:spPr>
      <dgm:t>
        <a:bodyPr/>
        <a:lstStyle/>
        <a:p>
          <a:endParaRPr lang="en-US"/>
        </a:p>
      </dgm:t>
    </dgm:pt>
    <dgm:pt modelId="{8F201198-1CD8-48AC-ACD4-CF5B1E724153}">
      <dgm:prSet phldrT="[Text]" custT="1"/>
      <dgm:spPr/>
      <dgm:t>
        <a:bodyPr/>
        <a:lstStyle/>
        <a:p>
          <a:r>
            <a:rPr lang="en-US" sz="1400" dirty="0">
              <a:latin typeface="Times New Roman" panose="02020603050405020304" pitchFamily="18" charset="0"/>
              <a:cs typeface="Times New Roman" panose="02020603050405020304" pitchFamily="18" charset="0"/>
            </a:rPr>
            <a:t>Repeatedly iterate on p-values and VIF till only significant variables are left</a:t>
          </a:r>
        </a:p>
      </dgm:t>
    </dgm:pt>
    <dgm:pt modelId="{9135D575-94AE-405A-B5E1-229FFE561BB2}" type="parTrans" cxnId="{222B0558-5F82-43A2-9A04-3549B3EF32F3}">
      <dgm:prSet/>
      <dgm:spPr/>
      <dgm:t>
        <a:bodyPr/>
        <a:lstStyle/>
        <a:p>
          <a:endParaRPr lang="en-US"/>
        </a:p>
      </dgm:t>
    </dgm:pt>
    <dgm:pt modelId="{029EE5CC-EDCF-409A-BADC-1485827A4173}" type="sibTrans" cxnId="{222B0558-5F82-43A2-9A04-3549B3EF32F3}">
      <dgm:prSet/>
      <dgm:spPr>
        <a:solidFill>
          <a:srgbClr val="FFC000"/>
        </a:solidFill>
      </dgm:spPr>
      <dgm:t>
        <a:bodyPr/>
        <a:lstStyle/>
        <a:p>
          <a:endParaRPr lang="en-US"/>
        </a:p>
      </dgm:t>
    </dgm:pt>
    <dgm:pt modelId="{FD1F2962-53E5-4637-8263-B7CEC6284CAE}">
      <dgm:prSet phldrT="[Text]" custT="1"/>
      <dgm:spPr/>
      <dgm:t>
        <a:bodyPr/>
        <a:lstStyle/>
        <a:p>
          <a:r>
            <a:rPr lang="en-US" sz="1400" dirty="0">
              <a:latin typeface="Times New Roman" panose="02020603050405020304" pitchFamily="18" charset="0"/>
              <a:cs typeface="Times New Roman" panose="02020603050405020304" pitchFamily="18" charset="0"/>
            </a:rPr>
            <a:t>Use model to make predictions on training data</a:t>
          </a:r>
        </a:p>
      </dgm:t>
    </dgm:pt>
    <dgm:pt modelId="{C300FD96-4749-4A7B-8AAC-D8D30A7BEAD6}" type="parTrans" cxnId="{8A92E243-B38F-401C-8388-1258EA8E45E8}">
      <dgm:prSet/>
      <dgm:spPr/>
      <dgm:t>
        <a:bodyPr/>
        <a:lstStyle/>
        <a:p>
          <a:endParaRPr lang="en-US"/>
        </a:p>
      </dgm:t>
    </dgm:pt>
    <dgm:pt modelId="{00FE2838-0CEC-4612-9B5C-78D858FE637D}" type="sibTrans" cxnId="{8A92E243-B38F-401C-8388-1258EA8E45E8}">
      <dgm:prSet/>
      <dgm:spPr>
        <a:solidFill>
          <a:srgbClr val="FFC000"/>
        </a:solidFill>
      </dgm:spPr>
      <dgm:t>
        <a:bodyPr/>
        <a:lstStyle/>
        <a:p>
          <a:endParaRPr lang="en-US"/>
        </a:p>
      </dgm:t>
    </dgm:pt>
    <dgm:pt modelId="{8B1365A6-EEB1-4E9D-9C00-7722DACD8E27}">
      <dgm:prSet phldrT="[Text]" custT="1"/>
      <dgm:spPr/>
      <dgm:t>
        <a:bodyPr/>
        <a:lstStyle/>
        <a:p>
          <a:r>
            <a:rPr lang="en-US" sz="1400" dirty="0">
              <a:latin typeface="Times New Roman" panose="02020603050405020304" pitchFamily="18" charset="0"/>
              <a:cs typeface="Times New Roman" panose="02020603050405020304" pitchFamily="18" charset="0"/>
            </a:rPr>
            <a:t>Calculate model performance on testing data and re-build model if needed</a:t>
          </a:r>
        </a:p>
      </dgm:t>
    </dgm:pt>
    <dgm:pt modelId="{C1654126-844E-4DAD-95D3-A883D1B9B62E}" type="parTrans" cxnId="{01CCBBC5-EA91-49FC-BD29-83205F4DC82F}">
      <dgm:prSet/>
      <dgm:spPr/>
      <dgm:t>
        <a:bodyPr/>
        <a:lstStyle/>
        <a:p>
          <a:endParaRPr lang="en-US"/>
        </a:p>
      </dgm:t>
    </dgm:pt>
    <dgm:pt modelId="{149FAF29-712D-4C7C-B9B5-0419D5BD8F25}" type="sibTrans" cxnId="{01CCBBC5-EA91-49FC-BD29-83205F4DC82F}">
      <dgm:prSet/>
      <dgm:spPr/>
      <dgm:t>
        <a:bodyPr/>
        <a:lstStyle/>
        <a:p>
          <a:endParaRPr lang="en-US"/>
        </a:p>
      </dgm:t>
    </dgm:pt>
    <dgm:pt modelId="{359E2BC4-18F0-4C59-AC3D-4E5BA2797D7D}" type="pres">
      <dgm:prSet presAssocID="{2BF9EFAF-2AC0-44EA-BCF7-1EE5CA8FF90D}" presName="linearFlow" presStyleCnt="0">
        <dgm:presLayoutVars>
          <dgm:resizeHandles val="exact"/>
        </dgm:presLayoutVars>
      </dgm:prSet>
      <dgm:spPr/>
    </dgm:pt>
    <dgm:pt modelId="{84F61844-F73C-4746-964B-C41F34041DCE}" type="pres">
      <dgm:prSet presAssocID="{1FBF64CE-AA9D-45E5-9254-BFBEBCB814BF}" presName="node" presStyleLbl="node1" presStyleIdx="0" presStyleCnt="5" custScaleX="117332">
        <dgm:presLayoutVars>
          <dgm:bulletEnabled val="1"/>
        </dgm:presLayoutVars>
      </dgm:prSet>
      <dgm:spPr/>
    </dgm:pt>
    <dgm:pt modelId="{6D50C34A-BF2E-420A-B654-3B23EE3D5B94}" type="pres">
      <dgm:prSet presAssocID="{BEE15EBB-DF4D-4CB6-82C2-47FDB88926FA}" presName="sibTrans" presStyleLbl="sibTrans2D1" presStyleIdx="0" presStyleCnt="4"/>
      <dgm:spPr/>
    </dgm:pt>
    <dgm:pt modelId="{5BA6143A-07D6-46FA-AA24-FBD94536069E}" type="pres">
      <dgm:prSet presAssocID="{BEE15EBB-DF4D-4CB6-82C2-47FDB88926FA}" presName="connectorText" presStyleLbl="sibTrans2D1" presStyleIdx="0" presStyleCnt="4"/>
      <dgm:spPr/>
    </dgm:pt>
    <dgm:pt modelId="{647F100A-0E8B-4945-AD06-0B4145712891}" type="pres">
      <dgm:prSet presAssocID="{E9DAB40C-5678-4B30-B607-21149A232147}" presName="node" presStyleLbl="node1" presStyleIdx="1" presStyleCnt="5" custScaleX="117332" custLinFactNeighborX="2151" custLinFactNeighborY="-2302">
        <dgm:presLayoutVars>
          <dgm:bulletEnabled val="1"/>
        </dgm:presLayoutVars>
      </dgm:prSet>
      <dgm:spPr/>
    </dgm:pt>
    <dgm:pt modelId="{4639AD40-9D2E-4053-8A57-9A7194CB2428}" type="pres">
      <dgm:prSet presAssocID="{1E3B4668-C319-4B95-950F-3655B6B54F97}" presName="sibTrans" presStyleLbl="sibTrans2D1" presStyleIdx="1" presStyleCnt="4"/>
      <dgm:spPr/>
    </dgm:pt>
    <dgm:pt modelId="{1D1B56BF-0A51-4999-BDA9-0FBC236F4F51}" type="pres">
      <dgm:prSet presAssocID="{1E3B4668-C319-4B95-950F-3655B6B54F97}" presName="connectorText" presStyleLbl="sibTrans2D1" presStyleIdx="1" presStyleCnt="4"/>
      <dgm:spPr/>
    </dgm:pt>
    <dgm:pt modelId="{BC339C61-8723-456B-B34F-B2298FBE3DE0}" type="pres">
      <dgm:prSet presAssocID="{8F201198-1CD8-48AC-ACD4-CF5B1E724153}" presName="node" presStyleLbl="node1" presStyleIdx="2" presStyleCnt="5" custScaleX="117332">
        <dgm:presLayoutVars>
          <dgm:bulletEnabled val="1"/>
        </dgm:presLayoutVars>
      </dgm:prSet>
      <dgm:spPr/>
    </dgm:pt>
    <dgm:pt modelId="{AF2845D1-AA3A-4AF7-9170-65DA6877BB96}" type="pres">
      <dgm:prSet presAssocID="{029EE5CC-EDCF-409A-BADC-1485827A4173}" presName="sibTrans" presStyleLbl="sibTrans2D1" presStyleIdx="2" presStyleCnt="4"/>
      <dgm:spPr/>
    </dgm:pt>
    <dgm:pt modelId="{559A9E65-C1BC-4DC5-B6DF-F5AC0B47CAFB}" type="pres">
      <dgm:prSet presAssocID="{029EE5CC-EDCF-409A-BADC-1485827A4173}" presName="connectorText" presStyleLbl="sibTrans2D1" presStyleIdx="2" presStyleCnt="4"/>
      <dgm:spPr/>
    </dgm:pt>
    <dgm:pt modelId="{B68EB081-1FA3-494B-B3C4-8884923D0563}" type="pres">
      <dgm:prSet presAssocID="{FD1F2962-53E5-4637-8263-B7CEC6284CAE}" presName="node" presStyleLbl="node1" presStyleIdx="3" presStyleCnt="5" custScaleX="117332">
        <dgm:presLayoutVars>
          <dgm:bulletEnabled val="1"/>
        </dgm:presLayoutVars>
      </dgm:prSet>
      <dgm:spPr/>
    </dgm:pt>
    <dgm:pt modelId="{A2E05758-873D-4A83-A1E3-F4B100CCE8EA}" type="pres">
      <dgm:prSet presAssocID="{00FE2838-0CEC-4612-9B5C-78D858FE637D}" presName="sibTrans" presStyleLbl="sibTrans2D1" presStyleIdx="3" presStyleCnt="4"/>
      <dgm:spPr/>
    </dgm:pt>
    <dgm:pt modelId="{B7BBB9C7-23DF-436D-B108-1EDB287C8F2C}" type="pres">
      <dgm:prSet presAssocID="{00FE2838-0CEC-4612-9B5C-78D858FE637D}" presName="connectorText" presStyleLbl="sibTrans2D1" presStyleIdx="3" presStyleCnt="4"/>
      <dgm:spPr/>
    </dgm:pt>
    <dgm:pt modelId="{744B5E4D-E265-4AD4-995C-D7E4A523234B}" type="pres">
      <dgm:prSet presAssocID="{8B1365A6-EEB1-4E9D-9C00-7722DACD8E27}" presName="node" presStyleLbl="node1" presStyleIdx="4" presStyleCnt="5" custScaleX="117332">
        <dgm:presLayoutVars>
          <dgm:bulletEnabled val="1"/>
        </dgm:presLayoutVars>
      </dgm:prSet>
      <dgm:spPr/>
    </dgm:pt>
  </dgm:ptLst>
  <dgm:cxnLst>
    <dgm:cxn modelId="{D566C106-0AD1-4B7C-86B0-6E7CC20A1073}" type="presOf" srcId="{1E3B4668-C319-4B95-950F-3655B6B54F97}" destId="{4639AD40-9D2E-4053-8A57-9A7194CB2428}" srcOrd="0" destOrd="0" presId="urn:microsoft.com/office/officeart/2005/8/layout/process2"/>
    <dgm:cxn modelId="{26460F0A-4E1D-4390-AF67-88D324767416}" type="presOf" srcId="{BEE15EBB-DF4D-4CB6-82C2-47FDB88926FA}" destId="{5BA6143A-07D6-46FA-AA24-FBD94536069E}" srcOrd="1" destOrd="0" presId="urn:microsoft.com/office/officeart/2005/8/layout/process2"/>
    <dgm:cxn modelId="{42A2B60A-3DD9-438E-B00B-7F82B576E958}" srcId="{2BF9EFAF-2AC0-44EA-BCF7-1EE5CA8FF90D}" destId="{1FBF64CE-AA9D-45E5-9254-BFBEBCB814BF}" srcOrd="0" destOrd="0" parTransId="{979700F1-D67C-4654-A49D-4CAAD45A666B}" sibTransId="{BEE15EBB-DF4D-4CB6-82C2-47FDB88926FA}"/>
    <dgm:cxn modelId="{F0305715-EE3B-4A83-9193-9602B09F1D20}" type="presOf" srcId="{00FE2838-0CEC-4612-9B5C-78D858FE637D}" destId="{B7BBB9C7-23DF-436D-B108-1EDB287C8F2C}" srcOrd="1" destOrd="0" presId="urn:microsoft.com/office/officeart/2005/8/layout/process2"/>
    <dgm:cxn modelId="{6C22A523-E903-4744-BBDC-0801D5A3DC00}" type="presOf" srcId="{8F201198-1CD8-48AC-ACD4-CF5B1E724153}" destId="{BC339C61-8723-456B-B34F-B2298FBE3DE0}" srcOrd="0" destOrd="0" presId="urn:microsoft.com/office/officeart/2005/8/layout/process2"/>
    <dgm:cxn modelId="{89469241-BC7F-4B1F-90B2-BD9C1D3D4E83}" type="presOf" srcId="{2BF9EFAF-2AC0-44EA-BCF7-1EE5CA8FF90D}" destId="{359E2BC4-18F0-4C59-AC3D-4E5BA2797D7D}" srcOrd="0" destOrd="0" presId="urn:microsoft.com/office/officeart/2005/8/layout/process2"/>
    <dgm:cxn modelId="{8A92E243-B38F-401C-8388-1258EA8E45E8}" srcId="{2BF9EFAF-2AC0-44EA-BCF7-1EE5CA8FF90D}" destId="{FD1F2962-53E5-4637-8263-B7CEC6284CAE}" srcOrd="3" destOrd="0" parTransId="{C300FD96-4749-4A7B-8AAC-D8D30A7BEAD6}" sibTransId="{00FE2838-0CEC-4612-9B5C-78D858FE637D}"/>
    <dgm:cxn modelId="{C70FDA4F-543E-4096-89CB-527A5CC3B618}" type="presOf" srcId="{FD1F2962-53E5-4637-8263-B7CEC6284CAE}" destId="{B68EB081-1FA3-494B-B3C4-8884923D0563}" srcOrd="0" destOrd="0" presId="urn:microsoft.com/office/officeart/2005/8/layout/process2"/>
    <dgm:cxn modelId="{222B0558-5F82-43A2-9A04-3549B3EF32F3}" srcId="{2BF9EFAF-2AC0-44EA-BCF7-1EE5CA8FF90D}" destId="{8F201198-1CD8-48AC-ACD4-CF5B1E724153}" srcOrd="2" destOrd="0" parTransId="{9135D575-94AE-405A-B5E1-229FFE561BB2}" sibTransId="{029EE5CC-EDCF-409A-BADC-1485827A4173}"/>
    <dgm:cxn modelId="{4CD4957F-E466-4434-9C83-D37241E2AAED}" type="presOf" srcId="{8B1365A6-EEB1-4E9D-9C00-7722DACD8E27}" destId="{744B5E4D-E265-4AD4-995C-D7E4A523234B}" srcOrd="0" destOrd="0" presId="urn:microsoft.com/office/officeart/2005/8/layout/process2"/>
    <dgm:cxn modelId="{71C46595-52C6-4BD8-B6BF-6E8D28A6DA15}" type="presOf" srcId="{1FBF64CE-AA9D-45E5-9254-BFBEBCB814BF}" destId="{84F61844-F73C-4746-964B-C41F34041DCE}" srcOrd="0" destOrd="0" presId="urn:microsoft.com/office/officeart/2005/8/layout/process2"/>
    <dgm:cxn modelId="{ED1390BE-08F3-4E5F-8BC3-8707D2382A35}" type="presOf" srcId="{029EE5CC-EDCF-409A-BADC-1485827A4173}" destId="{559A9E65-C1BC-4DC5-B6DF-F5AC0B47CAFB}" srcOrd="1" destOrd="0" presId="urn:microsoft.com/office/officeart/2005/8/layout/process2"/>
    <dgm:cxn modelId="{53D672C1-DF8E-40A1-9AF4-ABA30B9A8665}" type="presOf" srcId="{00FE2838-0CEC-4612-9B5C-78D858FE637D}" destId="{A2E05758-873D-4A83-A1E3-F4B100CCE8EA}" srcOrd="0" destOrd="0" presId="urn:microsoft.com/office/officeart/2005/8/layout/process2"/>
    <dgm:cxn modelId="{01CCBBC5-EA91-49FC-BD29-83205F4DC82F}" srcId="{2BF9EFAF-2AC0-44EA-BCF7-1EE5CA8FF90D}" destId="{8B1365A6-EEB1-4E9D-9C00-7722DACD8E27}" srcOrd="4" destOrd="0" parTransId="{C1654126-844E-4DAD-95D3-A883D1B9B62E}" sibTransId="{149FAF29-712D-4C7C-B9B5-0419D5BD8F25}"/>
    <dgm:cxn modelId="{89E833C8-B0E2-4C5E-B6AA-8DBECE68B536}" type="presOf" srcId="{E9DAB40C-5678-4B30-B607-21149A232147}" destId="{647F100A-0E8B-4945-AD06-0B4145712891}" srcOrd="0" destOrd="0" presId="urn:microsoft.com/office/officeart/2005/8/layout/process2"/>
    <dgm:cxn modelId="{0F8F4CCF-6337-4638-8E52-AC16DB4FA4C8}" srcId="{2BF9EFAF-2AC0-44EA-BCF7-1EE5CA8FF90D}" destId="{E9DAB40C-5678-4B30-B607-21149A232147}" srcOrd="1" destOrd="0" parTransId="{CC582348-A352-4A34-9B8F-FD58322B7AF1}" sibTransId="{1E3B4668-C319-4B95-950F-3655B6B54F97}"/>
    <dgm:cxn modelId="{BC184DDB-2B68-411E-B2E3-EE3791887A72}" type="presOf" srcId="{1E3B4668-C319-4B95-950F-3655B6B54F97}" destId="{1D1B56BF-0A51-4999-BDA9-0FBC236F4F51}" srcOrd="1" destOrd="0" presId="urn:microsoft.com/office/officeart/2005/8/layout/process2"/>
    <dgm:cxn modelId="{002FC6DC-5B6B-48F8-A75F-83C6A12DE5AC}" type="presOf" srcId="{BEE15EBB-DF4D-4CB6-82C2-47FDB88926FA}" destId="{6D50C34A-BF2E-420A-B654-3B23EE3D5B94}" srcOrd="0" destOrd="0" presId="urn:microsoft.com/office/officeart/2005/8/layout/process2"/>
    <dgm:cxn modelId="{01AF0AE1-60F4-4246-A7FE-11B8AD07A77E}" type="presOf" srcId="{029EE5CC-EDCF-409A-BADC-1485827A4173}" destId="{AF2845D1-AA3A-4AF7-9170-65DA6877BB96}" srcOrd="0" destOrd="0" presId="urn:microsoft.com/office/officeart/2005/8/layout/process2"/>
    <dgm:cxn modelId="{2FB454E2-6878-4C3E-BDF8-35A5B7090EBF}" type="presParOf" srcId="{359E2BC4-18F0-4C59-AC3D-4E5BA2797D7D}" destId="{84F61844-F73C-4746-964B-C41F34041DCE}" srcOrd="0" destOrd="0" presId="urn:microsoft.com/office/officeart/2005/8/layout/process2"/>
    <dgm:cxn modelId="{3E6AD41F-FE70-47E2-A0BC-21CD78E71B85}" type="presParOf" srcId="{359E2BC4-18F0-4C59-AC3D-4E5BA2797D7D}" destId="{6D50C34A-BF2E-420A-B654-3B23EE3D5B94}" srcOrd="1" destOrd="0" presId="urn:microsoft.com/office/officeart/2005/8/layout/process2"/>
    <dgm:cxn modelId="{AF2EED57-CD8B-4C1E-ADA6-21C9D36FD4C3}" type="presParOf" srcId="{6D50C34A-BF2E-420A-B654-3B23EE3D5B94}" destId="{5BA6143A-07D6-46FA-AA24-FBD94536069E}" srcOrd="0" destOrd="0" presId="urn:microsoft.com/office/officeart/2005/8/layout/process2"/>
    <dgm:cxn modelId="{F0A2092F-5828-4CB9-96A6-605F80F263DA}" type="presParOf" srcId="{359E2BC4-18F0-4C59-AC3D-4E5BA2797D7D}" destId="{647F100A-0E8B-4945-AD06-0B4145712891}" srcOrd="2" destOrd="0" presId="urn:microsoft.com/office/officeart/2005/8/layout/process2"/>
    <dgm:cxn modelId="{B6F49E29-7C91-43FB-8FAC-148C8B7C1458}" type="presParOf" srcId="{359E2BC4-18F0-4C59-AC3D-4E5BA2797D7D}" destId="{4639AD40-9D2E-4053-8A57-9A7194CB2428}" srcOrd="3" destOrd="0" presId="urn:microsoft.com/office/officeart/2005/8/layout/process2"/>
    <dgm:cxn modelId="{8AE96AF1-8306-408F-920D-F52140A15364}" type="presParOf" srcId="{4639AD40-9D2E-4053-8A57-9A7194CB2428}" destId="{1D1B56BF-0A51-4999-BDA9-0FBC236F4F51}" srcOrd="0" destOrd="0" presId="urn:microsoft.com/office/officeart/2005/8/layout/process2"/>
    <dgm:cxn modelId="{58158D17-1017-4699-8815-458B8D9EF102}" type="presParOf" srcId="{359E2BC4-18F0-4C59-AC3D-4E5BA2797D7D}" destId="{BC339C61-8723-456B-B34F-B2298FBE3DE0}" srcOrd="4" destOrd="0" presId="urn:microsoft.com/office/officeart/2005/8/layout/process2"/>
    <dgm:cxn modelId="{36214DCA-421B-4C0C-88D0-619BEDA89FC0}" type="presParOf" srcId="{359E2BC4-18F0-4C59-AC3D-4E5BA2797D7D}" destId="{AF2845D1-AA3A-4AF7-9170-65DA6877BB96}" srcOrd="5" destOrd="0" presId="urn:microsoft.com/office/officeart/2005/8/layout/process2"/>
    <dgm:cxn modelId="{757B7476-0F56-4596-AA99-EE99D3B08A4B}" type="presParOf" srcId="{AF2845D1-AA3A-4AF7-9170-65DA6877BB96}" destId="{559A9E65-C1BC-4DC5-B6DF-F5AC0B47CAFB}" srcOrd="0" destOrd="0" presId="urn:microsoft.com/office/officeart/2005/8/layout/process2"/>
    <dgm:cxn modelId="{8D98E6CA-A51C-43EA-B241-ADCBA5E938F2}" type="presParOf" srcId="{359E2BC4-18F0-4C59-AC3D-4E5BA2797D7D}" destId="{B68EB081-1FA3-494B-B3C4-8884923D0563}" srcOrd="6" destOrd="0" presId="urn:microsoft.com/office/officeart/2005/8/layout/process2"/>
    <dgm:cxn modelId="{528B0CE0-169B-40FE-9BDD-BD769B777C40}" type="presParOf" srcId="{359E2BC4-18F0-4C59-AC3D-4E5BA2797D7D}" destId="{A2E05758-873D-4A83-A1E3-F4B100CCE8EA}" srcOrd="7" destOrd="0" presId="urn:microsoft.com/office/officeart/2005/8/layout/process2"/>
    <dgm:cxn modelId="{175F12C3-D5B1-4AE0-BE4A-76CFC6931F78}" type="presParOf" srcId="{A2E05758-873D-4A83-A1E3-F4B100CCE8EA}" destId="{B7BBB9C7-23DF-436D-B108-1EDB287C8F2C}" srcOrd="0" destOrd="0" presId="urn:microsoft.com/office/officeart/2005/8/layout/process2"/>
    <dgm:cxn modelId="{188E9FFC-1323-4D02-82C8-B89A2F3CBD17}" type="presParOf" srcId="{359E2BC4-18F0-4C59-AC3D-4E5BA2797D7D}" destId="{744B5E4D-E265-4AD4-995C-D7E4A523234B}" srcOrd="8" destOrd="0" presId="urn:microsoft.com/office/officeart/2005/8/layout/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72BA9-D6A9-4416-B8D4-87A134FB7F14}">
      <dsp:nvSpPr>
        <dsp:cNvPr id="0" name=""/>
        <dsp:cNvSpPr/>
      </dsp:nvSpPr>
      <dsp:spPr>
        <a:xfrm rot="16200000">
          <a:off x="2106268" y="-2106268"/>
          <a:ext cx="1386508" cy="5599044"/>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eaLnBrk="1" latinLnBrk="0" hangingPunct="1">
            <a:lnSpc>
              <a:spcPct val="90000"/>
            </a:lnSpc>
            <a:spcBef>
              <a:spcPct val="0"/>
            </a:spcBef>
            <a:spcAft>
              <a:spcPct val="35000"/>
            </a:spcAft>
            <a:buNone/>
          </a:pPr>
          <a:r>
            <a:rPr lang="en-US" sz="1700" b="1" kern="1200" dirty="0">
              <a:solidFill>
                <a:schemeClr val="bg1"/>
              </a:solidFill>
              <a:latin typeface="Times New Roman" panose="02020603050405020304" pitchFamily="18" charset="0"/>
              <a:cs typeface="Times New Roman" panose="02020603050405020304" pitchFamily="18" charset="0"/>
            </a:rPr>
            <a:t>Delay in Projects making it difficult to meet timelines resulting in a reputation loss among customers and partners</a:t>
          </a:r>
        </a:p>
      </dsp:txBody>
      <dsp:txXfrm rot="5400000">
        <a:off x="0" y="0"/>
        <a:ext cx="5599044" cy="1039881"/>
      </dsp:txXfrm>
    </dsp:sp>
    <dsp:sp modelId="{4BD484E1-312B-4A38-BBAB-9CD15EBEE0EF}">
      <dsp:nvSpPr>
        <dsp:cNvPr id="0" name=""/>
        <dsp:cNvSpPr/>
      </dsp:nvSpPr>
      <dsp:spPr>
        <a:xfrm>
          <a:off x="5599044" y="0"/>
          <a:ext cx="5599044" cy="1386508"/>
        </a:xfrm>
        <a:prstGeom prst="round1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eaLnBrk="1" latinLnBrk="0" hangingPunct="1">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Maintenance cost behind large department for recruiting new talent</a:t>
          </a:r>
        </a:p>
      </dsp:txBody>
      <dsp:txXfrm>
        <a:off x="5599044" y="0"/>
        <a:ext cx="5599044" cy="1039881"/>
      </dsp:txXfrm>
    </dsp:sp>
    <dsp:sp modelId="{E551CFAC-AAC1-4DDC-B915-234A22FE28E4}">
      <dsp:nvSpPr>
        <dsp:cNvPr id="0" name=""/>
        <dsp:cNvSpPr/>
      </dsp:nvSpPr>
      <dsp:spPr>
        <a:xfrm rot="10800000">
          <a:off x="0" y="1386508"/>
          <a:ext cx="5599044" cy="1386508"/>
        </a:xfrm>
        <a:prstGeom prst="round1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eaLnBrk="1" latinLnBrk="0" hangingPunct="1">
            <a:lnSpc>
              <a:spcPct val="90000"/>
            </a:lnSpc>
            <a:spcBef>
              <a:spcPct val="0"/>
            </a:spcBef>
            <a:spcAft>
              <a:spcPct val="35000"/>
            </a:spcAft>
            <a:buNone/>
          </a:pPr>
          <a:r>
            <a:rPr lang="en-US" sz="1700" b="1" kern="1200" dirty="0">
              <a:solidFill>
                <a:schemeClr val="bg1"/>
              </a:solidFill>
              <a:latin typeface="Times New Roman" panose="02020603050405020304" pitchFamily="18" charset="0"/>
              <a:cs typeface="Times New Roman" panose="02020603050405020304" pitchFamily="18" charset="0"/>
            </a:rPr>
            <a:t>Training new employees incurs additional costs</a:t>
          </a:r>
        </a:p>
      </dsp:txBody>
      <dsp:txXfrm rot="10800000">
        <a:off x="0" y="1733135"/>
        <a:ext cx="5599044" cy="1039881"/>
      </dsp:txXfrm>
    </dsp:sp>
    <dsp:sp modelId="{1A6E5E9C-5801-41FF-84B6-775FE58F99C7}">
      <dsp:nvSpPr>
        <dsp:cNvPr id="0" name=""/>
        <dsp:cNvSpPr/>
      </dsp:nvSpPr>
      <dsp:spPr>
        <a:xfrm rot="5400000">
          <a:off x="7705312" y="-719759"/>
          <a:ext cx="1386508" cy="5599044"/>
        </a:xfrm>
        <a:prstGeom prst="round1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eaLnBrk="1" latinLnBrk="0" hangingPunct="1">
            <a:lnSpc>
              <a:spcPct val="90000"/>
            </a:lnSpc>
            <a:spcBef>
              <a:spcPct val="0"/>
            </a:spcBef>
            <a:spcAft>
              <a:spcPct val="35000"/>
            </a:spcAft>
            <a:buNone/>
          </a:pPr>
          <a:r>
            <a:rPr lang="en-US" sz="1700" b="1" kern="1200" dirty="0">
              <a:solidFill>
                <a:schemeClr val="bg1"/>
              </a:solidFill>
            </a:rPr>
            <a:t>Time involved in acclimatizing for new employees and getting used to company culture leads to further delays in meeting timelines</a:t>
          </a:r>
          <a:r>
            <a:rPr lang="en-US" sz="1700" kern="1200" dirty="0"/>
            <a:t>.</a:t>
          </a:r>
        </a:p>
      </dsp:txBody>
      <dsp:txXfrm rot="-5400000">
        <a:off x="5599045" y="1733136"/>
        <a:ext cx="5599044" cy="1039881"/>
      </dsp:txXfrm>
    </dsp:sp>
    <dsp:sp modelId="{17BAB3FD-F6B7-434D-8940-65C70E9655CD}">
      <dsp:nvSpPr>
        <dsp:cNvPr id="0" name=""/>
        <dsp:cNvSpPr/>
      </dsp:nvSpPr>
      <dsp:spPr>
        <a:xfrm>
          <a:off x="3919331" y="1039881"/>
          <a:ext cx="3359426" cy="693254"/>
        </a:xfrm>
        <a:prstGeom prst="roundRect">
          <a:avLst/>
        </a:prstGeom>
        <a:solidFill>
          <a:srgbClr val="FFC000"/>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eaLnBrk="1" latinLnBrk="0" hangingPunct="1">
            <a:lnSpc>
              <a:spcPct val="90000"/>
            </a:lnSpc>
            <a:spcBef>
              <a:spcPct val="0"/>
            </a:spcBef>
            <a:spcAft>
              <a:spcPct val="35000"/>
            </a:spcAft>
            <a:buClr>
              <a:schemeClr val="accent1"/>
            </a:buClr>
            <a:buSzPts val="2400"/>
            <a:buFont typeface="Wingdings" panose="05000000000000000000" pitchFamily="2" charset="2"/>
            <a:buNone/>
          </a:pPr>
          <a:r>
            <a:rPr lang="en-US" sz="1700" b="1" kern="1200" dirty="0">
              <a:solidFill>
                <a:schemeClr val="bg1"/>
              </a:solidFill>
            </a:rPr>
            <a:t>Problems created by a High Attrition rate</a:t>
          </a:r>
        </a:p>
      </dsp:txBody>
      <dsp:txXfrm>
        <a:off x="3953173" y="1073723"/>
        <a:ext cx="3291742" cy="625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3D0D8-E14E-473A-8C51-74E94D2164A0}">
      <dsp:nvSpPr>
        <dsp:cNvPr id="0" name=""/>
        <dsp:cNvSpPr/>
      </dsp:nvSpPr>
      <dsp:spPr>
        <a:xfrm>
          <a:off x="545" y="101856"/>
          <a:ext cx="1296422" cy="5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General Employee Data</a:t>
          </a:r>
        </a:p>
      </dsp:txBody>
      <dsp:txXfrm>
        <a:off x="190402" y="187970"/>
        <a:ext cx="916708" cy="415798"/>
      </dsp:txXfrm>
    </dsp:sp>
    <dsp:sp modelId="{BC705252-85DE-43A5-8165-4DEE19F2A49C}">
      <dsp:nvSpPr>
        <dsp:cNvPr id="0" name=""/>
        <dsp:cNvSpPr/>
      </dsp:nvSpPr>
      <dsp:spPr>
        <a:xfrm>
          <a:off x="478228" y="737630"/>
          <a:ext cx="341055" cy="341055"/>
        </a:xfrm>
        <a:prstGeom prst="mathPlus">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435" y="868049"/>
        <a:ext cx="250641" cy="80217"/>
      </dsp:txXfrm>
    </dsp:sp>
    <dsp:sp modelId="{9F43ADA7-40F0-4413-B995-0E6B263C3274}">
      <dsp:nvSpPr>
        <dsp:cNvPr id="0" name=""/>
        <dsp:cNvSpPr/>
      </dsp:nvSpPr>
      <dsp:spPr>
        <a:xfrm>
          <a:off x="11535" y="1126434"/>
          <a:ext cx="1274442" cy="5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Employee Satisfaction data</a:t>
          </a:r>
        </a:p>
      </dsp:txBody>
      <dsp:txXfrm>
        <a:off x="198173" y="1212548"/>
        <a:ext cx="901166" cy="415798"/>
      </dsp:txXfrm>
    </dsp:sp>
    <dsp:sp modelId="{B3C415BA-CCE7-4F0F-9A46-86A4AD17F8D9}">
      <dsp:nvSpPr>
        <dsp:cNvPr id="0" name=""/>
        <dsp:cNvSpPr/>
      </dsp:nvSpPr>
      <dsp:spPr>
        <a:xfrm>
          <a:off x="478228" y="1762209"/>
          <a:ext cx="341055" cy="341055"/>
        </a:xfrm>
        <a:prstGeom prst="mathPlus">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23435" y="1892628"/>
        <a:ext cx="250641" cy="80217"/>
      </dsp:txXfrm>
    </dsp:sp>
    <dsp:sp modelId="{860065E7-38D7-40AB-BDED-FE5E5C6B512F}">
      <dsp:nvSpPr>
        <dsp:cNvPr id="0" name=""/>
        <dsp:cNvSpPr/>
      </dsp:nvSpPr>
      <dsp:spPr>
        <a:xfrm>
          <a:off x="55496" y="2151012"/>
          <a:ext cx="1186520" cy="5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Manager Survey Data</a:t>
          </a:r>
        </a:p>
      </dsp:txBody>
      <dsp:txXfrm>
        <a:off x="229258" y="2237126"/>
        <a:ext cx="838996" cy="415798"/>
      </dsp:txXfrm>
    </dsp:sp>
    <dsp:sp modelId="{69591A5B-6733-404F-8138-509312150D1E}">
      <dsp:nvSpPr>
        <dsp:cNvPr id="0" name=""/>
        <dsp:cNvSpPr/>
      </dsp:nvSpPr>
      <dsp:spPr>
        <a:xfrm>
          <a:off x="478228" y="2786787"/>
          <a:ext cx="341055" cy="341055"/>
        </a:xfrm>
        <a:prstGeom prst="mathPlus">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435" y="2917206"/>
        <a:ext cx="250641" cy="80217"/>
      </dsp:txXfrm>
    </dsp:sp>
    <dsp:sp modelId="{FF3238F8-5ECD-4182-9817-BC3AB9724B7F}">
      <dsp:nvSpPr>
        <dsp:cNvPr id="0" name=""/>
        <dsp:cNvSpPr/>
      </dsp:nvSpPr>
      <dsp:spPr>
        <a:xfrm>
          <a:off x="33515" y="3175590"/>
          <a:ext cx="1230481" cy="5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Employee in-time data</a:t>
          </a:r>
        </a:p>
      </dsp:txBody>
      <dsp:txXfrm>
        <a:off x="213715" y="3261704"/>
        <a:ext cx="870081" cy="415798"/>
      </dsp:txXfrm>
    </dsp:sp>
    <dsp:sp modelId="{4FD3D4B4-3100-42E0-B1D8-BBAE9CB3F675}">
      <dsp:nvSpPr>
        <dsp:cNvPr id="0" name=""/>
        <dsp:cNvSpPr/>
      </dsp:nvSpPr>
      <dsp:spPr>
        <a:xfrm>
          <a:off x="478228" y="3811365"/>
          <a:ext cx="341055" cy="341055"/>
        </a:xfrm>
        <a:prstGeom prst="mathPlus">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435" y="3941784"/>
        <a:ext cx="250641" cy="80217"/>
      </dsp:txXfrm>
    </dsp:sp>
    <dsp:sp modelId="{0211A4F1-EFE4-4973-9A37-8FF14D8B4100}">
      <dsp:nvSpPr>
        <dsp:cNvPr id="0" name=""/>
        <dsp:cNvSpPr/>
      </dsp:nvSpPr>
      <dsp:spPr>
        <a:xfrm>
          <a:off x="545" y="4200168"/>
          <a:ext cx="1296422" cy="5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Employee out time data</a:t>
          </a:r>
        </a:p>
      </dsp:txBody>
      <dsp:txXfrm>
        <a:off x="190402" y="4286282"/>
        <a:ext cx="916708" cy="415798"/>
      </dsp:txXfrm>
    </dsp:sp>
    <dsp:sp modelId="{888A73B5-DA3B-4BA0-8FBC-B2ABAFB01365}">
      <dsp:nvSpPr>
        <dsp:cNvPr id="0" name=""/>
        <dsp:cNvSpPr/>
      </dsp:nvSpPr>
      <dsp:spPr>
        <a:xfrm>
          <a:off x="1385172" y="2335652"/>
          <a:ext cx="186992" cy="218746"/>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385172" y="2379401"/>
        <a:ext cx="130894" cy="131248"/>
      </dsp:txXfrm>
    </dsp:sp>
    <dsp:sp modelId="{806E0E02-0AE9-4E00-8EDD-80648AD94E6C}">
      <dsp:nvSpPr>
        <dsp:cNvPr id="0" name=""/>
        <dsp:cNvSpPr/>
      </dsp:nvSpPr>
      <dsp:spPr>
        <a:xfrm>
          <a:off x="1649784" y="1604300"/>
          <a:ext cx="1723001" cy="16814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Combined Source dataset</a:t>
          </a:r>
        </a:p>
      </dsp:txBody>
      <dsp:txXfrm>
        <a:off x="1902112" y="1850543"/>
        <a:ext cx="1218345" cy="1188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61844-F73C-4746-964B-C41F34041DCE}">
      <dsp:nvSpPr>
        <dsp:cNvPr id="0" name=""/>
        <dsp:cNvSpPr/>
      </dsp:nvSpPr>
      <dsp:spPr>
        <a:xfrm>
          <a:off x="0" y="2635"/>
          <a:ext cx="2850449" cy="61613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Build the initial model</a:t>
          </a:r>
        </a:p>
      </dsp:txBody>
      <dsp:txXfrm>
        <a:off x="18046" y="20681"/>
        <a:ext cx="2814357" cy="580045"/>
      </dsp:txXfrm>
    </dsp:sp>
    <dsp:sp modelId="{6D50C34A-BF2E-420A-B654-3B23EE3D5B94}">
      <dsp:nvSpPr>
        <dsp:cNvPr id="0" name=""/>
        <dsp:cNvSpPr/>
      </dsp:nvSpPr>
      <dsp:spPr>
        <a:xfrm rot="5400000">
          <a:off x="1312358" y="630630"/>
          <a:ext cx="225732" cy="277262"/>
        </a:xfrm>
        <a:prstGeom prst="rightArrow">
          <a:avLst>
            <a:gd name="adj1" fmla="val 60000"/>
            <a:gd name="adj2" fmla="val 50000"/>
          </a:avLst>
        </a:prstGeom>
        <a:solidFill>
          <a:srgbClr val="FFC000"/>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342045" y="656395"/>
        <a:ext cx="166358" cy="158012"/>
      </dsp:txXfrm>
    </dsp:sp>
    <dsp:sp modelId="{647F100A-0E8B-4945-AD06-0B4145712891}">
      <dsp:nvSpPr>
        <dsp:cNvPr id="0" name=""/>
        <dsp:cNvSpPr/>
      </dsp:nvSpPr>
      <dsp:spPr>
        <a:xfrm>
          <a:off x="0" y="919750"/>
          <a:ext cx="2850449" cy="61613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 step AIC to reduce variables</a:t>
          </a:r>
        </a:p>
      </dsp:txBody>
      <dsp:txXfrm>
        <a:off x="18046" y="937796"/>
        <a:ext cx="2814357" cy="580045"/>
      </dsp:txXfrm>
    </dsp:sp>
    <dsp:sp modelId="{4639AD40-9D2E-4053-8A57-9A7194CB2428}">
      <dsp:nvSpPr>
        <dsp:cNvPr id="0" name=""/>
        <dsp:cNvSpPr/>
      </dsp:nvSpPr>
      <dsp:spPr>
        <a:xfrm rot="5400000">
          <a:off x="1307039" y="1554837"/>
          <a:ext cx="236370" cy="277262"/>
        </a:xfrm>
        <a:prstGeom prst="rightArrow">
          <a:avLst>
            <a:gd name="adj1" fmla="val 60000"/>
            <a:gd name="adj2" fmla="val 50000"/>
          </a:avLst>
        </a:prstGeom>
        <a:solidFill>
          <a:srgbClr val="FFC000"/>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342046" y="1575283"/>
        <a:ext cx="166358" cy="165459"/>
      </dsp:txXfrm>
    </dsp:sp>
    <dsp:sp modelId="{BC339C61-8723-456B-B34F-B2298FBE3DE0}">
      <dsp:nvSpPr>
        <dsp:cNvPr id="0" name=""/>
        <dsp:cNvSpPr/>
      </dsp:nvSpPr>
      <dsp:spPr>
        <a:xfrm>
          <a:off x="0" y="1851048"/>
          <a:ext cx="2850449" cy="61613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Repeatedly iterate on p-values and VIF till only significant variables are left</a:t>
          </a:r>
        </a:p>
      </dsp:txBody>
      <dsp:txXfrm>
        <a:off x="18046" y="1869094"/>
        <a:ext cx="2814357" cy="580045"/>
      </dsp:txXfrm>
    </dsp:sp>
    <dsp:sp modelId="{AF2845D1-AA3A-4AF7-9170-65DA6877BB96}">
      <dsp:nvSpPr>
        <dsp:cNvPr id="0" name=""/>
        <dsp:cNvSpPr/>
      </dsp:nvSpPr>
      <dsp:spPr>
        <a:xfrm rot="5400000">
          <a:off x="1309699" y="2482589"/>
          <a:ext cx="231051" cy="277262"/>
        </a:xfrm>
        <a:prstGeom prst="rightArrow">
          <a:avLst>
            <a:gd name="adj1" fmla="val 60000"/>
            <a:gd name="adj2" fmla="val 50000"/>
          </a:avLst>
        </a:prstGeom>
        <a:solidFill>
          <a:srgbClr val="FFC000"/>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342046" y="2505695"/>
        <a:ext cx="166358" cy="161736"/>
      </dsp:txXfrm>
    </dsp:sp>
    <dsp:sp modelId="{B68EB081-1FA3-494B-B3C4-8884923D0563}">
      <dsp:nvSpPr>
        <dsp:cNvPr id="0" name=""/>
        <dsp:cNvSpPr/>
      </dsp:nvSpPr>
      <dsp:spPr>
        <a:xfrm>
          <a:off x="0" y="2775255"/>
          <a:ext cx="2850449" cy="61613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 model to make predictions on training data</a:t>
          </a:r>
        </a:p>
      </dsp:txBody>
      <dsp:txXfrm>
        <a:off x="18046" y="2793301"/>
        <a:ext cx="2814357" cy="580045"/>
      </dsp:txXfrm>
    </dsp:sp>
    <dsp:sp modelId="{A2E05758-873D-4A83-A1E3-F4B100CCE8EA}">
      <dsp:nvSpPr>
        <dsp:cNvPr id="0" name=""/>
        <dsp:cNvSpPr/>
      </dsp:nvSpPr>
      <dsp:spPr>
        <a:xfrm rot="5400000">
          <a:off x="1309699" y="3406796"/>
          <a:ext cx="231051" cy="277262"/>
        </a:xfrm>
        <a:prstGeom prst="rightArrow">
          <a:avLst>
            <a:gd name="adj1" fmla="val 60000"/>
            <a:gd name="adj2" fmla="val 50000"/>
          </a:avLst>
        </a:prstGeom>
        <a:solidFill>
          <a:srgbClr val="FFC000"/>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342046" y="3429902"/>
        <a:ext cx="166358" cy="161736"/>
      </dsp:txXfrm>
    </dsp:sp>
    <dsp:sp modelId="{744B5E4D-E265-4AD4-995C-D7E4A523234B}">
      <dsp:nvSpPr>
        <dsp:cNvPr id="0" name=""/>
        <dsp:cNvSpPr/>
      </dsp:nvSpPr>
      <dsp:spPr>
        <a:xfrm>
          <a:off x="0" y="3699462"/>
          <a:ext cx="2850449" cy="61613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Calculate model performance on testing data and re-build model if needed</a:t>
          </a:r>
        </a:p>
      </dsp:txBody>
      <dsp:txXfrm>
        <a:off x="18046" y="3717508"/>
        <a:ext cx="2814357" cy="58004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10-09-2017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42505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solidFill>
                  <a:prstClr val="black">
                    <a:tint val="75000"/>
                  </a:prstClr>
                </a:solidFill>
              </a:rPr>
              <a:t>09-06-2016</a:t>
            </a:r>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Investment Case Study</a:t>
            </a:r>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r>
              <a:rPr lang="en-IN">
                <a:solidFill>
                  <a:prstClr val="black">
                    <a:tint val="75000"/>
                  </a:prstClr>
                </a:solidFill>
              </a:rPr>
              <a:t>1</a:t>
            </a:r>
            <a:endParaRPr lang="en-IN" dirty="0">
              <a:solidFill>
                <a:prstClr val="black">
                  <a:tint val="75000"/>
                </a:prstClr>
              </a:solidFill>
            </a:endParaRPr>
          </a:p>
        </p:txBody>
      </p:sp>
    </p:spTree>
    <p:extLst>
      <p:ext uri="{BB962C8B-B14F-4D97-AF65-F5344CB8AC3E}">
        <p14:creationId xmlns:p14="http://schemas.microsoft.com/office/powerpoint/2010/main" val="90728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798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98251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05482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17168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62253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8135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13104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30145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solidFill>
                  <a:prstClr val="black">
                    <a:tint val="75000"/>
                  </a:prstClr>
                </a:solidFill>
              </a:rPr>
              <a:pPr/>
              <a:t>10-09-2017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4FB9132-D0D3-4182-9F3A-A2B393A6FF1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1114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10-09-2017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10-09-2017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10-09-2017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10-09-2017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7579" y="17281"/>
            <a:ext cx="12268203" cy="6815667"/>
          </a:xfrm>
          <a:prstGeom prst="rect">
            <a:avLst/>
          </a:prstGeom>
        </p:spPr>
      </p:pic>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10-09-2017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pic>
        <p:nvPicPr>
          <p:cNvPr id="1026" name="Picture 2" descr="Image result for upgrad"/>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462332" y="42333"/>
            <a:ext cx="792298" cy="79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solidFill>
                  <a:prstClr val="black">
                    <a:tint val="75000"/>
                  </a:prstClr>
                </a:solidFill>
              </a:rPr>
              <a:pPr/>
              <a:t>10-09-2017</a:t>
            </a:fld>
            <a:endParaRPr lang="en-IN"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solidFill>
                  <a:prstClr val="black">
                    <a:tint val="75000"/>
                  </a:prstClr>
                </a:solidFill>
              </a:rPr>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solidFill>
                  <a:prstClr val="black">
                    <a:tint val="75000"/>
                  </a:prstClr>
                </a:solidFill>
              </a:rPr>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1600109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diagramColors" Target="../diagrams/colors3.xml"/><Relationship Id="rId3" Type="http://schemas.openxmlformats.org/officeDocument/2006/relationships/diagramLayout" Target="../diagrams/layout2.xml"/><Relationship Id="rId7" Type="http://schemas.openxmlformats.org/officeDocument/2006/relationships/image" Target="../media/image8.png"/><Relationship Id="rId12" Type="http://schemas.openxmlformats.org/officeDocument/2006/relationships/diagramQuickStyle" Target="../diagrams/quickStyle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Layout" Target="../diagrams/layout3.xml"/><Relationship Id="rId5" Type="http://schemas.openxmlformats.org/officeDocument/2006/relationships/diagramColors" Target="../diagrams/colors2.xml"/><Relationship Id="rId10" Type="http://schemas.openxmlformats.org/officeDocument/2006/relationships/diagramData" Target="../diagrams/data3.xml"/><Relationship Id="rId4" Type="http://schemas.openxmlformats.org/officeDocument/2006/relationships/diagramQuickStyle" Target="../diagrams/quickStyle2.xml"/><Relationship Id="rId9" Type="http://schemas.openxmlformats.org/officeDocument/2006/relationships/image" Target="../media/image10.jpeg"/><Relationship Id="rId14"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3000" r="-2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927652"/>
          </a:xfrm>
        </p:spPr>
        <p:txBody>
          <a:bodyPr>
            <a:normAutofit fontScale="90000"/>
          </a:bodyPr>
          <a:lstStyle/>
          <a:p>
            <a:r>
              <a:rPr lang="en-IN" sz="3600" dirty="0">
                <a:latin typeface="Stencil" panose="040409050D0802020404" pitchFamily="82" charset="0"/>
              </a:rPr>
              <a:t>Attrition analysis</a:t>
            </a:r>
            <a:br>
              <a:rPr lang="en-IN" sz="3600" dirty="0">
                <a:latin typeface="Stencil" panose="040409050D0802020404" pitchFamily="82" charset="0"/>
              </a:rPr>
            </a:br>
            <a:r>
              <a:rPr lang="en-IN" sz="3600" dirty="0">
                <a:latin typeface="Stencil" panose="040409050D0802020404" pitchFamily="82" charset="0"/>
              </a:rPr>
              <a:t>A case study</a:t>
            </a:r>
          </a:p>
        </p:txBody>
      </p:sp>
      <p:sp>
        <p:nvSpPr>
          <p:cNvPr id="3" name="Subtitle 2"/>
          <p:cNvSpPr>
            <a:spLocks noGrp="1"/>
          </p:cNvSpPr>
          <p:nvPr>
            <p:ph type="subTitle" idx="1"/>
          </p:nvPr>
        </p:nvSpPr>
        <p:spPr>
          <a:xfrm>
            <a:off x="402510" y="4526560"/>
            <a:ext cx="6138856" cy="1817970"/>
          </a:xfrm>
          <a:noFill/>
        </p:spPr>
        <p:txBody>
          <a:bodyPr>
            <a:normAutofit fontScale="55000" lnSpcReduction="20000"/>
          </a:bodyPr>
          <a:lstStyle/>
          <a:p>
            <a:pPr algn="l"/>
            <a:r>
              <a:rPr lang="en-IN" sz="4200" dirty="0"/>
              <a:t> </a:t>
            </a:r>
            <a:r>
              <a:rPr lang="en-IN" sz="3600" b="1" dirty="0"/>
              <a:t>Team Members-</a:t>
            </a:r>
          </a:p>
          <a:p>
            <a:pPr marL="457200" indent="-457200" algn="l">
              <a:buFont typeface="+mj-lt"/>
              <a:buAutoNum type="arabicPeriod"/>
            </a:pPr>
            <a:r>
              <a:rPr lang="en-IN" sz="3600" dirty="0"/>
              <a:t> </a:t>
            </a:r>
            <a:r>
              <a:rPr lang="en-IN" sz="3600" dirty="0" err="1"/>
              <a:t>Anugraha</a:t>
            </a:r>
            <a:r>
              <a:rPr lang="en-IN" sz="3600" dirty="0"/>
              <a:t> Sinha</a:t>
            </a:r>
          </a:p>
          <a:p>
            <a:pPr marL="457200" indent="-457200" algn="l">
              <a:buFont typeface="+mj-lt"/>
              <a:buAutoNum type="arabicPeriod"/>
            </a:pPr>
            <a:r>
              <a:rPr lang="en-IN" sz="3600" dirty="0"/>
              <a:t> </a:t>
            </a:r>
            <a:r>
              <a:rPr lang="en-IN" sz="3600" dirty="0" err="1"/>
              <a:t>Ranjidha</a:t>
            </a:r>
            <a:r>
              <a:rPr lang="en-IN" sz="3600" dirty="0"/>
              <a:t> </a:t>
            </a:r>
            <a:r>
              <a:rPr lang="en-IN" sz="3600" dirty="0" err="1"/>
              <a:t>Rajan</a:t>
            </a:r>
            <a:endParaRPr lang="en-IN" sz="3600" dirty="0"/>
          </a:p>
          <a:p>
            <a:pPr marL="457200" indent="-457200" algn="l">
              <a:buFont typeface="+mj-lt"/>
              <a:buAutoNum type="arabicPeriod"/>
            </a:pPr>
            <a:r>
              <a:rPr lang="en-IN" sz="3600" dirty="0"/>
              <a:t> Soumadiptya Chakraborty</a:t>
            </a:r>
          </a:p>
          <a:p>
            <a:pPr marL="457200" indent="-457200" algn="l">
              <a:buFont typeface="+mj-lt"/>
              <a:buAutoNum type="arabicPeriod"/>
            </a:pPr>
            <a:r>
              <a:rPr lang="en-IN" sz="3600" dirty="0"/>
              <a:t> </a:t>
            </a:r>
            <a:r>
              <a:rPr lang="en-IN" sz="3600" dirty="0" err="1"/>
              <a:t>Nihar</a:t>
            </a:r>
            <a:r>
              <a:rPr lang="en-IN" sz="3600" dirty="0"/>
              <a:t> </a:t>
            </a:r>
            <a:r>
              <a:rPr lang="en-IN" sz="3600" dirty="0" err="1"/>
              <a:t>Behera</a:t>
            </a:r>
            <a:endParaRPr lang="en-IN" sz="36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158242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6609" y="4391522"/>
            <a:ext cx="3195391" cy="461665"/>
          </a:xfrm>
          <a:prstGeom prst="rect">
            <a:avLst/>
          </a:prstGeom>
          <a:noFill/>
        </p:spPr>
        <p:txBody>
          <a:bodyPr wrap="square" rtlCol="0">
            <a:spAutoFit/>
          </a:bodyPr>
          <a:lstStyle/>
          <a:p>
            <a:r>
              <a:rPr lang="en-US" sz="1200" b="1" i="1" dirty="0">
                <a:solidFill>
                  <a:schemeClr val="bg1"/>
                </a:solidFill>
              </a:rPr>
              <a:t>Plot Methodology </a:t>
            </a:r>
            <a:r>
              <a:rPr lang="en-US" sz="1200" dirty="0">
                <a:solidFill>
                  <a:schemeClr val="bg1"/>
                </a:solidFill>
              </a:rPr>
              <a:t>	: Segmented Column plots</a:t>
            </a:r>
          </a:p>
          <a:p>
            <a:r>
              <a:rPr lang="en-US" sz="1200" b="1" i="1" dirty="0">
                <a:solidFill>
                  <a:schemeClr val="bg1"/>
                </a:solidFill>
              </a:rPr>
              <a:t>Aggregation</a:t>
            </a:r>
            <a:r>
              <a:rPr lang="en-US" sz="1200" dirty="0">
                <a:solidFill>
                  <a:schemeClr val="bg1"/>
                </a:solidFill>
              </a:rPr>
              <a:t>		: Various  (as per plot)</a:t>
            </a:r>
          </a:p>
        </p:txBody>
      </p:sp>
      <p:sp>
        <p:nvSpPr>
          <p:cNvPr id="8" name="TextBox 7"/>
          <p:cNvSpPr txBox="1"/>
          <p:nvPr/>
        </p:nvSpPr>
        <p:spPr>
          <a:xfrm>
            <a:off x="6542202" y="4853187"/>
            <a:ext cx="5327882" cy="1723549"/>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G(21) – Trainings in last year</a:t>
            </a:r>
          </a:p>
          <a:p>
            <a:r>
              <a:rPr lang="en-US" sz="1400" dirty="0">
                <a:solidFill>
                  <a:schemeClr val="bg1"/>
                </a:solidFill>
              </a:rPr>
              <a:t>Employees who has 0,2 &amp; 3 training sessions in the last year have a higher attrition rate, rather than the ones who had 1 or more than 3 training sessions.</a:t>
            </a:r>
          </a:p>
          <a:p>
            <a:r>
              <a:rPr lang="en-US" sz="1400" dirty="0">
                <a:solidFill>
                  <a:schemeClr val="bg1"/>
                </a:solidFill>
              </a:rPr>
              <a:t>It seems no training or only some training is not appreciated by employees.</a:t>
            </a:r>
            <a:endParaRPr lang="en-US" dirty="0">
              <a:solidFill>
                <a:schemeClr val="bg1"/>
              </a:solidFill>
            </a:endParaRPr>
          </a:p>
        </p:txBody>
      </p:sp>
      <p:sp>
        <p:nvSpPr>
          <p:cNvPr id="9" name="TextBox 8"/>
          <p:cNvSpPr txBox="1"/>
          <p:nvPr/>
        </p:nvSpPr>
        <p:spPr>
          <a:xfrm>
            <a:off x="266056" y="1036489"/>
            <a:ext cx="5825945" cy="2277547"/>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G(14) – </a:t>
            </a:r>
            <a:r>
              <a:rPr lang="en-US" dirty="0" err="1">
                <a:solidFill>
                  <a:schemeClr val="bg1"/>
                </a:solidFill>
              </a:rPr>
              <a:t>MonthlyIncome</a:t>
            </a:r>
            <a:endParaRPr lang="en-US" dirty="0">
              <a:solidFill>
                <a:schemeClr val="bg1"/>
              </a:solidFill>
            </a:endParaRPr>
          </a:p>
          <a:p>
            <a:r>
              <a:rPr lang="en-US" sz="1400" dirty="0">
                <a:solidFill>
                  <a:schemeClr val="bg1"/>
                </a:solidFill>
              </a:rPr>
              <a:t>Lower monthly income has higher attrition rate, and the attrition rate reduces as the income increases.</a:t>
            </a:r>
            <a:endParaRPr lang="en-US" sz="1400" b="1" i="1" u="sng" dirty="0">
              <a:solidFill>
                <a:schemeClr val="bg1"/>
              </a:solidFill>
            </a:endParaRPr>
          </a:p>
          <a:p>
            <a:endParaRPr lang="en-US" dirty="0">
              <a:solidFill>
                <a:schemeClr val="bg1"/>
              </a:solidFill>
            </a:endParaRPr>
          </a:p>
          <a:p>
            <a:r>
              <a:rPr lang="en-US" dirty="0">
                <a:solidFill>
                  <a:schemeClr val="bg1"/>
                </a:solidFill>
              </a:rPr>
              <a:t>G(20) – Total Experience &amp; G(10) – Experience at XYZ Corp</a:t>
            </a:r>
          </a:p>
          <a:p>
            <a:r>
              <a:rPr lang="en-US" sz="1400" dirty="0">
                <a:solidFill>
                  <a:schemeClr val="bg1"/>
                </a:solidFill>
              </a:rPr>
              <a:t>Very high attrition rate for employees with just 1 year of experience (</a:t>
            </a:r>
            <a:r>
              <a:rPr lang="en-US" sz="1400" dirty="0" err="1">
                <a:solidFill>
                  <a:schemeClr val="bg1"/>
                </a:solidFill>
              </a:rPr>
              <a:t>Freshers</a:t>
            </a:r>
            <a:r>
              <a:rPr lang="en-US" sz="1400" dirty="0">
                <a:solidFill>
                  <a:schemeClr val="bg1"/>
                </a:solidFill>
              </a:rPr>
              <a:t>).  Interestingly, people who have spend 2 years at XYZ Corp have a higher attrition rate.</a:t>
            </a:r>
            <a:endParaRPr lang="en-US" sz="1400" b="1" i="1" u="sng" dirty="0">
              <a:solidFill>
                <a:schemeClr val="bg1"/>
              </a:solidFill>
            </a:endParaRPr>
          </a:p>
        </p:txBody>
      </p:sp>
      <p:sp>
        <p:nvSpPr>
          <p:cNvPr id="11" name="Rectangle 10"/>
          <p:cNvSpPr/>
          <p:nvPr/>
        </p:nvSpPr>
        <p:spPr>
          <a:xfrm>
            <a:off x="1602517" y="196050"/>
            <a:ext cx="8529899" cy="954107"/>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Univariate &amp; Segmented Univariate – Numerical Features</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Analysis (3/4)</a:t>
            </a:r>
          </a:p>
        </p:txBody>
      </p:sp>
      <p:pic>
        <p:nvPicPr>
          <p:cNvPr id="2" name="Picture 1"/>
          <p:cNvPicPr>
            <a:picLocks noChangeAspect="1"/>
          </p:cNvPicPr>
          <p:nvPr/>
        </p:nvPicPr>
        <p:blipFill>
          <a:blip r:embed="rId2"/>
          <a:stretch>
            <a:fillRect/>
          </a:stretch>
        </p:blipFill>
        <p:spPr>
          <a:xfrm>
            <a:off x="6339871" y="1150156"/>
            <a:ext cx="5732544" cy="3269444"/>
          </a:xfrm>
          <a:prstGeom prst="rect">
            <a:avLst/>
          </a:prstGeom>
        </p:spPr>
      </p:pic>
      <p:pic>
        <p:nvPicPr>
          <p:cNvPr id="3" name="Picture 2"/>
          <p:cNvPicPr>
            <a:picLocks noChangeAspect="1"/>
          </p:cNvPicPr>
          <p:nvPr/>
        </p:nvPicPr>
        <p:blipFill>
          <a:blip r:embed="rId3"/>
          <a:stretch>
            <a:fillRect/>
          </a:stretch>
        </p:blipFill>
        <p:spPr>
          <a:xfrm>
            <a:off x="115778" y="3314037"/>
            <a:ext cx="5951831" cy="3397122"/>
          </a:xfrm>
          <a:prstGeom prst="rect">
            <a:avLst/>
          </a:prstGeom>
        </p:spPr>
      </p:pic>
    </p:spTree>
    <p:extLst>
      <p:ext uri="{BB962C8B-B14F-4D97-AF65-F5344CB8AC3E}">
        <p14:creationId xmlns:p14="http://schemas.microsoft.com/office/powerpoint/2010/main" val="219330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087451" y="3201095"/>
            <a:ext cx="3195391" cy="461665"/>
          </a:xfrm>
          <a:prstGeom prst="rect">
            <a:avLst/>
          </a:prstGeom>
          <a:noFill/>
        </p:spPr>
        <p:txBody>
          <a:bodyPr wrap="square" rtlCol="0">
            <a:spAutoFit/>
          </a:bodyPr>
          <a:lstStyle/>
          <a:p>
            <a:r>
              <a:rPr lang="en-US" sz="1200" b="1" i="1" dirty="0">
                <a:solidFill>
                  <a:schemeClr val="bg1"/>
                </a:solidFill>
              </a:rPr>
              <a:t>Plot Methodology </a:t>
            </a:r>
            <a:r>
              <a:rPr lang="en-US" sz="1200" dirty="0">
                <a:solidFill>
                  <a:schemeClr val="bg1"/>
                </a:solidFill>
              </a:rPr>
              <a:t>	: Segmented Column plots</a:t>
            </a:r>
          </a:p>
          <a:p>
            <a:r>
              <a:rPr lang="en-US" sz="1200" b="1" i="1" dirty="0">
                <a:solidFill>
                  <a:schemeClr val="bg1"/>
                </a:solidFill>
              </a:rPr>
              <a:t>Aggregation</a:t>
            </a:r>
            <a:r>
              <a:rPr lang="en-US" sz="1200" dirty="0">
                <a:solidFill>
                  <a:schemeClr val="bg1"/>
                </a:solidFill>
              </a:rPr>
              <a:t>		: Various  (as per plot)</a:t>
            </a:r>
          </a:p>
        </p:txBody>
      </p:sp>
      <p:sp>
        <p:nvSpPr>
          <p:cNvPr id="8" name="TextBox 7"/>
          <p:cNvSpPr txBox="1"/>
          <p:nvPr/>
        </p:nvSpPr>
        <p:spPr>
          <a:xfrm>
            <a:off x="6538003" y="1100524"/>
            <a:ext cx="5327882" cy="2431435"/>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G(27) – Work Life Balance</a:t>
            </a:r>
          </a:p>
          <a:p>
            <a:r>
              <a:rPr lang="en-US" sz="1400" dirty="0">
                <a:solidFill>
                  <a:schemeClr val="bg1"/>
                </a:solidFill>
              </a:rPr>
              <a:t>Work life balance by obvious reasons, has high influence on attrition. Work life balance =1 equates to around 30% attrition.</a:t>
            </a:r>
          </a:p>
          <a:p>
            <a:endParaRPr lang="en-US" sz="1400" dirty="0">
              <a:solidFill>
                <a:schemeClr val="bg1"/>
              </a:solidFill>
            </a:endParaRPr>
          </a:p>
          <a:p>
            <a:r>
              <a:rPr lang="en-US" dirty="0">
                <a:solidFill>
                  <a:schemeClr val="bg1"/>
                </a:solidFill>
              </a:rPr>
              <a:t>G(27) – Performance Rating</a:t>
            </a:r>
          </a:p>
          <a:p>
            <a:r>
              <a:rPr lang="en-US" sz="1400" dirty="0">
                <a:solidFill>
                  <a:schemeClr val="bg1"/>
                </a:solidFill>
              </a:rPr>
              <a:t>Interestingly employees do not heave much importance to performance rating that managers give and hence attrition seems not effected.</a:t>
            </a:r>
          </a:p>
          <a:p>
            <a:endParaRPr lang="en-US" sz="1400" dirty="0">
              <a:solidFill>
                <a:schemeClr val="bg1"/>
              </a:solidFill>
            </a:endParaRPr>
          </a:p>
        </p:txBody>
      </p:sp>
      <p:sp>
        <p:nvSpPr>
          <p:cNvPr id="9" name="TextBox 8"/>
          <p:cNvSpPr txBox="1"/>
          <p:nvPr/>
        </p:nvSpPr>
        <p:spPr>
          <a:xfrm>
            <a:off x="0" y="1036489"/>
            <a:ext cx="6426200" cy="3046988"/>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G(25) – Environment Satisfaction</a:t>
            </a:r>
          </a:p>
          <a:p>
            <a:r>
              <a:rPr lang="en-US" sz="1400" dirty="0">
                <a:solidFill>
                  <a:schemeClr val="bg1"/>
                </a:solidFill>
              </a:rPr>
              <a:t>Attrition rate is very high (~ 25%) when Environment Satisfaction = 1. Attrition percentage reduces as environment satisfaction increases.</a:t>
            </a:r>
            <a:endParaRPr lang="en-US" sz="1400" b="1" i="1" u="sng" dirty="0">
              <a:solidFill>
                <a:schemeClr val="bg1"/>
              </a:solidFill>
            </a:endParaRPr>
          </a:p>
          <a:p>
            <a:endParaRPr lang="en-US" dirty="0">
              <a:solidFill>
                <a:schemeClr val="bg1"/>
              </a:solidFill>
            </a:endParaRPr>
          </a:p>
          <a:p>
            <a:r>
              <a:rPr lang="en-US" dirty="0">
                <a:solidFill>
                  <a:schemeClr val="bg1"/>
                </a:solidFill>
              </a:rPr>
              <a:t>G(26) – Job Satisfaction</a:t>
            </a:r>
          </a:p>
          <a:p>
            <a:r>
              <a:rPr lang="en-US" sz="1400" dirty="0">
                <a:solidFill>
                  <a:schemeClr val="bg1"/>
                </a:solidFill>
              </a:rPr>
              <a:t>Job Satisfaction seem to be highly influential parameter. There is clear decrease in attrition as job satisfaction increases, which is an obvious reason.</a:t>
            </a:r>
          </a:p>
          <a:p>
            <a:endParaRPr lang="en-US" dirty="0">
              <a:solidFill>
                <a:schemeClr val="bg1"/>
              </a:solidFill>
            </a:endParaRPr>
          </a:p>
          <a:p>
            <a:r>
              <a:rPr lang="en-US" dirty="0">
                <a:solidFill>
                  <a:schemeClr val="bg1"/>
                </a:solidFill>
              </a:rPr>
              <a:t>G(23) – </a:t>
            </a:r>
            <a:r>
              <a:rPr lang="en-US" dirty="0" err="1">
                <a:solidFill>
                  <a:schemeClr val="bg1"/>
                </a:solidFill>
              </a:rPr>
              <a:t>Yrs</a:t>
            </a:r>
            <a:r>
              <a:rPr lang="en-US" dirty="0">
                <a:solidFill>
                  <a:schemeClr val="bg1"/>
                </a:solidFill>
              </a:rPr>
              <a:t> since Promotion G(24) – </a:t>
            </a:r>
            <a:r>
              <a:rPr lang="en-US" dirty="0" err="1">
                <a:solidFill>
                  <a:schemeClr val="bg1"/>
                </a:solidFill>
              </a:rPr>
              <a:t>Yrs</a:t>
            </a:r>
            <a:r>
              <a:rPr lang="en-US" dirty="0">
                <a:solidFill>
                  <a:schemeClr val="bg1"/>
                </a:solidFill>
              </a:rPr>
              <a:t> with Same Manager</a:t>
            </a:r>
          </a:p>
          <a:p>
            <a:r>
              <a:rPr lang="en-US" sz="1400" dirty="0">
                <a:solidFill>
                  <a:schemeClr val="bg1"/>
                </a:solidFill>
              </a:rPr>
              <a:t>7 years seems to be an important crucial year both for Promotion and same Manager perspective. Attrition rate seems to be high at 7</a:t>
            </a:r>
            <a:r>
              <a:rPr lang="en-US" sz="1400" baseline="30000" dirty="0">
                <a:solidFill>
                  <a:schemeClr val="bg1"/>
                </a:solidFill>
              </a:rPr>
              <a:t>th</a:t>
            </a:r>
            <a:r>
              <a:rPr lang="en-US" sz="1400" dirty="0">
                <a:solidFill>
                  <a:schemeClr val="bg1"/>
                </a:solidFill>
              </a:rPr>
              <a:t> year for both categories.</a:t>
            </a:r>
            <a:endParaRPr lang="en-US" sz="1400" b="1" i="1" u="sng" dirty="0">
              <a:solidFill>
                <a:schemeClr val="bg1"/>
              </a:solidFill>
            </a:endParaRPr>
          </a:p>
        </p:txBody>
      </p:sp>
      <p:sp>
        <p:nvSpPr>
          <p:cNvPr id="11" name="Rectangle 10"/>
          <p:cNvSpPr/>
          <p:nvPr/>
        </p:nvSpPr>
        <p:spPr>
          <a:xfrm>
            <a:off x="998986" y="196050"/>
            <a:ext cx="9736961" cy="954107"/>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Univariate &amp; Segmented Univariate – Numerical Features (</a:t>
            </a:r>
            <a:r>
              <a:rPr lang="en-US" sz="28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Contd</a:t>
            </a: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Analysis (4/4)</a:t>
            </a:r>
          </a:p>
        </p:txBody>
      </p:sp>
      <p:pic>
        <p:nvPicPr>
          <p:cNvPr id="4" name="Picture 3"/>
          <p:cNvPicPr>
            <a:picLocks noChangeAspect="1"/>
          </p:cNvPicPr>
          <p:nvPr/>
        </p:nvPicPr>
        <p:blipFill>
          <a:blip r:embed="rId2"/>
          <a:stretch>
            <a:fillRect/>
          </a:stretch>
        </p:blipFill>
        <p:spPr>
          <a:xfrm>
            <a:off x="6731000" y="3650060"/>
            <a:ext cx="5461000" cy="3114575"/>
          </a:xfrm>
          <a:prstGeom prst="rect">
            <a:avLst/>
          </a:prstGeom>
        </p:spPr>
      </p:pic>
      <p:grpSp>
        <p:nvGrpSpPr>
          <p:cNvPr id="10" name="Group 9"/>
          <p:cNvGrpSpPr/>
          <p:nvPr/>
        </p:nvGrpSpPr>
        <p:grpSpPr>
          <a:xfrm>
            <a:off x="165100" y="4154475"/>
            <a:ext cx="4470500" cy="2569444"/>
            <a:chOff x="266056" y="3523532"/>
            <a:chExt cx="5029944" cy="3021012"/>
          </a:xfrm>
        </p:grpSpPr>
        <p:pic>
          <p:nvPicPr>
            <p:cNvPr id="5" name="Picture 4"/>
            <p:cNvPicPr>
              <a:picLocks noChangeAspect="1"/>
            </p:cNvPicPr>
            <p:nvPr/>
          </p:nvPicPr>
          <p:blipFill>
            <a:blip r:embed="rId3"/>
            <a:stretch>
              <a:fillRect/>
            </a:stretch>
          </p:blipFill>
          <p:spPr>
            <a:xfrm>
              <a:off x="266056" y="3523532"/>
              <a:ext cx="2344240" cy="3021012"/>
            </a:xfrm>
            <a:prstGeom prst="rect">
              <a:avLst/>
            </a:prstGeom>
          </p:spPr>
        </p:pic>
        <p:pic>
          <p:nvPicPr>
            <p:cNvPr id="6" name="Picture 5"/>
            <p:cNvPicPr>
              <a:picLocks noChangeAspect="1"/>
            </p:cNvPicPr>
            <p:nvPr/>
          </p:nvPicPr>
          <p:blipFill>
            <a:blip r:embed="rId4"/>
            <a:stretch>
              <a:fillRect/>
            </a:stretch>
          </p:blipFill>
          <p:spPr>
            <a:xfrm>
              <a:off x="2616366" y="3523532"/>
              <a:ext cx="2679634" cy="3018673"/>
            </a:xfrm>
            <a:prstGeom prst="rect">
              <a:avLst/>
            </a:prstGeom>
          </p:spPr>
        </p:pic>
      </p:grpSp>
    </p:spTree>
    <p:extLst>
      <p:ext uri="{BB962C8B-B14F-4D97-AF65-F5344CB8AC3E}">
        <p14:creationId xmlns:p14="http://schemas.microsoft.com/office/powerpoint/2010/main" val="78288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9538" y="196050"/>
            <a:ext cx="4755853" cy="954107"/>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Bivariate Analysis - Correlation</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between numerical variables</a:t>
            </a:r>
          </a:p>
        </p:txBody>
      </p:sp>
      <p:sp>
        <p:nvSpPr>
          <p:cNvPr id="6" name="TextBox 5"/>
          <p:cNvSpPr txBox="1"/>
          <p:nvPr/>
        </p:nvSpPr>
        <p:spPr>
          <a:xfrm>
            <a:off x="5867465" y="1150157"/>
            <a:ext cx="6085086" cy="3385542"/>
          </a:xfrm>
          <a:prstGeom prst="rect">
            <a:avLst/>
          </a:prstGeom>
          <a:noFill/>
        </p:spPr>
        <p:txBody>
          <a:bodyPr wrap="square" rtlCol="0">
            <a:spAutoFit/>
          </a:bodyPr>
          <a:lstStyle/>
          <a:p>
            <a:r>
              <a:rPr lang="en-US" b="1" dirty="0">
                <a:solidFill>
                  <a:schemeClr val="bg1"/>
                </a:solidFill>
              </a:rPr>
              <a:t>Fundamental of correlation in regression:</a:t>
            </a:r>
          </a:p>
          <a:p>
            <a:pPr marL="285750" indent="-285750">
              <a:spcAft>
                <a:spcPts val="600"/>
              </a:spcAft>
              <a:buFont typeface="Arial" panose="020B0604020202020204" pitchFamily="34" charset="0"/>
              <a:buChar char="•"/>
            </a:pPr>
            <a:r>
              <a:rPr lang="en-US" sz="1600" dirty="0">
                <a:solidFill>
                  <a:schemeClr val="bg1"/>
                </a:solidFill>
              </a:rPr>
              <a:t>One of the objectives to identify significant variables which effect the business problem. Patterns in highly correlated variables will invariably be reflective of this significance.</a:t>
            </a:r>
          </a:p>
          <a:p>
            <a:pPr marL="285750" indent="-285750">
              <a:spcAft>
                <a:spcPts val="600"/>
              </a:spcAft>
              <a:buFont typeface="Arial" panose="020B0604020202020204" pitchFamily="34" charset="0"/>
              <a:buChar char="•"/>
            </a:pPr>
            <a:r>
              <a:rPr lang="en-US" sz="1600" dirty="0">
                <a:solidFill>
                  <a:schemeClr val="bg1"/>
                </a:solidFill>
              </a:rPr>
              <a:t>Fundamentally, regression based models work on the principle of </a:t>
            </a:r>
          </a:p>
          <a:p>
            <a:pPr>
              <a:spcAft>
                <a:spcPts val="600"/>
              </a:spcAft>
            </a:pPr>
            <a:r>
              <a:rPr lang="en-US" sz="1600" i="1" dirty="0">
                <a:solidFill>
                  <a:schemeClr val="bg1"/>
                </a:solidFill>
              </a:rPr>
              <a:t>	</a:t>
            </a:r>
            <a:r>
              <a:rPr lang="en-US" sz="1600" b="1" i="1" u="sng" dirty="0">
                <a:solidFill>
                  <a:schemeClr val="bg1"/>
                </a:solidFill>
              </a:rPr>
              <a:t>Dependent = coefficient*</a:t>
            </a:r>
            <a:r>
              <a:rPr lang="en-US" sz="1600" b="1" i="1" u="sng" dirty="0" err="1">
                <a:solidFill>
                  <a:schemeClr val="bg1"/>
                </a:solidFill>
              </a:rPr>
              <a:t>independentVar</a:t>
            </a:r>
            <a:r>
              <a:rPr lang="en-US" sz="1600" b="1" i="1" u="sng" dirty="0">
                <a:solidFill>
                  <a:schemeClr val="bg1"/>
                </a:solidFill>
              </a:rPr>
              <a:t> + constant</a:t>
            </a:r>
          </a:p>
          <a:p>
            <a:pPr marL="292100">
              <a:spcAft>
                <a:spcPts val="600"/>
              </a:spcAft>
            </a:pPr>
            <a:r>
              <a:rPr lang="en-US" sz="1600" dirty="0">
                <a:solidFill>
                  <a:schemeClr val="bg1"/>
                </a:solidFill>
              </a:rPr>
              <a:t>Having co-related features defeat the purpose of independent variables</a:t>
            </a:r>
          </a:p>
          <a:p>
            <a:pPr marL="285750" indent="-285750">
              <a:spcAft>
                <a:spcPts val="600"/>
              </a:spcAft>
              <a:buFont typeface="Arial" panose="020B0604020202020204" pitchFamily="34" charset="0"/>
              <a:buChar char="•"/>
            </a:pPr>
            <a:r>
              <a:rPr lang="en-US" sz="1600" dirty="0">
                <a:solidFill>
                  <a:schemeClr val="bg1"/>
                </a:solidFill>
              </a:rPr>
              <a:t>Having multiple correlated variables in the model, will undermine the detection and prediction capability of the model as it would require more number of iterations to reach the global minima during iterative regression approach.</a:t>
            </a:r>
          </a:p>
        </p:txBody>
      </p:sp>
      <p:pic>
        <p:nvPicPr>
          <p:cNvPr id="3" name="Picture 2"/>
          <p:cNvPicPr>
            <a:picLocks noChangeAspect="1"/>
          </p:cNvPicPr>
          <p:nvPr/>
        </p:nvPicPr>
        <p:blipFill>
          <a:blip r:embed="rId2"/>
          <a:stretch>
            <a:fillRect/>
          </a:stretch>
        </p:blipFill>
        <p:spPr>
          <a:xfrm>
            <a:off x="100077" y="1063128"/>
            <a:ext cx="5665788" cy="5744072"/>
          </a:xfrm>
          <a:prstGeom prst="rect">
            <a:avLst/>
          </a:prstGeom>
        </p:spPr>
      </p:pic>
      <p:sp>
        <p:nvSpPr>
          <p:cNvPr id="7" name="TextBox 6"/>
          <p:cNvSpPr txBox="1"/>
          <p:nvPr/>
        </p:nvSpPr>
        <p:spPr>
          <a:xfrm>
            <a:off x="5867465" y="5018299"/>
            <a:ext cx="6085086" cy="1631216"/>
          </a:xfrm>
          <a:prstGeom prst="rect">
            <a:avLst/>
          </a:prstGeom>
          <a:noFill/>
        </p:spPr>
        <p:txBody>
          <a:bodyPr wrap="square" rtlCol="0">
            <a:spAutoFit/>
          </a:bodyPr>
          <a:lstStyle/>
          <a:p>
            <a:r>
              <a:rPr lang="en-US" b="1" dirty="0">
                <a:solidFill>
                  <a:schemeClr val="bg1"/>
                </a:solidFill>
              </a:rPr>
              <a:t>HR Case Study Data set (merged)</a:t>
            </a:r>
          </a:p>
          <a:p>
            <a:endParaRPr lang="en-US" b="1" dirty="0">
              <a:solidFill>
                <a:schemeClr val="bg1"/>
              </a:solidFill>
            </a:endParaRPr>
          </a:p>
          <a:p>
            <a:r>
              <a:rPr lang="en-US" sz="1600" dirty="0">
                <a:solidFill>
                  <a:schemeClr val="bg1"/>
                </a:solidFill>
              </a:rPr>
              <a:t>There is no significant/strong correlation seen between any 2 variables. However, there are changes that correlation may exist between we evaluate 3 or more variables together. Such an analysis will be taken up during </a:t>
            </a:r>
            <a:r>
              <a:rPr lang="en-US" sz="1600" dirty="0" err="1">
                <a:solidFill>
                  <a:schemeClr val="bg1"/>
                </a:solidFill>
              </a:rPr>
              <a:t>stepAIC</a:t>
            </a:r>
            <a:r>
              <a:rPr lang="en-US" sz="1600" dirty="0">
                <a:solidFill>
                  <a:schemeClr val="bg1"/>
                </a:solidFill>
              </a:rPr>
              <a:t> evaluation.</a:t>
            </a:r>
          </a:p>
        </p:txBody>
      </p:sp>
    </p:spTree>
    <p:extLst>
      <p:ext uri="{BB962C8B-B14F-4D97-AF65-F5344CB8AC3E}">
        <p14:creationId xmlns:p14="http://schemas.microsoft.com/office/powerpoint/2010/main" val="17006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169" y="0"/>
            <a:ext cx="9313817" cy="856138"/>
          </a:xfrm>
        </p:spPr>
        <p:txBody>
          <a:bodyPr/>
          <a:lstStyle/>
          <a:p>
            <a:pPr algn="ctr"/>
            <a:r>
              <a:rPr lang="en-US" dirty="0">
                <a:solidFill>
                  <a:schemeClr val="bg1"/>
                </a:solidFill>
              </a:rPr>
              <a:t>Outlier Treatment</a:t>
            </a:r>
          </a:p>
        </p:txBody>
      </p:sp>
      <p:pic>
        <p:nvPicPr>
          <p:cNvPr id="4" name="Picture 3"/>
          <p:cNvPicPr>
            <a:picLocks noChangeAspect="1"/>
          </p:cNvPicPr>
          <p:nvPr/>
        </p:nvPicPr>
        <p:blipFill>
          <a:blip r:embed="rId2"/>
          <a:stretch>
            <a:fillRect/>
          </a:stretch>
        </p:blipFill>
        <p:spPr>
          <a:xfrm>
            <a:off x="177800" y="1237836"/>
            <a:ext cx="2997201" cy="449902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261944110"/>
              </p:ext>
            </p:extLst>
          </p:nvPr>
        </p:nvGraphicFramePr>
        <p:xfrm>
          <a:off x="4537" y="5736859"/>
          <a:ext cx="3284763" cy="1071033"/>
        </p:xfrm>
        <a:graphic>
          <a:graphicData uri="http://schemas.openxmlformats.org/drawingml/2006/table">
            <a:tbl>
              <a:tblPr firstRow="1" bandRow="1">
                <a:tableStyleId>{5C22544A-7EE6-4342-B048-85BDC9FD1C3A}</a:tableStyleId>
              </a:tblPr>
              <a:tblGrid>
                <a:gridCol w="1094921">
                  <a:extLst>
                    <a:ext uri="{9D8B030D-6E8A-4147-A177-3AD203B41FA5}">
                      <a16:colId xmlns:a16="http://schemas.microsoft.com/office/drawing/2014/main" val="20000"/>
                    </a:ext>
                  </a:extLst>
                </a:gridCol>
                <a:gridCol w="1094921">
                  <a:extLst>
                    <a:ext uri="{9D8B030D-6E8A-4147-A177-3AD203B41FA5}">
                      <a16:colId xmlns:a16="http://schemas.microsoft.com/office/drawing/2014/main" val="20001"/>
                    </a:ext>
                  </a:extLst>
                </a:gridCol>
                <a:gridCol w="1094921">
                  <a:extLst>
                    <a:ext uri="{9D8B030D-6E8A-4147-A177-3AD203B41FA5}">
                      <a16:colId xmlns:a16="http://schemas.microsoft.com/office/drawing/2014/main" val="20002"/>
                    </a:ext>
                  </a:extLst>
                </a:gridCol>
              </a:tblGrid>
              <a:tr h="357011">
                <a:tc gridSpan="3">
                  <a:txBody>
                    <a:bodyPr/>
                    <a:lstStyle/>
                    <a:p>
                      <a:pPr algn="ctr"/>
                      <a:r>
                        <a:rPr lang="en-US" sz="1400" dirty="0" err="1">
                          <a:solidFill>
                            <a:schemeClr val="bg1"/>
                          </a:solidFill>
                        </a:rPr>
                        <a:t>MonthlyIncome</a:t>
                      </a:r>
                      <a:r>
                        <a:rPr lang="en-US" sz="1400" dirty="0">
                          <a:solidFill>
                            <a:schemeClr val="bg1"/>
                          </a:solidFill>
                        </a:rPr>
                        <a:t> Outlier Treatment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57011">
                <a:tc>
                  <a:txBody>
                    <a:bodyPr/>
                    <a:lstStyle/>
                    <a:p>
                      <a:r>
                        <a:rPr lang="en-US" sz="1400" dirty="0"/>
                        <a:t>Upper</a:t>
                      </a:r>
                      <a:r>
                        <a:rPr lang="en-US" sz="1400" baseline="0" dirty="0"/>
                        <a:t> Edge</a:t>
                      </a:r>
                      <a:endParaRPr lang="en-US" sz="1400" dirty="0"/>
                    </a:p>
                  </a:txBody>
                  <a:tcPr/>
                </a:tc>
                <a:tc>
                  <a:txBody>
                    <a:bodyPr/>
                    <a:lstStyle/>
                    <a:p>
                      <a:r>
                        <a:rPr lang="en-US" sz="1400" dirty="0"/>
                        <a:t>No.</a:t>
                      </a:r>
                      <a:r>
                        <a:rPr lang="en-US" sz="1400" baseline="0" dirty="0"/>
                        <a:t> of rows</a:t>
                      </a:r>
                      <a:endParaRPr lang="en-US" sz="1400" dirty="0"/>
                    </a:p>
                  </a:txBody>
                  <a:tcPr/>
                </a:tc>
                <a:tc>
                  <a:txBody>
                    <a:bodyPr/>
                    <a:lstStyle/>
                    <a:p>
                      <a:r>
                        <a:rPr lang="en-US" sz="1400" dirty="0"/>
                        <a:t>Perc</a:t>
                      </a:r>
                      <a:r>
                        <a:rPr lang="en-US" sz="1400" baseline="0" dirty="0"/>
                        <a:t> of rows</a:t>
                      </a:r>
                      <a:endParaRPr lang="en-US" sz="1400" dirty="0"/>
                    </a:p>
                  </a:txBody>
                  <a:tcPr/>
                </a:tc>
                <a:extLst>
                  <a:ext uri="{0D108BD9-81ED-4DB2-BD59-A6C34878D82A}">
                    <a16:rowId xmlns:a16="http://schemas.microsoft.com/office/drawing/2014/main" val="10001"/>
                  </a:ext>
                </a:extLst>
              </a:tr>
              <a:tr h="357011">
                <a:tc>
                  <a:txBody>
                    <a:bodyPr/>
                    <a:lstStyle/>
                    <a:p>
                      <a:pPr algn="ctr"/>
                      <a:r>
                        <a:rPr lang="en-US" sz="1400" dirty="0"/>
                        <a:t>Rs.1,70,000</a:t>
                      </a:r>
                    </a:p>
                  </a:txBody>
                  <a:tcPr/>
                </a:tc>
                <a:tc>
                  <a:txBody>
                    <a:bodyPr/>
                    <a:lstStyle/>
                    <a:p>
                      <a:pPr algn="ctr"/>
                      <a:r>
                        <a:rPr lang="en-US" sz="1400" dirty="0"/>
                        <a:t>282</a:t>
                      </a:r>
                    </a:p>
                  </a:txBody>
                  <a:tcPr/>
                </a:tc>
                <a:tc>
                  <a:txBody>
                    <a:bodyPr/>
                    <a:lstStyle/>
                    <a:p>
                      <a:pPr algn="ctr"/>
                      <a:r>
                        <a:rPr lang="en-US" sz="1400" dirty="0"/>
                        <a:t>6.5%</a:t>
                      </a:r>
                    </a:p>
                  </a:txBody>
                  <a:tcPr/>
                </a:tc>
                <a:extLst>
                  <a:ext uri="{0D108BD9-81ED-4DB2-BD59-A6C34878D82A}">
                    <a16:rowId xmlns:a16="http://schemas.microsoft.com/office/drawing/2014/main" val="10002"/>
                  </a:ext>
                </a:extLst>
              </a:tr>
            </a:tbl>
          </a:graphicData>
        </a:graphic>
      </p:graphicFrame>
      <p:pic>
        <p:nvPicPr>
          <p:cNvPr id="7" name="Picture 6"/>
          <p:cNvPicPr>
            <a:picLocks noChangeAspect="1"/>
          </p:cNvPicPr>
          <p:nvPr/>
        </p:nvPicPr>
        <p:blipFill>
          <a:blip r:embed="rId3"/>
          <a:stretch>
            <a:fillRect/>
          </a:stretch>
        </p:blipFill>
        <p:spPr>
          <a:xfrm>
            <a:off x="4313753" y="1170392"/>
            <a:ext cx="3133207" cy="4604567"/>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8577092"/>
              </p:ext>
            </p:extLst>
          </p:nvPr>
        </p:nvGraphicFramePr>
        <p:xfrm>
          <a:off x="4275654" y="5757623"/>
          <a:ext cx="3208983" cy="1020924"/>
        </p:xfrm>
        <a:graphic>
          <a:graphicData uri="http://schemas.openxmlformats.org/drawingml/2006/table">
            <a:tbl>
              <a:tblPr firstRow="1" bandRow="1">
                <a:tableStyleId>{5C22544A-7EE6-4342-B048-85BDC9FD1C3A}</a:tableStyleId>
              </a:tblPr>
              <a:tblGrid>
                <a:gridCol w="1069661">
                  <a:extLst>
                    <a:ext uri="{9D8B030D-6E8A-4147-A177-3AD203B41FA5}">
                      <a16:colId xmlns:a16="http://schemas.microsoft.com/office/drawing/2014/main" val="20000"/>
                    </a:ext>
                  </a:extLst>
                </a:gridCol>
                <a:gridCol w="1069661">
                  <a:extLst>
                    <a:ext uri="{9D8B030D-6E8A-4147-A177-3AD203B41FA5}">
                      <a16:colId xmlns:a16="http://schemas.microsoft.com/office/drawing/2014/main" val="20001"/>
                    </a:ext>
                  </a:extLst>
                </a:gridCol>
                <a:gridCol w="1069661">
                  <a:extLst>
                    <a:ext uri="{9D8B030D-6E8A-4147-A177-3AD203B41FA5}">
                      <a16:colId xmlns:a16="http://schemas.microsoft.com/office/drawing/2014/main" val="20002"/>
                    </a:ext>
                  </a:extLst>
                </a:gridCol>
              </a:tblGrid>
              <a:tr h="340308">
                <a:tc gridSpan="3">
                  <a:txBody>
                    <a:bodyPr/>
                    <a:lstStyle/>
                    <a:p>
                      <a:pPr algn="ctr"/>
                      <a:r>
                        <a:rPr lang="en-US" sz="1400" dirty="0" err="1">
                          <a:solidFill>
                            <a:schemeClr val="bg1"/>
                          </a:solidFill>
                        </a:rPr>
                        <a:t>TotalWorkingYears</a:t>
                      </a:r>
                      <a:r>
                        <a:rPr lang="en-US" sz="1400" dirty="0">
                          <a:solidFill>
                            <a:schemeClr val="bg1"/>
                          </a:solidFill>
                        </a:rPr>
                        <a:t> Outlier Treatment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40308">
                <a:tc>
                  <a:txBody>
                    <a:bodyPr/>
                    <a:lstStyle/>
                    <a:p>
                      <a:r>
                        <a:rPr lang="en-US" sz="1400" dirty="0"/>
                        <a:t>Upper</a:t>
                      </a:r>
                      <a:r>
                        <a:rPr lang="en-US" sz="1400" baseline="0" dirty="0"/>
                        <a:t> Edge</a:t>
                      </a:r>
                      <a:endParaRPr lang="en-US" sz="1400" dirty="0"/>
                    </a:p>
                  </a:txBody>
                  <a:tcPr/>
                </a:tc>
                <a:tc>
                  <a:txBody>
                    <a:bodyPr/>
                    <a:lstStyle/>
                    <a:p>
                      <a:r>
                        <a:rPr lang="en-US" sz="1400" dirty="0"/>
                        <a:t>No.</a:t>
                      </a:r>
                      <a:r>
                        <a:rPr lang="en-US" sz="1400" baseline="0" dirty="0"/>
                        <a:t> of rows</a:t>
                      </a:r>
                      <a:endParaRPr lang="en-US" sz="1400" dirty="0"/>
                    </a:p>
                  </a:txBody>
                  <a:tcPr/>
                </a:tc>
                <a:tc>
                  <a:txBody>
                    <a:bodyPr/>
                    <a:lstStyle/>
                    <a:p>
                      <a:r>
                        <a:rPr lang="en-US" sz="1400" dirty="0"/>
                        <a:t>Perc</a:t>
                      </a:r>
                      <a:r>
                        <a:rPr lang="en-US" sz="1400" baseline="0" dirty="0"/>
                        <a:t> of rows</a:t>
                      </a:r>
                      <a:endParaRPr lang="en-US" sz="1400" dirty="0"/>
                    </a:p>
                  </a:txBody>
                  <a:tcPr/>
                </a:tc>
                <a:extLst>
                  <a:ext uri="{0D108BD9-81ED-4DB2-BD59-A6C34878D82A}">
                    <a16:rowId xmlns:a16="http://schemas.microsoft.com/office/drawing/2014/main" val="10001"/>
                  </a:ext>
                </a:extLst>
              </a:tr>
              <a:tr h="340308">
                <a:tc>
                  <a:txBody>
                    <a:bodyPr/>
                    <a:lstStyle/>
                    <a:p>
                      <a:pPr algn="ctr"/>
                      <a:r>
                        <a:rPr lang="en-US" sz="1400" dirty="0"/>
                        <a:t>26 years</a:t>
                      </a:r>
                    </a:p>
                  </a:txBody>
                  <a:tcPr/>
                </a:tc>
                <a:tc>
                  <a:txBody>
                    <a:bodyPr/>
                    <a:lstStyle/>
                    <a:p>
                      <a:pPr algn="ctr"/>
                      <a:r>
                        <a:rPr lang="en-US" sz="1400" dirty="0"/>
                        <a:t>247</a:t>
                      </a:r>
                    </a:p>
                  </a:txBody>
                  <a:tcPr/>
                </a:tc>
                <a:tc>
                  <a:txBody>
                    <a:bodyPr/>
                    <a:lstStyle/>
                    <a:p>
                      <a:pPr algn="ctr"/>
                      <a:r>
                        <a:rPr lang="en-US" sz="1400" dirty="0"/>
                        <a:t>5.7%</a:t>
                      </a:r>
                    </a:p>
                  </a:txBody>
                  <a:tcPr/>
                </a:tc>
                <a:extLst>
                  <a:ext uri="{0D108BD9-81ED-4DB2-BD59-A6C34878D82A}">
                    <a16:rowId xmlns:a16="http://schemas.microsoft.com/office/drawing/2014/main" val="10002"/>
                  </a:ext>
                </a:extLst>
              </a:tr>
            </a:tbl>
          </a:graphicData>
        </a:graphic>
      </p:graphicFrame>
      <p:sp>
        <p:nvSpPr>
          <p:cNvPr id="11" name="TextBox 10"/>
          <p:cNvSpPr txBox="1"/>
          <p:nvPr/>
        </p:nvSpPr>
        <p:spPr>
          <a:xfrm>
            <a:off x="7670800" y="2033799"/>
            <a:ext cx="4521200" cy="3600986"/>
          </a:xfrm>
          <a:prstGeom prst="rect">
            <a:avLst/>
          </a:prstGeom>
          <a:noFill/>
        </p:spPr>
        <p:txBody>
          <a:bodyPr wrap="square" rtlCol="0">
            <a:spAutoFit/>
          </a:bodyPr>
          <a:lstStyle/>
          <a:p>
            <a:r>
              <a:rPr lang="en-US" b="1" dirty="0">
                <a:solidFill>
                  <a:schemeClr val="bg1"/>
                </a:solidFill>
              </a:rPr>
              <a:t>Outlier Treatment rule employed</a:t>
            </a:r>
          </a:p>
          <a:p>
            <a:endParaRPr lang="en-US" b="1" dirty="0">
              <a:solidFill>
                <a:schemeClr val="bg1"/>
              </a:solidFill>
            </a:endParaRPr>
          </a:p>
          <a:p>
            <a:pPr marL="285750" indent="-285750">
              <a:buFont typeface="Arial" panose="020B0604020202020204" pitchFamily="34" charset="0"/>
              <a:buChar char="•"/>
            </a:pPr>
            <a:r>
              <a:rPr lang="en-US" sz="1600" dirty="0">
                <a:solidFill>
                  <a:schemeClr val="bg1"/>
                </a:solidFill>
              </a:rPr>
              <a:t>Various numerical features taken into consideration</a:t>
            </a:r>
          </a:p>
          <a:p>
            <a:pPr marL="742950" lvl="1" indent="-285750">
              <a:buFont typeface="Arial" panose="020B0604020202020204" pitchFamily="34" charset="0"/>
              <a:buChar char="•"/>
            </a:pPr>
            <a:r>
              <a:rPr lang="en-US" sz="1600" dirty="0" err="1">
                <a:solidFill>
                  <a:schemeClr val="bg1"/>
                </a:solidFill>
              </a:rPr>
              <a:t>MonthlyIncome</a:t>
            </a:r>
            <a:endParaRPr lang="en-US" sz="1600" dirty="0">
              <a:solidFill>
                <a:schemeClr val="bg1"/>
              </a:solidFill>
            </a:endParaRPr>
          </a:p>
          <a:p>
            <a:pPr marL="742950" lvl="1" indent="-285750">
              <a:buFont typeface="Arial" panose="020B0604020202020204" pitchFamily="34" charset="0"/>
              <a:buChar char="•"/>
            </a:pPr>
            <a:r>
              <a:rPr lang="en-US" sz="1600" dirty="0" err="1">
                <a:solidFill>
                  <a:schemeClr val="bg1"/>
                </a:solidFill>
              </a:rPr>
              <a:t>TotalWorkingYears</a:t>
            </a:r>
            <a:endParaRPr lang="en-US" sz="1600" dirty="0">
              <a:solidFill>
                <a:schemeClr val="bg1"/>
              </a:solidFill>
            </a:endParaRPr>
          </a:p>
          <a:p>
            <a:pPr marL="742950" lvl="1" indent="-285750">
              <a:buFont typeface="Arial" panose="020B0604020202020204" pitchFamily="34" charset="0"/>
              <a:buChar char="•"/>
            </a:pPr>
            <a:r>
              <a:rPr lang="en-US" sz="1600" dirty="0" err="1">
                <a:solidFill>
                  <a:schemeClr val="bg1"/>
                </a:solidFill>
              </a:rPr>
              <a:t>YearsAtCompany</a:t>
            </a:r>
            <a:endParaRPr lang="en-US" sz="1600" dirty="0">
              <a:solidFill>
                <a:schemeClr val="bg1"/>
              </a:solidFill>
            </a:endParaRPr>
          </a:p>
          <a:p>
            <a:pPr marL="742950" lvl="1" indent="-285750">
              <a:buFont typeface="Arial" panose="020B0604020202020204" pitchFamily="34" charset="0"/>
              <a:buChar char="•"/>
            </a:pPr>
            <a:r>
              <a:rPr lang="en-US" sz="1600" dirty="0" err="1">
                <a:solidFill>
                  <a:schemeClr val="bg1"/>
                </a:solidFill>
              </a:rPr>
              <a:t>YearsSinceLastPromotion</a:t>
            </a:r>
            <a:endParaRPr lang="en-US" sz="1600" dirty="0">
              <a:solidFill>
                <a:schemeClr val="bg1"/>
              </a:solidFill>
            </a:endParaRPr>
          </a:p>
          <a:p>
            <a:pPr marL="742950" lvl="1" indent="-285750">
              <a:buFont typeface="Arial" panose="020B0604020202020204" pitchFamily="34" charset="0"/>
              <a:buChar char="•"/>
            </a:pPr>
            <a:r>
              <a:rPr lang="en-US" sz="1600" dirty="0" err="1">
                <a:solidFill>
                  <a:schemeClr val="bg1"/>
                </a:solidFill>
              </a:rPr>
              <a:t>YearsWithCurrentManager</a:t>
            </a: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For every feature, a quantile &amp; boxplot is taken for reference.</a:t>
            </a:r>
          </a:p>
          <a:p>
            <a:pPr marL="285750" indent="-285750">
              <a:buFont typeface="Arial" panose="020B0604020202020204" pitchFamily="34" charset="0"/>
              <a:buChar char="•"/>
            </a:pPr>
            <a:r>
              <a:rPr lang="en-US" sz="1600" dirty="0" err="1">
                <a:solidFill>
                  <a:schemeClr val="bg1"/>
                </a:solidFill>
              </a:rPr>
              <a:t>UpperEdge</a:t>
            </a:r>
            <a:r>
              <a:rPr lang="en-US" sz="1600" dirty="0">
                <a:solidFill>
                  <a:schemeClr val="bg1"/>
                </a:solidFill>
              </a:rPr>
              <a:t> chosen for performing capping of outliers should result in effecting less 7-10% of complete dataset.</a:t>
            </a:r>
          </a:p>
        </p:txBody>
      </p:sp>
    </p:spTree>
    <p:extLst>
      <p:ext uri="{BB962C8B-B14F-4D97-AF65-F5344CB8AC3E}">
        <p14:creationId xmlns:p14="http://schemas.microsoft.com/office/powerpoint/2010/main" val="3681177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169" y="0"/>
            <a:ext cx="9313817" cy="856138"/>
          </a:xfrm>
        </p:spPr>
        <p:txBody>
          <a:bodyPr/>
          <a:lstStyle/>
          <a:p>
            <a:pPr algn="ctr"/>
            <a:r>
              <a:rPr lang="en-US" dirty="0">
                <a:solidFill>
                  <a:schemeClr val="bg1"/>
                </a:solidFill>
              </a:rPr>
              <a:t>Outlier Treatment – (</a:t>
            </a:r>
            <a:r>
              <a:rPr lang="en-US" dirty="0" err="1">
                <a:solidFill>
                  <a:schemeClr val="bg1"/>
                </a:solidFill>
              </a:rPr>
              <a:t>Contd</a:t>
            </a:r>
            <a:r>
              <a:rPr lang="en-US" dirty="0">
                <a:solidFill>
                  <a:schemeClr val="bg1"/>
                </a:solidFill>
              </a:rPr>
              <a:t>)</a:t>
            </a:r>
          </a:p>
        </p:txBody>
      </p:sp>
      <p:graphicFrame>
        <p:nvGraphicFramePr>
          <p:cNvPr id="5" name="Table 4"/>
          <p:cNvGraphicFramePr>
            <a:graphicFrameLocks noGrp="1"/>
          </p:cNvGraphicFramePr>
          <p:nvPr>
            <p:extLst>
              <p:ext uri="{D42A27DB-BD31-4B8C-83A1-F6EECF244321}">
                <p14:modId xmlns:p14="http://schemas.microsoft.com/office/powerpoint/2010/main" val="1778169310"/>
              </p:ext>
            </p:extLst>
          </p:nvPr>
        </p:nvGraphicFramePr>
        <p:xfrm>
          <a:off x="4487637" y="5698067"/>
          <a:ext cx="3284763" cy="1071033"/>
        </p:xfrm>
        <a:graphic>
          <a:graphicData uri="http://schemas.openxmlformats.org/drawingml/2006/table">
            <a:tbl>
              <a:tblPr firstRow="1" bandRow="1">
                <a:tableStyleId>{5C22544A-7EE6-4342-B048-85BDC9FD1C3A}</a:tableStyleId>
              </a:tblPr>
              <a:tblGrid>
                <a:gridCol w="1094921">
                  <a:extLst>
                    <a:ext uri="{9D8B030D-6E8A-4147-A177-3AD203B41FA5}">
                      <a16:colId xmlns:a16="http://schemas.microsoft.com/office/drawing/2014/main" val="20000"/>
                    </a:ext>
                  </a:extLst>
                </a:gridCol>
                <a:gridCol w="1094921">
                  <a:extLst>
                    <a:ext uri="{9D8B030D-6E8A-4147-A177-3AD203B41FA5}">
                      <a16:colId xmlns:a16="http://schemas.microsoft.com/office/drawing/2014/main" val="20001"/>
                    </a:ext>
                  </a:extLst>
                </a:gridCol>
                <a:gridCol w="1094921">
                  <a:extLst>
                    <a:ext uri="{9D8B030D-6E8A-4147-A177-3AD203B41FA5}">
                      <a16:colId xmlns:a16="http://schemas.microsoft.com/office/drawing/2014/main" val="20002"/>
                    </a:ext>
                  </a:extLst>
                </a:gridCol>
              </a:tblGrid>
              <a:tr h="357011">
                <a:tc gridSpan="3">
                  <a:txBody>
                    <a:bodyPr/>
                    <a:lstStyle/>
                    <a:p>
                      <a:pPr algn="ctr"/>
                      <a:r>
                        <a:rPr lang="en-US" sz="1400" dirty="0" err="1">
                          <a:solidFill>
                            <a:schemeClr val="bg1"/>
                          </a:solidFill>
                        </a:rPr>
                        <a:t>YearsSince</a:t>
                      </a:r>
                      <a:r>
                        <a:rPr lang="en-US" sz="1400" baseline="0" dirty="0" err="1">
                          <a:solidFill>
                            <a:schemeClr val="bg1"/>
                          </a:solidFill>
                        </a:rPr>
                        <a:t>Promotion</a:t>
                      </a:r>
                      <a:r>
                        <a:rPr lang="en-US" sz="1400" baseline="0" dirty="0">
                          <a:solidFill>
                            <a:schemeClr val="bg1"/>
                          </a:solidFill>
                        </a:rPr>
                        <a:t> </a:t>
                      </a:r>
                      <a:r>
                        <a:rPr lang="en-US" sz="1400" dirty="0">
                          <a:solidFill>
                            <a:schemeClr val="bg1"/>
                          </a:solidFill>
                        </a:rPr>
                        <a:t>Outlier Treatment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57011">
                <a:tc>
                  <a:txBody>
                    <a:bodyPr/>
                    <a:lstStyle/>
                    <a:p>
                      <a:r>
                        <a:rPr lang="en-US" sz="1400" dirty="0"/>
                        <a:t>Upper</a:t>
                      </a:r>
                      <a:r>
                        <a:rPr lang="en-US" sz="1400" baseline="0" dirty="0"/>
                        <a:t> Edge</a:t>
                      </a:r>
                      <a:endParaRPr lang="en-US" sz="1400" dirty="0"/>
                    </a:p>
                  </a:txBody>
                  <a:tcPr/>
                </a:tc>
                <a:tc>
                  <a:txBody>
                    <a:bodyPr/>
                    <a:lstStyle/>
                    <a:p>
                      <a:r>
                        <a:rPr lang="en-US" sz="1400" dirty="0"/>
                        <a:t>No.</a:t>
                      </a:r>
                      <a:r>
                        <a:rPr lang="en-US" sz="1400" baseline="0" dirty="0"/>
                        <a:t> of rows</a:t>
                      </a:r>
                      <a:endParaRPr lang="en-US" sz="1400" dirty="0"/>
                    </a:p>
                  </a:txBody>
                  <a:tcPr/>
                </a:tc>
                <a:tc>
                  <a:txBody>
                    <a:bodyPr/>
                    <a:lstStyle/>
                    <a:p>
                      <a:r>
                        <a:rPr lang="en-US" sz="1400" dirty="0"/>
                        <a:t>Perc</a:t>
                      </a:r>
                      <a:r>
                        <a:rPr lang="en-US" sz="1400" baseline="0" dirty="0"/>
                        <a:t> of rows</a:t>
                      </a:r>
                      <a:endParaRPr lang="en-US" sz="1400" dirty="0"/>
                    </a:p>
                  </a:txBody>
                  <a:tcPr/>
                </a:tc>
                <a:extLst>
                  <a:ext uri="{0D108BD9-81ED-4DB2-BD59-A6C34878D82A}">
                    <a16:rowId xmlns:a16="http://schemas.microsoft.com/office/drawing/2014/main" val="10001"/>
                  </a:ext>
                </a:extLst>
              </a:tr>
              <a:tr h="357011">
                <a:tc>
                  <a:txBody>
                    <a:bodyPr/>
                    <a:lstStyle/>
                    <a:p>
                      <a:pPr algn="ctr"/>
                      <a:r>
                        <a:rPr lang="en-US" sz="1400" dirty="0"/>
                        <a:t>11 years</a:t>
                      </a:r>
                    </a:p>
                  </a:txBody>
                  <a:tcPr/>
                </a:tc>
                <a:tc>
                  <a:txBody>
                    <a:bodyPr/>
                    <a:lstStyle/>
                    <a:p>
                      <a:pPr algn="ctr"/>
                      <a:r>
                        <a:rPr lang="en-US" sz="1400" dirty="0"/>
                        <a:t>126</a:t>
                      </a:r>
                    </a:p>
                  </a:txBody>
                  <a:tcPr/>
                </a:tc>
                <a:tc>
                  <a:txBody>
                    <a:bodyPr/>
                    <a:lstStyle/>
                    <a:p>
                      <a:pPr algn="ctr"/>
                      <a:r>
                        <a:rPr lang="en-US" sz="1400" dirty="0"/>
                        <a:t>2.92%</a:t>
                      </a: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95532125"/>
              </p:ext>
            </p:extLst>
          </p:nvPr>
        </p:nvGraphicFramePr>
        <p:xfrm>
          <a:off x="8758754" y="5756931"/>
          <a:ext cx="3208983" cy="1020924"/>
        </p:xfrm>
        <a:graphic>
          <a:graphicData uri="http://schemas.openxmlformats.org/drawingml/2006/table">
            <a:tbl>
              <a:tblPr firstRow="1" bandRow="1">
                <a:tableStyleId>{5C22544A-7EE6-4342-B048-85BDC9FD1C3A}</a:tableStyleId>
              </a:tblPr>
              <a:tblGrid>
                <a:gridCol w="1069661">
                  <a:extLst>
                    <a:ext uri="{9D8B030D-6E8A-4147-A177-3AD203B41FA5}">
                      <a16:colId xmlns:a16="http://schemas.microsoft.com/office/drawing/2014/main" val="20000"/>
                    </a:ext>
                  </a:extLst>
                </a:gridCol>
                <a:gridCol w="1069661">
                  <a:extLst>
                    <a:ext uri="{9D8B030D-6E8A-4147-A177-3AD203B41FA5}">
                      <a16:colId xmlns:a16="http://schemas.microsoft.com/office/drawing/2014/main" val="20001"/>
                    </a:ext>
                  </a:extLst>
                </a:gridCol>
                <a:gridCol w="1069661">
                  <a:extLst>
                    <a:ext uri="{9D8B030D-6E8A-4147-A177-3AD203B41FA5}">
                      <a16:colId xmlns:a16="http://schemas.microsoft.com/office/drawing/2014/main" val="20002"/>
                    </a:ext>
                  </a:extLst>
                </a:gridCol>
              </a:tblGrid>
              <a:tr h="340308">
                <a:tc gridSpan="3">
                  <a:txBody>
                    <a:bodyPr/>
                    <a:lstStyle/>
                    <a:p>
                      <a:pPr algn="ctr"/>
                      <a:r>
                        <a:rPr lang="en-US" sz="1400" dirty="0" err="1">
                          <a:solidFill>
                            <a:schemeClr val="bg1"/>
                          </a:solidFill>
                        </a:rPr>
                        <a:t>YearsWithCurrMan</a:t>
                      </a:r>
                      <a:r>
                        <a:rPr lang="en-US" sz="1400" baseline="0" dirty="0" err="1">
                          <a:solidFill>
                            <a:schemeClr val="bg1"/>
                          </a:solidFill>
                        </a:rPr>
                        <a:t>ger</a:t>
                      </a:r>
                      <a:r>
                        <a:rPr lang="en-US" sz="1400" baseline="0" dirty="0">
                          <a:solidFill>
                            <a:schemeClr val="bg1"/>
                          </a:solidFill>
                        </a:rPr>
                        <a:t> </a:t>
                      </a:r>
                      <a:r>
                        <a:rPr lang="en-US" sz="1400" dirty="0">
                          <a:solidFill>
                            <a:schemeClr val="bg1"/>
                          </a:solidFill>
                        </a:rPr>
                        <a:t>Outlier Treatment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40308">
                <a:tc>
                  <a:txBody>
                    <a:bodyPr/>
                    <a:lstStyle/>
                    <a:p>
                      <a:r>
                        <a:rPr lang="en-US" sz="1400" dirty="0"/>
                        <a:t>Upper</a:t>
                      </a:r>
                      <a:r>
                        <a:rPr lang="en-US" sz="1400" baseline="0" dirty="0"/>
                        <a:t> Edge</a:t>
                      </a:r>
                      <a:endParaRPr lang="en-US" sz="1400" dirty="0"/>
                    </a:p>
                  </a:txBody>
                  <a:tcPr/>
                </a:tc>
                <a:tc>
                  <a:txBody>
                    <a:bodyPr/>
                    <a:lstStyle/>
                    <a:p>
                      <a:r>
                        <a:rPr lang="en-US" sz="1400" dirty="0"/>
                        <a:t>No.</a:t>
                      </a:r>
                      <a:r>
                        <a:rPr lang="en-US" sz="1400" baseline="0" dirty="0"/>
                        <a:t> of rows</a:t>
                      </a:r>
                      <a:endParaRPr lang="en-US" sz="1400" dirty="0"/>
                    </a:p>
                  </a:txBody>
                  <a:tcPr/>
                </a:tc>
                <a:tc>
                  <a:txBody>
                    <a:bodyPr/>
                    <a:lstStyle/>
                    <a:p>
                      <a:r>
                        <a:rPr lang="en-US" sz="1400" dirty="0"/>
                        <a:t>Perc</a:t>
                      </a:r>
                      <a:r>
                        <a:rPr lang="en-US" sz="1400" baseline="0" dirty="0"/>
                        <a:t> of rows</a:t>
                      </a:r>
                      <a:endParaRPr lang="en-US" sz="1400" dirty="0"/>
                    </a:p>
                  </a:txBody>
                  <a:tcPr/>
                </a:tc>
                <a:extLst>
                  <a:ext uri="{0D108BD9-81ED-4DB2-BD59-A6C34878D82A}">
                    <a16:rowId xmlns:a16="http://schemas.microsoft.com/office/drawing/2014/main" val="10001"/>
                  </a:ext>
                </a:extLst>
              </a:tr>
              <a:tr h="340308">
                <a:tc>
                  <a:txBody>
                    <a:bodyPr/>
                    <a:lstStyle/>
                    <a:p>
                      <a:pPr algn="ctr"/>
                      <a:r>
                        <a:rPr lang="en-US" sz="1400" dirty="0"/>
                        <a:t>11 years</a:t>
                      </a:r>
                    </a:p>
                  </a:txBody>
                  <a:tcPr/>
                </a:tc>
                <a:tc>
                  <a:txBody>
                    <a:bodyPr/>
                    <a:lstStyle/>
                    <a:p>
                      <a:pPr algn="ctr"/>
                      <a:r>
                        <a:rPr lang="en-US" sz="1400" dirty="0"/>
                        <a:t>151</a:t>
                      </a:r>
                    </a:p>
                  </a:txBody>
                  <a:tcPr/>
                </a:tc>
                <a:tc>
                  <a:txBody>
                    <a:bodyPr/>
                    <a:lstStyle/>
                    <a:p>
                      <a:pPr algn="ctr"/>
                      <a:r>
                        <a:rPr lang="en-US" sz="1400" dirty="0"/>
                        <a:t>3.5%</a:t>
                      </a:r>
                    </a:p>
                  </a:txBody>
                  <a:tcPr/>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2"/>
          <a:stretch>
            <a:fillRect/>
          </a:stretch>
        </p:blipFill>
        <p:spPr>
          <a:xfrm>
            <a:off x="4528312" y="1131600"/>
            <a:ext cx="3203412" cy="4563227"/>
          </a:xfrm>
          <a:prstGeom prst="rect">
            <a:avLst/>
          </a:prstGeom>
        </p:spPr>
      </p:pic>
      <p:pic>
        <p:nvPicPr>
          <p:cNvPr id="6" name="Picture 5"/>
          <p:cNvPicPr>
            <a:picLocks noChangeAspect="1"/>
          </p:cNvPicPr>
          <p:nvPr/>
        </p:nvPicPr>
        <p:blipFill>
          <a:blip r:embed="rId3"/>
          <a:stretch>
            <a:fillRect/>
          </a:stretch>
        </p:blipFill>
        <p:spPr>
          <a:xfrm>
            <a:off x="8738211" y="1169700"/>
            <a:ext cx="3250068" cy="4563227"/>
          </a:xfrm>
          <a:prstGeom prst="rect">
            <a:avLst/>
          </a:prstGeom>
        </p:spPr>
      </p:pic>
      <p:pic>
        <p:nvPicPr>
          <p:cNvPr id="11" name="Picture 10"/>
          <p:cNvPicPr>
            <a:picLocks noChangeAspect="1"/>
          </p:cNvPicPr>
          <p:nvPr/>
        </p:nvPicPr>
        <p:blipFill>
          <a:blip r:embed="rId4"/>
          <a:stretch>
            <a:fillRect/>
          </a:stretch>
        </p:blipFill>
        <p:spPr>
          <a:xfrm>
            <a:off x="480720" y="1320891"/>
            <a:ext cx="3041105" cy="4462836"/>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337517564"/>
              </p:ext>
            </p:extLst>
          </p:nvPr>
        </p:nvGraphicFramePr>
        <p:xfrm>
          <a:off x="399530" y="5783727"/>
          <a:ext cx="3208983" cy="1020924"/>
        </p:xfrm>
        <a:graphic>
          <a:graphicData uri="http://schemas.openxmlformats.org/drawingml/2006/table">
            <a:tbl>
              <a:tblPr firstRow="1" bandRow="1">
                <a:tableStyleId>{5C22544A-7EE6-4342-B048-85BDC9FD1C3A}</a:tableStyleId>
              </a:tblPr>
              <a:tblGrid>
                <a:gridCol w="1069661">
                  <a:extLst>
                    <a:ext uri="{9D8B030D-6E8A-4147-A177-3AD203B41FA5}">
                      <a16:colId xmlns:a16="http://schemas.microsoft.com/office/drawing/2014/main" val="20000"/>
                    </a:ext>
                  </a:extLst>
                </a:gridCol>
                <a:gridCol w="1069661">
                  <a:extLst>
                    <a:ext uri="{9D8B030D-6E8A-4147-A177-3AD203B41FA5}">
                      <a16:colId xmlns:a16="http://schemas.microsoft.com/office/drawing/2014/main" val="20001"/>
                    </a:ext>
                  </a:extLst>
                </a:gridCol>
                <a:gridCol w="1069661">
                  <a:extLst>
                    <a:ext uri="{9D8B030D-6E8A-4147-A177-3AD203B41FA5}">
                      <a16:colId xmlns:a16="http://schemas.microsoft.com/office/drawing/2014/main" val="20002"/>
                    </a:ext>
                  </a:extLst>
                </a:gridCol>
              </a:tblGrid>
              <a:tr h="340308">
                <a:tc gridSpan="3">
                  <a:txBody>
                    <a:bodyPr/>
                    <a:lstStyle/>
                    <a:p>
                      <a:pPr algn="ctr"/>
                      <a:r>
                        <a:rPr lang="en-US" sz="1400" dirty="0" err="1">
                          <a:solidFill>
                            <a:schemeClr val="bg1"/>
                          </a:solidFill>
                        </a:rPr>
                        <a:t>YearsAtCompany</a:t>
                      </a:r>
                      <a:r>
                        <a:rPr lang="en-US" sz="1400" baseline="0" dirty="0">
                          <a:solidFill>
                            <a:schemeClr val="bg1"/>
                          </a:solidFill>
                        </a:rPr>
                        <a:t> </a:t>
                      </a:r>
                      <a:r>
                        <a:rPr lang="en-US" sz="1400" dirty="0">
                          <a:solidFill>
                            <a:schemeClr val="bg1"/>
                          </a:solidFill>
                        </a:rPr>
                        <a:t>Outlier Treatment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40308">
                <a:tc>
                  <a:txBody>
                    <a:bodyPr/>
                    <a:lstStyle/>
                    <a:p>
                      <a:r>
                        <a:rPr lang="en-US" sz="1400" dirty="0"/>
                        <a:t>Upper</a:t>
                      </a:r>
                      <a:r>
                        <a:rPr lang="en-US" sz="1400" baseline="0" dirty="0"/>
                        <a:t> Edge</a:t>
                      </a:r>
                      <a:endParaRPr lang="en-US" sz="1400" dirty="0"/>
                    </a:p>
                  </a:txBody>
                  <a:tcPr/>
                </a:tc>
                <a:tc>
                  <a:txBody>
                    <a:bodyPr/>
                    <a:lstStyle/>
                    <a:p>
                      <a:r>
                        <a:rPr lang="en-US" sz="1400" dirty="0"/>
                        <a:t>No.</a:t>
                      </a:r>
                      <a:r>
                        <a:rPr lang="en-US" sz="1400" baseline="0" dirty="0"/>
                        <a:t> of rows</a:t>
                      </a:r>
                      <a:endParaRPr lang="en-US" sz="1400" dirty="0"/>
                    </a:p>
                  </a:txBody>
                  <a:tcPr/>
                </a:tc>
                <a:tc>
                  <a:txBody>
                    <a:bodyPr/>
                    <a:lstStyle/>
                    <a:p>
                      <a:r>
                        <a:rPr lang="en-US" sz="1400" dirty="0"/>
                        <a:t>Perc</a:t>
                      </a:r>
                      <a:r>
                        <a:rPr lang="en-US" sz="1400" baseline="0" dirty="0"/>
                        <a:t> of rows</a:t>
                      </a:r>
                      <a:endParaRPr lang="en-US" sz="1400" dirty="0"/>
                    </a:p>
                  </a:txBody>
                  <a:tcPr/>
                </a:tc>
                <a:extLst>
                  <a:ext uri="{0D108BD9-81ED-4DB2-BD59-A6C34878D82A}">
                    <a16:rowId xmlns:a16="http://schemas.microsoft.com/office/drawing/2014/main" val="10001"/>
                  </a:ext>
                </a:extLst>
              </a:tr>
              <a:tr h="340308">
                <a:tc>
                  <a:txBody>
                    <a:bodyPr/>
                    <a:lstStyle/>
                    <a:p>
                      <a:pPr algn="ctr"/>
                      <a:r>
                        <a:rPr lang="en-US" sz="1400" dirty="0"/>
                        <a:t>22 years</a:t>
                      </a:r>
                    </a:p>
                  </a:txBody>
                  <a:tcPr/>
                </a:tc>
                <a:tc>
                  <a:txBody>
                    <a:bodyPr/>
                    <a:lstStyle/>
                    <a:p>
                      <a:pPr algn="ctr"/>
                      <a:r>
                        <a:rPr lang="en-US" sz="1400" dirty="0"/>
                        <a:t>111</a:t>
                      </a:r>
                    </a:p>
                  </a:txBody>
                  <a:tcPr/>
                </a:tc>
                <a:tc>
                  <a:txBody>
                    <a:bodyPr/>
                    <a:lstStyle/>
                    <a:p>
                      <a:pPr algn="ctr"/>
                      <a:r>
                        <a:rPr lang="en-US" sz="1400" dirty="0"/>
                        <a:t>2.57%</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2290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34597" y="196050"/>
            <a:ext cx="2465740" cy="523220"/>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Model Building</a:t>
            </a:r>
          </a:p>
        </p:txBody>
      </p:sp>
      <p:graphicFrame>
        <p:nvGraphicFramePr>
          <p:cNvPr id="2" name="Table 1"/>
          <p:cNvGraphicFramePr>
            <a:graphicFrameLocks noGrp="1"/>
          </p:cNvGraphicFramePr>
          <p:nvPr>
            <p:extLst>
              <p:ext uri="{D42A27DB-BD31-4B8C-83A1-F6EECF244321}">
                <p14:modId xmlns:p14="http://schemas.microsoft.com/office/powerpoint/2010/main" val="3482736579"/>
              </p:ext>
            </p:extLst>
          </p:nvPr>
        </p:nvGraphicFramePr>
        <p:xfrm>
          <a:off x="75297" y="910166"/>
          <a:ext cx="6400800" cy="36271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70840">
                <a:tc gridSpan="2">
                  <a:txBody>
                    <a:bodyPr/>
                    <a:lstStyle/>
                    <a:p>
                      <a:pPr algn="ctr"/>
                      <a:r>
                        <a:rPr lang="en-US" dirty="0"/>
                        <a:t>Information related to data used</a:t>
                      </a:r>
                      <a:r>
                        <a:rPr lang="en-US" baseline="0" dirty="0"/>
                        <a:t> for model building</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400" dirty="0"/>
                        <a:t>Number of numerical</a:t>
                      </a:r>
                      <a:r>
                        <a:rPr lang="en-US" sz="1400" baseline="0" dirty="0"/>
                        <a:t> columns</a:t>
                      </a:r>
                      <a:endParaRPr lang="en-US" sz="1400" dirty="0"/>
                    </a:p>
                  </a:txBody>
                  <a:tcPr/>
                </a:tc>
                <a:tc>
                  <a:txBody>
                    <a:bodyPr/>
                    <a:lstStyle/>
                    <a:p>
                      <a:r>
                        <a:rPr lang="en-US" sz="1400" dirty="0"/>
                        <a:t>19</a:t>
                      </a:r>
                    </a:p>
                  </a:txBody>
                  <a:tcPr/>
                </a:tc>
                <a:extLst>
                  <a:ext uri="{0D108BD9-81ED-4DB2-BD59-A6C34878D82A}">
                    <a16:rowId xmlns:a16="http://schemas.microsoft.com/office/drawing/2014/main" val="10001"/>
                  </a:ext>
                </a:extLst>
              </a:tr>
              <a:tr h="370840">
                <a:tc>
                  <a:txBody>
                    <a:bodyPr/>
                    <a:lstStyle/>
                    <a:p>
                      <a:r>
                        <a:rPr lang="en-US" sz="1400" dirty="0"/>
                        <a:t>Number of categorical columns used</a:t>
                      </a:r>
                    </a:p>
                  </a:txBody>
                  <a:tcPr/>
                </a:tc>
                <a:tc>
                  <a:txBody>
                    <a:bodyPr/>
                    <a:lstStyle/>
                    <a:p>
                      <a:r>
                        <a:rPr lang="en-US" sz="1400" dirty="0"/>
                        <a:t>7</a:t>
                      </a:r>
                      <a:r>
                        <a:rPr lang="en-US" sz="1400" baseline="0" dirty="0"/>
                        <a:t> (Including Gender)</a:t>
                      </a:r>
                      <a:endParaRPr lang="en-US" sz="1400" dirty="0"/>
                    </a:p>
                  </a:txBody>
                  <a:tcPr/>
                </a:tc>
                <a:extLst>
                  <a:ext uri="{0D108BD9-81ED-4DB2-BD59-A6C34878D82A}">
                    <a16:rowId xmlns:a16="http://schemas.microsoft.com/office/drawing/2014/main" val="10002"/>
                  </a:ext>
                </a:extLst>
              </a:tr>
              <a:tr h="370840">
                <a:tc>
                  <a:txBody>
                    <a:bodyPr/>
                    <a:lstStyle/>
                    <a:p>
                      <a:r>
                        <a:rPr lang="en-US" sz="1400" dirty="0"/>
                        <a:t>Columns for </a:t>
                      </a:r>
                      <a:r>
                        <a:rPr lang="en-US" sz="1400" dirty="0" err="1"/>
                        <a:t>model.matrix</a:t>
                      </a:r>
                      <a:r>
                        <a:rPr lang="en-US" sz="1400" dirty="0"/>
                        <a:t> functionality</a:t>
                      </a:r>
                    </a:p>
                  </a:txBody>
                  <a:tcPr/>
                </a:tc>
                <a:tc>
                  <a:txBody>
                    <a:bodyPr/>
                    <a:lstStyle/>
                    <a:p>
                      <a:r>
                        <a:rPr lang="en-US" sz="1400" dirty="0"/>
                        <a:t>6 (excluding Gender)</a:t>
                      </a:r>
                    </a:p>
                  </a:txBody>
                  <a:tcPr/>
                </a:tc>
                <a:extLst>
                  <a:ext uri="{0D108BD9-81ED-4DB2-BD59-A6C34878D82A}">
                    <a16:rowId xmlns:a16="http://schemas.microsoft.com/office/drawing/2014/main" val="10003"/>
                  </a:ext>
                </a:extLst>
              </a:tr>
              <a:tr h="370840">
                <a:tc>
                  <a:txBody>
                    <a:bodyPr/>
                    <a:lstStyle/>
                    <a:p>
                      <a:r>
                        <a:rPr lang="en-US" sz="1400" dirty="0"/>
                        <a:t>No. of columns made after </a:t>
                      </a:r>
                      <a:r>
                        <a:rPr lang="en-US" sz="1400" dirty="0" err="1"/>
                        <a:t>model.matrix</a:t>
                      </a:r>
                      <a:endParaRPr lang="en-US" sz="1400" dirty="0"/>
                    </a:p>
                  </a:txBody>
                  <a:tcPr/>
                </a:tc>
                <a:tc>
                  <a:txBody>
                    <a:bodyPr/>
                    <a:lstStyle/>
                    <a:p>
                      <a:r>
                        <a:rPr lang="en-US" sz="1400" dirty="0"/>
                        <a:t>22</a:t>
                      </a:r>
                    </a:p>
                  </a:txBody>
                  <a:tcPr/>
                </a:tc>
                <a:extLst>
                  <a:ext uri="{0D108BD9-81ED-4DB2-BD59-A6C34878D82A}">
                    <a16:rowId xmlns:a16="http://schemas.microsoft.com/office/drawing/2014/main" val="10004"/>
                  </a:ext>
                </a:extLst>
              </a:tr>
              <a:tr h="370840">
                <a:tc>
                  <a:txBody>
                    <a:bodyPr/>
                    <a:lstStyle/>
                    <a:p>
                      <a:r>
                        <a:rPr lang="en-US" sz="1400" dirty="0"/>
                        <a:t>Final Independent</a:t>
                      </a:r>
                      <a:r>
                        <a:rPr lang="en-US" sz="1400" baseline="0" dirty="0"/>
                        <a:t> column (X)</a:t>
                      </a:r>
                      <a:endParaRPr lang="en-US" sz="1400" dirty="0"/>
                    </a:p>
                  </a:txBody>
                  <a:tcPr/>
                </a:tc>
                <a:tc>
                  <a:txBody>
                    <a:bodyPr/>
                    <a:lstStyle/>
                    <a:p>
                      <a:r>
                        <a:rPr lang="en-US" sz="1400" dirty="0"/>
                        <a:t>Numerical + </a:t>
                      </a:r>
                      <a:r>
                        <a:rPr lang="en-US" sz="1400" dirty="0" err="1"/>
                        <a:t>model.matrix</a:t>
                      </a:r>
                      <a:r>
                        <a:rPr lang="en-US" sz="1400" dirty="0"/>
                        <a:t> +</a:t>
                      </a:r>
                      <a:r>
                        <a:rPr lang="en-US" sz="1400" baseline="0" dirty="0"/>
                        <a:t> Gender + 1 information column (employee ID)</a:t>
                      </a:r>
                    </a:p>
                    <a:p>
                      <a:endParaRPr lang="en-US" sz="1400" baseline="0" dirty="0"/>
                    </a:p>
                    <a:p>
                      <a:r>
                        <a:rPr lang="en-US" sz="1400" baseline="0" dirty="0"/>
                        <a:t>19 + 22 + 1  + 1  = 42 columns</a:t>
                      </a:r>
                      <a:endParaRPr lang="en-US" sz="1400" dirty="0"/>
                    </a:p>
                  </a:txBody>
                  <a:tcPr/>
                </a:tc>
                <a:extLst>
                  <a:ext uri="{0D108BD9-81ED-4DB2-BD59-A6C34878D82A}">
                    <a16:rowId xmlns:a16="http://schemas.microsoft.com/office/drawing/2014/main" val="10005"/>
                  </a:ext>
                </a:extLst>
              </a:tr>
              <a:tr h="370840">
                <a:tc>
                  <a:txBody>
                    <a:bodyPr/>
                    <a:lstStyle/>
                    <a:p>
                      <a:r>
                        <a:rPr lang="en-US" sz="1400" dirty="0"/>
                        <a:t>Dependent Column</a:t>
                      </a:r>
                    </a:p>
                  </a:txBody>
                  <a:tcPr/>
                </a:tc>
                <a:tc>
                  <a:txBody>
                    <a:bodyPr/>
                    <a:lstStyle/>
                    <a:p>
                      <a:r>
                        <a:rPr lang="en-US" sz="1400" dirty="0"/>
                        <a:t>“</a:t>
                      </a:r>
                      <a:r>
                        <a:rPr lang="en-US" sz="1400" i="1" dirty="0"/>
                        <a:t>Attrition”</a:t>
                      </a:r>
                      <a:endParaRPr lang="en-US" sz="1400" dirty="0"/>
                    </a:p>
                  </a:txBody>
                  <a:tcPr/>
                </a:tc>
                <a:extLst>
                  <a:ext uri="{0D108BD9-81ED-4DB2-BD59-A6C34878D82A}">
                    <a16:rowId xmlns:a16="http://schemas.microsoft.com/office/drawing/2014/main" val="10006"/>
                  </a:ext>
                </a:extLst>
              </a:tr>
              <a:tr h="370840">
                <a:tc gridSpan="2">
                  <a:txBody>
                    <a:bodyPr/>
                    <a:lstStyle/>
                    <a:p>
                      <a:pPr algn="ctr"/>
                      <a:r>
                        <a:rPr lang="en-US" sz="1200" dirty="0"/>
                        <a:t>Final Dimensions</a:t>
                      </a:r>
                      <a:r>
                        <a:rPr lang="en-US" sz="1200" baseline="0" dirty="0"/>
                        <a:t> of data frame used for modeling = 4308 X 44 </a:t>
                      </a:r>
                    </a:p>
                    <a:p>
                      <a:pPr algn="ctr"/>
                      <a:r>
                        <a:rPr lang="en-US" sz="1200" baseline="0" dirty="0"/>
                        <a:t>(train = 70% of 4308 &amp; test = 30% 4308)</a:t>
                      </a:r>
                      <a:endParaRPr lang="en-US" sz="1200" dirty="0"/>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046553090"/>
              </p:ext>
            </p:extLst>
          </p:nvPr>
        </p:nvGraphicFramePr>
        <p:xfrm>
          <a:off x="75297" y="4590626"/>
          <a:ext cx="6400800" cy="1980088"/>
        </p:xfrm>
        <a:graphic>
          <a:graphicData uri="http://schemas.openxmlformats.org/drawingml/2006/table">
            <a:tbl>
              <a:tblPr firstRow="1" bandRow="1">
                <a:tableStyleId>{5C22544A-7EE6-4342-B048-85BDC9FD1C3A}</a:tableStyleId>
              </a:tblPr>
              <a:tblGrid>
                <a:gridCol w="4560815">
                  <a:extLst>
                    <a:ext uri="{9D8B030D-6E8A-4147-A177-3AD203B41FA5}">
                      <a16:colId xmlns:a16="http://schemas.microsoft.com/office/drawing/2014/main" val="20000"/>
                    </a:ext>
                  </a:extLst>
                </a:gridCol>
                <a:gridCol w="1839985">
                  <a:extLst>
                    <a:ext uri="{9D8B030D-6E8A-4147-A177-3AD203B41FA5}">
                      <a16:colId xmlns:a16="http://schemas.microsoft.com/office/drawing/2014/main" val="20001"/>
                    </a:ext>
                  </a:extLst>
                </a:gridCol>
              </a:tblGrid>
              <a:tr h="408004">
                <a:tc>
                  <a:txBody>
                    <a:bodyPr/>
                    <a:lstStyle/>
                    <a:p>
                      <a:pPr algn="ctr"/>
                      <a:r>
                        <a:rPr lang="en-US" dirty="0"/>
                        <a:t>Operation</a:t>
                      </a:r>
                    </a:p>
                  </a:txBody>
                  <a:tcPr/>
                </a:tc>
                <a:tc>
                  <a:txBody>
                    <a:bodyPr/>
                    <a:lstStyle/>
                    <a:p>
                      <a:pPr algn="ctr"/>
                      <a:r>
                        <a:rPr lang="en-US" dirty="0"/>
                        <a:t>AIC value</a:t>
                      </a:r>
                    </a:p>
                  </a:txBody>
                  <a:tcPr/>
                </a:tc>
                <a:extLst>
                  <a:ext uri="{0D108BD9-81ED-4DB2-BD59-A6C34878D82A}">
                    <a16:rowId xmlns:a16="http://schemas.microsoft.com/office/drawing/2014/main" val="10000"/>
                  </a:ext>
                </a:extLst>
              </a:tr>
              <a:tr h="306003">
                <a:tc>
                  <a:txBody>
                    <a:bodyPr/>
                    <a:lstStyle/>
                    <a:p>
                      <a:r>
                        <a:rPr lang="en-US" sz="1400" dirty="0"/>
                        <a:t>Model 1 (42 independent + 1 dependent)</a:t>
                      </a:r>
                    </a:p>
                  </a:txBody>
                  <a:tcPr/>
                </a:tc>
                <a:tc>
                  <a:txBody>
                    <a:bodyPr/>
                    <a:lstStyle/>
                    <a:p>
                      <a:r>
                        <a:rPr lang="en-US" sz="1400" dirty="0"/>
                        <a:t>2118.4</a:t>
                      </a:r>
                    </a:p>
                  </a:txBody>
                  <a:tcPr/>
                </a:tc>
                <a:extLst>
                  <a:ext uri="{0D108BD9-81ED-4DB2-BD59-A6C34878D82A}">
                    <a16:rowId xmlns:a16="http://schemas.microsoft.com/office/drawing/2014/main" val="10001"/>
                  </a:ext>
                </a:extLst>
              </a:tr>
              <a:tr h="534561">
                <a:tc>
                  <a:txBody>
                    <a:bodyPr/>
                    <a:lstStyle/>
                    <a:p>
                      <a:r>
                        <a:rPr lang="en-US" sz="1400" dirty="0" err="1"/>
                        <a:t>StepAIC</a:t>
                      </a:r>
                      <a:r>
                        <a:rPr lang="en-US" sz="1400" baseline="0" dirty="0"/>
                        <a:t> execution</a:t>
                      </a:r>
                    </a:p>
                    <a:p>
                      <a:r>
                        <a:rPr lang="en-US" sz="1400" baseline="0" dirty="0"/>
                        <a:t>Number of columns suggested : 25</a:t>
                      </a:r>
                      <a:endParaRPr lang="en-US" sz="1400" dirty="0"/>
                    </a:p>
                  </a:txBody>
                  <a:tcPr/>
                </a:tc>
                <a:tc>
                  <a:txBody>
                    <a:bodyPr/>
                    <a:lstStyle/>
                    <a:p>
                      <a:r>
                        <a:rPr lang="en-US" sz="1400" dirty="0"/>
                        <a:t>2092.36</a:t>
                      </a:r>
                    </a:p>
                  </a:txBody>
                  <a:tcPr/>
                </a:tc>
                <a:extLst>
                  <a:ext uri="{0D108BD9-81ED-4DB2-BD59-A6C34878D82A}">
                    <a16:rowId xmlns:a16="http://schemas.microsoft.com/office/drawing/2014/main" val="10002"/>
                  </a:ext>
                </a:extLst>
              </a:tr>
              <a:tr h="714006">
                <a:tc>
                  <a:txBody>
                    <a:bodyPr/>
                    <a:lstStyle/>
                    <a:p>
                      <a:r>
                        <a:rPr lang="en-US" sz="1400" dirty="0"/>
                        <a:t>Model 13 (Final Model)</a:t>
                      </a:r>
                    </a:p>
                    <a:p>
                      <a:r>
                        <a:rPr lang="en-US" sz="1400" dirty="0"/>
                        <a:t>Number of</a:t>
                      </a:r>
                      <a:r>
                        <a:rPr lang="en-US" sz="1400" baseline="0" dirty="0"/>
                        <a:t> significant columns : 13</a:t>
                      </a:r>
                    </a:p>
                    <a:p>
                      <a:r>
                        <a:rPr lang="en-US" sz="1400" baseline="0" dirty="0"/>
                        <a:t>(excluding intercept)</a:t>
                      </a:r>
                      <a:endParaRPr lang="en-US" sz="1400" dirty="0"/>
                    </a:p>
                  </a:txBody>
                  <a:tcPr/>
                </a:tc>
                <a:tc>
                  <a:txBody>
                    <a:bodyPr/>
                    <a:lstStyle/>
                    <a:p>
                      <a:r>
                        <a:rPr lang="en-US" sz="1400" dirty="0"/>
                        <a:t>2117.4</a:t>
                      </a:r>
                    </a:p>
                  </a:txBody>
                  <a:tcPr/>
                </a:tc>
                <a:extLst>
                  <a:ext uri="{0D108BD9-81ED-4DB2-BD59-A6C34878D82A}">
                    <a16:rowId xmlns:a16="http://schemas.microsoft.com/office/drawing/2014/main" val="1000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90978040"/>
              </p:ext>
            </p:extLst>
          </p:nvPr>
        </p:nvGraphicFramePr>
        <p:xfrm>
          <a:off x="6654800" y="910166"/>
          <a:ext cx="5537200" cy="559816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1968500">
                  <a:extLst>
                    <a:ext uri="{9D8B030D-6E8A-4147-A177-3AD203B41FA5}">
                      <a16:colId xmlns:a16="http://schemas.microsoft.com/office/drawing/2014/main" val="20002"/>
                    </a:ext>
                  </a:extLst>
                </a:gridCol>
              </a:tblGrid>
              <a:tr h="370840">
                <a:tc gridSpan="3">
                  <a:txBody>
                    <a:bodyPr/>
                    <a:lstStyle/>
                    <a:p>
                      <a:pPr algn="ctr"/>
                      <a:r>
                        <a:rPr lang="en-US" dirty="0"/>
                        <a:t>Features for model building</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l" fontAlgn="b"/>
                      <a:r>
                        <a:rPr lang="en-US" sz="1200" b="0" i="0" u="none" strike="noStrike" dirty="0" err="1">
                          <a:solidFill>
                            <a:srgbClr val="000000"/>
                          </a:solidFill>
                          <a:effectLst/>
                          <a:latin typeface="Calibri" panose="020F0502020204030204" pitchFamily="34" charset="0"/>
                        </a:rPr>
                        <a:t>totalOffs</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percYearlyWorking</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Age</a:t>
                      </a: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US" sz="1200" b="0" i="0" u="none" strike="noStrike" dirty="0" err="1">
                          <a:solidFill>
                            <a:srgbClr val="000000"/>
                          </a:solidFill>
                          <a:effectLst/>
                          <a:latin typeface="Calibri" panose="020F0502020204030204" pitchFamily="34" charset="0"/>
                        </a:rPr>
                        <a:t>DistanceFromHome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Education</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JobLevel</a:t>
                      </a:r>
                    </a:p>
                  </a:txBody>
                  <a:tcPr marL="9525" marR="9525" marT="9525" marB="0" anchor="b"/>
                </a:tc>
                <a:extLst>
                  <a:ext uri="{0D108BD9-81ED-4DB2-BD59-A6C34878D82A}">
                    <a16:rowId xmlns:a16="http://schemas.microsoft.com/office/drawing/2014/main" val="10002"/>
                  </a:ext>
                </a:extLst>
              </a:tr>
              <a:tr h="370840">
                <a:tc>
                  <a:txBody>
                    <a:bodyPr/>
                    <a:lstStyle/>
                    <a:p>
                      <a:pPr algn="l" fontAlgn="b"/>
                      <a:r>
                        <a:rPr lang="en-US" sz="1200" b="0" i="0" u="none" strike="noStrike" dirty="0" err="1">
                          <a:solidFill>
                            <a:srgbClr val="000000"/>
                          </a:solidFill>
                          <a:effectLst/>
                          <a:latin typeface="Calibri" panose="020F0502020204030204" pitchFamily="34" charset="0"/>
                        </a:rPr>
                        <a:t>MonthlyIncome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NumCompaniesWorked</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PercentSalaryHike</a:t>
                      </a:r>
                    </a:p>
                  </a:txBody>
                  <a:tcPr marL="9525" marR="9525" marT="9525" marB="0" anchor="b"/>
                </a:tc>
                <a:extLst>
                  <a:ext uri="{0D108BD9-81ED-4DB2-BD59-A6C34878D82A}">
                    <a16:rowId xmlns:a16="http://schemas.microsoft.com/office/drawing/2014/main" val="10003"/>
                  </a:ext>
                </a:extLst>
              </a:tr>
              <a:tr h="370840">
                <a:tc>
                  <a:txBody>
                    <a:bodyPr/>
                    <a:lstStyle/>
                    <a:p>
                      <a:pPr algn="l" fontAlgn="b"/>
                      <a:r>
                        <a:rPr lang="en-US" sz="1200" b="0" i="0" u="none" strike="noStrike">
                          <a:solidFill>
                            <a:srgbClr val="000000"/>
                          </a:solidFill>
                          <a:effectLst/>
                          <a:latin typeface="Calibri" panose="020F0502020204030204" pitchFamily="34" charset="0"/>
                        </a:rPr>
                        <a:t>TotalWorkingYears</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TrainingTimesLastYear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YearsAtCompany</a:t>
                      </a:r>
                    </a:p>
                  </a:txBody>
                  <a:tcPr marL="9525" marR="9525" marT="9525" marB="0" anchor="b"/>
                </a:tc>
                <a:extLst>
                  <a:ext uri="{0D108BD9-81ED-4DB2-BD59-A6C34878D82A}">
                    <a16:rowId xmlns:a16="http://schemas.microsoft.com/office/drawing/2014/main" val="10004"/>
                  </a:ext>
                </a:extLst>
              </a:tr>
              <a:tr h="370840">
                <a:tc>
                  <a:txBody>
                    <a:bodyPr/>
                    <a:lstStyle/>
                    <a:p>
                      <a:pPr algn="l" fontAlgn="b"/>
                      <a:r>
                        <a:rPr lang="en-US" sz="1200" b="0" i="0" u="none" strike="noStrike">
                          <a:solidFill>
                            <a:srgbClr val="000000"/>
                          </a:solidFill>
                          <a:effectLst/>
                          <a:latin typeface="Calibri" panose="020F0502020204030204" pitchFamily="34" charset="0"/>
                        </a:rPr>
                        <a:t>YearsSinceLastPromotion</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YearsWithCurrManager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EnvironmentSatisfaction</a:t>
                      </a: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US" sz="1200" b="0" i="0" u="none" strike="noStrike">
                          <a:solidFill>
                            <a:srgbClr val="000000"/>
                          </a:solidFill>
                          <a:effectLst/>
                          <a:latin typeface="Calibri" panose="020F0502020204030204" pitchFamily="34" charset="0"/>
                        </a:rPr>
                        <a:t>JobSatisfaction</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WorkLifeBalance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JobInvolvement</a:t>
                      </a:r>
                    </a:p>
                  </a:txBody>
                  <a:tcPr marL="9525" marR="9525" marT="9525" marB="0" anchor="b"/>
                </a:tc>
                <a:extLst>
                  <a:ext uri="{0D108BD9-81ED-4DB2-BD59-A6C34878D82A}">
                    <a16:rowId xmlns:a16="http://schemas.microsoft.com/office/drawing/2014/main" val="10006"/>
                  </a:ext>
                </a:extLst>
              </a:tr>
              <a:tr h="370840">
                <a:tc>
                  <a:txBody>
                    <a:bodyPr/>
                    <a:lstStyle/>
                    <a:p>
                      <a:pPr algn="l" fontAlgn="b"/>
                      <a:r>
                        <a:rPr lang="en-US" sz="1200" b="0" i="0" u="none" strike="noStrike">
                          <a:solidFill>
                            <a:srgbClr val="000000"/>
                          </a:solidFill>
                          <a:effectLst/>
                          <a:latin typeface="Calibri" panose="020F0502020204030204" pitchFamily="34" charset="0"/>
                        </a:rPr>
                        <a:t>PerformanceRating</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Gender</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BusinessTravel.xTravel_Frequently</a:t>
                      </a:r>
                    </a:p>
                  </a:txBody>
                  <a:tcPr marL="9525" marR="9525" marT="9525" marB="0" anchor="b"/>
                </a:tc>
                <a:extLst>
                  <a:ext uri="{0D108BD9-81ED-4DB2-BD59-A6C34878D82A}">
                    <a16:rowId xmlns:a16="http://schemas.microsoft.com/office/drawing/2014/main" val="10007"/>
                  </a:ext>
                </a:extLst>
              </a:tr>
              <a:tr h="370840">
                <a:tc>
                  <a:txBody>
                    <a:bodyPr/>
                    <a:lstStyle/>
                    <a:p>
                      <a:pPr algn="l" fontAlgn="b"/>
                      <a:r>
                        <a:rPr lang="en-US" sz="1200" b="0" i="0" u="none" strike="noStrike">
                          <a:solidFill>
                            <a:srgbClr val="000000"/>
                          </a:solidFill>
                          <a:effectLst/>
                          <a:latin typeface="Calibri" panose="020F0502020204030204" pitchFamily="34" charset="0"/>
                        </a:rPr>
                        <a:t>BusinessTravel.xTravel_Rarely</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Department.xResearch</a:t>
                      </a:r>
                      <a:r>
                        <a:rPr lang="en-US" sz="1200" b="0" i="0" u="none" strike="noStrike" dirty="0">
                          <a:solidFill>
                            <a:srgbClr val="000000"/>
                          </a:solidFill>
                          <a:effectLst/>
                          <a:latin typeface="Calibri" panose="020F0502020204030204" pitchFamily="34" charset="0"/>
                        </a:rPr>
                        <a:t>...Development</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Department.xSales</a:t>
                      </a:r>
                    </a:p>
                  </a:txBody>
                  <a:tcPr marL="9525" marR="9525" marT="9525" marB="0" anchor="b"/>
                </a:tc>
                <a:extLst>
                  <a:ext uri="{0D108BD9-81ED-4DB2-BD59-A6C34878D82A}">
                    <a16:rowId xmlns:a16="http://schemas.microsoft.com/office/drawing/2014/main" val="10008"/>
                  </a:ext>
                </a:extLst>
              </a:tr>
              <a:tr h="370840">
                <a:tc>
                  <a:txBody>
                    <a:bodyPr/>
                    <a:lstStyle/>
                    <a:p>
                      <a:pPr algn="l" fontAlgn="b"/>
                      <a:r>
                        <a:rPr lang="en-US" sz="1200" b="0" i="0" u="none" strike="noStrike">
                          <a:solidFill>
                            <a:srgbClr val="000000"/>
                          </a:solidFill>
                          <a:effectLst/>
                          <a:latin typeface="Calibri" panose="020F0502020204030204" pitchFamily="34" charset="0"/>
                        </a:rPr>
                        <a:t>EducationField.xLife.Sciences</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EducationField.xMarketing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EducationField.xMedical</a:t>
                      </a:r>
                    </a:p>
                  </a:txBody>
                  <a:tcPr marL="9525" marR="9525" marT="9525" marB="0" anchor="b"/>
                </a:tc>
                <a:extLst>
                  <a:ext uri="{0D108BD9-81ED-4DB2-BD59-A6C34878D82A}">
                    <a16:rowId xmlns:a16="http://schemas.microsoft.com/office/drawing/2014/main" val="10009"/>
                  </a:ext>
                </a:extLst>
              </a:tr>
              <a:tr h="370840">
                <a:tc>
                  <a:txBody>
                    <a:bodyPr/>
                    <a:lstStyle/>
                    <a:p>
                      <a:pPr algn="l" fontAlgn="b"/>
                      <a:r>
                        <a:rPr lang="en-US" sz="1200" b="0" i="0" u="none" strike="noStrike">
                          <a:solidFill>
                            <a:srgbClr val="000000"/>
                          </a:solidFill>
                          <a:effectLst/>
                          <a:latin typeface="Calibri" panose="020F0502020204030204" pitchFamily="34" charset="0"/>
                        </a:rPr>
                        <a:t>EducationField.xOther</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EducationField.xTechnical.Degree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JobRole.xHuman.Resources</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370840">
                <a:tc>
                  <a:txBody>
                    <a:bodyPr/>
                    <a:lstStyle/>
                    <a:p>
                      <a:pPr algn="l" fontAlgn="b"/>
                      <a:r>
                        <a:rPr lang="en-US" sz="1200" b="0" i="0" u="none" strike="noStrike">
                          <a:solidFill>
                            <a:srgbClr val="000000"/>
                          </a:solidFill>
                          <a:effectLst/>
                          <a:latin typeface="Calibri" panose="020F0502020204030204" pitchFamily="34" charset="0"/>
                        </a:rPr>
                        <a:t>JobRole.xLaboratory.Technician</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JobRole.xManager</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JobRole.xManufacturing.Director</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370840">
                <a:tc>
                  <a:txBody>
                    <a:bodyPr/>
                    <a:lstStyle/>
                    <a:p>
                      <a:pPr algn="l" fontAlgn="b"/>
                      <a:r>
                        <a:rPr lang="en-US" sz="1200" b="0" i="0" u="none" strike="noStrike">
                          <a:solidFill>
                            <a:srgbClr val="000000"/>
                          </a:solidFill>
                          <a:effectLst/>
                          <a:latin typeface="Calibri" panose="020F0502020204030204" pitchFamily="34" charset="0"/>
                        </a:rPr>
                        <a:t>JobRole.xResearch.Director</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JobRole.xResearch.Scientist</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JobRole.xSales.Executive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370840">
                <a:tc>
                  <a:txBody>
                    <a:bodyPr/>
                    <a:lstStyle/>
                    <a:p>
                      <a:pPr algn="l" fontAlgn="b"/>
                      <a:r>
                        <a:rPr lang="en-US" sz="1200" b="0" i="0" u="none" strike="noStrike">
                          <a:solidFill>
                            <a:srgbClr val="000000"/>
                          </a:solidFill>
                          <a:effectLst/>
                          <a:latin typeface="Calibri" panose="020F0502020204030204" pitchFamily="34" charset="0"/>
                        </a:rPr>
                        <a:t>JobRole.xSales.Representative</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MaritalStatus.xMarried</a:t>
                      </a:r>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MaritalStatus.xSingle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370840">
                <a:tc>
                  <a:txBody>
                    <a:bodyPr/>
                    <a:lstStyle/>
                    <a:p>
                      <a:pPr algn="l" fontAlgn="b"/>
                      <a:r>
                        <a:rPr lang="en-US" sz="1200" b="0" i="0" u="none" strike="noStrike">
                          <a:solidFill>
                            <a:srgbClr val="000000"/>
                          </a:solidFill>
                          <a:effectLst/>
                          <a:latin typeface="Calibri" panose="020F0502020204030204" pitchFamily="34" charset="0"/>
                        </a:rPr>
                        <a:t>StockOptionLevel.x1</a:t>
                      </a:r>
                    </a:p>
                  </a:txBody>
                  <a:tcPr marL="9525" marR="9525" marT="9525" marB="0" anchor="b"/>
                </a:tc>
                <a:tc>
                  <a:txBody>
                    <a:bodyPr/>
                    <a:lstStyle/>
                    <a:p>
                      <a:pPr algn="l" fontAlgn="b"/>
                      <a:r>
                        <a:rPr lang="en-US" sz="1200" b="0" i="0" u="none" strike="noStrike">
                          <a:solidFill>
                            <a:srgbClr val="000000"/>
                          </a:solidFill>
                          <a:effectLst/>
                          <a:latin typeface="Calibri" panose="020F0502020204030204" pitchFamily="34" charset="0"/>
                        </a:rPr>
                        <a:t>StockOptionLevel.x2</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StockOptionLevel.x3</a:t>
                      </a:r>
                    </a:p>
                  </a:txBody>
                  <a:tcPr marL="9525" marR="9525" marT="9525" marB="0" anchor="b"/>
                </a:tc>
                <a:extLst>
                  <a:ext uri="{0D108BD9-81ED-4DB2-BD59-A6C34878D82A}">
                    <a16:rowId xmlns:a16="http://schemas.microsoft.com/office/drawing/2014/main" val="10014"/>
                  </a:ext>
                </a:extLst>
              </a:tr>
            </a:tbl>
          </a:graphicData>
        </a:graphic>
      </p:graphicFrame>
      <p:sp>
        <p:nvSpPr>
          <p:cNvPr id="16" name="TextBox 15"/>
          <p:cNvSpPr txBox="1"/>
          <p:nvPr/>
        </p:nvSpPr>
        <p:spPr>
          <a:xfrm>
            <a:off x="75297" y="6570714"/>
            <a:ext cx="5904597" cy="274586"/>
          </a:xfrm>
          <a:prstGeom prst="rect">
            <a:avLst/>
          </a:prstGeom>
          <a:noFill/>
        </p:spPr>
        <p:txBody>
          <a:bodyPr wrap="square" rtlCol="0">
            <a:spAutoFit/>
          </a:bodyPr>
          <a:lstStyle/>
          <a:p>
            <a:r>
              <a:rPr lang="en-US" sz="1200" dirty="0">
                <a:solidFill>
                  <a:schemeClr val="bg1"/>
                </a:solidFill>
              </a:rPr>
              <a:t>Note : Detailed information about p-values, VIF and AIC added as Appendix with R code</a:t>
            </a:r>
          </a:p>
        </p:txBody>
      </p:sp>
    </p:spTree>
    <p:extLst>
      <p:ext uri="{BB962C8B-B14F-4D97-AF65-F5344CB8AC3E}">
        <p14:creationId xmlns:p14="http://schemas.microsoft.com/office/powerpoint/2010/main" val="373355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5803" y="196050"/>
            <a:ext cx="3783343" cy="954107"/>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Significant Features</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P-values and coefficients</a:t>
            </a:r>
          </a:p>
        </p:txBody>
      </p:sp>
      <p:graphicFrame>
        <p:nvGraphicFramePr>
          <p:cNvPr id="5" name="Table 4"/>
          <p:cNvGraphicFramePr>
            <a:graphicFrameLocks noGrp="1"/>
          </p:cNvGraphicFramePr>
          <p:nvPr>
            <p:extLst>
              <p:ext uri="{D42A27DB-BD31-4B8C-83A1-F6EECF244321}">
                <p14:modId xmlns:p14="http://schemas.microsoft.com/office/powerpoint/2010/main" val="3921747622"/>
              </p:ext>
            </p:extLst>
          </p:nvPr>
        </p:nvGraphicFramePr>
        <p:xfrm>
          <a:off x="139700" y="1722963"/>
          <a:ext cx="5842000" cy="4254269"/>
        </p:xfrm>
        <a:graphic>
          <a:graphicData uri="http://schemas.openxmlformats.org/drawingml/2006/table">
            <a:tbl>
              <a:tblPr firstRow="1" bandRow="1">
                <a:tableStyleId>{5C22544A-7EE6-4342-B048-85BDC9FD1C3A}</a:tableStyleId>
              </a:tblPr>
              <a:tblGrid>
                <a:gridCol w="2159000">
                  <a:extLst>
                    <a:ext uri="{9D8B030D-6E8A-4147-A177-3AD203B41FA5}">
                      <a16:colId xmlns:a16="http://schemas.microsoft.com/office/drawing/2014/main" val="20000"/>
                    </a:ext>
                  </a:extLst>
                </a:gridCol>
                <a:gridCol w="1345223">
                  <a:extLst>
                    <a:ext uri="{9D8B030D-6E8A-4147-A177-3AD203B41FA5}">
                      <a16:colId xmlns:a16="http://schemas.microsoft.com/office/drawing/2014/main" val="20001"/>
                    </a:ext>
                  </a:extLst>
                </a:gridCol>
                <a:gridCol w="963246">
                  <a:extLst>
                    <a:ext uri="{9D8B030D-6E8A-4147-A177-3AD203B41FA5}">
                      <a16:colId xmlns:a16="http://schemas.microsoft.com/office/drawing/2014/main" val="20002"/>
                    </a:ext>
                  </a:extLst>
                </a:gridCol>
                <a:gridCol w="1374531">
                  <a:extLst>
                    <a:ext uri="{9D8B030D-6E8A-4147-A177-3AD203B41FA5}">
                      <a16:colId xmlns:a16="http://schemas.microsoft.com/office/drawing/2014/main" val="20003"/>
                    </a:ext>
                  </a:extLst>
                </a:gridCol>
              </a:tblGrid>
              <a:tr h="637178">
                <a:tc>
                  <a:txBody>
                    <a:bodyPr/>
                    <a:lstStyle/>
                    <a:p>
                      <a:pPr algn="l" fontAlgn="b"/>
                      <a:r>
                        <a:rPr lang="en-US" sz="2000" b="0" i="0" u="none" strike="noStrike" dirty="0">
                          <a:solidFill>
                            <a:schemeClr val="bg1"/>
                          </a:solidFill>
                          <a:effectLst/>
                          <a:latin typeface="Calibri" panose="020F0502020204030204" pitchFamily="34" charset="0"/>
                        </a:rPr>
                        <a:t>Feature</a:t>
                      </a:r>
                    </a:p>
                  </a:txBody>
                  <a:tcPr marL="9525" marR="9525" marT="9525" marB="0" anchor="b"/>
                </a:tc>
                <a:tc>
                  <a:txBody>
                    <a:bodyPr/>
                    <a:lstStyle/>
                    <a:p>
                      <a:pPr algn="l" fontAlgn="b"/>
                      <a:r>
                        <a:rPr lang="en-US" sz="2000" b="0" i="0" u="none" strike="noStrike">
                          <a:solidFill>
                            <a:schemeClr val="bg1"/>
                          </a:solidFill>
                          <a:effectLst/>
                          <a:latin typeface="Calibri" panose="020F0502020204030204" pitchFamily="34" charset="0"/>
                        </a:rPr>
                        <a:t>Coefficient</a:t>
                      </a:r>
                    </a:p>
                  </a:txBody>
                  <a:tcPr marL="9525" marR="9525" marT="9525" marB="0" anchor="b"/>
                </a:tc>
                <a:tc>
                  <a:txBody>
                    <a:bodyPr/>
                    <a:lstStyle/>
                    <a:p>
                      <a:pPr algn="l" fontAlgn="b"/>
                      <a:r>
                        <a:rPr lang="en-US" sz="2000" b="0" i="0" u="none" strike="noStrike">
                          <a:solidFill>
                            <a:schemeClr val="bg1"/>
                          </a:solidFill>
                          <a:effectLst/>
                          <a:latin typeface="Calibri" panose="020F0502020204030204" pitchFamily="34" charset="0"/>
                        </a:rPr>
                        <a:t>P-value</a:t>
                      </a:r>
                    </a:p>
                  </a:txBody>
                  <a:tcPr marL="9525" marR="9525" marT="9525" marB="0" anchor="b"/>
                </a:tc>
                <a:tc>
                  <a:txBody>
                    <a:bodyPr/>
                    <a:lstStyle/>
                    <a:p>
                      <a:pPr algn="l" fontAlgn="b"/>
                      <a:r>
                        <a:rPr lang="en-US" sz="2000" b="0" i="0" u="none" strike="noStrike" dirty="0">
                          <a:solidFill>
                            <a:schemeClr val="bg1"/>
                          </a:solidFill>
                          <a:effectLst/>
                          <a:latin typeface="Calibri" panose="020F0502020204030204" pitchFamily="34" charset="0"/>
                        </a:rPr>
                        <a:t>Significance Stars</a:t>
                      </a:r>
                    </a:p>
                  </a:txBody>
                  <a:tcPr marL="9525" marR="9525" marT="9525" marB="0" anchor="b"/>
                </a:tc>
                <a:extLst>
                  <a:ext uri="{0D108BD9-81ED-4DB2-BD59-A6C34878D82A}">
                    <a16:rowId xmlns:a16="http://schemas.microsoft.com/office/drawing/2014/main" val="10000"/>
                  </a:ext>
                </a:extLst>
              </a:tr>
              <a:tr h="450882">
                <a:tc>
                  <a:txBody>
                    <a:bodyPr/>
                    <a:lstStyle/>
                    <a:p>
                      <a:pPr algn="l" fontAlgn="b"/>
                      <a:r>
                        <a:rPr lang="en-US" sz="1600" b="0" i="0" u="none" strike="noStrike" dirty="0">
                          <a:solidFill>
                            <a:srgbClr val="000000"/>
                          </a:solidFill>
                          <a:effectLst/>
                          <a:latin typeface="Calibri" panose="020F0502020204030204" pitchFamily="34" charset="0"/>
                        </a:rPr>
                        <a:t>(Intercept)</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-2.6219</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2.00E-16</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1"/>
                  </a:ext>
                </a:extLst>
              </a:tr>
              <a:tr h="450882">
                <a:tc>
                  <a:txBody>
                    <a:bodyPr/>
                    <a:lstStyle/>
                    <a:p>
                      <a:pPr algn="l" fontAlgn="b"/>
                      <a:r>
                        <a:rPr lang="en-US" sz="1600" b="0" i="0" u="none" strike="noStrike" dirty="0" err="1">
                          <a:solidFill>
                            <a:srgbClr val="000000"/>
                          </a:solidFill>
                          <a:effectLst/>
                          <a:latin typeface="Calibri" panose="020F0502020204030204" pitchFamily="34" charset="0"/>
                        </a:rPr>
                        <a:t>percYearlyWorking</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0.58747</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2.00E-16</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2"/>
                  </a:ext>
                </a:extLst>
              </a:tr>
              <a:tr h="450882">
                <a:tc>
                  <a:txBody>
                    <a:bodyPr/>
                    <a:lstStyle/>
                    <a:p>
                      <a:pPr algn="l" fontAlgn="b"/>
                      <a:r>
                        <a:rPr lang="en-US" sz="1600" b="0" i="0" u="none" strike="noStrike" dirty="0">
                          <a:solidFill>
                            <a:srgbClr val="000000"/>
                          </a:solidFill>
                          <a:effectLst/>
                          <a:latin typeface="Calibri" panose="020F0502020204030204" pitchFamily="34" charset="0"/>
                        </a:rPr>
                        <a:t>Age</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-0.26054</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0.00092</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3"/>
                  </a:ext>
                </a:extLst>
              </a:tr>
              <a:tr h="604521">
                <a:tc>
                  <a:txBody>
                    <a:bodyPr/>
                    <a:lstStyle/>
                    <a:p>
                      <a:pPr algn="l" fontAlgn="b"/>
                      <a:r>
                        <a:rPr lang="en-US" sz="1600" b="0" i="0" u="none" strike="noStrike" dirty="0" err="1">
                          <a:solidFill>
                            <a:srgbClr val="000000"/>
                          </a:solidFill>
                          <a:effectLst/>
                          <a:latin typeface="Calibri" panose="020F0502020204030204" pitchFamily="34" charset="0"/>
                        </a:rPr>
                        <a:t>NumCompaniesWorked</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0.36017</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3.56E-10</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4"/>
                  </a:ext>
                </a:extLst>
              </a:tr>
              <a:tr h="450882">
                <a:tc>
                  <a:txBody>
                    <a:bodyPr/>
                    <a:lstStyle/>
                    <a:p>
                      <a:pPr algn="l" fontAlgn="b"/>
                      <a:r>
                        <a:rPr lang="en-US" sz="1600" b="0" i="0" u="none" strike="noStrike" dirty="0" err="1">
                          <a:solidFill>
                            <a:srgbClr val="000000"/>
                          </a:solidFill>
                          <a:effectLst/>
                          <a:latin typeface="Calibri" panose="020F0502020204030204" pitchFamily="34" charset="0"/>
                        </a:rPr>
                        <a:t>TotalWorkingYears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-0.64254</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7.79E-10</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5"/>
                  </a:ext>
                </a:extLst>
              </a:tr>
              <a:tr h="604521">
                <a:tc>
                  <a:txBody>
                    <a:bodyPr/>
                    <a:lstStyle/>
                    <a:p>
                      <a:pPr algn="l" fontAlgn="b"/>
                      <a:r>
                        <a:rPr lang="en-US" sz="1600" b="0" i="0" u="none" strike="noStrike" dirty="0" err="1">
                          <a:solidFill>
                            <a:srgbClr val="000000"/>
                          </a:solidFill>
                          <a:effectLst/>
                          <a:latin typeface="Calibri" panose="020F0502020204030204" pitchFamily="34" charset="0"/>
                        </a:rPr>
                        <a:t>TrainingTimesLastYear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-0.20913</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0.00028</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6"/>
                  </a:ext>
                </a:extLst>
              </a:tr>
              <a:tr h="604521">
                <a:tc>
                  <a:txBody>
                    <a:bodyPr/>
                    <a:lstStyle/>
                    <a:p>
                      <a:pPr algn="l" fontAlgn="b"/>
                      <a:r>
                        <a:rPr lang="en-US" sz="1600" b="0" i="0" u="none" strike="noStrike" dirty="0" err="1">
                          <a:solidFill>
                            <a:srgbClr val="000000"/>
                          </a:solidFill>
                          <a:effectLst/>
                          <a:latin typeface="Calibri" panose="020F0502020204030204" pitchFamily="34" charset="0"/>
                        </a:rPr>
                        <a:t>YearsSinceLastPromotion</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0.62684</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6.19E-13</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11675597"/>
              </p:ext>
            </p:extLst>
          </p:nvPr>
        </p:nvGraphicFramePr>
        <p:xfrm>
          <a:off x="6311974" y="1722966"/>
          <a:ext cx="5753026" cy="4254267"/>
        </p:xfrm>
        <a:graphic>
          <a:graphicData uri="http://schemas.openxmlformats.org/drawingml/2006/table">
            <a:tbl>
              <a:tblPr firstRow="1" bandRow="1">
                <a:tableStyleId>{5C22544A-7EE6-4342-B048-85BDC9FD1C3A}</a:tableStyleId>
              </a:tblPr>
              <a:tblGrid>
                <a:gridCol w="2054652">
                  <a:extLst>
                    <a:ext uri="{9D8B030D-6E8A-4147-A177-3AD203B41FA5}">
                      <a16:colId xmlns:a16="http://schemas.microsoft.com/office/drawing/2014/main" val="20000"/>
                    </a:ext>
                  </a:extLst>
                </a:gridCol>
                <a:gridCol w="1280206">
                  <a:extLst>
                    <a:ext uri="{9D8B030D-6E8A-4147-A177-3AD203B41FA5}">
                      <a16:colId xmlns:a16="http://schemas.microsoft.com/office/drawing/2014/main" val="20001"/>
                    </a:ext>
                  </a:extLst>
                </a:gridCol>
                <a:gridCol w="916691">
                  <a:extLst>
                    <a:ext uri="{9D8B030D-6E8A-4147-A177-3AD203B41FA5}">
                      <a16:colId xmlns:a16="http://schemas.microsoft.com/office/drawing/2014/main" val="20002"/>
                    </a:ext>
                  </a:extLst>
                </a:gridCol>
                <a:gridCol w="1501477">
                  <a:extLst>
                    <a:ext uri="{9D8B030D-6E8A-4147-A177-3AD203B41FA5}">
                      <a16:colId xmlns:a16="http://schemas.microsoft.com/office/drawing/2014/main" val="20003"/>
                    </a:ext>
                  </a:extLst>
                </a:gridCol>
              </a:tblGrid>
              <a:tr h="610896">
                <a:tc>
                  <a:txBody>
                    <a:bodyPr/>
                    <a:lstStyle/>
                    <a:p>
                      <a:pPr algn="l" fontAlgn="b"/>
                      <a:r>
                        <a:rPr lang="en-US" sz="2000" b="0" i="0" u="none" strike="noStrike" dirty="0">
                          <a:solidFill>
                            <a:schemeClr val="bg1"/>
                          </a:solidFill>
                          <a:effectLst/>
                          <a:latin typeface="Calibri" panose="020F0502020204030204" pitchFamily="34" charset="0"/>
                        </a:rPr>
                        <a:t>Feature</a:t>
                      </a:r>
                    </a:p>
                  </a:txBody>
                  <a:tcPr marL="9525" marR="9525" marT="9525" marB="0" anchor="b"/>
                </a:tc>
                <a:tc>
                  <a:txBody>
                    <a:bodyPr/>
                    <a:lstStyle/>
                    <a:p>
                      <a:pPr algn="l" fontAlgn="b"/>
                      <a:r>
                        <a:rPr lang="en-US" sz="2000" b="0" i="0" u="none" strike="noStrike">
                          <a:solidFill>
                            <a:schemeClr val="bg1"/>
                          </a:solidFill>
                          <a:effectLst/>
                          <a:latin typeface="Calibri" panose="020F0502020204030204" pitchFamily="34" charset="0"/>
                        </a:rPr>
                        <a:t>Coefficient</a:t>
                      </a:r>
                    </a:p>
                  </a:txBody>
                  <a:tcPr marL="9525" marR="9525" marT="9525" marB="0" anchor="b"/>
                </a:tc>
                <a:tc>
                  <a:txBody>
                    <a:bodyPr/>
                    <a:lstStyle/>
                    <a:p>
                      <a:pPr algn="l" fontAlgn="b"/>
                      <a:r>
                        <a:rPr lang="en-US" sz="2000" b="0" i="0" u="none" strike="noStrike">
                          <a:solidFill>
                            <a:schemeClr val="bg1"/>
                          </a:solidFill>
                          <a:effectLst/>
                          <a:latin typeface="Calibri" panose="020F0502020204030204" pitchFamily="34" charset="0"/>
                        </a:rPr>
                        <a:t>P-value</a:t>
                      </a:r>
                    </a:p>
                  </a:txBody>
                  <a:tcPr marL="9525" marR="9525" marT="9525" marB="0" anchor="b"/>
                </a:tc>
                <a:tc>
                  <a:txBody>
                    <a:bodyPr/>
                    <a:lstStyle/>
                    <a:p>
                      <a:pPr algn="l" fontAlgn="b"/>
                      <a:r>
                        <a:rPr lang="en-US" sz="2000" b="0" i="0" u="none" strike="noStrike" dirty="0">
                          <a:solidFill>
                            <a:schemeClr val="bg1"/>
                          </a:solidFill>
                          <a:effectLst/>
                          <a:latin typeface="Calibri" panose="020F0502020204030204" pitchFamily="34" charset="0"/>
                        </a:rPr>
                        <a:t>Significance Stars</a:t>
                      </a:r>
                    </a:p>
                  </a:txBody>
                  <a:tcPr marL="9525" marR="9525" marT="9525" marB="0" anchor="b"/>
                </a:tc>
                <a:extLst>
                  <a:ext uri="{0D108BD9-81ED-4DB2-BD59-A6C34878D82A}">
                    <a16:rowId xmlns:a16="http://schemas.microsoft.com/office/drawing/2014/main" val="10000"/>
                  </a:ext>
                </a:extLst>
              </a:tr>
              <a:tr h="519306">
                <a:tc>
                  <a:txBody>
                    <a:bodyPr/>
                    <a:lstStyle/>
                    <a:p>
                      <a:pPr algn="l" fontAlgn="b"/>
                      <a:r>
                        <a:rPr lang="en-US" sz="1600" b="0" i="0" u="none" strike="noStrike" dirty="0" err="1">
                          <a:solidFill>
                            <a:srgbClr val="000000"/>
                          </a:solidFill>
                          <a:effectLst/>
                          <a:latin typeface="Calibri" panose="020F0502020204030204" pitchFamily="34" charset="0"/>
                        </a:rPr>
                        <a:t>YearsWithCurrManager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-0.5809</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8.29E-10</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1"/>
                  </a:ext>
                </a:extLst>
              </a:tr>
              <a:tr h="519306">
                <a:tc>
                  <a:txBody>
                    <a:bodyPr/>
                    <a:lstStyle/>
                    <a:p>
                      <a:pPr algn="l" fontAlgn="b"/>
                      <a:r>
                        <a:rPr lang="en-US" sz="1600" b="0" i="0" u="none" strike="noStrike">
                          <a:solidFill>
                            <a:srgbClr val="000000"/>
                          </a:solidFill>
                          <a:effectLst/>
                          <a:latin typeface="Calibri" panose="020F0502020204030204" pitchFamily="34" charset="0"/>
                        </a:rPr>
                        <a:t>EnvironmentSatisfaction</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-0.38163</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6.03E-12</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2"/>
                  </a:ext>
                </a:extLst>
              </a:tr>
              <a:tr h="519306">
                <a:tc>
                  <a:txBody>
                    <a:bodyPr/>
                    <a:lstStyle/>
                    <a:p>
                      <a:pPr algn="l" fontAlgn="b"/>
                      <a:r>
                        <a:rPr lang="en-US" sz="1600" b="0" i="0" u="none" strike="noStrike">
                          <a:solidFill>
                            <a:srgbClr val="000000"/>
                          </a:solidFill>
                          <a:effectLst/>
                          <a:latin typeface="Calibri" panose="020F0502020204030204" pitchFamily="34" charset="0"/>
                        </a:rPr>
                        <a:t>JobSatisfaction</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-0.39377</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3.16E-12</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3"/>
                  </a:ext>
                </a:extLst>
              </a:tr>
              <a:tr h="519306">
                <a:tc>
                  <a:txBody>
                    <a:bodyPr/>
                    <a:lstStyle/>
                    <a:p>
                      <a:pPr algn="l" fontAlgn="b"/>
                      <a:r>
                        <a:rPr lang="en-US" sz="1600" b="0" i="0" u="none" strike="noStrike">
                          <a:solidFill>
                            <a:srgbClr val="000000"/>
                          </a:solidFill>
                          <a:effectLst/>
                          <a:latin typeface="Calibri" panose="020F0502020204030204" pitchFamily="34" charset="0"/>
                        </a:rPr>
                        <a:t>WorkLifeBalance</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-0.24788</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5.64E-06</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4"/>
                  </a:ext>
                </a:extLst>
              </a:tr>
              <a:tr h="519306">
                <a:tc>
                  <a:txBody>
                    <a:bodyPr/>
                    <a:lstStyle/>
                    <a:p>
                      <a:pPr algn="l" fontAlgn="b"/>
                      <a:r>
                        <a:rPr lang="en-US" sz="1600" b="0" i="0" u="none" strike="noStrike">
                          <a:solidFill>
                            <a:srgbClr val="000000"/>
                          </a:solidFill>
                          <a:effectLst/>
                          <a:latin typeface="Calibri" panose="020F0502020204030204" pitchFamily="34" charset="0"/>
                        </a:rPr>
                        <a:t>BusinessTravel.xTravel_Frequently</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0.78395</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1.66E-09</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5"/>
                  </a:ext>
                </a:extLst>
              </a:tr>
              <a:tr h="519306">
                <a:tc>
                  <a:txBody>
                    <a:bodyPr/>
                    <a:lstStyle/>
                    <a:p>
                      <a:pPr algn="l" fontAlgn="b"/>
                      <a:r>
                        <a:rPr lang="en-US" sz="1600" b="0" i="0" u="none" strike="noStrike">
                          <a:solidFill>
                            <a:srgbClr val="000000"/>
                          </a:solidFill>
                          <a:effectLst/>
                          <a:latin typeface="Calibri" panose="020F0502020204030204" pitchFamily="34" charset="0"/>
                        </a:rPr>
                        <a:t>JobRole.xManufacturing.Director</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-0.92506</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3.21E-05</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6"/>
                  </a:ext>
                </a:extLst>
              </a:tr>
              <a:tr h="519306">
                <a:tc>
                  <a:txBody>
                    <a:bodyPr/>
                    <a:lstStyle/>
                    <a:p>
                      <a:pPr algn="l" fontAlgn="b"/>
                      <a:r>
                        <a:rPr lang="en-US" sz="1600" b="0" i="0" u="none" strike="noStrike">
                          <a:solidFill>
                            <a:srgbClr val="000000"/>
                          </a:solidFill>
                          <a:effectLst/>
                          <a:latin typeface="Calibri" panose="020F0502020204030204" pitchFamily="34" charset="0"/>
                        </a:rPr>
                        <a:t>MaritalStatus.xSingle</a:t>
                      </a: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1.03141</a:t>
                      </a: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2.00E-16</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10007"/>
                  </a:ext>
                </a:extLst>
              </a:tr>
            </a:tbl>
          </a:graphicData>
        </a:graphic>
      </p:graphicFrame>
      <p:sp>
        <p:nvSpPr>
          <p:cNvPr id="9" name="TextBox 8"/>
          <p:cNvSpPr txBox="1"/>
          <p:nvPr/>
        </p:nvSpPr>
        <p:spPr>
          <a:xfrm>
            <a:off x="393700" y="6273800"/>
            <a:ext cx="11582400" cy="369332"/>
          </a:xfrm>
          <a:prstGeom prst="rect">
            <a:avLst/>
          </a:prstGeom>
          <a:noFill/>
        </p:spPr>
        <p:txBody>
          <a:bodyPr wrap="square" rtlCol="0">
            <a:spAutoFit/>
          </a:bodyPr>
          <a:lstStyle/>
          <a:p>
            <a:r>
              <a:rPr lang="en-US" dirty="0">
                <a:solidFill>
                  <a:schemeClr val="bg1"/>
                </a:solidFill>
              </a:rPr>
              <a:t>Note: </a:t>
            </a:r>
            <a:r>
              <a:rPr lang="en-US" i="1" dirty="0">
                <a:solidFill>
                  <a:schemeClr val="bg1"/>
                </a:solidFill>
              </a:rPr>
              <a:t>A logical understanding of the above co-efficient and their impact on attrition is given at the end of the presentation</a:t>
            </a:r>
          </a:p>
        </p:txBody>
      </p:sp>
    </p:spTree>
    <p:extLst>
      <p:ext uri="{BB962C8B-B14F-4D97-AF65-F5344CB8AC3E}">
        <p14:creationId xmlns:p14="http://schemas.microsoft.com/office/powerpoint/2010/main" val="206595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30034" y="35543"/>
            <a:ext cx="4119462" cy="523220"/>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Bivariate Analysis (Contd.)</a:t>
            </a:r>
          </a:p>
        </p:txBody>
      </p:sp>
      <p:pic>
        <p:nvPicPr>
          <p:cNvPr id="6" name="Picture 5"/>
          <p:cNvPicPr>
            <a:picLocks noChangeAspect="1"/>
          </p:cNvPicPr>
          <p:nvPr/>
        </p:nvPicPr>
        <p:blipFill>
          <a:blip r:embed="rId2"/>
          <a:stretch>
            <a:fillRect/>
          </a:stretch>
        </p:blipFill>
        <p:spPr>
          <a:xfrm>
            <a:off x="6640722" y="2697181"/>
            <a:ext cx="5539969" cy="4068744"/>
          </a:xfrm>
          <a:prstGeom prst="rect">
            <a:avLst/>
          </a:prstGeom>
        </p:spPr>
      </p:pic>
      <p:sp>
        <p:nvSpPr>
          <p:cNvPr id="7" name="TextBox 6"/>
          <p:cNvSpPr txBox="1"/>
          <p:nvPr/>
        </p:nvSpPr>
        <p:spPr>
          <a:xfrm>
            <a:off x="254000" y="3593457"/>
            <a:ext cx="6121400" cy="3293209"/>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G(15,G16,G17)</a:t>
            </a:r>
          </a:p>
          <a:p>
            <a:r>
              <a:rPr lang="en-US" dirty="0">
                <a:solidFill>
                  <a:schemeClr val="bg1"/>
                </a:solidFill>
              </a:rPr>
              <a:t>Grade/</a:t>
            </a:r>
            <a:r>
              <a:rPr lang="en-US" dirty="0" err="1">
                <a:solidFill>
                  <a:schemeClr val="bg1"/>
                </a:solidFill>
              </a:rPr>
              <a:t>SubGrade</a:t>
            </a:r>
            <a:r>
              <a:rPr lang="en-US" dirty="0">
                <a:solidFill>
                  <a:schemeClr val="bg1"/>
                </a:solidFill>
              </a:rPr>
              <a:t> Vs DTI</a:t>
            </a:r>
          </a:p>
          <a:p>
            <a:endParaRPr lang="en-US" sz="1400" dirty="0">
              <a:solidFill>
                <a:schemeClr val="bg1"/>
              </a:solidFill>
            </a:endParaRPr>
          </a:p>
          <a:p>
            <a:r>
              <a:rPr lang="en-US" sz="1400" dirty="0">
                <a:solidFill>
                  <a:schemeClr val="bg1"/>
                </a:solidFill>
              </a:rPr>
              <a:t>DTI is  the ratio calculated using the borrower’s total monthly debt payments on the total debt obligations, divided by the borrower’s self-reported monthly income.</a:t>
            </a:r>
          </a:p>
          <a:p>
            <a:endParaRPr lang="en-US" sz="1400" dirty="0">
              <a:solidFill>
                <a:schemeClr val="bg1"/>
              </a:solidFill>
            </a:endParaRPr>
          </a:p>
          <a:p>
            <a:r>
              <a:rPr lang="en-US" sz="1400" dirty="0">
                <a:solidFill>
                  <a:schemeClr val="bg1"/>
                </a:solidFill>
              </a:rPr>
              <a:t>From Tile Plot is clear that as the Sub Grade increases (A1 – G5) the DTI value is also increasing. </a:t>
            </a:r>
          </a:p>
          <a:p>
            <a:endParaRPr lang="en-US" sz="1400" dirty="0">
              <a:solidFill>
                <a:schemeClr val="bg1"/>
              </a:solidFill>
            </a:endParaRPr>
          </a:p>
          <a:p>
            <a:r>
              <a:rPr lang="en-US" sz="1400" dirty="0">
                <a:solidFill>
                  <a:schemeClr val="bg1"/>
                </a:solidFill>
              </a:rPr>
              <a:t>Conclusion:</a:t>
            </a:r>
          </a:p>
          <a:p>
            <a:r>
              <a:rPr lang="en-US" sz="1400" dirty="0">
                <a:solidFill>
                  <a:schemeClr val="bg1"/>
                </a:solidFill>
              </a:rPr>
              <a:t>DTI seems to be related to </a:t>
            </a:r>
            <a:r>
              <a:rPr lang="en-US" sz="1400" dirty="0" err="1">
                <a:solidFill>
                  <a:schemeClr val="bg1"/>
                </a:solidFill>
              </a:rPr>
              <a:t>SubGrade</a:t>
            </a:r>
            <a:r>
              <a:rPr lang="en-US" sz="1400" dirty="0">
                <a:solidFill>
                  <a:schemeClr val="bg1"/>
                </a:solidFill>
              </a:rPr>
              <a:t> hence we can take just Subgrade as a reference variable.</a:t>
            </a:r>
          </a:p>
        </p:txBody>
      </p:sp>
      <p:sp>
        <p:nvSpPr>
          <p:cNvPr id="8" name="TextBox 7"/>
          <p:cNvSpPr txBox="1"/>
          <p:nvPr/>
        </p:nvSpPr>
        <p:spPr>
          <a:xfrm>
            <a:off x="2268553" y="3206399"/>
            <a:ext cx="3711560" cy="523220"/>
          </a:xfrm>
          <a:prstGeom prst="rect">
            <a:avLst/>
          </a:prstGeom>
          <a:noFill/>
        </p:spPr>
        <p:txBody>
          <a:bodyPr wrap="square" rtlCol="0">
            <a:spAutoFit/>
          </a:bodyPr>
          <a:lstStyle/>
          <a:p>
            <a:r>
              <a:rPr lang="en-US" sz="1400" b="1" i="1" dirty="0">
                <a:solidFill>
                  <a:schemeClr val="bg1"/>
                </a:solidFill>
              </a:rPr>
              <a:t>Plot Methodology </a:t>
            </a:r>
            <a:r>
              <a:rPr lang="en-US" sz="1400" dirty="0">
                <a:solidFill>
                  <a:schemeClr val="bg1"/>
                </a:solidFill>
              </a:rPr>
              <a:t>	: </a:t>
            </a:r>
            <a:r>
              <a:rPr lang="en-US" sz="1400" dirty="0" err="1">
                <a:solidFill>
                  <a:schemeClr val="bg1"/>
                </a:solidFill>
              </a:rPr>
              <a:t>BoxPlot</a:t>
            </a:r>
            <a:r>
              <a:rPr lang="en-US" sz="1400" dirty="0">
                <a:solidFill>
                  <a:schemeClr val="bg1"/>
                </a:solidFill>
              </a:rPr>
              <a:t> of DTI Vs </a:t>
            </a:r>
            <a:r>
              <a:rPr lang="en-US" sz="1400" dirty="0" err="1">
                <a:solidFill>
                  <a:schemeClr val="bg1"/>
                </a:solidFill>
              </a:rPr>
              <a:t>SubGrade</a:t>
            </a:r>
            <a:endParaRPr lang="en-US" sz="1400" dirty="0">
              <a:solidFill>
                <a:schemeClr val="bg1"/>
              </a:solidFill>
            </a:endParaRPr>
          </a:p>
          <a:p>
            <a:r>
              <a:rPr lang="en-US" sz="1400" b="1" i="1" dirty="0">
                <a:solidFill>
                  <a:schemeClr val="bg1"/>
                </a:solidFill>
              </a:rPr>
              <a:t>Aggregation</a:t>
            </a:r>
            <a:r>
              <a:rPr lang="en-US" sz="1400" dirty="0">
                <a:solidFill>
                  <a:schemeClr val="bg1"/>
                </a:solidFill>
              </a:rPr>
              <a:t>	: </a:t>
            </a:r>
            <a:r>
              <a:rPr lang="en-US" sz="1400" dirty="0" err="1">
                <a:solidFill>
                  <a:schemeClr val="bg1"/>
                </a:solidFill>
              </a:rPr>
              <a:t>SubGrade</a:t>
            </a:r>
            <a:endParaRPr lang="en-US" sz="1400" dirty="0">
              <a:solidFill>
                <a:schemeClr val="bg1"/>
              </a:solidFill>
            </a:endParaRPr>
          </a:p>
        </p:txBody>
      </p:sp>
      <p:sp>
        <p:nvSpPr>
          <p:cNvPr id="9" name="TextBox 8"/>
          <p:cNvSpPr txBox="1"/>
          <p:nvPr/>
        </p:nvSpPr>
        <p:spPr>
          <a:xfrm>
            <a:off x="8378840" y="1735529"/>
            <a:ext cx="3545666" cy="738664"/>
          </a:xfrm>
          <a:prstGeom prst="rect">
            <a:avLst/>
          </a:prstGeom>
          <a:noFill/>
        </p:spPr>
        <p:txBody>
          <a:bodyPr wrap="square" rtlCol="0">
            <a:spAutoFit/>
          </a:bodyPr>
          <a:lstStyle/>
          <a:p>
            <a:r>
              <a:rPr lang="en-US" sz="1400" b="1" i="1" dirty="0">
                <a:solidFill>
                  <a:schemeClr val="bg1"/>
                </a:solidFill>
              </a:rPr>
              <a:t>Plot Methodology </a:t>
            </a:r>
            <a:r>
              <a:rPr lang="en-US" sz="1400" dirty="0">
                <a:solidFill>
                  <a:schemeClr val="bg1"/>
                </a:solidFill>
              </a:rPr>
              <a:t>	: Tile Plot for DTI(Median)</a:t>
            </a:r>
          </a:p>
          <a:p>
            <a:r>
              <a:rPr lang="en-US" sz="1400" b="1" i="1" dirty="0">
                <a:solidFill>
                  <a:schemeClr val="bg1"/>
                </a:solidFill>
              </a:rPr>
              <a:t>Aggregation</a:t>
            </a:r>
            <a:r>
              <a:rPr lang="en-US" sz="1400" dirty="0">
                <a:solidFill>
                  <a:schemeClr val="bg1"/>
                </a:solidFill>
              </a:rPr>
              <a:t>	: Grade, </a:t>
            </a:r>
            <a:r>
              <a:rPr lang="en-US" sz="1400" dirty="0" err="1">
                <a:solidFill>
                  <a:schemeClr val="bg1"/>
                </a:solidFill>
              </a:rPr>
              <a:t>SubGrade</a:t>
            </a:r>
            <a:r>
              <a:rPr lang="en-US" sz="1400" dirty="0">
                <a:solidFill>
                  <a:schemeClr val="bg1"/>
                </a:solidFill>
              </a:rPr>
              <a:t> &amp;</a:t>
            </a:r>
          </a:p>
          <a:p>
            <a:r>
              <a:rPr lang="en-US" sz="1400" dirty="0">
                <a:solidFill>
                  <a:schemeClr val="bg1"/>
                </a:solidFill>
              </a:rPr>
              <a:t>                                     </a:t>
            </a:r>
            <a:r>
              <a:rPr lang="en-US" sz="1400" dirty="0" err="1">
                <a:solidFill>
                  <a:schemeClr val="bg1"/>
                </a:solidFill>
              </a:rPr>
              <a:t>LoanStatus</a:t>
            </a:r>
            <a:endParaRPr lang="en-US" sz="1400" dirty="0">
              <a:solidFill>
                <a:schemeClr val="bg1"/>
              </a:solidFill>
            </a:endParaRPr>
          </a:p>
        </p:txBody>
      </p:sp>
      <p:sp>
        <p:nvSpPr>
          <p:cNvPr id="10" name="TextBox 9"/>
          <p:cNvSpPr txBox="1"/>
          <p:nvPr/>
        </p:nvSpPr>
        <p:spPr>
          <a:xfrm>
            <a:off x="4124333" y="558763"/>
            <a:ext cx="3711560" cy="2031325"/>
          </a:xfrm>
          <a:prstGeom prst="rect">
            <a:avLst/>
          </a:prstGeom>
          <a:noFill/>
          <a:ln>
            <a:solidFill>
              <a:schemeClr val="bg1"/>
            </a:solidFill>
          </a:ln>
        </p:spPr>
        <p:txBody>
          <a:bodyPr wrap="square" rtlCol="0">
            <a:spAutoFit/>
          </a:bodyPr>
          <a:lstStyle/>
          <a:p>
            <a:r>
              <a:rPr lang="en-US" sz="1400" b="1" i="1" dirty="0" err="1">
                <a:solidFill>
                  <a:schemeClr val="bg1"/>
                </a:solidFill>
              </a:rPr>
              <a:t>SubGrade</a:t>
            </a:r>
            <a:r>
              <a:rPr lang="en-US" sz="1400" b="1" i="1" dirty="0">
                <a:solidFill>
                  <a:schemeClr val="bg1"/>
                </a:solidFill>
              </a:rPr>
              <a:t> “G3” Problem:</a:t>
            </a:r>
          </a:p>
          <a:p>
            <a:endParaRPr lang="en-US" sz="1400" b="1" i="1" dirty="0">
              <a:solidFill>
                <a:schemeClr val="bg1"/>
              </a:solidFill>
            </a:endParaRPr>
          </a:p>
          <a:p>
            <a:r>
              <a:rPr lang="en-US" sz="1400" i="1" dirty="0">
                <a:solidFill>
                  <a:schemeClr val="bg1"/>
                </a:solidFill>
              </a:rPr>
              <a:t>DTI Value (Median) for </a:t>
            </a:r>
            <a:r>
              <a:rPr lang="en-US" sz="1400" i="1" dirty="0" err="1">
                <a:solidFill>
                  <a:schemeClr val="bg1"/>
                </a:solidFill>
              </a:rPr>
              <a:t>SubGrade</a:t>
            </a:r>
            <a:r>
              <a:rPr lang="en-US" sz="1400" i="1" dirty="0">
                <a:solidFill>
                  <a:schemeClr val="bg1"/>
                </a:solidFill>
              </a:rPr>
              <a:t> G3 seems to be an outlier in the whole distribution. This aspect can be seen in Charged Off Loans as well as Full Paid Loans.</a:t>
            </a:r>
          </a:p>
          <a:p>
            <a:endParaRPr lang="en-US" sz="1400" i="1" dirty="0">
              <a:solidFill>
                <a:schemeClr val="bg1"/>
              </a:solidFill>
            </a:endParaRPr>
          </a:p>
          <a:p>
            <a:r>
              <a:rPr lang="en-US" sz="1400" i="1" dirty="0">
                <a:solidFill>
                  <a:schemeClr val="bg1"/>
                </a:solidFill>
              </a:rPr>
              <a:t>Loans given in G3 Grade should be looked in to carefully for probable “Charged Off Problems”</a:t>
            </a:r>
            <a:endParaRPr lang="en-US" sz="1400" dirty="0">
              <a:solidFill>
                <a:schemeClr val="bg1"/>
              </a:solidFill>
            </a:endParaRPr>
          </a:p>
        </p:txBody>
      </p:sp>
      <p:pic>
        <p:nvPicPr>
          <p:cNvPr id="2" name="Picture 1"/>
          <p:cNvPicPr>
            <a:picLocks noChangeAspect="1"/>
          </p:cNvPicPr>
          <p:nvPr/>
        </p:nvPicPr>
        <p:blipFill>
          <a:blip r:embed="rId3"/>
          <a:stretch>
            <a:fillRect/>
          </a:stretch>
        </p:blipFill>
        <p:spPr>
          <a:xfrm>
            <a:off x="33728" y="281898"/>
            <a:ext cx="3981450" cy="2809875"/>
          </a:xfrm>
          <a:prstGeom prst="rect">
            <a:avLst/>
          </a:prstGeom>
        </p:spPr>
      </p:pic>
      <p:pic>
        <p:nvPicPr>
          <p:cNvPr id="11" name="Picture 10"/>
          <p:cNvPicPr>
            <a:picLocks noChangeAspect="1"/>
          </p:cNvPicPr>
          <p:nvPr/>
        </p:nvPicPr>
        <p:blipFill>
          <a:blip r:embed="rId4"/>
          <a:stretch>
            <a:fillRect/>
          </a:stretch>
        </p:blipFill>
        <p:spPr>
          <a:xfrm>
            <a:off x="6350363" y="2705983"/>
            <a:ext cx="5794019" cy="4059942"/>
          </a:xfrm>
          <a:prstGeom prst="rect">
            <a:avLst/>
          </a:prstGeom>
        </p:spPr>
      </p:pic>
      <p:cxnSp>
        <p:nvCxnSpPr>
          <p:cNvPr id="12" name="Straight Arrow Connector 11"/>
          <p:cNvCxnSpPr/>
          <p:nvPr/>
        </p:nvCxnSpPr>
        <p:spPr>
          <a:xfrm flipH="1" flipV="1">
            <a:off x="5402531" y="2590088"/>
            <a:ext cx="3272040" cy="31249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511686" y="2590089"/>
            <a:ext cx="5270614" cy="10608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875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98919" y="196050"/>
            <a:ext cx="5537093" cy="954107"/>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Bivariate Analysis (Contd.)</a:t>
            </a:r>
          </a:p>
          <a:p>
            <a:pPr algn="ctr"/>
            <a:r>
              <a:rPr lang="en-US" sz="28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SubGrade</a:t>
            </a: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“G3” Problem Description</a:t>
            </a:r>
          </a:p>
        </p:txBody>
      </p:sp>
      <p:sp>
        <p:nvSpPr>
          <p:cNvPr id="7" name="TextBox 6"/>
          <p:cNvSpPr txBox="1"/>
          <p:nvPr/>
        </p:nvSpPr>
        <p:spPr>
          <a:xfrm>
            <a:off x="7429500" y="5876418"/>
            <a:ext cx="4660900" cy="523220"/>
          </a:xfrm>
          <a:prstGeom prst="rect">
            <a:avLst/>
          </a:prstGeom>
          <a:noFill/>
        </p:spPr>
        <p:txBody>
          <a:bodyPr wrap="square" rtlCol="0">
            <a:spAutoFit/>
          </a:bodyPr>
          <a:lstStyle/>
          <a:p>
            <a:r>
              <a:rPr lang="en-US" sz="1400" b="1" i="1" dirty="0">
                <a:solidFill>
                  <a:schemeClr val="bg1"/>
                </a:solidFill>
              </a:rPr>
              <a:t>Plot Methodology </a:t>
            </a:r>
            <a:r>
              <a:rPr lang="en-US" sz="1400" dirty="0">
                <a:solidFill>
                  <a:schemeClr val="bg1"/>
                </a:solidFill>
              </a:rPr>
              <a:t>	: Tile Plot with median of DTI</a:t>
            </a:r>
          </a:p>
          <a:p>
            <a:r>
              <a:rPr lang="en-US" sz="1400" b="1" i="1" dirty="0">
                <a:solidFill>
                  <a:schemeClr val="bg1"/>
                </a:solidFill>
              </a:rPr>
              <a:t>Aggregation</a:t>
            </a:r>
            <a:r>
              <a:rPr lang="en-US" sz="1400" dirty="0">
                <a:solidFill>
                  <a:schemeClr val="bg1"/>
                </a:solidFill>
              </a:rPr>
              <a:t>	: Grade, </a:t>
            </a:r>
            <a:r>
              <a:rPr lang="en-US" sz="1400" dirty="0" err="1">
                <a:solidFill>
                  <a:schemeClr val="bg1"/>
                </a:solidFill>
              </a:rPr>
              <a:t>SubGrade</a:t>
            </a:r>
            <a:r>
              <a:rPr lang="en-US" sz="1400" dirty="0">
                <a:solidFill>
                  <a:schemeClr val="bg1"/>
                </a:solidFill>
              </a:rPr>
              <a:t> Vs DTI(Median) </a:t>
            </a:r>
          </a:p>
        </p:txBody>
      </p:sp>
      <p:sp>
        <p:nvSpPr>
          <p:cNvPr id="8" name="TextBox 7"/>
          <p:cNvSpPr txBox="1"/>
          <p:nvPr/>
        </p:nvSpPr>
        <p:spPr>
          <a:xfrm>
            <a:off x="152400" y="1332857"/>
            <a:ext cx="4114800" cy="4739759"/>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G(18)</a:t>
            </a:r>
          </a:p>
          <a:p>
            <a:r>
              <a:rPr lang="en-US" dirty="0" err="1">
                <a:solidFill>
                  <a:schemeClr val="bg1"/>
                </a:solidFill>
              </a:rPr>
              <a:t>SubGrade</a:t>
            </a:r>
            <a:r>
              <a:rPr lang="en-US" dirty="0">
                <a:solidFill>
                  <a:schemeClr val="bg1"/>
                </a:solidFill>
              </a:rPr>
              <a:t> “G3” Issue</a:t>
            </a:r>
          </a:p>
          <a:p>
            <a:endParaRPr lang="en-US" sz="1400" dirty="0">
              <a:solidFill>
                <a:schemeClr val="bg1"/>
              </a:solidFill>
            </a:endParaRPr>
          </a:p>
          <a:p>
            <a:r>
              <a:rPr lang="en-US" dirty="0">
                <a:solidFill>
                  <a:schemeClr val="bg1"/>
                </a:solidFill>
              </a:rPr>
              <a:t>There seems to be an issue with the loans being issued under </a:t>
            </a:r>
            <a:r>
              <a:rPr lang="en-US" dirty="0" err="1">
                <a:solidFill>
                  <a:schemeClr val="bg1"/>
                </a:solidFill>
              </a:rPr>
              <a:t>SubGrade</a:t>
            </a:r>
            <a:r>
              <a:rPr lang="en-US" dirty="0">
                <a:solidFill>
                  <a:schemeClr val="bg1"/>
                </a:solidFill>
              </a:rPr>
              <a:t> = “G3”</a:t>
            </a:r>
          </a:p>
          <a:p>
            <a:endParaRPr lang="en-US" dirty="0">
              <a:solidFill>
                <a:schemeClr val="bg1"/>
              </a:solidFill>
            </a:endParaRPr>
          </a:p>
          <a:p>
            <a:pPr marL="342900" indent="-342900">
              <a:buAutoNum type="alphaLcParenR"/>
            </a:pPr>
            <a:r>
              <a:rPr lang="en-US" dirty="0">
                <a:solidFill>
                  <a:schemeClr val="bg1"/>
                </a:solidFill>
              </a:rPr>
              <a:t>DTI value for loans issued under G3 seems to be exceptionally high, and does not follow an even pattern like other grades.</a:t>
            </a:r>
          </a:p>
          <a:p>
            <a:pPr marL="342900" indent="-342900">
              <a:buAutoNum type="alphaLcParenR"/>
            </a:pPr>
            <a:r>
              <a:rPr lang="en-US" dirty="0">
                <a:solidFill>
                  <a:schemeClr val="bg1"/>
                </a:solidFill>
              </a:rPr>
              <a:t>Percentage  “Charged Off” loans under this category are high as well.</a:t>
            </a:r>
          </a:p>
          <a:p>
            <a:pPr marL="342900" indent="-342900">
              <a:buAutoNum type="alphaLcParenR"/>
            </a:pPr>
            <a:r>
              <a:rPr lang="en-US" dirty="0">
                <a:solidFill>
                  <a:schemeClr val="bg1"/>
                </a:solidFill>
              </a:rPr>
              <a:t>The banking institution should check the procedures being followed for giving away loans in </a:t>
            </a:r>
            <a:r>
              <a:rPr lang="en-US" dirty="0" err="1">
                <a:solidFill>
                  <a:schemeClr val="bg1"/>
                </a:solidFill>
              </a:rPr>
              <a:t>SubGrade</a:t>
            </a:r>
            <a:r>
              <a:rPr lang="en-US" dirty="0">
                <a:solidFill>
                  <a:schemeClr val="bg1"/>
                </a:solidFill>
              </a:rPr>
              <a:t> = “G3” category.</a:t>
            </a:r>
          </a:p>
        </p:txBody>
      </p:sp>
      <p:pic>
        <p:nvPicPr>
          <p:cNvPr id="2" name="Picture 1"/>
          <p:cNvPicPr>
            <a:picLocks noChangeAspect="1"/>
          </p:cNvPicPr>
          <p:nvPr/>
        </p:nvPicPr>
        <p:blipFill>
          <a:blip r:embed="rId2"/>
          <a:stretch>
            <a:fillRect/>
          </a:stretch>
        </p:blipFill>
        <p:spPr>
          <a:xfrm>
            <a:off x="4267200" y="1241507"/>
            <a:ext cx="7932911" cy="4543561"/>
          </a:xfrm>
          <a:prstGeom prst="rect">
            <a:avLst/>
          </a:prstGeom>
        </p:spPr>
      </p:pic>
    </p:spTree>
    <p:extLst>
      <p:ext uri="{BB962C8B-B14F-4D97-AF65-F5344CB8AC3E}">
        <p14:creationId xmlns:p14="http://schemas.microsoft.com/office/powerpoint/2010/main" val="1006725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49134" y="145250"/>
            <a:ext cx="4119462" cy="523220"/>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Bivariate Analysis (Contd.)</a:t>
            </a:r>
          </a:p>
        </p:txBody>
      </p:sp>
      <p:sp>
        <p:nvSpPr>
          <p:cNvPr id="7" name="TextBox 6"/>
          <p:cNvSpPr txBox="1"/>
          <p:nvPr/>
        </p:nvSpPr>
        <p:spPr>
          <a:xfrm>
            <a:off x="7538103" y="1587258"/>
            <a:ext cx="4394200" cy="523220"/>
          </a:xfrm>
          <a:prstGeom prst="rect">
            <a:avLst/>
          </a:prstGeom>
          <a:noFill/>
        </p:spPr>
        <p:txBody>
          <a:bodyPr wrap="square" rtlCol="0">
            <a:spAutoFit/>
          </a:bodyPr>
          <a:lstStyle/>
          <a:p>
            <a:r>
              <a:rPr lang="en-US" sz="1400" b="1" i="1" dirty="0">
                <a:solidFill>
                  <a:schemeClr val="bg1"/>
                </a:solidFill>
              </a:rPr>
              <a:t>Plot Methodology </a:t>
            </a:r>
            <a:r>
              <a:rPr lang="en-US" sz="1400" dirty="0">
                <a:solidFill>
                  <a:schemeClr val="bg1"/>
                </a:solidFill>
              </a:rPr>
              <a:t>	: Tile Plot with median of Interest Rate</a:t>
            </a:r>
          </a:p>
          <a:p>
            <a:r>
              <a:rPr lang="en-US" sz="1400" b="1" i="1" dirty="0">
                <a:solidFill>
                  <a:schemeClr val="bg1"/>
                </a:solidFill>
              </a:rPr>
              <a:t>Aggregation</a:t>
            </a:r>
            <a:r>
              <a:rPr lang="en-US" sz="1400" dirty="0">
                <a:solidFill>
                  <a:schemeClr val="bg1"/>
                </a:solidFill>
              </a:rPr>
              <a:t>	: Grade, </a:t>
            </a:r>
            <a:r>
              <a:rPr lang="en-US" sz="1400" dirty="0" err="1">
                <a:solidFill>
                  <a:schemeClr val="bg1"/>
                </a:solidFill>
              </a:rPr>
              <a:t>SubGrade</a:t>
            </a:r>
            <a:r>
              <a:rPr lang="en-US" sz="1400" dirty="0">
                <a:solidFill>
                  <a:schemeClr val="bg1"/>
                </a:solidFill>
              </a:rPr>
              <a:t> Vs Interest Rate</a:t>
            </a:r>
          </a:p>
        </p:txBody>
      </p:sp>
      <p:sp>
        <p:nvSpPr>
          <p:cNvPr id="9" name="TextBox 8"/>
          <p:cNvSpPr txBox="1"/>
          <p:nvPr/>
        </p:nvSpPr>
        <p:spPr>
          <a:xfrm>
            <a:off x="4127499" y="790196"/>
            <a:ext cx="4608794" cy="523220"/>
          </a:xfrm>
          <a:prstGeom prst="rect">
            <a:avLst/>
          </a:prstGeom>
          <a:noFill/>
        </p:spPr>
        <p:txBody>
          <a:bodyPr wrap="square" rtlCol="0">
            <a:spAutoFit/>
          </a:bodyPr>
          <a:lstStyle/>
          <a:p>
            <a:r>
              <a:rPr lang="en-US" sz="1400" b="1" i="1" dirty="0">
                <a:solidFill>
                  <a:schemeClr val="bg1"/>
                </a:solidFill>
              </a:rPr>
              <a:t>Plot Methodology </a:t>
            </a:r>
            <a:r>
              <a:rPr lang="en-US" sz="1400" dirty="0">
                <a:solidFill>
                  <a:schemeClr val="bg1"/>
                </a:solidFill>
              </a:rPr>
              <a:t>	: Boxplot Interest Rate against </a:t>
            </a:r>
            <a:r>
              <a:rPr lang="en-US" sz="1400" dirty="0" err="1">
                <a:solidFill>
                  <a:schemeClr val="bg1"/>
                </a:solidFill>
              </a:rPr>
              <a:t>SubGrade</a:t>
            </a:r>
            <a:endParaRPr lang="en-US" sz="1400" dirty="0">
              <a:solidFill>
                <a:schemeClr val="bg1"/>
              </a:solidFill>
            </a:endParaRPr>
          </a:p>
          <a:p>
            <a:r>
              <a:rPr lang="en-US" sz="1400" b="1" i="1" dirty="0">
                <a:solidFill>
                  <a:schemeClr val="bg1"/>
                </a:solidFill>
              </a:rPr>
              <a:t>Aggregation</a:t>
            </a:r>
            <a:r>
              <a:rPr lang="en-US" sz="1400" dirty="0">
                <a:solidFill>
                  <a:schemeClr val="bg1"/>
                </a:solidFill>
              </a:rPr>
              <a:t>	: Grade, </a:t>
            </a:r>
            <a:r>
              <a:rPr lang="en-US" sz="1400" dirty="0" err="1">
                <a:solidFill>
                  <a:schemeClr val="bg1"/>
                </a:solidFill>
              </a:rPr>
              <a:t>SubGrade</a:t>
            </a:r>
            <a:r>
              <a:rPr lang="en-US" sz="1400" dirty="0">
                <a:solidFill>
                  <a:schemeClr val="bg1"/>
                </a:solidFill>
              </a:rPr>
              <a:t> Vs Interest Rate</a:t>
            </a:r>
          </a:p>
        </p:txBody>
      </p:sp>
      <p:sp>
        <p:nvSpPr>
          <p:cNvPr id="10" name="TextBox 9"/>
          <p:cNvSpPr txBox="1"/>
          <p:nvPr/>
        </p:nvSpPr>
        <p:spPr>
          <a:xfrm>
            <a:off x="70503" y="3514214"/>
            <a:ext cx="4056997" cy="3077766"/>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G(19,20,21)</a:t>
            </a:r>
          </a:p>
          <a:p>
            <a:r>
              <a:rPr lang="en-US" dirty="0">
                <a:solidFill>
                  <a:schemeClr val="bg1"/>
                </a:solidFill>
              </a:rPr>
              <a:t>Grade/</a:t>
            </a:r>
            <a:r>
              <a:rPr lang="en-US" dirty="0" err="1">
                <a:solidFill>
                  <a:schemeClr val="bg1"/>
                </a:solidFill>
              </a:rPr>
              <a:t>SubGrade</a:t>
            </a:r>
            <a:r>
              <a:rPr lang="en-US" dirty="0">
                <a:solidFill>
                  <a:schemeClr val="bg1"/>
                </a:solidFill>
              </a:rPr>
              <a:t> Vs Interest Rate</a:t>
            </a:r>
          </a:p>
          <a:p>
            <a:endParaRPr lang="en-US" sz="1400" dirty="0">
              <a:solidFill>
                <a:schemeClr val="bg1"/>
              </a:solidFill>
            </a:endParaRPr>
          </a:p>
          <a:p>
            <a:r>
              <a:rPr lang="en-US" sz="1400" dirty="0">
                <a:solidFill>
                  <a:schemeClr val="bg1"/>
                </a:solidFill>
              </a:rPr>
              <a:t>Loan interest rate shows a clear co-relation with subgrade feature.</a:t>
            </a:r>
          </a:p>
          <a:p>
            <a:endParaRPr lang="en-US" sz="1400" dirty="0">
              <a:solidFill>
                <a:schemeClr val="bg1"/>
              </a:solidFill>
            </a:endParaRPr>
          </a:p>
          <a:p>
            <a:r>
              <a:rPr lang="en-US" sz="1400" b="1" i="1" dirty="0">
                <a:solidFill>
                  <a:schemeClr val="bg1"/>
                </a:solidFill>
              </a:rPr>
              <a:t>Conclusion:</a:t>
            </a:r>
          </a:p>
          <a:p>
            <a:r>
              <a:rPr lang="en-US" sz="1400" dirty="0">
                <a:solidFill>
                  <a:schemeClr val="bg1"/>
                </a:solidFill>
              </a:rPr>
              <a:t>Since we are considering grade as an influencing variable, therefore, interest rate would be considered invariably.</a:t>
            </a:r>
          </a:p>
          <a:p>
            <a:r>
              <a:rPr lang="en-US" sz="1400" dirty="0">
                <a:solidFill>
                  <a:schemeClr val="bg1"/>
                </a:solidFill>
              </a:rPr>
              <a:t>Hence we can leave away interest rate from being considered as an influencing variable.</a:t>
            </a:r>
          </a:p>
        </p:txBody>
      </p:sp>
      <p:pic>
        <p:nvPicPr>
          <p:cNvPr id="3" name="Picture 2"/>
          <p:cNvPicPr>
            <a:picLocks noChangeAspect="1"/>
          </p:cNvPicPr>
          <p:nvPr/>
        </p:nvPicPr>
        <p:blipFill>
          <a:blip r:embed="rId2"/>
          <a:stretch>
            <a:fillRect/>
          </a:stretch>
        </p:blipFill>
        <p:spPr>
          <a:xfrm>
            <a:off x="98540" y="254744"/>
            <a:ext cx="4028959" cy="3009155"/>
          </a:xfrm>
          <a:prstGeom prst="rect">
            <a:avLst/>
          </a:prstGeom>
        </p:spPr>
      </p:pic>
      <p:pic>
        <p:nvPicPr>
          <p:cNvPr id="11" name="Picture 10"/>
          <p:cNvPicPr>
            <a:picLocks noChangeAspect="1"/>
          </p:cNvPicPr>
          <p:nvPr/>
        </p:nvPicPr>
        <p:blipFill>
          <a:blip r:embed="rId3"/>
          <a:stretch>
            <a:fillRect/>
          </a:stretch>
        </p:blipFill>
        <p:spPr>
          <a:xfrm>
            <a:off x="4445000" y="2128770"/>
            <a:ext cx="7746999" cy="4642380"/>
          </a:xfrm>
          <a:prstGeom prst="rect">
            <a:avLst/>
          </a:prstGeom>
        </p:spPr>
      </p:pic>
    </p:spTree>
    <p:extLst>
      <p:ext uri="{BB962C8B-B14F-4D97-AF65-F5344CB8AC3E}">
        <p14:creationId xmlns:p14="http://schemas.microsoft.com/office/powerpoint/2010/main" val="14427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1869" y="449580"/>
            <a:ext cx="9313817" cy="856138"/>
          </a:xfrm>
        </p:spPr>
        <p:txBody>
          <a:bodyPr/>
          <a:lstStyle/>
          <a:p>
            <a:pPr algn="ctr"/>
            <a:r>
              <a:rPr lang="en-US" dirty="0">
                <a:solidFill>
                  <a:schemeClr val="bg1"/>
                </a:solidFill>
              </a:rPr>
              <a:t>The Problem Statement</a:t>
            </a:r>
          </a:p>
        </p:txBody>
      </p:sp>
      <p:graphicFrame>
        <p:nvGraphicFramePr>
          <p:cNvPr id="6" name="Diagram 5"/>
          <p:cNvGraphicFramePr/>
          <p:nvPr>
            <p:extLst>
              <p:ext uri="{D42A27DB-BD31-4B8C-83A1-F6EECF244321}">
                <p14:modId xmlns:p14="http://schemas.microsoft.com/office/powerpoint/2010/main" val="1467211385"/>
              </p:ext>
            </p:extLst>
          </p:nvPr>
        </p:nvGraphicFramePr>
        <p:xfrm>
          <a:off x="558798" y="3750918"/>
          <a:ext cx="11198089" cy="2773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1"/>
          <p:cNvSpPr>
            <a:spLocks noGrp="1"/>
          </p:cNvSpPr>
          <p:nvPr>
            <p:ph idx="1"/>
          </p:nvPr>
        </p:nvSpPr>
        <p:spPr>
          <a:xfrm>
            <a:off x="742120" y="1825211"/>
            <a:ext cx="6427305" cy="1637195"/>
          </a:xfrm>
          <a:noFill/>
          <a:ln>
            <a:noFill/>
          </a:ln>
        </p:spPr>
        <p:style>
          <a:lnRef idx="1">
            <a:schemeClr val="accent5"/>
          </a:lnRef>
          <a:fillRef idx="2">
            <a:schemeClr val="accent5"/>
          </a:fillRef>
          <a:effectRef idx="1">
            <a:schemeClr val="accent5"/>
          </a:effectRef>
          <a:fontRef idx="minor">
            <a:schemeClr val="dk1"/>
          </a:fontRef>
        </p:style>
        <p:txBody>
          <a:bodyPr>
            <a:normAutofit/>
          </a:bodyPr>
          <a:lstStyle/>
          <a:p>
            <a:pPr>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Some statistics on XYZ company</a:t>
            </a:r>
          </a:p>
          <a:p>
            <a:pPr lvl="1">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Current Workforce strength- 4000</a:t>
            </a:r>
          </a:p>
          <a:p>
            <a:pPr lvl="1">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Each year nearly 15% of employees leave the company</a:t>
            </a:r>
          </a:p>
          <a:p>
            <a:pPr lvl="1">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This attrition rate is much higher than the ideal turnover rate of ~10%. </a:t>
            </a:r>
          </a:p>
        </p:txBody>
      </p:sp>
      <p:pic>
        <p:nvPicPr>
          <p:cNvPr id="8" name="Picture 7"/>
          <p:cNvPicPr>
            <a:picLocks noChangeAspect="1"/>
          </p:cNvPicPr>
          <p:nvPr/>
        </p:nvPicPr>
        <p:blipFill>
          <a:blip r:embed="rId7"/>
          <a:stretch>
            <a:fillRect/>
          </a:stretch>
        </p:blipFill>
        <p:spPr>
          <a:xfrm>
            <a:off x="7169425" y="1550505"/>
            <a:ext cx="4518992" cy="2186608"/>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75014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0066" y="196050"/>
            <a:ext cx="5194819" cy="800219"/>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Conclusion – EDA</a:t>
            </a:r>
          </a:p>
          <a:p>
            <a:pPr algn="ctr"/>
            <a:r>
              <a:rPr 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Primary Influential Variables for Loan Status Analysis</a:t>
            </a:r>
          </a:p>
        </p:txBody>
      </p:sp>
      <p:sp>
        <p:nvSpPr>
          <p:cNvPr id="5" name="TextBox 4"/>
          <p:cNvSpPr txBox="1"/>
          <p:nvPr/>
        </p:nvSpPr>
        <p:spPr>
          <a:xfrm>
            <a:off x="7848600" y="1222349"/>
            <a:ext cx="4191000" cy="5539978"/>
          </a:xfrm>
          <a:prstGeom prst="rect">
            <a:avLst/>
          </a:prstGeom>
          <a:noFill/>
        </p:spPr>
        <p:txBody>
          <a:bodyPr wrap="square" rtlCol="0">
            <a:spAutoFit/>
          </a:bodyPr>
          <a:lstStyle/>
          <a:p>
            <a:r>
              <a:rPr lang="en-US" b="1" i="1" dirty="0">
                <a:solidFill>
                  <a:schemeClr val="bg1"/>
                </a:solidFill>
              </a:rPr>
              <a:t>Inference :</a:t>
            </a:r>
          </a:p>
          <a:p>
            <a:pPr>
              <a:spcAft>
                <a:spcPts val="600"/>
              </a:spcAft>
            </a:pPr>
            <a:r>
              <a:rPr lang="en-US" dirty="0">
                <a:solidFill>
                  <a:schemeClr val="bg1"/>
                </a:solidFill>
              </a:rPr>
              <a:t>Based on EDA analysis, following variables can be said to be influencing the loan status to large extent.</a:t>
            </a:r>
            <a:endParaRPr lang="en-US" sz="1400" dirty="0">
              <a:solidFill>
                <a:schemeClr val="bg1"/>
              </a:solidFill>
            </a:endParaRPr>
          </a:p>
          <a:p>
            <a:pPr>
              <a:spcAft>
                <a:spcPts val="1200"/>
              </a:spcAft>
            </a:pPr>
            <a:r>
              <a:rPr lang="en-US" dirty="0">
                <a:solidFill>
                  <a:schemeClr val="bg1"/>
                </a:solidFill>
              </a:rPr>
              <a:t>Based on these parameters a predictive model can be created which will be able to predict the probability metrics as to whether currently running loans may end up as “Charged Off” or “Fully Paid”</a:t>
            </a:r>
          </a:p>
          <a:p>
            <a:pPr>
              <a:spcAft>
                <a:spcPts val="600"/>
              </a:spcAft>
            </a:pPr>
            <a:r>
              <a:rPr lang="en-US" sz="1400" dirty="0">
                <a:solidFill>
                  <a:schemeClr val="bg1"/>
                </a:solidFill>
              </a:rPr>
              <a:t>Note: Below list has been created on the basis of level of influence.</a:t>
            </a:r>
            <a:endParaRPr lang="en-US" dirty="0">
              <a:solidFill>
                <a:schemeClr val="bg1"/>
              </a:solidFill>
            </a:endParaRPr>
          </a:p>
          <a:p>
            <a:r>
              <a:rPr lang="en-US" dirty="0">
                <a:solidFill>
                  <a:schemeClr val="bg1"/>
                </a:solidFill>
              </a:rPr>
              <a:t>1. </a:t>
            </a:r>
            <a:r>
              <a:rPr lang="en-US" dirty="0" err="1">
                <a:solidFill>
                  <a:schemeClr val="bg1"/>
                </a:solidFill>
              </a:rPr>
              <a:t>sub_grade</a:t>
            </a:r>
            <a:r>
              <a:rPr lang="en-US" dirty="0">
                <a:solidFill>
                  <a:schemeClr val="bg1"/>
                </a:solidFill>
              </a:rPr>
              <a:t> 				- G07</a:t>
            </a:r>
          </a:p>
          <a:p>
            <a:r>
              <a:rPr lang="en-US" dirty="0">
                <a:solidFill>
                  <a:schemeClr val="bg1"/>
                </a:solidFill>
              </a:rPr>
              <a:t>2. purpose 				- G08 </a:t>
            </a:r>
          </a:p>
          <a:p>
            <a:r>
              <a:rPr lang="en-US" dirty="0">
                <a:solidFill>
                  <a:schemeClr val="bg1"/>
                </a:solidFill>
              </a:rPr>
              <a:t>3. term 					- G06</a:t>
            </a:r>
          </a:p>
          <a:p>
            <a:r>
              <a:rPr lang="en-US" dirty="0">
                <a:solidFill>
                  <a:schemeClr val="bg1"/>
                </a:solidFill>
              </a:rPr>
              <a:t>4. </a:t>
            </a:r>
            <a:r>
              <a:rPr lang="en-US" dirty="0" err="1">
                <a:solidFill>
                  <a:schemeClr val="bg1"/>
                </a:solidFill>
              </a:rPr>
              <a:t>home_ownership</a:t>
            </a:r>
            <a:r>
              <a:rPr lang="en-US" dirty="0">
                <a:solidFill>
                  <a:schemeClr val="bg1"/>
                </a:solidFill>
              </a:rPr>
              <a:t> 		- G02</a:t>
            </a:r>
          </a:p>
          <a:p>
            <a:r>
              <a:rPr lang="en-US" dirty="0">
                <a:solidFill>
                  <a:schemeClr val="bg1"/>
                </a:solidFill>
              </a:rPr>
              <a:t>5. </a:t>
            </a:r>
            <a:r>
              <a:rPr lang="en-US" dirty="0" err="1">
                <a:solidFill>
                  <a:schemeClr val="bg1"/>
                </a:solidFill>
              </a:rPr>
              <a:t>verification_status</a:t>
            </a:r>
            <a:r>
              <a:rPr lang="en-US" dirty="0">
                <a:solidFill>
                  <a:schemeClr val="bg1"/>
                </a:solidFill>
              </a:rPr>
              <a:t> 		- G03</a:t>
            </a:r>
          </a:p>
          <a:p>
            <a:r>
              <a:rPr lang="en-US" dirty="0">
                <a:solidFill>
                  <a:schemeClr val="bg1"/>
                </a:solidFill>
              </a:rPr>
              <a:t>6. public bankruptcy records 	- G05</a:t>
            </a:r>
          </a:p>
          <a:p>
            <a:r>
              <a:rPr lang="en-US" dirty="0">
                <a:solidFill>
                  <a:schemeClr val="bg1"/>
                </a:solidFill>
              </a:rPr>
              <a:t>7. </a:t>
            </a:r>
            <a:r>
              <a:rPr lang="en-US" dirty="0" err="1">
                <a:solidFill>
                  <a:schemeClr val="bg1"/>
                </a:solidFill>
              </a:rPr>
              <a:t>revol_util_range</a:t>
            </a:r>
            <a:r>
              <a:rPr lang="en-US" dirty="0">
                <a:solidFill>
                  <a:schemeClr val="bg1"/>
                </a:solidFill>
              </a:rPr>
              <a:t> 			- G09</a:t>
            </a:r>
          </a:p>
          <a:p>
            <a:r>
              <a:rPr lang="en-US" dirty="0">
                <a:solidFill>
                  <a:schemeClr val="bg1"/>
                </a:solidFill>
              </a:rPr>
              <a:t>8. </a:t>
            </a:r>
            <a:r>
              <a:rPr lang="en-US" dirty="0" err="1">
                <a:solidFill>
                  <a:schemeClr val="bg1"/>
                </a:solidFill>
              </a:rPr>
              <a:t>loan_amnt_range</a:t>
            </a:r>
            <a:r>
              <a:rPr lang="en-US" dirty="0">
                <a:solidFill>
                  <a:schemeClr val="bg1"/>
                </a:solidFill>
              </a:rPr>
              <a:t>  		- G10 </a:t>
            </a:r>
          </a:p>
        </p:txBody>
      </p:sp>
      <p:pic>
        <p:nvPicPr>
          <p:cNvPr id="3" name="Picture 2"/>
          <p:cNvPicPr>
            <a:picLocks noChangeAspect="1"/>
          </p:cNvPicPr>
          <p:nvPr/>
        </p:nvPicPr>
        <p:blipFill>
          <a:blip r:embed="rId2"/>
          <a:stretch>
            <a:fillRect/>
          </a:stretch>
        </p:blipFill>
        <p:spPr>
          <a:xfrm>
            <a:off x="0" y="1777762"/>
            <a:ext cx="7755485" cy="4429151"/>
          </a:xfrm>
          <a:prstGeom prst="rect">
            <a:avLst/>
          </a:prstGeom>
        </p:spPr>
      </p:pic>
    </p:spTree>
    <p:extLst>
      <p:ext uri="{BB962C8B-B14F-4D97-AF65-F5344CB8AC3E}">
        <p14:creationId xmlns:p14="http://schemas.microsoft.com/office/powerpoint/2010/main" val="424764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85632" y="70115"/>
            <a:ext cx="2963696" cy="523220"/>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Predictive Analysis</a:t>
            </a:r>
            <a:endParaRPr 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
        <p:nvSpPr>
          <p:cNvPr id="5" name="TextBox 4"/>
          <p:cNvSpPr txBox="1"/>
          <p:nvPr/>
        </p:nvSpPr>
        <p:spPr>
          <a:xfrm>
            <a:off x="215899" y="755915"/>
            <a:ext cx="11785600" cy="5186035"/>
          </a:xfrm>
          <a:prstGeom prst="rect">
            <a:avLst/>
          </a:prstGeom>
          <a:noFill/>
        </p:spPr>
        <p:txBody>
          <a:bodyPr wrap="square" rtlCol="0">
            <a:spAutoFit/>
          </a:bodyPr>
          <a:lstStyle/>
          <a:p>
            <a:r>
              <a:rPr lang="en-US" sz="2400" b="1" i="1" dirty="0">
                <a:solidFill>
                  <a:schemeClr val="bg1"/>
                </a:solidFill>
              </a:rPr>
              <a:t>Logical Assumption taken for Predictive Analysis and Methodology</a:t>
            </a:r>
          </a:p>
          <a:p>
            <a:pPr marL="171450" indent="-171450">
              <a:buFont typeface="Wingdings" panose="05000000000000000000" pitchFamily="2" charset="2"/>
              <a:buChar char="q"/>
            </a:pPr>
            <a:r>
              <a:rPr lang="en-US" sz="1600" dirty="0">
                <a:solidFill>
                  <a:schemeClr val="bg1"/>
                </a:solidFill>
              </a:rPr>
              <a:t> Explanation :</a:t>
            </a:r>
          </a:p>
          <a:p>
            <a:pPr>
              <a:spcAft>
                <a:spcPts val="1200"/>
              </a:spcAft>
            </a:pPr>
            <a:r>
              <a:rPr lang="en-US" sz="1600" dirty="0">
                <a:solidFill>
                  <a:schemeClr val="bg1"/>
                </a:solidFill>
              </a:rPr>
              <a:t> Based on EDA shown above, we have zeroed down on 8 critical variables which effect the </a:t>
            </a:r>
            <a:r>
              <a:rPr lang="en-US" sz="1600" dirty="0" err="1">
                <a:solidFill>
                  <a:schemeClr val="bg1"/>
                </a:solidFill>
              </a:rPr>
              <a:t>loan_status</a:t>
            </a:r>
            <a:r>
              <a:rPr lang="en-US" sz="1600" dirty="0">
                <a:solidFill>
                  <a:schemeClr val="bg1"/>
                </a:solidFill>
              </a:rPr>
              <a:t>. The analysis below tries to predict the loans which are currently running, with a certain level of accuracy whether a loan might end up as "Charged Off" or "Fully Paid"</a:t>
            </a:r>
          </a:p>
          <a:p>
            <a:pPr marL="171450" indent="-171450">
              <a:buFont typeface="Wingdings" panose="05000000000000000000" pitchFamily="2" charset="2"/>
              <a:buChar char="q"/>
            </a:pPr>
            <a:r>
              <a:rPr lang="en-US" sz="1600" dirty="0">
                <a:solidFill>
                  <a:schemeClr val="bg1"/>
                </a:solidFill>
              </a:rPr>
              <a:t> Description of Analysis</a:t>
            </a:r>
          </a:p>
          <a:p>
            <a:r>
              <a:rPr lang="en-US" sz="1600" dirty="0">
                <a:solidFill>
                  <a:schemeClr val="bg1"/>
                </a:solidFill>
              </a:rPr>
              <a:t>Let us say there is a borrower who has following credentials</a:t>
            </a:r>
          </a:p>
          <a:p>
            <a:r>
              <a:rPr lang="en-US" sz="1600" dirty="0">
                <a:solidFill>
                  <a:schemeClr val="bg1"/>
                </a:solidFill>
              </a:rPr>
              <a:t>	</a:t>
            </a:r>
            <a:r>
              <a:rPr lang="en-US" sz="1600" dirty="0" err="1">
                <a:solidFill>
                  <a:schemeClr val="bg1"/>
                </a:solidFill>
              </a:rPr>
              <a:t>subGrade</a:t>
            </a:r>
            <a:r>
              <a:rPr lang="en-US" sz="1600" dirty="0">
                <a:solidFill>
                  <a:schemeClr val="bg1"/>
                </a:solidFill>
              </a:rPr>
              <a:t>     = G3</a:t>
            </a:r>
          </a:p>
          <a:p>
            <a:r>
              <a:rPr lang="en-US" sz="1600" dirty="0">
                <a:solidFill>
                  <a:schemeClr val="bg1"/>
                </a:solidFill>
              </a:rPr>
              <a:t>	</a:t>
            </a:r>
            <a:r>
              <a:rPr lang="en-US" sz="1600" dirty="0" err="1">
                <a:solidFill>
                  <a:schemeClr val="bg1"/>
                </a:solidFill>
              </a:rPr>
              <a:t>home_ownership</a:t>
            </a:r>
            <a:r>
              <a:rPr lang="en-US" sz="1600" dirty="0">
                <a:solidFill>
                  <a:schemeClr val="bg1"/>
                </a:solidFill>
              </a:rPr>
              <a:t> = OWN</a:t>
            </a:r>
          </a:p>
          <a:p>
            <a:pPr>
              <a:spcAft>
                <a:spcPts val="1200"/>
              </a:spcAft>
            </a:pPr>
            <a:r>
              <a:rPr lang="en-US" sz="1600" dirty="0">
                <a:solidFill>
                  <a:schemeClr val="bg1"/>
                </a:solidFill>
              </a:rPr>
              <a:t>	Verification status = Not Verified …. So and so forth.</a:t>
            </a:r>
          </a:p>
          <a:p>
            <a:pPr marL="285750" indent="-285750">
              <a:spcAft>
                <a:spcPts val="600"/>
              </a:spcAft>
              <a:buFont typeface="Wingdings" panose="05000000000000000000" pitchFamily="2" charset="2"/>
              <a:buChar char="q"/>
            </a:pPr>
            <a:r>
              <a:rPr lang="en-US" sz="1600" dirty="0">
                <a:solidFill>
                  <a:schemeClr val="bg1"/>
                </a:solidFill>
              </a:rPr>
              <a:t>Analysis methodology </a:t>
            </a:r>
          </a:p>
          <a:p>
            <a:r>
              <a:rPr lang="en-US" sz="1600" dirty="0">
                <a:solidFill>
                  <a:schemeClr val="bg1"/>
                </a:solidFill>
              </a:rPr>
              <a:t>	Step 1) We take up every such row which needs to be checked</a:t>
            </a:r>
          </a:p>
          <a:p>
            <a:r>
              <a:rPr lang="en-US" sz="1600" dirty="0">
                <a:solidFill>
                  <a:schemeClr val="bg1"/>
                </a:solidFill>
              </a:rPr>
              <a:t>	Step 2) We take up the complete known data set where </a:t>
            </a:r>
            <a:r>
              <a:rPr lang="en-US" sz="1600" dirty="0" err="1">
                <a:solidFill>
                  <a:schemeClr val="bg1"/>
                </a:solidFill>
              </a:rPr>
              <a:t>where</a:t>
            </a:r>
            <a:r>
              <a:rPr lang="en-US" sz="1600" dirty="0">
                <a:solidFill>
                  <a:schemeClr val="bg1"/>
                </a:solidFill>
              </a:rPr>
              <a:t> </a:t>
            </a:r>
            <a:r>
              <a:rPr lang="en-US" sz="1600" dirty="0" err="1">
                <a:solidFill>
                  <a:schemeClr val="bg1"/>
                </a:solidFill>
              </a:rPr>
              <a:t>loan_status</a:t>
            </a:r>
            <a:r>
              <a:rPr lang="en-US" sz="1600" dirty="0">
                <a:solidFill>
                  <a:schemeClr val="bg1"/>
                </a:solidFill>
              </a:rPr>
              <a:t> is known</a:t>
            </a:r>
          </a:p>
          <a:p>
            <a:r>
              <a:rPr lang="en-US" sz="1600" dirty="0">
                <a:solidFill>
                  <a:schemeClr val="bg1"/>
                </a:solidFill>
              </a:rPr>
              <a:t>	Step 3) We start by comparing looking for row/rows which match all the 8 conditions mentioned above</a:t>
            </a:r>
          </a:p>
          <a:p>
            <a:r>
              <a:rPr lang="en-US" sz="1600" dirty="0">
                <a:solidFill>
                  <a:schemeClr val="bg1"/>
                </a:solidFill>
              </a:rPr>
              <a:t>	Step 4) There are possibilities that we might get to only 3 out of 8 conditions only, but that is not a problem</a:t>
            </a:r>
          </a:p>
          <a:p>
            <a:r>
              <a:rPr lang="en-US" sz="1600" dirty="0">
                <a:solidFill>
                  <a:schemeClr val="bg1"/>
                </a:solidFill>
              </a:rPr>
              <a:t>	Step 5) Once we get to </a:t>
            </a:r>
            <a:r>
              <a:rPr lang="en-US" sz="1600">
                <a:solidFill>
                  <a:schemeClr val="bg1"/>
                </a:solidFill>
              </a:rPr>
              <a:t>the closest </a:t>
            </a:r>
            <a:r>
              <a:rPr lang="en-US" sz="1600" dirty="0">
                <a:solidFill>
                  <a:schemeClr val="bg1"/>
                </a:solidFill>
              </a:rPr>
              <a:t>matching conditions (whether 3,4,5...), we calculate the ratios</a:t>
            </a:r>
          </a:p>
          <a:p>
            <a:r>
              <a:rPr lang="en-US" sz="1600" dirty="0">
                <a:solidFill>
                  <a:schemeClr val="bg1"/>
                </a:solidFill>
              </a:rPr>
              <a:t>	Step 6) We take the ratio = #Number of Charged Off Loans/#Number of total loans given * (level/9)</a:t>
            </a:r>
          </a:p>
          <a:p>
            <a:pPr>
              <a:spcAft>
                <a:spcPts val="1200"/>
              </a:spcAft>
            </a:pPr>
            <a:r>
              <a:rPr lang="en-US" sz="1600" dirty="0">
                <a:solidFill>
                  <a:schemeClr val="bg1"/>
                </a:solidFill>
              </a:rPr>
              <a:t>	Step 7) Step (6) is the probability of borrower defaulting the loan</a:t>
            </a:r>
          </a:p>
          <a:p>
            <a:pPr marL="285750" indent="-285750">
              <a:buFont typeface="Wingdings" panose="05000000000000000000" pitchFamily="2" charset="2"/>
              <a:buChar char="q"/>
            </a:pPr>
            <a:r>
              <a:rPr lang="en-US" sz="1600" dirty="0">
                <a:solidFill>
                  <a:schemeClr val="bg1"/>
                </a:solidFill>
              </a:rPr>
              <a:t>Based on above process we are able to get following type of results.</a:t>
            </a:r>
          </a:p>
        </p:txBody>
      </p:sp>
      <p:pic>
        <p:nvPicPr>
          <p:cNvPr id="6" name="Picture 5"/>
          <p:cNvPicPr>
            <a:picLocks noChangeAspect="1"/>
          </p:cNvPicPr>
          <p:nvPr/>
        </p:nvPicPr>
        <p:blipFill>
          <a:blip r:embed="rId2"/>
          <a:stretch>
            <a:fillRect/>
          </a:stretch>
        </p:blipFill>
        <p:spPr>
          <a:xfrm>
            <a:off x="455612" y="6121400"/>
            <a:ext cx="11306175" cy="685800"/>
          </a:xfrm>
          <a:prstGeom prst="rect">
            <a:avLst/>
          </a:prstGeom>
        </p:spPr>
      </p:pic>
      <p:pic>
        <p:nvPicPr>
          <p:cNvPr id="7" name="Picture 6"/>
          <p:cNvPicPr>
            <a:picLocks noChangeAspect="1"/>
          </p:cNvPicPr>
          <p:nvPr/>
        </p:nvPicPr>
        <p:blipFill>
          <a:blip r:embed="rId3"/>
          <a:stretch>
            <a:fillRect/>
          </a:stretch>
        </p:blipFill>
        <p:spPr>
          <a:xfrm>
            <a:off x="455612" y="5902325"/>
            <a:ext cx="11306175" cy="219075"/>
          </a:xfrm>
          <a:prstGeom prst="rect">
            <a:avLst/>
          </a:prstGeom>
        </p:spPr>
      </p:pic>
      <p:sp>
        <p:nvSpPr>
          <p:cNvPr id="8" name="TextBox 7"/>
          <p:cNvSpPr txBox="1"/>
          <p:nvPr/>
        </p:nvSpPr>
        <p:spPr>
          <a:xfrm>
            <a:off x="9625012" y="3207631"/>
            <a:ext cx="2376487" cy="1736646"/>
          </a:xfrm>
          <a:prstGeom prst="round2DiagRect">
            <a:avLst/>
          </a:prstGeom>
          <a:noFill/>
          <a:ln>
            <a:solidFill>
              <a:schemeClr val="bg1"/>
            </a:solidFill>
          </a:ln>
        </p:spPr>
        <p:txBody>
          <a:bodyPr wrap="square" rtlCol="0">
            <a:spAutoFit/>
          </a:bodyPr>
          <a:lstStyle/>
          <a:p>
            <a:r>
              <a:rPr lang="en-US" sz="1600" dirty="0">
                <a:solidFill>
                  <a:schemeClr val="bg1"/>
                </a:solidFill>
              </a:rPr>
              <a:t>Probability that the </a:t>
            </a:r>
            <a:r>
              <a:rPr lang="en-US" sz="1600" dirty="0" err="1">
                <a:solidFill>
                  <a:schemeClr val="bg1"/>
                </a:solidFill>
              </a:rPr>
              <a:t>member_id</a:t>
            </a:r>
            <a:r>
              <a:rPr lang="en-US" sz="1600" dirty="0">
                <a:solidFill>
                  <a:schemeClr val="bg1"/>
                </a:solidFill>
              </a:rPr>
              <a:t> will result in a “Charged Off” loan or “Fully Paid” loan. Higher the ratio, higher is probability to default.</a:t>
            </a:r>
          </a:p>
        </p:txBody>
      </p:sp>
      <p:cxnSp>
        <p:nvCxnSpPr>
          <p:cNvPr id="10" name="Straight Arrow Connector 9"/>
          <p:cNvCxnSpPr/>
          <p:nvPr/>
        </p:nvCxnSpPr>
        <p:spPr>
          <a:xfrm flipH="1">
            <a:off x="9283700" y="4944277"/>
            <a:ext cx="1529555" cy="958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040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6057" y="70115"/>
            <a:ext cx="5082866" cy="830997"/>
          </a:xfrm>
          <a:prstGeom prst="rect">
            <a:avLst/>
          </a:prstGeom>
          <a:noFill/>
        </p:spPr>
        <p:txBody>
          <a:bodyPr wrap="none" lIns="91440" tIns="45720" rIns="91440" bIns="45720">
            <a:spAutoFit/>
          </a:bodyPr>
          <a:lstStyle/>
          <a:p>
            <a:pPr algn="ct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Cross Validation Of Predictive Analysis</a:t>
            </a:r>
          </a:p>
          <a:p>
            <a:pPr algn="ct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&amp; Reduction of Loss To Bank</a:t>
            </a:r>
          </a:p>
        </p:txBody>
      </p:sp>
      <p:sp>
        <p:nvSpPr>
          <p:cNvPr id="5" name="TextBox 4"/>
          <p:cNvSpPr txBox="1"/>
          <p:nvPr/>
        </p:nvSpPr>
        <p:spPr>
          <a:xfrm>
            <a:off x="211136" y="695590"/>
            <a:ext cx="11785600" cy="4647426"/>
          </a:xfrm>
          <a:prstGeom prst="rect">
            <a:avLst/>
          </a:prstGeom>
          <a:noFill/>
        </p:spPr>
        <p:txBody>
          <a:bodyPr wrap="square" rtlCol="0">
            <a:spAutoFit/>
          </a:bodyPr>
          <a:lstStyle/>
          <a:p>
            <a:pPr marL="171450" indent="-171450">
              <a:buFont typeface="Wingdings" panose="05000000000000000000" pitchFamily="2" charset="2"/>
              <a:buChar char="q"/>
            </a:pPr>
            <a:r>
              <a:rPr lang="en-US" sz="2000" b="1" i="1" dirty="0">
                <a:solidFill>
                  <a:schemeClr val="bg1"/>
                </a:solidFill>
              </a:rPr>
              <a:t> Explanation :</a:t>
            </a:r>
          </a:p>
          <a:p>
            <a:r>
              <a:rPr lang="en-US" dirty="0">
                <a:solidFill>
                  <a:schemeClr val="bg1"/>
                </a:solidFill>
              </a:rPr>
              <a:t>Based on the explanation provided previously, we have to decide on a “</a:t>
            </a:r>
            <a:r>
              <a:rPr lang="en-US" dirty="0" err="1">
                <a:solidFill>
                  <a:schemeClr val="bg1"/>
                </a:solidFill>
              </a:rPr>
              <a:t>CutOff</a:t>
            </a:r>
            <a:r>
              <a:rPr lang="en-US" dirty="0">
                <a:solidFill>
                  <a:schemeClr val="bg1"/>
                </a:solidFill>
              </a:rPr>
              <a:t>” probability so that</a:t>
            </a:r>
          </a:p>
          <a:p>
            <a:pPr marL="800100" lvl="1" indent="-342900">
              <a:buFont typeface="Wingdings" panose="05000000000000000000" pitchFamily="2" charset="2"/>
              <a:buChar char="q"/>
            </a:pPr>
            <a:r>
              <a:rPr lang="en-US" dirty="0">
                <a:solidFill>
                  <a:schemeClr val="bg1"/>
                </a:solidFill>
              </a:rPr>
              <a:t>Before the cutoff probability, all borrowers will be classified as “Safe/Good Customers” and their loans are predicted to be closed as “Fully Paid”</a:t>
            </a:r>
          </a:p>
          <a:p>
            <a:pPr marL="800100" lvl="1" indent="-342900">
              <a:buFont typeface="Wingdings" panose="05000000000000000000" pitchFamily="2" charset="2"/>
              <a:buChar char="q"/>
            </a:pPr>
            <a:r>
              <a:rPr lang="en-US" dirty="0">
                <a:solidFill>
                  <a:schemeClr val="bg1"/>
                </a:solidFill>
              </a:rPr>
              <a:t>Above the cutoff Probability, borrowers will be classified as “</a:t>
            </a:r>
            <a:r>
              <a:rPr lang="en-US" dirty="0" err="1">
                <a:solidFill>
                  <a:schemeClr val="bg1"/>
                </a:solidFill>
              </a:rPr>
              <a:t>UnSafe</a:t>
            </a:r>
            <a:r>
              <a:rPr lang="en-US" dirty="0">
                <a:solidFill>
                  <a:schemeClr val="bg1"/>
                </a:solidFill>
              </a:rPr>
              <a:t>/Bad Customers” and their loans are predicted to be closed as “Charged Off”</a:t>
            </a:r>
          </a:p>
          <a:p>
            <a:pPr lvl="1"/>
            <a:endParaRPr lang="en-US" sz="2000" b="1" i="1" dirty="0">
              <a:solidFill>
                <a:schemeClr val="bg1"/>
              </a:solidFill>
            </a:endParaRPr>
          </a:p>
          <a:p>
            <a:pPr marL="342900" indent="-342900">
              <a:buFont typeface="Wingdings" panose="05000000000000000000" pitchFamily="2" charset="2"/>
              <a:buChar char="q"/>
            </a:pPr>
            <a:r>
              <a:rPr lang="en-US" sz="2000" b="1" i="1" dirty="0">
                <a:solidFill>
                  <a:schemeClr val="bg1"/>
                </a:solidFill>
              </a:rPr>
              <a:t>How to decide the </a:t>
            </a:r>
            <a:r>
              <a:rPr lang="en-US" sz="2000" b="1" i="1" dirty="0" err="1">
                <a:solidFill>
                  <a:schemeClr val="bg1"/>
                </a:solidFill>
              </a:rPr>
              <a:t>CutOff</a:t>
            </a:r>
            <a:r>
              <a:rPr lang="en-US" sz="2000" b="1" i="1" dirty="0">
                <a:solidFill>
                  <a:schemeClr val="bg1"/>
                </a:solidFill>
              </a:rPr>
              <a:t> Probability</a:t>
            </a:r>
          </a:p>
          <a:p>
            <a:pPr marL="800100" lvl="1" indent="-342900">
              <a:buFont typeface="Courier New" panose="02070309020205020404" pitchFamily="49" charset="0"/>
              <a:buChar char="o"/>
            </a:pPr>
            <a:r>
              <a:rPr lang="en-US" dirty="0">
                <a:solidFill>
                  <a:schemeClr val="bg1"/>
                </a:solidFill>
              </a:rPr>
              <a:t>We execute the same algorithm discussed above on existing data set where “</a:t>
            </a:r>
            <a:r>
              <a:rPr lang="en-US" dirty="0" err="1">
                <a:solidFill>
                  <a:schemeClr val="bg1"/>
                </a:solidFill>
              </a:rPr>
              <a:t>Loan_Status</a:t>
            </a:r>
            <a:r>
              <a:rPr lang="en-US" dirty="0">
                <a:solidFill>
                  <a:schemeClr val="bg1"/>
                </a:solidFill>
              </a:rPr>
              <a:t>” is known.</a:t>
            </a:r>
          </a:p>
          <a:p>
            <a:pPr marL="800100" lvl="1" indent="-342900">
              <a:buFont typeface="Courier New" panose="02070309020205020404" pitchFamily="49" charset="0"/>
              <a:buChar char="o"/>
            </a:pPr>
            <a:r>
              <a:rPr lang="en-US" dirty="0">
                <a:solidFill>
                  <a:schemeClr val="bg1"/>
                </a:solidFill>
              </a:rPr>
              <a:t>By performing above operation on multiple random sets of known data, we will get following results</a:t>
            </a:r>
          </a:p>
          <a:p>
            <a:pPr marL="1257300" lvl="2" indent="-342900">
              <a:buFont typeface="Courier New" panose="02070309020205020404" pitchFamily="49" charset="0"/>
              <a:buChar char="o"/>
            </a:pPr>
            <a:r>
              <a:rPr lang="en-US" dirty="0">
                <a:solidFill>
                  <a:schemeClr val="bg1"/>
                </a:solidFill>
              </a:rPr>
              <a:t>Prediction Accuracy</a:t>
            </a:r>
          </a:p>
          <a:p>
            <a:pPr marL="1257300" lvl="2" indent="-342900">
              <a:buFont typeface="Courier New" panose="02070309020205020404" pitchFamily="49" charset="0"/>
              <a:buChar char="o"/>
            </a:pPr>
            <a:r>
              <a:rPr lang="en-US" dirty="0">
                <a:solidFill>
                  <a:schemeClr val="bg1"/>
                </a:solidFill>
              </a:rPr>
              <a:t>For loans predicted as “Charged Off” who were actually “Fully Paid”, the loss is </a:t>
            </a:r>
          </a:p>
          <a:p>
            <a:pPr marL="1714500" lvl="3" indent="-342900">
              <a:buFont typeface="Courier New" panose="02070309020205020404" pitchFamily="49" charset="0"/>
              <a:buChar char="o"/>
            </a:pPr>
            <a:r>
              <a:rPr lang="en-US" dirty="0">
                <a:solidFill>
                  <a:schemeClr val="bg1"/>
                </a:solidFill>
              </a:rPr>
              <a:t>Projected Business Loss of Good Customer </a:t>
            </a:r>
          </a:p>
          <a:p>
            <a:pPr marL="1257300" lvl="2" indent="-342900">
              <a:buFont typeface="Courier New" panose="02070309020205020404" pitchFamily="49" charset="0"/>
              <a:buChar char="o"/>
            </a:pPr>
            <a:r>
              <a:rPr lang="en-US" dirty="0">
                <a:solidFill>
                  <a:schemeClr val="bg1"/>
                </a:solidFill>
              </a:rPr>
              <a:t>For Loans predicted as “Fully Paid” who were actually “Charged Off”, the loss is</a:t>
            </a:r>
          </a:p>
          <a:p>
            <a:pPr marL="1714500" lvl="3" indent="-342900">
              <a:buFont typeface="Courier New" panose="02070309020205020404" pitchFamily="49" charset="0"/>
              <a:buChar char="o"/>
            </a:pPr>
            <a:r>
              <a:rPr lang="en-US" dirty="0">
                <a:solidFill>
                  <a:schemeClr val="bg1"/>
                </a:solidFill>
              </a:rPr>
              <a:t>Projected Business Loss to Defaulters</a:t>
            </a:r>
          </a:p>
          <a:p>
            <a:pPr marL="342900" indent="-342900">
              <a:buFont typeface="Wingdings" panose="05000000000000000000" pitchFamily="2" charset="2"/>
              <a:buChar char="q"/>
            </a:pPr>
            <a:r>
              <a:rPr lang="en-US" dirty="0">
                <a:solidFill>
                  <a:schemeClr val="bg1"/>
                </a:solidFill>
              </a:rPr>
              <a:t>We have to reach a “BALANCING VALUE”, which minimizes both the losses. The above analysis generates a data like this</a:t>
            </a:r>
            <a:r>
              <a:rPr lang="en-US" sz="2000" b="1" i="1" dirty="0">
                <a:solidFill>
                  <a:schemeClr val="bg1"/>
                </a:solidFill>
              </a:rPr>
              <a:t>	</a:t>
            </a:r>
          </a:p>
        </p:txBody>
      </p:sp>
      <p:grpSp>
        <p:nvGrpSpPr>
          <p:cNvPr id="9" name="Group 8"/>
          <p:cNvGrpSpPr/>
          <p:nvPr/>
        </p:nvGrpSpPr>
        <p:grpSpPr>
          <a:xfrm>
            <a:off x="88898" y="5250941"/>
            <a:ext cx="12030075" cy="952500"/>
            <a:chOff x="93661" y="5568441"/>
            <a:chExt cx="12030075" cy="952500"/>
          </a:xfrm>
        </p:grpSpPr>
        <p:pic>
          <p:nvPicPr>
            <p:cNvPr id="6" name="Picture 5"/>
            <p:cNvPicPr>
              <a:picLocks noChangeAspect="1"/>
            </p:cNvPicPr>
            <p:nvPr/>
          </p:nvPicPr>
          <p:blipFill>
            <a:blip r:embed="rId2"/>
            <a:stretch>
              <a:fillRect/>
            </a:stretch>
          </p:blipFill>
          <p:spPr>
            <a:xfrm>
              <a:off x="93661" y="5568441"/>
              <a:ext cx="12030075" cy="238125"/>
            </a:xfrm>
            <a:prstGeom prst="rect">
              <a:avLst/>
            </a:prstGeom>
          </p:spPr>
        </p:pic>
        <p:pic>
          <p:nvPicPr>
            <p:cNvPr id="7" name="Picture 6"/>
            <p:cNvPicPr>
              <a:picLocks noChangeAspect="1"/>
            </p:cNvPicPr>
            <p:nvPr/>
          </p:nvPicPr>
          <p:blipFill>
            <a:blip r:embed="rId3"/>
            <a:stretch>
              <a:fillRect/>
            </a:stretch>
          </p:blipFill>
          <p:spPr>
            <a:xfrm>
              <a:off x="93661" y="5806566"/>
              <a:ext cx="12030075" cy="247650"/>
            </a:xfrm>
            <a:prstGeom prst="rect">
              <a:avLst/>
            </a:prstGeom>
          </p:spPr>
        </p:pic>
        <p:pic>
          <p:nvPicPr>
            <p:cNvPr id="8" name="Picture 7"/>
            <p:cNvPicPr>
              <a:picLocks noChangeAspect="1"/>
            </p:cNvPicPr>
            <p:nvPr/>
          </p:nvPicPr>
          <p:blipFill>
            <a:blip r:embed="rId4"/>
            <a:stretch>
              <a:fillRect/>
            </a:stretch>
          </p:blipFill>
          <p:spPr>
            <a:xfrm>
              <a:off x="93661" y="6054216"/>
              <a:ext cx="12020550" cy="466725"/>
            </a:xfrm>
            <a:prstGeom prst="rect">
              <a:avLst/>
            </a:prstGeom>
          </p:spPr>
        </p:pic>
      </p:grpSp>
      <p:sp>
        <p:nvSpPr>
          <p:cNvPr id="10" name="Left Brace 9"/>
          <p:cNvSpPr/>
          <p:nvPr/>
        </p:nvSpPr>
        <p:spPr>
          <a:xfrm rot="16200000">
            <a:off x="7568373" y="5620064"/>
            <a:ext cx="247652" cy="1414398"/>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a:off x="10135360" y="4477001"/>
            <a:ext cx="247651" cy="3700525"/>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847649" y="6463789"/>
            <a:ext cx="1689100" cy="307777"/>
          </a:xfrm>
          <a:prstGeom prst="rect">
            <a:avLst/>
          </a:prstGeom>
          <a:noFill/>
        </p:spPr>
        <p:txBody>
          <a:bodyPr wrap="square" rtlCol="0">
            <a:spAutoFit/>
          </a:bodyPr>
          <a:lstStyle/>
          <a:p>
            <a:r>
              <a:rPr lang="en-US" sz="1400" dirty="0">
                <a:solidFill>
                  <a:schemeClr val="bg1"/>
                </a:solidFill>
              </a:rPr>
              <a:t>Prediction Accuracy</a:t>
            </a:r>
          </a:p>
        </p:txBody>
      </p:sp>
      <p:sp>
        <p:nvSpPr>
          <p:cNvPr id="13" name="TextBox 12"/>
          <p:cNvSpPr txBox="1"/>
          <p:nvPr/>
        </p:nvSpPr>
        <p:spPr>
          <a:xfrm>
            <a:off x="8689150" y="6465474"/>
            <a:ext cx="3459986" cy="307777"/>
          </a:xfrm>
          <a:prstGeom prst="rect">
            <a:avLst/>
          </a:prstGeom>
          <a:noFill/>
        </p:spPr>
        <p:txBody>
          <a:bodyPr wrap="square" rtlCol="0">
            <a:spAutoFit/>
          </a:bodyPr>
          <a:lstStyle/>
          <a:p>
            <a:r>
              <a:rPr lang="en-US" sz="1400" dirty="0">
                <a:solidFill>
                  <a:schemeClr val="bg1"/>
                </a:solidFill>
              </a:rPr>
              <a:t>Projected Business Loss (in different cases)</a:t>
            </a:r>
          </a:p>
        </p:txBody>
      </p:sp>
    </p:spTree>
    <p:extLst>
      <p:ext uri="{BB962C8B-B14F-4D97-AF65-F5344CB8AC3E}">
        <p14:creationId xmlns:p14="http://schemas.microsoft.com/office/powerpoint/2010/main" val="4168259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4838" y="0"/>
            <a:ext cx="4226862" cy="954107"/>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Predictive Analytics Results</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(Prediction Accuracy)</a:t>
            </a:r>
          </a:p>
        </p:txBody>
      </p:sp>
      <p:pic>
        <p:nvPicPr>
          <p:cNvPr id="5" name="Picture 4"/>
          <p:cNvPicPr>
            <a:picLocks noChangeAspect="1"/>
          </p:cNvPicPr>
          <p:nvPr/>
        </p:nvPicPr>
        <p:blipFill>
          <a:blip r:embed="rId2"/>
          <a:stretch>
            <a:fillRect/>
          </a:stretch>
        </p:blipFill>
        <p:spPr>
          <a:xfrm>
            <a:off x="-38100" y="3271921"/>
            <a:ext cx="6070600" cy="3469582"/>
          </a:xfrm>
          <a:prstGeom prst="rect">
            <a:avLst/>
          </a:prstGeom>
        </p:spPr>
      </p:pic>
      <p:sp>
        <p:nvSpPr>
          <p:cNvPr id="6" name="TextBox 5"/>
          <p:cNvSpPr txBox="1"/>
          <p:nvPr/>
        </p:nvSpPr>
        <p:spPr>
          <a:xfrm>
            <a:off x="127000" y="1133449"/>
            <a:ext cx="4191000" cy="2185214"/>
          </a:xfrm>
          <a:prstGeom prst="rect">
            <a:avLst/>
          </a:prstGeom>
          <a:noFill/>
        </p:spPr>
        <p:txBody>
          <a:bodyPr wrap="square" rtlCol="0">
            <a:spAutoFit/>
          </a:bodyPr>
          <a:lstStyle/>
          <a:p>
            <a:r>
              <a:rPr lang="en-US" b="1" i="1" dirty="0">
                <a:solidFill>
                  <a:schemeClr val="bg1"/>
                </a:solidFill>
              </a:rPr>
              <a:t>Inference :</a:t>
            </a:r>
          </a:p>
          <a:p>
            <a:pPr>
              <a:spcAft>
                <a:spcPts val="600"/>
              </a:spcAft>
            </a:pPr>
            <a:r>
              <a:rPr lang="en-US" dirty="0">
                <a:solidFill>
                  <a:schemeClr val="bg1"/>
                </a:solidFill>
              </a:rPr>
              <a:t>For maximizing prediction accuracy, following can be chosen</a:t>
            </a:r>
          </a:p>
          <a:p>
            <a:pPr marL="342900" indent="-342900">
              <a:spcAft>
                <a:spcPts val="600"/>
              </a:spcAft>
              <a:buFont typeface="Courier New" panose="02070309020205020404" pitchFamily="49" charset="0"/>
              <a:buChar char="o"/>
            </a:pPr>
            <a:r>
              <a:rPr lang="en-US" dirty="0" err="1">
                <a:solidFill>
                  <a:schemeClr val="bg1"/>
                </a:solidFill>
              </a:rPr>
              <a:t>CutOff</a:t>
            </a:r>
            <a:r>
              <a:rPr lang="en-US" dirty="0">
                <a:solidFill>
                  <a:schemeClr val="bg1"/>
                </a:solidFill>
              </a:rPr>
              <a:t> Probability for Charged Off categorization = 1</a:t>
            </a:r>
          </a:p>
          <a:p>
            <a:pPr marL="342900" indent="-342900">
              <a:spcAft>
                <a:spcPts val="600"/>
              </a:spcAft>
              <a:buFont typeface="Courier New" panose="02070309020205020404" pitchFamily="49" charset="0"/>
              <a:buChar char="o"/>
            </a:pPr>
            <a:r>
              <a:rPr lang="en-US" dirty="0">
                <a:solidFill>
                  <a:schemeClr val="bg1"/>
                </a:solidFill>
              </a:rPr>
              <a:t>But choosing the cutoff = 1 does not reduce the loss.</a:t>
            </a:r>
          </a:p>
        </p:txBody>
      </p:sp>
      <p:pic>
        <p:nvPicPr>
          <p:cNvPr id="7" name="Picture 6"/>
          <p:cNvPicPr>
            <a:picLocks noChangeAspect="1"/>
          </p:cNvPicPr>
          <p:nvPr/>
        </p:nvPicPr>
        <p:blipFill>
          <a:blip r:embed="rId3"/>
          <a:stretch>
            <a:fillRect/>
          </a:stretch>
        </p:blipFill>
        <p:spPr>
          <a:xfrm>
            <a:off x="5792964" y="547168"/>
            <a:ext cx="6399036" cy="3646762"/>
          </a:xfrm>
          <a:prstGeom prst="rect">
            <a:avLst/>
          </a:prstGeom>
        </p:spPr>
      </p:pic>
      <p:sp>
        <p:nvSpPr>
          <p:cNvPr id="8" name="TextBox 7"/>
          <p:cNvSpPr txBox="1"/>
          <p:nvPr/>
        </p:nvSpPr>
        <p:spPr>
          <a:xfrm>
            <a:off x="6121400" y="4193930"/>
            <a:ext cx="6070600" cy="2539157"/>
          </a:xfrm>
          <a:prstGeom prst="rect">
            <a:avLst/>
          </a:prstGeom>
          <a:noFill/>
        </p:spPr>
        <p:txBody>
          <a:bodyPr wrap="square" rtlCol="0">
            <a:spAutoFit/>
          </a:bodyPr>
          <a:lstStyle/>
          <a:p>
            <a:r>
              <a:rPr lang="en-US" b="1" i="1" dirty="0">
                <a:solidFill>
                  <a:schemeClr val="bg1"/>
                </a:solidFill>
              </a:rPr>
              <a:t>Inference :</a:t>
            </a:r>
          </a:p>
          <a:p>
            <a:pPr>
              <a:spcAft>
                <a:spcPts val="600"/>
              </a:spcAft>
            </a:pPr>
            <a:r>
              <a:rPr lang="en-US" dirty="0">
                <a:solidFill>
                  <a:schemeClr val="bg1"/>
                </a:solidFill>
              </a:rPr>
              <a:t>Above graph shows the movement of losses incurred by the bank by choosing a specific “cutoff” value. </a:t>
            </a:r>
          </a:p>
          <a:p>
            <a:pPr marL="285750" indent="-285750">
              <a:spcAft>
                <a:spcPts val="600"/>
              </a:spcAft>
              <a:buFont typeface="Courier New" panose="02070309020205020404" pitchFamily="49" charset="0"/>
              <a:buChar char="o"/>
            </a:pPr>
            <a:r>
              <a:rPr lang="en-US" dirty="0">
                <a:solidFill>
                  <a:schemeClr val="bg1"/>
                </a:solidFill>
              </a:rPr>
              <a:t>It can be seen that lower cutoff value, increases the Good Customer Business loss but reduces loss to defaulters</a:t>
            </a:r>
          </a:p>
          <a:p>
            <a:pPr marL="285750" indent="-285750">
              <a:spcAft>
                <a:spcPts val="600"/>
              </a:spcAft>
              <a:buFont typeface="Courier New" panose="02070309020205020404" pitchFamily="49" charset="0"/>
              <a:buChar char="o"/>
            </a:pPr>
            <a:r>
              <a:rPr lang="en-US" dirty="0">
                <a:solidFill>
                  <a:schemeClr val="bg1"/>
                </a:solidFill>
              </a:rPr>
              <a:t>Similarly, higher cutoff value, increases the probable loss to defaulters, but reduces the Good Customer business loss.</a:t>
            </a:r>
          </a:p>
          <a:p>
            <a:pPr marL="285750" indent="-285750">
              <a:spcAft>
                <a:spcPts val="600"/>
              </a:spcAft>
              <a:buFont typeface="Courier New" panose="02070309020205020404" pitchFamily="49" charset="0"/>
              <a:buChar char="o"/>
            </a:pPr>
            <a:r>
              <a:rPr lang="en-US" dirty="0">
                <a:solidFill>
                  <a:schemeClr val="bg1"/>
                </a:solidFill>
              </a:rPr>
              <a:t>Hence, a balanced cutoff Value chosen ~ </a:t>
            </a:r>
            <a:r>
              <a:rPr lang="en-US" b="1" i="1" u="sng" dirty="0">
                <a:solidFill>
                  <a:schemeClr val="bg1"/>
                </a:solidFill>
              </a:rPr>
              <a:t>0.825</a:t>
            </a:r>
          </a:p>
        </p:txBody>
      </p:sp>
    </p:spTree>
    <p:extLst>
      <p:ext uri="{BB962C8B-B14F-4D97-AF65-F5344CB8AC3E}">
        <p14:creationId xmlns:p14="http://schemas.microsoft.com/office/powerpoint/2010/main" val="2671922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059818" y="901112"/>
            <a:ext cx="3433682" cy="5880285"/>
          </a:xfrm>
          <a:prstGeom prst="rect">
            <a:avLst/>
          </a:prstGeom>
        </p:spPr>
      </p:pic>
      <p:sp>
        <p:nvSpPr>
          <p:cNvPr id="7" name="Rectangle 6"/>
          <p:cNvSpPr/>
          <p:nvPr/>
        </p:nvSpPr>
        <p:spPr>
          <a:xfrm>
            <a:off x="2493015" y="286015"/>
            <a:ext cx="6748963" cy="584775"/>
          </a:xfrm>
          <a:prstGeom prst="rect">
            <a:avLst/>
          </a:prstGeom>
          <a:noFill/>
        </p:spPr>
        <p:txBody>
          <a:bodyPr wrap="none" lIns="91440" tIns="45720" rIns="91440" bIns="45720">
            <a:spAutoFit/>
          </a:bodyPr>
          <a:lstStyle/>
          <a:p>
            <a:pPr algn="ctr"/>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Prediction for Currently Running Loans</a:t>
            </a:r>
          </a:p>
        </p:txBody>
      </p:sp>
      <p:pic>
        <p:nvPicPr>
          <p:cNvPr id="8" name="Picture 7"/>
          <p:cNvPicPr>
            <a:picLocks noChangeAspect="1"/>
          </p:cNvPicPr>
          <p:nvPr/>
        </p:nvPicPr>
        <p:blipFill>
          <a:blip r:embed="rId3"/>
          <a:stretch>
            <a:fillRect/>
          </a:stretch>
        </p:blipFill>
        <p:spPr>
          <a:xfrm>
            <a:off x="6262264" y="2246336"/>
            <a:ext cx="1497436" cy="2421304"/>
          </a:xfrm>
          <a:prstGeom prst="rect">
            <a:avLst/>
          </a:prstGeom>
        </p:spPr>
      </p:pic>
      <p:sp>
        <p:nvSpPr>
          <p:cNvPr id="9" name="TextBox 8"/>
          <p:cNvSpPr txBox="1"/>
          <p:nvPr/>
        </p:nvSpPr>
        <p:spPr>
          <a:xfrm>
            <a:off x="302458" y="2246336"/>
            <a:ext cx="5641141"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rPr>
              <a:t>Based on the Predictive Analysis above</a:t>
            </a:r>
          </a:p>
          <a:p>
            <a:pPr marL="742950" lvl="1" indent="-285750">
              <a:buFont typeface="Wingdings" panose="05000000000000000000" pitchFamily="2" charset="2"/>
              <a:buChar char="q"/>
            </a:pPr>
            <a:r>
              <a:rPr lang="en-US" dirty="0">
                <a:solidFill>
                  <a:schemeClr val="bg1"/>
                </a:solidFill>
              </a:rPr>
              <a:t>Out of total Loans with </a:t>
            </a:r>
            <a:r>
              <a:rPr lang="en-US" dirty="0" err="1">
                <a:solidFill>
                  <a:schemeClr val="bg1"/>
                </a:solidFill>
              </a:rPr>
              <a:t>loan_status</a:t>
            </a:r>
            <a:r>
              <a:rPr lang="en-US" dirty="0">
                <a:solidFill>
                  <a:schemeClr val="bg1"/>
                </a:solidFill>
              </a:rPr>
              <a:t> == Current</a:t>
            </a:r>
          </a:p>
          <a:p>
            <a:pPr marL="1200150" lvl="2" indent="-285750">
              <a:buFont typeface="Wingdings" panose="05000000000000000000" pitchFamily="2" charset="2"/>
              <a:buChar char="q"/>
            </a:pPr>
            <a:r>
              <a:rPr lang="en-US" dirty="0">
                <a:solidFill>
                  <a:schemeClr val="bg1"/>
                </a:solidFill>
              </a:rPr>
              <a:t>Total Loans = 1140 Loans</a:t>
            </a:r>
          </a:p>
          <a:p>
            <a:pPr marL="1200150" lvl="2" indent="-285750">
              <a:buFont typeface="Wingdings" panose="05000000000000000000" pitchFamily="2" charset="2"/>
              <a:buChar char="q"/>
            </a:pPr>
            <a:r>
              <a:rPr lang="en-US" dirty="0">
                <a:solidFill>
                  <a:schemeClr val="bg1"/>
                </a:solidFill>
              </a:rPr>
              <a:t>302 Loans – </a:t>
            </a:r>
            <a:r>
              <a:rPr lang="en-US" i="1" u="sng" dirty="0">
                <a:solidFill>
                  <a:schemeClr val="bg1"/>
                </a:solidFill>
              </a:rPr>
              <a:t>Charged Off (Projected)</a:t>
            </a:r>
          </a:p>
          <a:p>
            <a:pPr marL="1200150" lvl="2" indent="-285750">
              <a:buFont typeface="Wingdings" panose="05000000000000000000" pitchFamily="2" charset="2"/>
              <a:buChar char="q"/>
            </a:pPr>
            <a:r>
              <a:rPr lang="en-US" dirty="0">
                <a:solidFill>
                  <a:schemeClr val="bg1"/>
                </a:solidFill>
              </a:rPr>
              <a:t>838 Loans – </a:t>
            </a:r>
            <a:r>
              <a:rPr lang="en-US" i="1" u="sng" dirty="0">
                <a:solidFill>
                  <a:schemeClr val="bg1"/>
                </a:solidFill>
              </a:rPr>
              <a:t>Fully Paid (Projected)</a:t>
            </a:r>
          </a:p>
          <a:p>
            <a:pPr marL="285750" indent="-285750">
              <a:buFont typeface="Wingdings" panose="05000000000000000000" pitchFamily="2" charset="2"/>
              <a:buChar char="q"/>
            </a:pPr>
            <a:r>
              <a:rPr lang="en-US" dirty="0">
                <a:solidFill>
                  <a:schemeClr val="bg1"/>
                </a:solidFill>
              </a:rPr>
              <a:t>Above Prediction has been made through an </a:t>
            </a:r>
            <a:r>
              <a:rPr lang="en-US" dirty="0" err="1">
                <a:solidFill>
                  <a:schemeClr val="bg1"/>
                </a:solidFill>
              </a:rPr>
              <a:t>CutOff</a:t>
            </a:r>
            <a:r>
              <a:rPr lang="en-US" dirty="0">
                <a:solidFill>
                  <a:schemeClr val="bg1"/>
                </a:solidFill>
              </a:rPr>
              <a:t> probability value = </a:t>
            </a:r>
            <a:r>
              <a:rPr lang="en-US" b="1" i="1" u="sng" dirty="0">
                <a:solidFill>
                  <a:schemeClr val="bg1"/>
                </a:solidFill>
              </a:rPr>
              <a:t>0.825</a:t>
            </a:r>
          </a:p>
          <a:p>
            <a:pPr marL="285750" indent="-285750">
              <a:buFont typeface="Wingdings" panose="05000000000000000000" pitchFamily="2" charset="2"/>
              <a:buChar char="q"/>
            </a:pPr>
            <a:r>
              <a:rPr lang="en-US" dirty="0">
                <a:solidFill>
                  <a:schemeClr val="bg1"/>
                </a:solidFill>
              </a:rPr>
              <a:t>The above prediction has been done to reduce the probable loss incurred by the bank.</a:t>
            </a:r>
          </a:p>
        </p:txBody>
      </p:sp>
    </p:spTree>
    <p:extLst>
      <p:ext uri="{BB962C8B-B14F-4D97-AF65-F5344CB8AC3E}">
        <p14:creationId xmlns:p14="http://schemas.microsoft.com/office/powerpoint/2010/main" val="1225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solidFill>
                  <a:schemeClr val="bg1"/>
                </a:solidFill>
              </a:rPr>
              <a:t>Goals and Methodology</a:t>
            </a:r>
          </a:p>
        </p:txBody>
      </p:sp>
      <p:grpSp>
        <p:nvGrpSpPr>
          <p:cNvPr id="16" name="Group 15"/>
          <p:cNvGrpSpPr/>
          <p:nvPr/>
        </p:nvGrpSpPr>
        <p:grpSpPr>
          <a:xfrm>
            <a:off x="800928" y="1808645"/>
            <a:ext cx="5103743" cy="4434509"/>
            <a:chOff x="0" y="0"/>
            <a:chExt cx="5103743" cy="4434509"/>
          </a:xfrm>
          <a:scene3d>
            <a:camera prst="orthographicFront"/>
            <a:lightRig rig="flat" dir="t"/>
          </a:scene3d>
        </p:grpSpPr>
        <p:sp>
          <p:nvSpPr>
            <p:cNvPr id="19" name="Rounded Rectangle 18"/>
            <p:cNvSpPr/>
            <p:nvPr/>
          </p:nvSpPr>
          <p:spPr>
            <a:xfrm>
              <a:off x="0" y="0"/>
              <a:ext cx="5103743" cy="4434509"/>
            </a:xfrm>
            <a:prstGeom prst="roundRect">
              <a:avLst>
                <a:gd name="adj" fmla="val 10000"/>
              </a:avLst>
            </a:prstGeom>
            <a:gradFill rotWithShape="1">
              <a:gsLst>
                <a:gs pos="0">
                  <a:srgbClr val="DF2E28">
                    <a:hueOff val="0"/>
                    <a:satOff val="0"/>
                    <a:lumOff val="0"/>
                    <a:alphaOff val="0"/>
                    <a:tint val="96000"/>
                    <a:satMod val="100000"/>
                    <a:lumMod val="104000"/>
                  </a:srgbClr>
                </a:gs>
                <a:gs pos="78000">
                  <a:srgbClr val="DF2E28">
                    <a:hueOff val="0"/>
                    <a:satOff val="0"/>
                    <a:lumOff val="0"/>
                    <a:alphaOff val="0"/>
                    <a:shade val="100000"/>
                    <a:satMod val="110000"/>
                    <a:lumMod val="100000"/>
                  </a:srgbClr>
                </a:gs>
              </a:gsLst>
              <a:lin ang="5400000" scaled="0"/>
            </a:gradFill>
            <a:ln>
              <a:noFill/>
            </a:ln>
            <a:effectLst/>
            <a:scene3d>
              <a:camera prst="orthographicFront">
                <a:rot lat="0" lon="0" rev="0"/>
              </a:camera>
              <a:lightRig rig="threePt" dir="t"/>
            </a:scene3d>
            <a:sp3d prstMaterial="plastic">
              <a:bevelT w="120900" h="88900"/>
              <a:bevelB w="88900" h="31750" prst="angle"/>
            </a:sp3d>
          </p:spPr>
        </p:sp>
        <p:sp>
          <p:nvSpPr>
            <p:cNvPr id="20" name="Rounded Rectangle 4"/>
            <p:cNvSpPr/>
            <p:nvPr/>
          </p:nvSpPr>
          <p:spPr>
            <a:xfrm>
              <a:off x="0" y="1773803"/>
              <a:ext cx="5103743" cy="1773803"/>
            </a:xfrm>
            <a:prstGeom prst="rect">
              <a:avLst/>
            </a:prstGeom>
            <a:noFill/>
            <a:ln>
              <a:noFill/>
            </a:ln>
            <a:effectLst/>
            <a:sp3d/>
          </p:spPr>
          <p:txBody>
            <a:bodyPr spcFirstLastPara="0" vert="horz" wrap="square" lIns="128016" tIns="128016" rIns="128016" bIns="128016" numCol="1" spcCol="1270" anchor="t" anchorCtr="1">
              <a:noAutofit/>
            </a:bodyPr>
            <a:lstStyle/>
            <a:p>
              <a:pPr marL="0" marR="0" lvl="0" indent="0" algn="l" defTabSz="800100" rtl="0" eaLnBrk="1" fontAlgn="auto" latinLnBrk="0" hangingPunct="1">
                <a:lnSpc>
                  <a:spcPct val="90000"/>
                </a:lnSpc>
                <a:spcBef>
                  <a:spcPct val="0"/>
                </a:spcBef>
                <a:spcAft>
                  <a:spcPct val="35000"/>
                </a:spcAft>
                <a:buClr>
                  <a:srgbClr val="DADADA"/>
                </a:buClr>
                <a:buSzPts val="2000"/>
                <a:tabLst/>
                <a:defRPr/>
              </a:pPr>
              <a:r>
                <a:rPr kumimoji="0" lang="en-US" sz="1800" b="0"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rPr>
                <a:t>Management of XYZ company have contracted our firm to figure out</a:t>
              </a:r>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kumimoji="0" lang="en-US" sz="1400" b="0"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rPr>
                <a:t>Most important factors responsible for Attrition</a:t>
              </a:r>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kumimoji="0" lang="en-US" sz="1400" b="0"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rPr>
                <a:t>Provide suggestions to reduce the Attrition rate</a:t>
              </a:r>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kumimoji="0" lang="en-US" sz="1400" b="0"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rPr>
                <a:t>Pinpoint and make changes to their workplace to get most employees to stay</a:t>
              </a:r>
            </a:p>
          </p:txBody>
        </p:sp>
      </p:grpSp>
      <p:sp>
        <p:nvSpPr>
          <p:cNvPr id="17" name="Oval 16"/>
          <p:cNvSpPr/>
          <p:nvPr/>
        </p:nvSpPr>
        <p:spPr>
          <a:xfrm>
            <a:off x="2614453" y="2074715"/>
            <a:ext cx="1476691" cy="1476691"/>
          </a:xfrm>
          <a:prstGeom prst="ellipse">
            <a:avLst/>
          </a:prstGeom>
          <a:blipFill>
            <a:blip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flat" dir="t"/>
          </a:scene3d>
          <a:sp3d z="127000" prstMaterial="plastic">
            <a:bevelT w="88900" h="88900"/>
            <a:bevelB w="88900" h="31750" prst="angle"/>
          </a:sp3d>
        </p:spPr>
      </p:sp>
      <p:sp>
        <p:nvSpPr>
          <p:cNvPr id="18" name="Left-Right Arrow 17"/>
          <p:cNvSpPr/>
          <p:nvPr/>
        </p:nvSpPr>
        <p:spPr>
          <a:xfrm>
            <a:off x="1005077" y="5356252"/>
            <a:ext cx="4695443" cy="665176"/>
          </a:xfrm>
          <a:prstGeom prst="leftRightArrow">
            <a:avLst/>
          </a:prstGeom>
          <a:solidFill>
            <a:srgbClr val="DF2E28">
              <a:tint val="60000"/>
              <a:hueOff val="0"/>
              <a:satOff val="0"/>
              <a:lumOff val="0"/>
              <a:alphaOff val="0"/>
            </a:srgbClr>
          </a:solidFill>
          <a:ln>
            <a:noFill/>
          </a:ln>
          <a:effectLst>
            <a:outerShdw blurRad="57150" dist="19050" dir="5400000" algn="ctr" rotWithShape="0">
              <a:srgbClr val="000000">
                <a:alpha val="48000"/>
              </a:srgbClr>
            </a:outerShdw>
          </a:effectLst>
          <a:scene3d>
            <a:camera prst="orthographicFront"/>
            <a:lightRig rig="flat" dir="t"/>
          </a:scene3d>
          <a:sp3d z="190500" prstMaterial="plastic">
            <a:bevelT w="120900" h="88900"/>
            <a:bevelB w="88900" h="31750" prst="angle"/>
          </a:sp3d>
        </p:spPr>
      </p:sp>
      <p:grpSp>
        <p:nvGrpSpPr>
          <p:cNvPr id="21" name="Group 20"/>
          <p:cNvGrpSpPr/>
          <p:nvPr/>
        </p:nvGrpSpPr>
        <p:grpSpPr>
          <a:xfrm>
            <a:off x="6266622" y="2357893"/>
            <a:ext cx="5221356" cy="3132813"/>
            <a:chOff x="0" y="3976"/>
            <a:chExt cx="5221356" cy="3132813"/>
          </a:xfrm>
          <a:noFill/>
        </p:grpSpPr>
        <p:sp>
          <p:nvSpPr>
            <p:cNvPr id="22" name="Rounded Rectangle 21"/>
            <p:cNvSpPr/>
            <p:nvPr/>
          </p:nvSpPr>
          <p:spPr>
            <a:xfrm>
              <a:off x="0" y="3976"/>
              <a:ext cx="5221356" cy="3132813"/>
            </a:xfrm>
            <a:prstGeom prst="roundRect">
              <a:avLst>
                <a:gd name="adj" fmla="val 10000"/>
              </a:avLst>
            </a:prstGeom>
            <a:grpFill/>
            <a:ln w="28575"/>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4"/>
            <p:cNvSpPr/>
            <p:nvPr/>
          </p:nvSpPr>
          <p:spPr>
            <a:xfrm>
              <a:off x="91757" y="95733"/>
              <a:ext cx="5037842" cy="2949299"/>
            </a:xfrm>
            <a:prstGeom prst="rect">
              <a:avLst/>
            </a:prstGeom>
            <a:grpFill/>
            <a:ln w="28575"/>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t" anchorCtr="0">
              <a:noAutofit/>
            </a:bodyPr>
            <a:lstStyle/>
            <a:p>
              <a:pPr lvl="0" algn="l" defTabSz="977900" rtl="0" eaLnBrk="1" latinLnBrk="0" hangingPunct="1">
                <a:lnSpc>
                  <a:spcPct val="90000"/>
                </a:lnSpc>
                <a:spcBef>
                  <a:spcPct val="0"/>
                </a:spcBef>
                <a:spcAft>
                  <a:spcPct val="35000"/>
                </a:spcAft>
              </a:pPr>
              <a:r>
                <a:rPr lang="en-US" sz="2200" kern="1200">
                  <a:latin typeface="Times New Roman" panose="02020603050405020304" pitchFamily="18" charset="0"/>
                  <a:cs typeface="Times New Roman" panose="02020603050405020304" pitchFamily="18" charset="0"/>
                </a:rPr>
                <a:t>Our Problem solving methodology:-</a:t>
              </a:r>
            </a:p>
            <a:p>
              <a:pPr marL="171450" lvl="1" indent="-171450" algn="l" defTabSz="755650" rtl="0" eaLnBrk="1" latinLnBrk="0" hangingPunct="1">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Model Probability of Attrition using a Logistic Regression model</a:t>
              </a:r>
            </a:p>
            <a:p>
              <a:pPr marL="171450" lvl="1" indent="-171450" algn="l" defTabSz="755650" rtl="0" eaLnBrk="1" latinLnBrk="0" hangingPunct="1">
                <a:lnSpc>
                  <a:spcPct val="90000"/>
                </a:lnSpc>
                <a:spcBef>
                  <a:spcPct val="0"/>
                </a:spcBef>
                <a:spcAft>
                  <a:spcPct val="15000"/>
                </a:spcAft>
                <a:buChar char="••"/>
              </a:pPr>
              <a:r>
                <a:rPr lang="en-US" sz="1700" kern="1200">
                  <a:latin typeface="Times New Roman" panose="02020603050405020304" pitchFamily="18" charset="0"/>
                  <a:cs typeface="Times New Roman" panose="02020603050405020304" pitchFamily="18" charset="0"/>
                </a:rPr>
                <a:t>Figure out the most important variables from the Model</a:t>
              </a:r>
            </a:p>
            <a:p>
              <a:pPr marL="171450" lvl="1" indent="-171450" algn="l" defTabSz="755650" rtl="0" eaLnBrk="1" latinLnBrk="0" hangingPunct="1">
                <a:lnSpc>
                  <a:spcPct val="90000"/>
                </a:lnSpc>
                <a:spcBef>
                  <a:spcPct val="0"/>
                </a:spcBef>
                <a:spcAft>
                  <a:spcPct val="15000"/>
                </a:spcAft>
                <a:buChar char="••"/>
              </a:pPr>
              <a:r>
                <a:rPr lang="en-US" sz="1700" kern="1200">
                  <a:latin typeface="Times New Roman" panose="02020603050405020304" pitchFamily="18" charset="0"/>
                  <a:cs typeface="Times New Roman" panose="02020603050405020304" pitchFamily="18" charset="0"/>
                </a:rPr>
                <a:t>Use the variables and their co-efficients to infer how they are related to the Attrition rate.</a:t>
              </a:r>
            </a:p>
            <a:p>
              <a:pPr marL="171450" lvl="1" indent="-171450" algn="l" defTabSz="755650" rtl="0" eaLnBrk="1" latinLnBrk="0" hangingPunct="1">
                <a:lnSpc>
                  <a:spcPct val="90000"/>
                </a:lnSpc>
                <a:spcBef>
                  <a:spcPct val="0"/>
                </a:spcBef>
                <a:spcAft>
                  <a:spcPct val="15000"/>
                </a:spcAft>
                <a:buChar char="••"/>
              </a:pPr>
              <a:r>
                <a:rPr lang="en-US" sz="1700" kern="1200">
                  <a:latin typeface="Times New Roman" panose="02020603050405020304" pitchFamily="18" charset="0"/>
                  <a:cs typeface="Times New Roman" panose="02020603050405020304" pitchFamily="18" charset="0"/>
                </a:rPr>
                <a:t>Suggest how to curb the Attrition rate based on the findings.</a:t>
              </a:r>
            </a:p>
          </p:txBody>
        </p:sp>
      </p:grpSp>
    </p:spTree>
    <p:extLst>
      <p:ext uri="{BB962C8B-B14F-4D97-AF65-F5344CB8AC3E}">
        <p14:creationId xmlns:p14="http://schemas.microsoft.com/office/powerpoint/2010/main" val="367428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51678" y="170839"/>
            <a:ext cx="9313817" cy="856138"/>
          </a:xfrm>
        </p:spPr>
        <p:txBody>
          <a:bodyPr/>
          <a:lstStyle/>
          <a:p>
            <a:pPr algn="ctr"/>
            <a:r>
              <a:rPr lang="en-US" dirty="0">
                <a:solidFill>
                  <a:schemeClr val="bg1"/>
                </a:solidFill>
              </a:rPr>
              <a:t>Data Analysis Methodology</a:t>
            </a:r>
          </a:p>
        </p:txBody>
      </p:sp>
      <p:graphicFrame>
        <p:nvGraphicFramePr>
          <p:cNvPr id="7" name="Content Placeholder 4"/>
          <p:cNvGraphicFramePr>
            <a:graphicFrameLocks noGrp="1"/>
          </p:cNvGraphicFramePr>
          <p:nvPr>
            <p:ph sz="half" idx="1"/>
            <p:extLst>
              <p:ext uri="{D42A27DB-BD31-4B8C-83A1-F6EECF244321}">
                <p14:modId xmlns:p14="http://schemas.microsoft.com/office/powerpoint/2010/main" val="2503163150"/>
              </p:ext>
            </p:extLst>
          </p:nvPr>
        </p:nvGraphicFramePr>
        <p:xfrm>
          <a:off x="857978" y="1875183"/>
          <a:ext cx="3373331" cy="4890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stretch>
            <a:fillRect/>
          </a:stretch>
        </p:blipFill>
        <p:spPr>
          <a:xfrm>
            <a:off x="857978" y="1081502"/>
            <a:ext cx="3557696" cy="793680"/>
          </a:xfrm>
          <a:prstGeom prst="rect">
            <a:avLst/>
          </a:prstGeom>
        </p:spPr>
      </p:pic>
      <p:sp>
        <p:nvSpPr>
          <p:cNvPr id="9" name="Bent Arrow 8"/>
          <p:cNvSpPr/>
          <p:nvPr/>
        </p:nvSpPr>
        <p:spPr>
          <a:xfrm>
            <a:off x="4415674" y="3644348"/>
            <a:ext cx="636104" cy="675861"/>
          </a:xfrm>
          <a:prstGeom prst="bentArrow">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endParaRPr lang="en-US" kern="0">
              <a:solidFill>
                <a:prstClr val="black"/>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5043159" y="4118378"/>
            <a:ext cx="2611843" cy="706110"/>
            <a:chOff x="0" y="1040142"/>
            <a:chExt cx="2186609" cy="902508"/>
          </a:xfrm>
        </p:grpSpPr>
        <p:sp>
          <p:nvSpPr>
            <p:cNvPr id="11" name="Rounded Rectangle 10"/>
            <p:cNvSpPr/>
            <p:nvPr/>
          </p:nvSpPr>
          <p:spPr>
            <a:xfrm>
              <a:off x="0" y="1040142"/>
              <a:ext cx="2186609" cy="90250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txBox="1"/>
            <p:nvPr/>
          </p:nvSpPr>
          <p:spPr>
            <a:xfrm>
              <a:off x="44057" y="1084199"/>
              <a:ext cx="2098495" cy="814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755650">
                <a:spcBef>
                  <a:spcPct val="0"/>
                </a:spcBef>
                <a:spcAft>
                  <a:spcPct val="35000"/>
                </a:spcAft>
              </a:pPr>
              <a:r>
                <a:rPr lang="en-US" sz="1400" dirty="0">
                  <a:solidFill>
                    <a:prstClr val="white"/>
                  </a:solidFill>
                  <a:latin typeface="Times New Roman" panose="02020603050405020304" pitchFamily="18" charset="0"/>
                  <a:cs typeface="Times New Roman" panose="02020603050405020304" pitchFamily="18" charset="0"/>
                </a:rPr>
                <a:t>Outlier Treatment</a:t>
              </a:r>
            </a:p>
          </p:txBody>
        </p:sp>
      </p:grpSp>
      <p:grpSp>
        <p:nvGrpSpPr>
          <p:cNvPr id="13" name="Group 12"/>
          <p:cNvGrpSpPr/>
          <p:nvPr/>
        </p:nvGrpSpPr>
        <p:grpSpPr>
          <a:xfrm>
            <a:off x="5051777" y="5051353"/>
            <a:ext cx="2619455" cy="706110"/>
            <a:chOff x="0" y="1040142"/>
            <a:chExt cx="2186609" cy="902508"/>
          </a:xfrm>
        </p:grpSpPr>
        <p:sp>
          <p:nvSpPr>
            <p:cNvPr id="14" name="Rounded Rectangle 13"/>
            <p:cNvSpPr/>
            <p:nvPr/>
          </p:nvSpPr>
          <p:spPr>
            <a:xfrm>
              <a:off x="0" y="1040142"/>
              <a:ext cx="2186609" cy="90250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txBox="1"/>
            <p:nvPr/>
          </p:nvSpPr>
          <p:spPr>
            <a:xfrm>
              <a:off x="44057" y="1084199"/>
              <a:ext cx="2098495" cy="814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755650">
                <a:spcBef>
                  <a:spcPct val="0"/>
                </a:spcBef>
                <a:spcAft>
                  <a:spcPct val="35000"/>
                </a:spcAft>
              </a:pPr>
              <a:r>
                <a:rPr lang="en-US" sz="1400" dirty="0">
                  <a:solidFill>
                    <a:prstClr val="white"/>
                  </a:solidFill>
                  <a:latin typeface="Times New Roman" panose="02020603050405020304" pitchFamily="18" charset="0"/>
                  <a:cs typeface="Times New Roman" panose="02020603050405020304" pitchFamily="18" charset="0"/>
                </a:rPr>
                <a:t>Scaling of variable values</a:t>
              </a:r>
            </a:p>
          </p:txBody>
        </p:sp>
      </p:grpSp>
      <p:pic>
        <p:nvPicPr>
          <p:cNvPr id="16" name="Picture 15" descr="Why &lt;strong&gt;data&lt;/strong&gt; &lt;strong&gt;preparation&lt;/strong&gt; is an important part of &lt;strong&gt;data&lt;/strong&gt; scienc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51779" y="980103"/>
            <a:ext cx="2619454" cy="1125246"/>
          </a:xfrm>
          <a:prstGeom prst="rect">
            <a:avLst/>
          </a:prstGeom>
        </p:spPr>
      </p:pic>
      <p:pic>
        <p:nvPicPr>
          <p:cNvPr id="17" name="Picture 16" descr="M Machine Learning F# and Accord.net. - ppt download"/>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25110" y="954869"/>
            <a:ext cx="2763590" cy="1253842"/>
          </a:xfrm>
          <a:prstGeom prst="rect">
            <a:avLst/>
          </a:prstGeom>
        </p:spPr>
      </p:pic>
      <p:graphicFrame>
        <p:nvGraphicFramePr>
          <p:cNvPr id="18" name="Diagram 17"/>
          <p:cNvGraphicFramePr/>
          <p:nvPr>
            <p:extLst>
              <p:ext uri="{D42A27DB-BD31-4B8C-83A1-F6EECF244321}">
                <p14:modId xmlns:p14="http://schemas.microsoft.com/office/powerpoint/2010/main" val="304895596"/>
              </p:ext>
            </p:extLst>
          </p:nvPr>
        </p:nvGraphicFramePr>
        <p:xfrm>
          <a:off x="8503902" y="2447001"/>
          <a:ext cx="2850450" cy="431823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19" name="Group 18"/>
          <p:cNvGrpSpPr/>
          <p:nvPr/>
        </p:nvGrpSpPr>
        <p:grpSpPr>
          <a:xfrm>
            <a:off x="5026930" y="5937640"/>
            <a:ext cx="2644302" cy="706110"/>
            <a:chOff x="0" y="1040142"/>
            <a:chExt cx="2186609" cy="902508"/>
          </a:xfrm>
        </p:grpSpPr>
        <p:sp>
          <p:nvSpPr>
            <p:cNvPr id="20" name="Rounded Rectangle 19"/>
            <p:cNvSpPr/>
            <p:nvPr/>
          </p:nvSpPr>
          <p:spPr>
            <a:xfrm>
              <a:off x="0" y="1040142"/>
              <a:ext cx="2186609" cy="90250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4"/>
            <p:cNvSpPr txBox="1"/>
            <p:nvPr/>
          </p:nvSpPr>
          <p:spPr>
            <a:xfrm>
              <a:off x="44057" y="1084199"/>
              <a:ext cx="2098495" cy="814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755650">
                <a:spcBef>
                  <a:spcPct val="0"/>
                </a:spcBef>
                <a:spcAft>
                  <a:spcPct val="35000"/>
                </a:spcAft>
              </a:pPr>
              <a:r>
                <a:rPr lang="en-US" sz="1400" dirty="0">
                  <a:solidFill>
                    <a:prstClr val="white"/>
                  </a:solidFill>
                  <a:latin typeface="Times New Roman" panose="02020603050405020304" pitchFamily="18" charset="0"/>
                  <a:cs typeface="Times New Roman" panose="02020603050405020304" pitchFamily="18" charset="0"/>
                </a:rPr>
                <a:t>Split into train and test data</a:t>
              </a:r>
            </a:p>
          </p:txBody>
        </p:sp>
      </p:grpSp>
      <p:grpSp>
        <p:nvGrpSpPr>
          <p:cNvPr id="22" name="Group 21"/>
          <p:cNvGrpSpPr/>
          <p:nvPr/>
        </p:nvGrpSpPr>
        <p:grpSpPr>
          <a:xfrm>
            <a:off x="5082265" y="3183473"/>
            <a:ext cx="2611843" cy="706110"/>
            <a:chOff x="0" y="1040142"/>
            <a:chExt cx="2186609" cy="902508"/>
          </a:xfrm>
        </p:grpSpPr>
        <p:sp>
          <p:nvSpPr>
            <p:cNvPr id="23" name="Rounded Rectangle 22"/>
            <p:cNvSpPr/>
            <p:nvPr/>
          </p:nvSpPr>
          <p:spPr>
            <a:xfrm>
              <a:off x="0" y="1040142"/>
              <a:ext cx="2186609" cy="90250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ounded Rectangle 4"/>
            <p:cNvSpPr txBox="1"/>
            <p:nvPr/>
          </p:nvSpPr>
          <p:spPr>
            <a:xfrm>
              <a:off x="44057" y="1084199"/>
              <a:ext cx="2098495" cy="814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755650">
                <a:spcBef>
                  <a:spcPct val="0"/>
                </a:spcBef>
                <a:spcAft>
                  <a:spcPct val="35000"/>
                </a:spcAft>
              </a:pPr>
              <a:r>
                <a:rPr lang="en-US" sz="1400" dirty="0">
                  <a:solidFill>
                    <a:prstClr val="white"/>
                  </a:solidFill>
                  <a:latin typeface="Times New Roman" panose="02020603050405020304" pitchFamily="18" charset="0"/>
                  <a:cs typeface="Times New Roman" panose="02020603050405020304" pitchFamily="18" charset="0"/>
                </a:rPr>
                <a:t>Derived Metric creation from in time and out time data</a:t>
              </a:r>
            </a:p>
          </p:txBody>
        </p:sp>
      </p:grpSp>
      <p:grpSp>
        <p:nvGrpSpPr>
          <p:cNvPr id="25" name="Group 24"/>
          <p:cNvGrpSpPr/>
          <p:nvPr/>
        </p:nvGrpSpPr>
        <p:grpSpPr>
          <a:xfrm>
            <a:off x="5080208" y="2290056"/>
            <a:ext cx="2611843" cy="706110"/>
            <a:chOff x="0" y="1040142"/>
            <a:chExt cx="2186609" cy="902508"/>
          </a:xfrm>
        </p:grpSpPr>
        <p:sp>
          <p:nvSpPr>
            <p:cNvPr id="26" name="Rounded Rectangle 25"/>
            <p:cNvSpPr/>
            <p:nvPr/>
          </p:nvSpPr>
          <p:spPr>
            <a:xfrm>
              <a:off x="0" y="1040142"/>
              <a:ext cx="2186609" cy="90250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ounded Rectangle 4"/>
            <p:cNvSpPr txBox="1"/>
            <p:nvPr/>
          </p:nvSpPr>
          <p:spPr>
            <a:xfrm>
              <a:off x="44057" y="1084199"/>
              <a:ext cx="2098495" cy="814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755650">
                <a:spcBef>
                  <a:spcPct val="0"/>
                </a:spcBef>
                <a:spcAft>
                  <a:spcPct val="35000"/>
                </a:spcAft>
              </a:pPr>
              <a:r>
                <a:rPr lang="en-US" sz="1400" dirty="0">
                  <a:solidFill>
                    <a:prstClr val="white"/>
                  </a:solidFill>
                  <a:latin typeface="Times New Roman" panose="02020603050405020304" pitchFamily="18" charset="0"/>
                  <a:cs typeface="Times New Roman" panose="02020603050405020304" pitchFamily="18" charset="0"/>
                </a:rPr>
                <a:t>Missing value Treatment</a:t>
              </a:r>
            </a:p>
          </p:txBody>
        </p:sp>
      </p:grpSp>
      <p:sp>
        <p:nvSpPr>
          <p:cNvPr id="28" name="Bent Arrow 27"/>
          <p:cNvSpPr/>
          <p:nvPr/>
        </p:nvSpPr>
        <p:spPr>
          <a:xfrm rot="10800000" flipH="1">
            <a:off x="7811574" y="3612927"/>
            <a:ext cx="535755" cy="700656"/>
          </a:xfrm>
          <a:prstGeom prst="bentArrow">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5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3675" y="196050"/>
            <a:ext cx="7707559" cy="707886"/>
          </a:xfrm>
          <a:prstGeom prst="rect">
            <a:avLst/>
          </a:prstGeom>
          <a:noFill/>
        </p:spPr>
        <p:txBody>
          <a:bodyPr wrap="none" lIns="91440" tIns="45720" rIns="91440" bIns="45720">
            <a:spAutoFit/>
          </a:bodyPr>
          <a:lstStyle/>
          <a:p>
            <a:pPr algn="ctr"/>
            <a:r>
              <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Data Sourcing and Cleaning – Part 1</a:t>
            </a:r>
          </a:p>
        </p:txBody>
      </p:sp>
      <p:sp>
        <p:nvSpPr>
          <p:cNvPr id="5" name="Content Placeholder 2"/>
          <p:cNvSpPr>
            <a:spLocks noGrp="1"/>
          </p:cNvSpPr>
          <p:nvPr>
            <p:ph idx="1"/>
          </p:nvPr>
        </p:nvSpPr>
        <p:spPr>
          <a:xfrm>
            <a:off x="317499" y="1052404"/>
            <a:ext cx="6997702" cy="4560995"/>
          </a:xfrm>
        </p:spPr>
        <p:txBody>
          <a:bodyPr>
            <a:noAutofit/>
          </a:bodyPr>
          <a:lstStyle/>
          <a:p>
            <a:pPr>
              <a:buFont typeface="Wingdings" panose="05000000000000000000" pitchFamily="2" charset="2"/>
              <a:buChar char="q"/>
            </a:pPr>
            <a:r>
              <a:rPr lang="en-IN" sz="2400" dirty="0">
                <a:solidFill>
                  <a:schemeClr val="bg1"/>
                </a:solidFill>
              </a:rPr>
              <a:t> Working on </a:t>
            </a:r>
            <a:r>
              <a:rPr lang="en-IN" sz="2400" dirty="0" err="1">
                <a:solidFill>
                  <a:schemeClr val="bg1"/>
                </a:solidFill>
              </a:rPr>
              <a:t>in_time</a:t>
            </a:r>
            <a:r>
              <a:rPr lang="en-IN" sz="2400" dirty="0">
                <a:solidFill>
                  <a:schemeClr val="bg1"/>
                </a:solidFill>
              </a:rPr>
              <a:t> and </a:t>
            </a:r>
            <a:r>
              <a:rPr lang="en-IN" sz="2400" dirty="0" err="1">
                <a:solidFill>
                  <a:schemeClr val="bg1"/>
                </a:solidFill>
              </a:rPr>
              <a:t>out_time</a:t>
            </a:r>
            <a:r>
              <a:rPr lang="en-IN" sz="2400" dirty="0">
                <a:solidFill>
                  <a:schemeClr val="bg1"/>
                </a:solidFill>
              </a:rPr>
              <a:t> data.</a:t>
            </a:r>
          </a:p>
          <a:p>
            <a:pPr lvl="1" algn="just">
              <a:buFont typeface="Wingdings" panose="05000000000000000000" pitchFamily="2" charset="2"/>
              <a:buChar char="q"/>
            </a:pPr>
            <a:r>
              <a:rPr lang="en-IN" sz="2000" dirty="0">
                <a:solidFill>
                  <a:schemeClr val="bg1"/>
                </a:solidFill>
              </a:rPr>
              <a:t>Total columns : 250 (249 days + 1 Employee ID)</a:t>
            </a:r>
          </a:p>
          <a:p>
            <a:pPr lvl="1" algn="just">
              <a:buFont typeface="Wingdings" panose="05000000000000000000" pitchFamily="2" charset="2"/>
              <a:buChar char="q"/>
            </a:pPr>
            <a:r>
              <a:rPr lang="en-IN" sz="2000" dirty="0">
                <a:solidFill>
                  <a:schemeClr val="bg1"/>
                </a:solidFill>
              </a:rPr>
              <a:t> Total rows : 4410</a:t>
            </a:r>
          </a:p>
          <a:p>
            <a:pPr marL="800100" lvl="1" indent="-342900" algn="just">
              <a:buFont typeface="Wingdings" panose="05000000000000000000" pitchFamily="2" charset="2"/>
              <a:buChar char="q"/>
            </a:pPr>
            <a:r>
              <a:rPr lang="en-IN" sz="2000" dirty="0">
                <a:solidFill>
                  <a:schemeClr val="bg1"/>
                </a:solidFill>
              </a:rPr>
              <a:t>Number of columns with all NAs (holidays) : 12 days</a:t>
            </a:r>
          </a:p>
          <a:p>
            <a:pPr marL="800100" lvl="1" indent="-342900" algn="just">
              <a:buFont typeface="Wingdings" panose="05000000000000000000" pitchFamily="2" charset="2"/>
              <a:buChar char="q"/>
            </a:pPr>
            <a:r>
              <a:rPr lang="en-IN" sz="2000" dirty="0">
                <a:solidFill>
                  <a:schemeClr val="bg1"/>
                </a:solidFill>
              </a:rPr>
              <a:t>Data processing </a:t>
            </a:r>
            <a:r>
              <a:rPr lang="en-IN" dirty="0">
                <a:solidFill>
                  <a:schemeClr val="bg1"/>
                </a:solidFill>
              </a:rPr>
              <a:t>: </a:t>
            </a:r>
          </a:p>
          <a:p>
            <a:pPr marL="1257300" lvl="2" indent="-342900" algn="just">
              <a:buFont typeface="Wingdings" panose="05000000000000000000" pitchFamily="2" charset="2"/>
              <a:buChar char="q"/>
            </a:pPr>
            <a:r>
              <a:rPr lang="en-IN" sz="1600" dirty="0">
                <a:solidFill>
                  <a:schemeClr val="bg1"/>
                </a:solidFill>
              </a:rPr>
              <a:t>For every employee build a monthly (percentage) working hours.</a:t>
            </a:r>
          </a:p>
          <a:p>
            <a:pPr marL="1257300" lvl="2" indent="-342900" algn="just">
              <a:buFont typeface="Wingdings" panose="05000000000000000000" pitchFamily="2" charset="2"/>
              <a:buChar char="q"/>
            </a:pPr>
            <a:r>
              <a:rPr lang="en-IN" sz="1600" dirty="0">
                <a:solidFill>
                  <a:schemeClr val="bg1"/>
                </a:solidFill>
              </a:rPr>
              <a:t>For every employee build a total number of yearly offs</a:t>
            </a:r>
          </a:p>
          <a:p>
            <a:pPr marL="1257300" lvl="2" indent="-342900" algn="just">
              <a:buFont typeface="Wingdings" panose="05000000000000000000" pitchFamily="2" charset="2"/>
              <a:buChar char="q"/>
            </a:pPr>
            <a:r>
              <a:rPr lang="en-IN" sz="1600" dirty="0">
                <a:solidFill>
                  <a:schemeClr val="bg1"/>
                </a:solidFill>
              </a:rPr>
              <a:t>For every employee build a yearly (percentage) working hours</a:t>
            </a:r>
          </a:p>
          <a:p>
            <a:pPr marL="1257300" lvl="2" indent="-342900" algn="just">
              <a:buFont typeface="Wingdings" panose="05000000000000000000" pitchFamily="2" charset="2"/>
              <a:buChar char="q"/>
            </a:pPr>
            <a:endParaRPr lang="en-IN" sz="1600" dirty="0">
              <a:solidFill>
                <a:schemeClr val="bg1"/>
              </a:solidFill>
            </a:endParaRPr>
          </a:p>
          <a:p>
            <a:pPr marL="1257300" lvl="2" indent="-342900" algn="just">
              <a:buFont typeface="Wingdings" panose="05000000000000000000" pitchFamily="2" charset="2"/>
              <a:buChar char="q"/>
            </a:pPr>
            <a:endParaRPr lang="en-IN" sz="1600" dirty="0">
              <a:solidFill>
                <a:schemeClr val="bg1"/>
              </a:solidFill>
            </a:endParaRPr>
          </a:p>
          <a:p>
            <a:pPr marL="1257300" lvl="2" indent="-342900" algn="just">
              <a:buFont typeface="Wingdings" panose="05000000000000000000" pitchFamily="2" charset="2"/>
              <a:buChar char="q"/>
            </a:pPr>
            <a:endParaRPr lang="en-IN" sz="1600" dirty="0">
              <a:solidFill>
                <a:schemeClr val="bg1"/>
              </a:solidFill>
            </a:endParaRPr>
          </a:p>
          <a:p>
            <a:pPr marL="1257300" lvl="2" indent="-342900" algn="just">
              <a:buFont typeface="Wingdings" panose="05000000000000000000" pitchFamily="2" charset="2"/>
              <a:buChar char="q"/>
            </a:pPr>
            <a:endParaRPr lang="en-IN" sz="1600" dirty="0">
              <a:solidFill>
                <a:schemeClr val="bg1"/>
              </a:solidFill>
            </a:endParaRPr>
          </a:p>
          <a:p>
            <a:pPr marL="1257300" lvl="2" indent="-342900" algn="just">
              <a:buFont typeface="Wingdings" panose="05000000000000000000" pitchFamily="2" charset="2"/>
              <a:buChar char="q"/>
            </a:pPr>
            <a:r>
              <a:rPr lang="en-IN" sz="1600" dirty="0">
                <a:solidFill>
                  <a:schemeClr val="bg1"/>
                </a:solidFill>
              </a:rPr>
              <a:t>Build a correlation between different columns to see if monthly data for each employee helps in build some significant figures.</a:t>
            </a:r>
          </a:p>
          <a:p>
            <a:pPr marL="800100" lvl="1" indent="-342900" algn="just">
              <a:buFont typeface="Wingdings" panose="05000000000000000000" pitchFamily="2" charset="2"/>
              <a:buChar char="q"/>
            </a:pPr>
            <a:r>
              <a:rPr lang="en-IN" sz="2000" dirty="0">
                <a:solidFill>
                  <a:schemeClr val="bg1"/>
                </a:solidFill>
              </a:rPr>
              <a:t>Conclusion:</a:t>
            </a:r>
          </a:p>
          <a:p>
            <a:pPr marL="1257300" lvl="2" indent="-342900" algn="just">
              <a:buFont typeface="Wingdings" panose="05000000000000000000" pitchFamily="2" charset="2"/>
              <a:buChar char="q"/>
            </a:pPr>
            <a:r>
              <a:rPr lang="en-IN" sz="1400" dirty="0">
                <a:solidFill>
                  <a:schemeClr val="bg1"/>
                </a:solidFill>
              </a:rPr>
              <a:t>Monthly data for employees are highly correlated</a:t>
            </a:r>
          </a:p>
          <a:p>
            <a:pPr marL="1257300" lvl="2" indent="-342900" algn="just">
              <a:buFont typeface="Wingdings" panose="05000000000000000000" pitchFamily="2" charset="2"/>
              <a:buChar char="q"/>
            </a:pPr>
            <a:r>
              <a:rPr lang="en-IN" sz="1400" dirty="0">
                <a:solidFill>
                  <a:schemeClr val="bg1"/>
                </a:solidFill>
              </a:rPr>
              <a:t>Yearly percentage working hours is a good figure for reflecting on pattern.</a:t>
            </a:r>
          </a:p>
          <a:p>
            <a:pPr marL="1257300" lvl="2" indent="-342900" algn="just">
              <a:buFont typeface="Wingdings" panose="05000000000000000000" pitchFamily="2" charset="2"/>
              <a:buChar char="q"/>
            </a:pPr>
            <a:r>
              <a:rPr lang="en-IN" sz="1400" dirty="0">
                <a:solidFill>
                  <a:schemeClr val="bg1"/>
                </a:solidFill>
              </a:rPr>
              <a:t>Yearly Offs is also a good metric for reflecting employee patterns.</a:t>
            </a:r>
          </a:p>
          <a:p>
            <a:pPr lvl="1">
              <a:buFont typeface="Wingdings" panose="05000000000000000000" pitchFamily="2" charset="2"/>
              <a:buChar char="q"/>
            </a:pPr>
            <a:endParaRPr lang="en-IN" dirty="0">
              <a:solidFill>
                <a:schemeClr val="bg1"/>
              </a:solidFill>
            </a:endParaRPr>
          </a:p>
        </p:txBody>
      </p:sp>
      <p:pic>
        <p:nvPicPr>
          <p:cNvPr id="6" name="Picture 5"/>
          <p:cNvPicPr>
            <a:picLocks noChangeAspect="1"/>
          </p:cNvPicPr>
          <p:nvPr/>
        </p:nvPicPr>
        <p:blipFill>
          <a:blip r:embed="rId2"/>
          <a:stretch>
            <a:fillRect/>
          </a:stretch>
        </p:blipFill>
        <p:spPr>
          <a:xfrm>
            <a:off x="88900" y="3848397"/>
            <a:ext cx="7734300" cy="785515"/>
          </a:xfrm>
          <a:prstGeom prst="rect">
            <a:avLst/>
          </a:prstGeom>
        </p:spPr>
      </p:pic>
      <p:pic>
        <p:nvPicPr>
          <p:cNvPr id="7" name="Picture 6"/>
          <p:cNvPicPr>
            <a:picLocks noChangeAspect="1"/>
          </p:cNvPicPr>
          <p:nvPr/>
        </p:nvPicPr>
        <p:blipFill>
          <a:blip r:embed="rId3"/>
          <a:stretch>
            <a:fillRect/>
          </a:stretch>
        </p:blipFill>
        <p:spPr>
          <a:xfrm>
            <a:off x="7861299" y="944030"/>
            <a:ext cx="4330701" cy="4777741"/>
          </a:xfrm>
          <a:prstGeom prst="rect">
            <a:avLst/>
          </a:prstGeom>
        </p:spPr>
      </p:pic>
      <p:sp>
        <p:nvSpPr>
          <p:cNvPr id="8" name="TextBox 7"/>
          <p:cNvSpPr txBox="1"/>
          <p:nvPr/>
        </p:nvSpPr>
        <p:spPr>
          <a:xfrm>
            <a:off x="7734300" y="5965293"/>
            <a:ext cx="4457700" cy="707886"/>
          </a:xfrm>
          <a:prstGeom prst="rect">
            <a:avLst/>
          </a:prstGeom>
          <a:noFill/>
        </p:spPr>
        <p:txBody>
          <a:bodyPr wrap="square" rtlCol="0">
            <a:spAutoFit/>
          </a:bodyPr>
          <a:lstStyle/>
          <a:p>
            <a:pPr algn="just"/>
            <a:r>
              <a:rPr lang="en-US" sz="1000" dirty="0">
                <a:solidFill>
                  <a:schemeClr val="bg1"/>
                </a:solidFill>
              </a:rPr>
              <a:t>Note:</a:t>
            </a:r>
          </a:p>
          <a:p>
            <a:pPr algn="just"/>
            <a:r>
              <a:rPr lang="en-US" sz="1000" dirty="0">
                <a:solidFill>
                  <a:schemeClr val="bg1"/>
                </a:solidFill>
              </a:rPr>
              <a:t>Rather than taking mean as a metric for measuring this pattern, percentage has been chosen as a more viable metric as comparison by percentage is more absolute in data reflection in this case.</a:t>
            </a:r>
          </a:p>
        </p:txBody>
      </p:sp>
    </p:spTree>
    <p:extLst>
      <p:ext uri="{BB962C8B-B14F-4D97-AF65-F5344CB8AC3E}">
        <p14:creationId xmlns:p14="http://schemas.microsoft.com/office/powerpoint/2010/main" val="354020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13674" y="196050"/>
            <a:ext cx="7707559" cy="707886"/>
          </a:xfrm>
          <a:prstGeom prst="rect">
            <a:avLst/>
          </a:prstGeom>
          <a:noFill/>
        </p:spPr>
        <p:txBody>
          <a:bodyPr wrap="none" lIns="91440" tIns="45720" rIns="91440" bIns="45720">
            <a:spAutoFit/>
          </a:bodyPr>
          <a:lstStyle/>
          <a:p>
            <a:pPr algn="ctr"/>
            <a:r>
              <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Data Sourcing and Cleaning – Part 2</a:t>
            </a:r>
          </a:p>
        </p:txBody>
      </p:sp>
      <p:pic>
        <p:nvPicPr>
          <p:cNvPr id="3" name="Picture 2"/>
          <p:cNvPicPr>
            <a:picLocks noChangeAspect="1"/>
          </p:cNvPicPr>
          <p:nvPr/>
        </p:nvPicPr>
        <p:blipFill>
          <a:blip r:embed="rId2"/>
          <a:stretch>
            <a:fillRect/>
          </a:stretch>
        </p:blipFill>
        <p:spPr>
          <a:xfrm>
            <a:off x="8117941" y="1071844"/>
            <a:ext cx="2040142" cy="1657983"/>
          </a:xfrm>
          <a:prstGeom prst="rect">
            <a:avLst/>
          </a:prstGeom>
        </p:spPr>
      </p:pic>
      <p:sp>
        <p:nvSpPr>
          <p:cNvPr id="4" name="Content Placeholder 2"/>
          <p:cNvSpPr>
            <a:spLocks noGrp="1"/>
          </p:cNvSpPr>
          <p:nvPr>
            <p:ph idx="1"/>
          </p:nvPr>
        </p:nvSpPr>
        <p:spPr>
          <a:xfrm>
            <a:off x="317497" y="902860"/>
            <a:ext cx="11533051" cy="1838748"/>
          </a:xfrm>
        </p:spPr>
        <p:txBody>
          <a:bodyPr>
            <a:noAutofit/>
          </a:bodyPr>
          <a:lstStyle/>
          <a:p>
            <a:pPr>
              <a:buFont typeface="Wingdings" panose="05000000000000000000" pitchFamily="2" charset="2"/>
              <a:buChar char="q"/>
            </a:pPr>
            <a:r>
              <a:rPr lang="en-IN" sz="2400" dirty="0">
                <a:solidFill>
                  <a:schemeClr val="bg1"/>
                </a:solidFill>
              </a:rPr>
              <a:t> Data Understanding</a:t>
            </a:r>
          </a:p>
          <a:p>
            <a:pPr lvl="1">
              <a:buFont typeface="Wingdings" panose="05000000000000000000" pitchFamily="2" charset="2"/>
              <a:buChar char="q"/>
            </a:pPr>
            <a:r>
              <a:rPr lang="en-IN" sz="1600" dirty="0">
                <a:solidFill>
                  <a:schemeClr val="bg1"/>
                </a:solidFill>
              </a:rPr>
              <a:t>Employee survey (3 features) : Survey of employee satisfaction on different </a:t>
            </a:r>
          </a:p>
          <a:p>
            <a:pPr lvl="1" indent="0">
              <a:buNone/>
            </a:pPr>
            <a:r>
              <a:rPr lang="en-IN" sz="1600" dirty="0">
                <a:solidFill>
                  <a:schemeClr val="bg1"/>
                </a:solidFill>
              </a:rPr>
              <a:t>parameters</a:t>
            </a:r>
          </a:p>
          <a:p>
            <a:pPr lvl="1">
              <a:buFont typeface="Wingdings" panose="05000000000000000000" pitchFamily="2" charset="2"/>
              <a:buChar char="q"/>
            </a:pPr>
            <a:r>
              <a:rPr lang="en-IN" sz="1600" dirty="0">
                <a:solidFill>
                  <a:schemeClr val="bg1"/>
                </a:solidFill>
              </a:rPr>
              <a:t>Manager survey (2 features) : Employee opinion of managers</a:t>
            </a:r>
          </a:p>
          <a:p>
            <a:pPr lvl="1">
              <a:buFont typeface="Wingdings" panose="05000000000000000000" pitchFamily="2" charset="2"/>
              <a:buChar char="q"/>
            </a:pPr>
            <a:r>
              <a:rPr lang="en-IN" sz="1600" dirty="0">
                <a:solidFill>
                  <a:schemeClr val="bg1"/>
                </a:solidFill>
              </a:rPr>
              <a:t>In time and out time data (Daily) : Employee’s in-time and out-time data</a:t>
            </a:r>
          </a:p>
          <a:p>
            <a:pPr lvl="1" indent="0">
              <a:buNone/>
            </a:pPr>
            <a:r>
              <a:rPr lang="en-IN" sz="1600" dirty="0">
                <a:solidFill>
                  <a:schemeClr val="bg1"/>
                </a:solidFill>
              </a:rPr>
              <a:t>(Period : 12 months)</a:t>
            </a:r>
          </a:p>
          <a:p>
            <a:pPr lvl="1" indent="-222250">
              <a:buFont typeface="Wingdings" panose="05000000000000000000" pitchFamily="2" charset="2"/>
              <a:buChar char="q"/>
            </a:pPr>
            <a:r>
              <a:rPr lang="en-IN" sz="1600" dirty="0">
                <a:solidFill>
                  <a:schemeClr val="bg1"/>
                </a:solidFill>
              </a:rPr>
              <a:t>General Data (24 features) : Various information about employees, department, Job Role etc.</a:t>
            </a:r>
          </a:p>
          <a:p>
            <a:pPr lvl="1">
              <a:buFont typeface="Wingdings" panose="05000000000000000000" pitchFamily="2" charset="2"/>
              <a:buChar char="q"/>
            </a:pPr>
            <a:r>
              <a:rPr lang="en-IN" sz="1600" dirty="0">
                <a:solidFill>
                  <a:schemeClr val="bg1"/>
                </a:solidFill>
              </a:rPr>
              <a:t>Primary key linking all data : Employee ID (Total employee list – 4410 employees)</a:t>
            </a:r>
          </a:p>
        </p:txBody>
      </p:sp>
      <p:graphicFrame>
        <p:nvGraphicFramePr>
          <p:cNvPr id="2" name="Table 1"/>
          <p:cNvGraphicFramePr>
            <a:graphicFrameLocks noGrp="1"/>
          </p:cNvGraphicFramePr>
          <p:nvPr>
            <p:extLst>
              <p:ext uri="{D42A27DB-BD31-4B8C-83A1-F6EECF244321}">
                <p14:modId xmlns:p14="http://schemas.microsoft.com/office/powerpoint/2010/main" val="3642975845"/>
              </p:ext>
            </p:extLst>
          </p:nvPr>
        </p:nvGraphicFramePr>
        <p:xfrm>
          <a:off x="61540" y="3338512"/>
          <a:ext cx="12044966" cy="3106420"/>
        </p:xfrm>
        <a:graphic>
          <a:graphicData uri="http://schemas.openxmlformats.org/drawingml/2006/table">
            <a:tbl>
              <a:tblPr firstRow="1" bandRow="1">
                <a:tableStyleId>{5C22544A-7EE6-4342-B048-85BDC9FD1C3A}</a:tableStyleId>
              </a:tblPr>
              <a:tblGrid>
                <a:gridCol w="1536176">
                  <a:extLst>
                    <a:ext uri="{9D8B030D-6E8A-4147-A177-3AD203B41FA5}">
                      <a16:colId xmlns:a16="http://schemas.microsoft.com/office/drawing/2014/main" val="20000"/>
                    </a:ext>
                  </a:extLst>
                </a:gridCol>
                <a:gridCol w="3930512">
                  <a:extLst>
                    <a:ext uri="{9D8B030D-6E8A-4147-A177-3AD203B41FA5}">
                      <a16:colId xmlns:a16="http://schemas.microsoft.com/office/drawing/2014/main" val="20001"/>
                    </a:ext>
                  </a:extLst>
                </a:gridCol>
                <a:gridCol w="2565078">
                  <a:extLst>
                    <a:ext uri="{9D8B030D-6E8A-4147-A177-3AD203B41FA5}">
                      <a16:colId xmlns:a16="http://schemas.microsoft.com/office/drawing/2014/main" val="20002"/>
                    </a:ext>
                  </a:extLst>
                </a:gridCol>
                <a:gridCol w="4013200">
                  <a:extLst>
                    <a:ext uri="{9D8B030D-6E8A-4147-A177-3AD203B41FA5}">
                      <a16:colId xmlns:a16="http://schemas.microsoft.com/office/drawing/2014/main" val="20003"/>
                    </a:ext>
                  </a:extLst>
                </a:gridCol>
              </a:tblGrid>
              <a:tr h="370840">
                <a:tc>
                  <a:txBody>
                    <a:bodyPr/>
                    <a:lstStyle/>
                    <a:p>
                      <a:r>
                        <a:rPr lang="en-US" sz="1600" dirty="0"/>
                        <a:t>Strategy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Remarks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Execution and Results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Number of columns found</a:t>
                      </a:r>
                    </a:p>
                  </a:txBody>
                  <a:tcPr/>
                </a:tc>
                <a:extLst>
                  <a:ext uri="{0D108BD9-81ED-4DB2-BD59-A6C34878D82A}">
                    <a16:rowId xmlns:a16="http://schemas.microsoft.com/office/drawing/2014/main" val="10000"/>
                  </a:ext>
                </a:extLst>
              </a:tr>
              <a:tr h="370840">
                <a:tc>
                  <a:txBody>
                    <a:bodyPr/>
                    <a:lstStyle/>
                    <a:p>
                      <a:r>
                        <a:rPr lang="en-US" sz="1250" dirty="0"/>
                        <a:t>Single</a:t>
                      </a:r>
                      <a:r>
                        <a:rPr lang="en-US" sz="1250" baseline="0" dirty="0"/>
                        <a:t> Value Type Columns</a:t>
                      </a:r>
                      <a:endParaRPr lang="en-US" sz="1250" dirty="0"/>
                    </a:p>
                  </a:txBody>
                  <a:tcPr/>
                </a:tc>
                <a:tc>
                  <a:txBody>
                    <a:bodyPr/>
                    <a:lstStyle/>
                    <a:p>
                      <a:r>
                        <a:rPr lang="en-US" sz="1250" dirty="0"/>
                        <a:t>Columns</a:t>
                      </a:r>
                      <a:r>
                        <a:rPr lang="en-US" sz="1250" baseline="0" dirty="0"/>
                        <a:t> where count of unique values = 1</a:t>
                      </a:r>
                      <a:endParaRPr lang="en-US" sz="1250" dirty="0"/>
                    </a:p>
                  </a:txBody>
                  <a:tcPr/>
                </a:tc>
                <a:tc>
                  <a:txBody>
                    <a:bodyPr/>
                    <a:lstStyle/>
                    <a:p>
                      <a:r>
                        <a:rPr lang="en-US" sz="1250" dirty="0"/>
                        <a:t>Remove columns which match</a:t>
                      </a:r>
                      <a:r>
                        <a:rPr lang="en-US" sz="1250" baseline="0" dirty="0"/>
                        <a:t> strategy</a:t>
                      </a:r>
                      <a:endParaRPr lang="en-US" sz="1250" dirty="0"/>
                    </a:p>
                  </a:txBody>
                  <a:tcPr/>
                </a:tc>
                <a:tc>
                  <a:txBody>
                    <a:bodyPr/>
                    <a:lstStyle/>
                    <a:p>
                      <a:r>
                        <a:rPr lang="en-US" sz="1250" dirty="0" err="1"/>
                        <a:t>EmployeeCount</a:t>
                      </a:r>
                      <a:r>
                        <a:rPr lang="en-US" sz="1250" dirty="0"/>
                        <a:t>,</a:t>
                      </a:r>
                      <a:r>
                        <a:rPr lang="en-US" sz="1250" baseline="0" dirty="0"/>
                        <a:t> Over18, Standard Hours</a:t>
                      </a:r>
                      <a:endParaRPr lang="en-US" sz="1250" dirty="0"/>
                    </a:p>
                  </a:txBody>
                  <a:tcPr/>
                </a:tc>
                <a:extLst>
                  <a:ext uri="{0D108BD9-81ED-4DB2-BD59-A6C34878D82A}">
                    <a16:rowId xmlns:a16="http://schemas.microsoft.com/office/drawing/2014/main" val="10001"/>
                  </a:ext>
                </a:extLst>
              </a:tr>
              <a:tr h="370840">
                <a:tc>
                  <a:txBody>
                    <a:bodyPr/>
                    <a:lstStyle/>
                    <a:p>
                      <a:r>
                        <a:rPr lang="en-US" sz="1250" dirty="0"/>
                        <a:t>Columns with</a:t>
                      </a:r>
                      <a:r>
                        <a:rPr lang="en-US" sz="1250" baseline="0" dirty="0"/>
                        <a:t> only 0s and NAs</a:t>
                      </a:r>
                      <a:endParaRPr lang="en-US" sz="1250" dirty="0"/>
                    </a:p>
                  </a:txBody>
                  <a:tcPr/>
                </a:tc>
                <a:tc>
                  <a:txBody>
                    <a:bodyPr/>
                    <a:lstStyle/>
                    <a:p>
                      <a:r>
                        <a:rPr lang="en-US" sz="1250" dirty="0"/>
                        <a:t>Columns</a:t>
                      </a:r>
                      <a:r>
                        <a:rPr lang="en-US" sz="1250" baseline="0" dirty="0"/>
                        <a:t> where count of unique value = 2 and it is only 0s and NAs</a:t>
                      </a:r>
                      <a:endParaRPr lang="en-US" sz="1250" dirty="0"/>
                    </a:p>
                  </a:txBody>
                  <a:tcPr/>
                </a:tc>
                <a:tc>
                  <a:txBody>
                    <a:bodyPr/>
                    <a:lstStyle/>
                    <a:p>
                      <a:r>
                        <a:rPr lang="en-US" sz="1250" dirty="0"/>
                        <a:t>Remove columns</a:t>
                      </a:r>
                      <a:r>
                        <a:rPr lang="en-US" sz="1250" baseline="0" dirty="0"/>
                        <a:t> which match strategy</a:t>
                      </a:r>
                      <a:endParaRPr lang="en-US" sz="1250" dirty="0"/>
                    </a:p>
                  </a:txBody>
                  <a:tcPr/>
                </a:tc>
                <a:tc>
                  <a:txBody>
                    <a:bodyPr/>
                    <a:lstStyle/>
                    <a:p>
                      <a:r>
                        <a:rPr lang="en-US" sz="1250" dirty="0"/>
                        <a:t>Some dates (which are holidays)</a:t>
                      </a:r>
                      <a:r>
                        <a:rPr lang="en-US" sz="1250" baseline="0" dirty="0"/>
                        <a:t> have </a:t>
                      </a:r>
                      <a:r>
                        <a:rPr lang="en-US" sz="1250" baseline="0" dirty="0" err="1"/>
                        <a:t>in_time</a:t>
                      </a:r>
                      <a:r>
                        <a:rPr lang="en-US" sz="1250" baseline="0" dirty="0"/>
                        <a:t>, </a:t>
                      </a:r>
                      <a:r>
                        <a:rPr lang="en-US" sz="1250" baseline="0" dirty="0" err="1"/>
                        <a:t>out_time</a:t>
                      </a:r>
                      <a:r>
                        <a:rPr lang="en-US" sz="1250" baseline="0" dirty="0"/>
                        <a:t> as NA.</a:t>
                      </a:r>
                    </a:p>
                    <a:p>
                      <a:r>
                        <a:rPr lang="en-US" sz="900" dirty="0"/>
                        <a:t>"2015.01.01" "2015.01.14" "2015.01.26" "2015.03.05" "2015.05.01" "2015.07.17" "2015.09.17" "2015.10.02" "2015.11.09" "2015.11.10“</a:t>
                      </a:r>
                      <a:r>
                        <a:rPr lang="en-US" sz="900" baseline="0" dirty="0"/>
                        <a:t> </a:t>
                      </a:r>
                      <a:r>
                        <a:rPr lang="en-US" sz="900" dirty="0"/>
                        <a:t>"2015.11.11" "2015.12.25"</a:t>
                      </a:r>
                    </a:p>
                  </a:txBody>
                  <a:tcPr/>
                </a:tc>
                <a:extLst>
                  <a:ext uri="{0D108BD9-81ED-4DB2-BD59-A6C34878D82A}">
                    <a16:rowId xmlns:a16="http://schemas.microsoft.com/office/drawing/2014/main" val="10002"/>
                  </a:ext>
                </a:extLst>
              </a:tr>
              <a:tr h="370840">
                <a:tc>
                  <a:txBody>
                    <a:bodyPr/>
                    <a:lstStyle/>
                    <a:p>
                      <a:r>
                        <a:rPr lang="en-US" sz="1250" dirty="0"/>
                        <a:t>NA treatment</a:t>
                      </a:r>
                    </a:p>
                  </a:txBody>
                  <a:tcPr/>
                </a:tc>
                <a:tc>
                  <a:txBody>
                    <a:bodyPr/>
                    <a:lstStyle/>
                    <a:p>
                      <a:pPr marL="0" indent="0">
                        <a:buNone/>
                      </a:pPr>
                      <a:r>
                        <a:rPr lang="en-US" sz="1250" kern="1200" dirty="0" err="1">
                          <a:solidFill>
                            <a:schemeClr val="dk1"/>
                          </a:solidFill>
                          <a:latin typeface="+mn-lt"/>
                          <a:ea typeface="+mn-ea"/>
                          <a:cs typeface="+mn-cs"/>
                        </a:rPr>
                        <a:t>TotalWorking</a:t>
                      </a:r>
                      <a:r>
                        <a:rPr lang="en-US" sz="1250" kern="1200" baseline="0" dirty="0" err="1">
                          <a:solidFill>
                            <a:schemeClr val="dk1"/>
                          </a:solidFill>
                          <a:latin typeface="+mn-lt"/>
                          <a:ea typeface="+mn-ea"/>
                          <a:cs typeface="+mn-cs"/>
                        </a:rPr>
                        <a:t>Years</a:t>
                      </a:r>
                      <a:r>
                        <a:rPr lang="en-US" sz="1250" kern="1200" dirty="0">
                          <a:solidFill>
                            <a:schemeClr val="dk1"/>
                          </a:solidFill>
                          <a:latin typeface="+mn-lt"/>
                          <a:ea typeface="+mn-ea"/>
                          <a:cs typeface="+mn-cs"/>
                        </a:rPr>
                        <a:t> – Impute value based on </a:t>
                      </a:r>
                      <a:r>
                        <a:rPr lang="en-US" sz="1250" kern="1200" dirty="0" err="1">
                          <a:solidFill>
                            <a:schemeClr val="dk1"/>
                          </a:solidFill>
                          <a:latin typeface="+mn-lt"/>
                          <a:ea typeface="+mn-ea"/>
                          <a:cs typeface="+mn-cs"/>
                        </a:rPr>
                        <a:t>currentAge</a:t>
                      </a:r>
                      <a:r>
                        <a:rPr lang="en-US" sz="1250" kern="1200" baseline="0" dirty="0">
                          <a:solidFill>
                            <a:schemeClr val="dk1"/>
                          </a:solidFill>
                          <a:latin typeface="+mn-lt"/>
                          <a:ea typeface="+mn-ea"/>
                          <a:cs typeface="+mn-cs"/>
                        </a:rPr>
                        <a:t> minus the </a:t>
                      </a:r>
                      <a:r>
                        <a:rPr lang="en-US" sz="1250" kern="1200" dirty="0">
                          <a:solidFill>
                            <a:schemeClr val="dk1"/>
                          </a:solidFill>
                          <a:latin typeface="+mn-lt"/>
                          <a:ea typeface="+mn-ea"/>
                          <a:cs typeface="+mn-cs"/>
                        </a:rPr>
                        <a:t>mean age when</a:t>
                      </a:r>
                      <a:r>
                        <a:rPr lang="en-US" sz="1250" kern="1200" baseline="0" dirty="0">
                          <a:solidFill>
                            <a:schemeClr val="dk1"/>
                          </a:solidFill>
                          <a:latin typeface="+mn-lt"/>
                          <a:ea typeface="+mn-ea"/>
                          <a:cs typeface="+mn-cs"/>
                        </a:rPr>
                        <a:t> people start working.</a:t>
                      </a:r>
                      <a:endParaRPr lang="en-US" sz="1250" kern="1200" dirty="0">
                        <a:solidFill>
                          <a:schemeClr val="dk1"/>
                        </a:solidFill>
                        <a:latin typeface="+mn-lt"/>
                        <a:ea typeface="+mn-ea"/>
                        <a:cs typeface="+mn-cs"/>
                      </a:endParaRPr>
                    </a:p>
                  </a:txBody>
                  <a:tcPr/>
                </a:tc>
                <a:tc>
                  <a:txBody>
                    <a:bodyPr/>
                    <a:lstStyle/>
                    <a:p>
                      <a:r>
                        <a:rPr lang="en-US" sz="1250" kern="1200" dirty="0">
                          <a:solidFill>
                            <a:schemeClr val="dk1"/>
                          </a:solidFill>
                          <a:latin typeface="+mn-lt"/>
                          <a:ea typeface="+mn-ea"/>
                          <a:cs typeface="+mn-cs"/>
                        </a:rPr>
                        <a:t>Mean age of people when they start working = 26 years</a:t>
                      </a:r>
                    </a:p>
                  </a:txBody>
                  <a:tcPr/>
                </a:tc>
                <a:tc>
                  <a:txBody>
                    <a:bodyPr/>
                    <a:lstStyle/>
                    <a:p>
                      <a:r>
                        <a:rPr lang="en-US" sz="1250" kern="1200" dirty="0">
                          <a:solidFill>
                            <a:schemeClr val="dk1"/>
                          </a:solidFill>
                          <a:latin typeface="+mn-lt"/>
                          <a:ea typeface="+mn-ea"/>
                          <a:cs typeface="+mn-cs"/>
                        </a:rPr>
                        <a:t>1 column updated</a:t>
                      </a:r>
                    </a:p>
                  </a:txBody>
                  <a:tcPr/>
                </a:tc>
                <a:extLst>
                  <a:ext uri="{0D108BD9-81ED-4DB2-BD59-A6C34878D82A}">
                    <a16:rowId xmlns:a16="http://schemas.microsoft.com/office/drawing/2014/main" val="10003"/>
                  </a:ext>
                </a:extLst>
              </a:tr>
              <a:tr h="370840">
                <a:tc>
                  <a:txBody>
                    <a:bodyPr/>
                    <a:lstStyle/>
                    <a:p>
                      <a:endParaRPr lang="en-US" sz="1250" dirty="0"/>
                    </a:p>
                  </a:txBody>
                  <a:tcPr/>
                </a:tc>
                <a:tc>
                  <a:txBody>
                    <a:bodyPr/>
                    <a:lstStyle/>
                    <a:p>
                      <a:r>
                        <a:rPr lang="en-US" sz="1250" kern="1200" dirty="0" err="1">
                          <a:solidFill>
                            <a:schemeClr val="dk1"/>
                          </a:solidFill>
                          <a:latin typeface="+mn-lt"/>
                          <a:ea typeface="+mn-ea"/>
                          <a:cs typeface="+mn-cs"/>
                        </a:rPr>
                        <a:t>NumCompaniesWorked</a:t>
                      </a:r>
                      <a:r>
                        <a:rPr lang="en-US" sz="1250" kern="1200" baseline="0" dirty="0">
                          <a:solidFill>
                            <a:schemeClr val="dk1"/>
                          </a:solidFill>
                          <a:latin typeface="+mn-lt"/>
                          <a:ea typeface="+mn-ea"/>
                          <a:cs typeface="+mn-cs"/>
                        </a:rPr>
                        <a:t> , </a:t>
                      </a:r>
                      <a:r>
                        <a:rPr lang="en-US" sz="1250" kern="1200" baseline="0" dirty="0" err="1">
                          <a:solidFill>
                            <a:schemeClr val="dk1"/>
                          </a:solidFill>
                          <a:latin typeface="+mn-lt"/>
                          <a:ea typeface="+mn-ea"/>
                          <a:cs typeface="+mn-cs"/>
                        </a:rPr>
                        <a:t>EnvironmentSatisfaction</a:t>
                      </a:r>
                      <a:r>
                        <a:rPr lang="en-US" sz="1250" kern="1200" baseline="0" dirty="0">
                          <a:solidFill>
                            <a:schemeClr val="dk1"/>
                          </a:solidFill>
                          <a:latin typeface="+mn-lt"/>
                          <a:ea typeface="+mn-ea"/>
                          <a:cs typeface="+mn-cs"/>
                        </a:rPr>
                        <a:t>, </a:t>
                      </a:r>
                      <a:r>
                        <a:rPr lang="en-US" sz="1250" kern="1200" baseline="0" dirty="0" err="1">
                          <a:solidFill>
                            <a:schemeClr val="dk1"/>
                          </a:solidFill>
                          <a:latin typeface="+mn-lt"/>
                          <a:ea typeface="+mn-ea"/>
                          <a:cs typeface="+mn-cs"/>
                        </a:rPr>
                        <a:t>JobSatisfaction</a:t>
                      </a:r>
                      <a:r>
                        <a:rPr lang="en-US" sz="1250" kern="1200" baseline="0" dirty="0">
                          <a:solidFill>
                            <a:schemeClr val="dk1"/>
                          </a:solidFill>
                          <a:latin typeface="+mn-lt"/>
                          <a:ea typeface="+mn-ea"/>
                          <a:cs typeface="+mn-cs"/>
                        </a:rPr>
                        <a:t>, </a:t>
                      </a:r>
                      <a:r>
                        <a:rPr lang="en-US" sz="1250" kern="1200" baseline="0" dirty="0" err="1">
                          <a:solidFill>
                            <a:schemeClr val="dk1"/>
                          </a:solidFill>
                          <a:latin typeface="+mn-lt"/>
                          <a:ea typeface="+mn-ea"/>
                          <a:cs typeface="+mn-cs"/>
                        </a:rPr>
                        <a:t>WorkLifeBalance</a:t>
                      </a:r>
                      <a:endParaRPr lang="en-US" sz="1250" kern="1200" baseline="0" dirty="0">
                        <a:solidFill>
                          <a:schemeClr val="dk1"/>
                        </a:solidFill>
                        <a:latin typeface="+mn-lt"/>
                        <a:ea typeface="+mn-ea"/>
                        <a:cs typeface="+mn-cs"/>
                      </a:endParaRPr>
                    </a:p>
                    <a:p>
                      <a:endParaRPr lang="en-US" sz="1250" kern="1200" baseline="0" dirty="0">
                        <a:solidFill>
                          <a:schemeClr val="dk1"/>
                        </a:solidFill>
                        <a:latin typeface="+mn-lt"/>
                        <a:ea typeface="+mn-ea"/>
                        <a:cs typeface="+mn-cs"/>
                      </a:endParaRPr>
                    </a:p>
                    <a:p>
                      <a:r>
                        <a:rPr lang="en-US" sz="1250" kern="1200" baseline="0" dirty="0">
                          <a:solidFill>
                            <a:schemeClr val="dk1"/>
                          </a:solidFill>
                          <a:latin typeface="+mn-lt"/>
                          <a:ea typeface="+mn-ea"/>
                          <a:cs typeface="+mn-cs"/>
                        </a:rPr>
                        <a:t>No relationship/pattern found with other columns. Removed rows which have NA.</a:t>
                      </a:r>
                      <a:endParaRPr lang="en-US" sz="1250" kern="1200" dirty="0">
                        <a:solidFill>
                          <a:schemeClr val="dk1"/>
                        </a:solidFill>
                        <a:latin typeface="+mn-lt"/>
                        <a:ea typeface="+mn-ea"/>
                        <a:cs typeface="+mn-cs"/>
                      </a:endParaRPr>
                    </a:p>
                  </a:txBody>
                  <a:tcPr/>
                </a:tc>
                <a:tc>
                  <a:txBody>
                    <a:bodyPr/>
                    <a:lstStyle/>
                    <a:p>
                      <a:r>
                        <a:rPr lang="en-US" sz="1250" kern="1200" dirty="0" err="1">
                          <a:solidFill>
                            <a:schemeClr val="dk1"/>
                          </a:solidFill>
                          <a:latin typeface="+mn-lt"/>
                          <a:ea typeface="+mn-ea"/>
                          <a:cs typeface="+mn-cs"/>
                        </a:rPr>
                        <a:t>AttritionYes</a:t>
                      </a:r>
                      <a:r>
                        <a:rPr lang="en-US" sz="1250" kern="1200" dirty="0">
                          <a:solidFill>
                            <a:schemeClr val="dk1"/>
                          </a:solidFill>
                          <a:latin typeface="+mn-lt"/>
                          <a:ea typeface="+mn-ea"/>
                          <a:cs typeface="+mn-cs"/>
                        </a:rPr>
                        <a:t> removed =</a:t>
                      </a:r>
                      <a:r>
                        <a:rPr lang="en-US" sz="1250" kern="1200" baseline="0" dirty="0">
                          <a:solidFill>
                            <a:schemeClr val="dk1"/>
                          </a:solidFill>
                          <a:latin typeface="+mn-lt"/>
                          <a:ea typeface="+mn-ea"/>
                          <a:cs typeface="+mn-cs"/>
                        </a:rPr>
                        <a:t> 2.0%</a:t>
                      </a:r>
                    </a:p>
                    <a:p>
                      <a:r>
                        <a:rPr lang="en-US" sz="1250" kern="1200" baseline="0" dirty="0" err="1">
                          <a:solidFill>
                            <a:schemeClr val="dk1"/>
                          </a:solidFill>
                          <a:latin typeface="+mn-lt"/>
                          <a:ea typeface="+mn-ea"/>
                          <a:cs typeface="+mn-cs"/>
                        </a:rPr>
                        <a:t>AttritionNo</a:t>
                      </a:r>
                      <a:r>
                        <a:rPr lang="en-US" sz="1250" kern="1200" baseline="0" dirty="0">
                          <a:solidFill>
                            <a:schemeClr val="dk1"/>
                          </a:solidFill>
                          <a:latin typeface="+mn-lt"/>
                          <a:ea typeface="+mn-ea"/>
                          <a:cs typeface="+mn-cs"/>
                        </a:rPr>
                        <a:t> Removed = 2.3%  </a:t>
                      </a:r>
                    </a:p>
                    <a:p>
                      <a:endParaRPr lang="en-US" sz="1250" kern="1200" baseline="0" dirty="0">
                        <a:solidFill>
                          <a:schemeClr val="dk1"/>
                        </a:solidFill>
                        <a:latin typeface="+mn-lt"/>
                        <a:ea typeface="+mn-ea"/>
                        <a:cs typeface="+mn-cs"/>
                      </a:endParaRPr>
                    </a:p>
                    <a:p>
                      <a:r>
                        <a:rPr lang="en-US" sz="1250" kern="1200" baseline="0" dirty="0">
                          <a:solidFill>
                            <a:schemeClr val="dk1"/>
                          </a:solidFill>
                          <a:latin typeface="+mn-lt"/>
                          <a:ea typeface="+mn-ea"/>
                          <a:cs typeface="+mn-cs"/>
                        </a:rPr>
                        <a:t>Total rows removed = 102 rows ~ 2.3%</a:t>
                      </a:r>
                      <a:endParaRPr lang="en-US" sz="1250" kern="1200" dirty="0">
                        <a:solidFill>
                          <a:schemeClr val="dk1"/>
                        </a:solidFill>
                        <a:latin typeface="+mn-lt"/>
                        <a:ea typeface="+mn-ea"/>
                        <a:cs typeface="+mn-cs"/>
                      </a:endParaRPr>
                    </a:p>
                  </a:txBody>
                  <a:tcPr/>
                </a:tc>
                <a:tc>
                  <a:txBody>
                    <a:bodyPr/>
                    <a:lstStyle/>
                    <a:p>
                      <a:r>
                        <a:rPr lang="en-US" sz="1250" kern="1200" dirty="0">
                          <a:solidFill>
                            <a:schemeClr val="dk1"/>
                          </a:solidFill>
                          <a:latin typeface="+mn-lt"/>
                          <a:ea typeface="+mn-ea"/>
                          <a:cs typeface="+mn-cs"/>
                        </a:rPr>
                        <a:t>4 column updated</a:t>
                      </a:r>
                    </a:p>
                  </a:txBody>
                  <a:tcPr/>
                </a:tc>
                <a:extLst>
                  <a:ext uri="{0D108BD9-81ED-4DB2-BD59-A6C34878D82A}">
                    <a16:rowId xmlns:a16="http://schemas.microsoft.com/office/drawing/2014/main" val="10004"/>
                  </a:ext>
                </a:extLst>
              </a:tr>
            </a:tbl>
          </a:graphicData>
        </a:graphic>
      </p:graphicFrame>
      <p:pic>
        <p:nvPicPr>
          <p:cNvPr id="8" name="Picture 7"/>
          <p:cNvPicPr>
            <a:picLocks noChangeAspect="1"/>
          </p:cNvPicPr>
          <p:nvPr/>
        </p:nvPicPr>
        <p:blipFill>
          <a:blip r:embed="rId3"/>
          <a:stretch>
            <a:fillRect/>
          </a:stretch>
        </p:blipFill>
        <p:spPr>
          <a:xfrm rot="5400000">
            <a:off x="10088605" y="979995"/>
            <a:ext cx="1980636" cy="1841679"/>
          </a:xfrm>
          <a:prstGeom prst="rect">
            <a:avLst/>
          </a:prstGeom>
        </p:spPr>
      </p:pic>
      <p:sp>
        <p:nvSpPr>
          <p:cNvPr id="7" name="TextBox 6"/>
          <p:cNvSpPr txBox="1"/>
          <p:nvPr/>
        </p:nvSpPr>
        <p:spPr>
          <a:xfrm>
            <a:off x="215900" y="6441916"/>
            <a:ext cx="7683500" cy="338554"/>
          </a:xfrm>
          <a:prstGeom prst="rect">
            <a:avLst/>
          </a:prstGeom>
          <a:noFill/>
        </p:spPr>
        <p:txBody>
          <a:bodyPr wrap="square" rtlCol="0">
            <a:spAutoFit/>
          </a:bodyPr>
          <a:lstStyle/>
          <a:p>
            <a:r>
              <a:rPr lang="en-US" sz="1600" dirty="0">
                <a:solidFill>
                  <a:schemeClr val="bg1"/>
                </a:solidFill>
              </a:rPr>
              <a:t>Final dimensions for data of all employees will all columns merged = 4308 x 28 </a:t>
            </a:r>
          </a:p>
        </p:txBody>
      </p:sp>
    </p:spTree>
    <p:extLst>
      <p:ext uri="{BB962C8B-B14F-4D97-AF65-F5344CB8AC3E}">
        <p14:creationId xmlns:p14="http://schemas.microsoft.com/office/powerpoint/2010/main" val="30953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42069" y="196050"/>
            <a:ext cx="9860393" cy="707886"/>
          </a:xfrm>
          <a:prstGeom prst="rect">
            <a:avLst/>
          </a:prstGeom>
          <a:noFill/>
        </p:spPr>
        <p:txBody>
          <a:bodyPr wrap="none" lIns="91440" tIns="45720" rIns="91440" bIns="45720">
            <a:spAutoFit/>
          </a:bodyPr>
          <a:lstStyle/>
          <a:p>
            <a:pPr algn="ctr"/>
            <a:r>
              <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Feature Classification – Numerical/Categorical</a:t>
            </a:r>
          </a:p>
        </p:txBody>
      </p:sp>
      <p:graphicFrame>
        <p:nvGraphicFramePr>
          <p:cNvPr id="9" name="Table 8"/>
          <p:cNvGraphicFramePr>
            <a:graphicFrameLocks noGrp="1"/>
          </p:cNvGraphicFramePr>
          <p:nvPr>
            <p:extLst>
              <p:ext uri="{D42A27DB-BD31-4B8C-83A1-F6EECF244321}">
                <p14:modId xmlns:p14="http://schemas.microsoft.com/office/powerpoint/2010/main" val="4234159959"/>
              </p:ext>
            </p:extLst>
          </p:nvPr>
        </p:nvGraphicFramePr>
        <p:xfrm>
          <a:off x="228600" y="1520824"/>
          <a:ext cx="5562600" cy="515620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3492500">
                  <a:extLst>
                    <a:ext uri="{9D8B030D-6E8A-4147-A177-3AD203B41FA5}">
                      <a16:colId xmlns:a16="http://schemas.microsoft.com/office/drawing/2014/main" val="20002"/>
                    </a:ext>
                  </a:extLst>
                </a:gridCol>
              </a:tblGrid>
              <a:tr h="370840">
                <a:tc>
                  <a:txBody>
                    <a:bodyPr/>
                    <a:lstStyle/>
                    <a:p>
                      <a:r>
                        <a:rPr lang="en-US" sz="1600" dirty="0" err="1"/>
                        <a:t>S.No</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Feature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Remarks</a:t>
                      </a:r>
                    </a:p>
                  </a:txBody>
                  <a:tcPr/>
                </a:tc>
                <a:extLst>
                  <a:ext uri="{0D108BD9-81ED-4DB2-BD59-A6C34878D82A}">
                    <a16:rowId xmlns:a16="http://schemas.microsoft.com/office/drawing/2014/main" val="10000"/>
                  </a:ext>
                </a:extLst>
              </a:tr>
              <a:tr h="240348">
                <a:tc>
                  <a:txBody>
                    <a:bodyPr/>
                    <a:lstStyle/>
                    <a:p>
                      <a:r>
                        <a:rPr lang="en-US" sz="1400" dirty="0"/>
                        <a:t>1</a:t>
                      </a:r>
                    </a:p>
                  </a:txBody>
                  <a:tcPr/>
                </a:tc>
                <a:tc>
                  <a:txBody>
                    <a:bodyPr/>
                    <a:lstStyle/>
                    <a:p>
                      <a:r>
                        <a:rPr lang="en-US" sz="1400" dirty="0"/>
                        <a:t>Attrition</a:t>
                      </a:r>
                    </a:p>
                  </a:txBody>
                  <a:tcPr/>
                </a:tc>
                <a:tc>
                  <a:txBody>
                    <a:bodyPr/>
                    <a:lstStyle/>
                    <a:p>
                      <a:r>
                        <a:rPr lang="en-US" sz="1400" dirty="0"/>
                        <a:t>Possible</a:t>
                      </a:r>
                      <a:r>
                        <a:rPr lang="en-US" sz="1400" baseline="0" dirty="0"/>
                        <a:t> values = </a:t>
                      </a:r>
                      <a:r>
                        <a:rPr lang="en-US" sz="1400" i="1" baseline="0" dirty="0"/>
                        <a:t>Yes/No</a:t>
                      </a:r>
                      <a:endParaRPr lang="en-US" sz="1400" i="1" dirty="0"/>
                    </a:p>
                  </a:txBody>
                  <a:tcPr/>
                </a:tc>
                <a:extLst>
                  <a:ext uri="{0D108BD9-81ED-4DB2-BD59-A6C34878D82A}">
                    <a16:rowId xmlns:a16="http://schemas.microsoft.com/office/drawing/2014/main" val="10001"/>
                  </a:ext>
                </a:extLst>
              </a:tr>
              <a:tr h="212408">
                <a:tc>
                  <a:txBody>
                    <a:bodyPr/>
                    <a:lstStyle/>
                    <a:p>
                      <a:r>
                        <a:rPr lang="en-US" sz="1400" dirty="0"/>
                        <a:t>2</a:t>
                      </a:r>
                    </a:p>
                  </a:txBody>
                  <a:tcPr/>
                </a:tc>
                <a:tc>
                  <a:txBody>
                    <a:bodyPr/>
                    <a:lstStyle/>
                    <a:p>
                      <a:r>
                        <a:rPr lang="en-US" sz="1400" dirty="0" err="1"/>
                        <a:t>BusinessTravel</a:t>
                      </a:r>
                      <a:endParaRPr lang="en-US" sz="1400" dirty="0"/>
                    </a:p>
                  </a:txBody>
                  <a:tcPr/>
                </a:tc>
                <a:tc>
                  <a:txBody>
                    <a:bodyPr/>
                    <a:lstStyle/>
                    <a:p>
                      <a:pPr marL="0" algn="l" defTabSz="914400" rtl="0" eaLnBrk="1" latinLnBrk="0" hangingPunct="1"/>
                      <a:r>
                        <a:rPr lang="en-US" sz="1400" kern="1200" dirty="0">
                          <a:solidFill>
                            <a:schemeClr val="dk1"/>
                          </a:solidFill>
                          <a:latin typeface="+mn-lt"/>
                          <a:ea typeface="+mn-ea"/>
                          <a:cs typeface="+mn-cs"/>
                        </a:rPr>
                        <a:t>Possible values = </a:t>
                      </a:r>
                    </a:p>
                    <a:p>
                      <a:pPr marL="0" algn="l" defTabSz="914400" rtl="0" eaLnBrk="1" latinLnBrk="0" hangingPunct="1"/>
                      <a:r>
                        <a:rPr lang="en-US" sz="1400" i="1" dirty="0"/>
                        <a:t>Non-Travel, </a:t>
                      </a:r>
                      <a:r>
                        <a:rPr lang="en-US" sz="1400" i="1" dirty="0" err="1"/>
                        <a:t>Travel_Frequently</a:t>
                      </a:r>
                      <a:r>
                        <a:rPr lang="en-US" sz="1400" i="1" dirty="0"/>
                        <a:t>,</a:t>
                      </a:r>
                      <a:r>
                        <a:rPr lang="en-US" sz="1400" i="1" baseline="0" dirty="0"/>
                        <a:t> </a:t>
                      </a:r>
                      <a:r>
                        <a:rPr lang="en-US" sz="1400" i="1" dirty="0" err="1"/>
                        <a:t>Travel_Rarely</a:t>
                      </a:r>
                      <a:endParaRPr lang="en-US" sz="1400" i="1"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247968">
                <a:tc>
                  <a:txBody>
                    <a:bodyPr/>
                    <a:lstStyle/>
                    <a:p>
                      <a:r>
                        <a:rPr lang="en-US" sz="1400" dirty="0"/>
                        <a:t>3</a:t>
                      </a:r>
                    </a:p>
                  </a:txBody>
                  <a:tcPr/>
                </a:tc>
                <a:tc>
                  <a:txBody>
                    <a:bodyPr/>
                    <a:lstStyle/>
                    <a:p>
                      <a:pPr marL="0" indent="0">
                        <a:buNone/>
                      </a:pPr>
                      <a:r>
                        <a:rPr lang="en-US" sz="1400" dirty="0"/>
                        <a:t>Department</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Possible</a:t>
                      </a:r>
                      <a:r>
                        <a:rPr lang="en-US" sz="1400" kern="1200" baseline="0" dirty="0">
                          <a:solidFill>
                            <a:schemeClr val="dk1"/>
                          </a:solidFill>
                          <a:latin typeface="+mn-lt"/>
                          <a:ea typeface="+mn-ea"/>
                          <a:cs typeface="+mn-cs"/>
                        </a:rPr>
                        <a:t> values = </a:t>
                      </a:r>
                    </a:p>
                    <a:p>
                      <a:pPr marL="0" algn="l" defTabSz="914400" rtl="0" eaLnBrk="1" latinLnBrk="0" hangingPunct="1"/>
                      <a:r>
                        <a:rPr lang="en-US" sz="1400" i="1" dirty="0"/>
                        <a:t>Human Resources, Research &amp; Development, Sales</a:t>
                      </a:r>
                      <a:endParaRPr lang="en-US" sz="1400" i="1"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228600">
                <a:tc>
                  <a:txBody>
                    <a:bodyPr/>
                    <a:lstStyle/>
                    <a:p>
                      <a:r>
                        <a:rPr lang="en-US" sz="1400" dirty="0"/>
                        <a:t>4</a:t>
                      </a:r>
                    </a:p>
                  </a:txBody>
                  <a:tcPr/>
                </a:tc>
                <a:tc>
                  <a:txBody>
                    <a:bodyPr/>
                    <a:lstStyle/>
                    <a:p>
                      <a:r>
                        <a:rPr lang="en-US" sz="1400" dirty="0" err="1"/>
                        <a:t>EducationField</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Possible values = </a:t>
                      </a:r>
                    </a:p>
                    <a:p>
                      <a:pPr marL="0" algn="l" defTabSz="914400" rtl="0" eaLnBrk="1" latinLnBrk="0" hangingPunct="1"/>
                      <a:r>
                        <a:rPr lang="en-US" sz="1400" i="1" dirty="0"/>
                        <a:t>Human Resources,</a:t>
                      </a:r>
                      <a:r>
                        <a:rPr lang="en-US" sz="1400" i="1" baseline="0" dirty="0"/>
                        <a:t> </a:t>
                      </a:r>
                      <a:r>
                        <a:rPr lang="en-US" sz="1400" i="1" dirty="0"/>
                        <a:t>Life Sciences,</a:t>
                      </a:r>
                      <a:r>
                        <a:rPr lang="en-US" sz="1400" i="1" baseline="0" dirty="0"/>
                        <a:t> </a:t>
                      </a:r>
                      <a:r>
                        <a:rPr lang="en-US" sz="1400" i="1" dirty="0"/>
                        <a:t>Marketing,</a:t>
                      </a:r>
                      <a:r>
                        <a:rPr lang="en-US" sz="1400" i="1" baseline="0" dirty="0"/>
                        <a:t> </a:t>
                      </a:r>
                      <a:r>
                        <a:rPr lang="en-US" sz="1400" i="1" dirty="0"/>
                        <a:t>Medical,</a:t>
                      </a:r>
                      <a:r>
                        <a:rPr lang="en-US" sz="1400" i="1" baseline="0" dirty="0"/>
                        <a:t> </a:t>
                      </a:r>
                      <a:r>
                        <a:rPr lang="en-US" sz="1400" i="1" dirty="0"/>
                        <a:t>Other,</a:t>
                      </a:r>
                      <a:r>
                        <a:rPr lang="en-US" sz="1400" i="1" baseline="0" dirty="0"/>
                        <a:t> </a:t>
                      </a:r>
                      <a:r>
                        <a:rPr lang="en-US" sz="1400" i="1" dirty="0"/>
                        <a:t>Technical Degree</a:t>
                      </a:r>
                      <a:endParaRPr lang="en-US" sz="1400" i="1"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228600">
                <a:tc>
                  <a:txBody>
                    <a:bodyPr/>
                    <a:lstStyle/>
                    <a:p>
                      <a:r>
                        <a:rPr lang="en-US" sz="1400" dirty="0"/>
                        <a:t>5</a:t>
                      </a:r>
                    </a:p>
                  </a:txBody>
                  <a:tcPr/>
                </a:tc>
                <a:tc>
                  <a:txBody>
                    <a:bodyPr/>
                    <a:lstStyle/>
                    <a:p>
                      <a:r>
                        <a:rPr lang="en-US" sz="1400" dirty="0"/>
                        <a:t>Gender</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Possible values</a:t>
                      </a:r>
                      <a:r>
                        <a:rPr lang="en-US" sz="1400" kern="1200" baseline="0" dirty="0">
                          <a:solidFill>
                            <a:schemeClr val="dk1"/>
                          </a:solidFill>
                          <a:latin typeface="+mn-lt"/>
                          <a:ea typeface="+mn-ea"/>
                          <a:cs typeface="+mn-cs"/>
                        </a:rPr>
                        <a:t> = </a:t>
                      </a:r>
                    </a:p>
                    <a:p>
                      <a:pPr marL="0" algn="l" defTabSz="914400" rtl="0" eaLnBrk="1" latinLnBrk="0" hangingPunct="1"/>
                      <a:r>
                        <a:rPr lang="en-US" sz="1400" i="1" kern="1200" baseline="0" dirty="0">
                          <a:solidFill>
                            <a:schemeClr val="dk1"/>
                          </a:solidFill>
                          <a:latin typeface="+mn-lt"/>
                          <a:ea typeface="+mn-ea"/>
                          <a:cs typeface="+mn-cs"/>
                        </a:rPr>
                        <a:t>Female, Male</a:t>
                      </a:r>
                      <a:endParaRPr lang="en-US" sz="1400" i="1"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r h="228600">
                <a:tc>
                  <a:txBody>
                    <a:bodyPr/>
                    <a:lstStyle/>
                    <a:p>
                      <a:r>
                        <a:rPr lang="en-US" sz="1400" dirty="0"/>
                        <a:t>6</a:t>
                      </a:r>
                    </a:p>
                  </a:txBody>
                  <a:tcPr/>
                </a:tc>
                <a:tc>
                  <a:txBody>
                    <a:bodyPr/>
                    <a:lstStyle/>
                    <a:p>
                      <a:r>
                        <a:rPr lang="en-US" sz="1400" dirty="0" err="1"/>
                        <a:t>JobRole</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i="0" dirty="0"/>
                        <a:t>Possible values =</a:t>
                      </a:r>
                      <a:r>
                        <a:rPr lang="en-US" sz="1400" i="0" baseline="0" dirty="0"/>
                        <a:t> </a:t>
                      </a:r>
                      <a:endParaRPr lang="en-US" sz="1400" i="0" dirty="0"/>
                    </a:p>
                    <a:p>
                      <a:pPr marL="0" algn="l" defTabSz="914400" rtl="0" eaLnBrk="1" latinLnBrk="0" hangingPunct="1"/>
                      <a:r>
                        <a:rPr lang="en-US" sz="1050" i="1" dirty="0"/>
                        <a:t>Healthcare Representative,</a:t>
                      </a:r>
                      <a:r>
                        <a:rPr lang="en-US" sz="1050" i="1" baseline="0" dirty="0"/>
                        <a:t> </a:t>
                      </a:r>
                      <a:r>
                        <a:rPr lang="en-US" sz="1050" i="1" dirty="0"/>
                        <a:t>Human Resources, Laboratory Technician, Manager, Manufacturing Director, Research Director, Research Scientist, Sales Executive, Sales Representative</a:t>
                      </a:r>
                      <a:endParaRPr lang="en-US" sz="1050" i="1"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r h="228600">
                <a:tc>
                  <a:txBody>
                    <a:bodyPr/>
                    <a:lstStyle/>
                    <a:p>
                      <a:r>
                        <a:rPr lang="en-US" sz="1400" dirty="0"/>
                        <a:t>7</a:t>
                      </a:r>
                    </a:p>
                  </a:txBody>
                  <a:tcPr/>
                </a:tc>
                <a:tc>
                  <a:txBody>
                    <a:bodyPr/>
                    <a:lstStyle/>
                    <a:p>
                      <a:r>
                        <a:rPr lang="en-US" sz="1400" dirty="0" err="1"/>
                        <a:t>MaritalStatus</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Possible values = </a:t>
                      </a:r>
                    </a:p>
                    <a:p>
                      <a:pPr marL="0" algn="l" defTabSz="914400" rtl="0" eaLnBrk="1" latinLnBrk="0" hangingPunct="1"/>
                      <a:r>
                        <a:rPr lang="en-US" sz="1400" i="1" dirty="0"/>
                        <a:t>Divorced, Married, Single</a:t>
                      </a:r>
                      <a:endParaRPr lang="en-US" sz="1400" i="1"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r h="228600">
                <a:tc>
                  <a:txBody>
                    <a:bodyPr/>
                    <a:lstStyle/>
                    <a:p>
                      <a:r>
                        <a:rPr lang="en-US" sz="1400" dirty="0"/>
                        <a:t>8</a:t>
                      </a:r>
                    </a:p>
                  </a:txBody>
                  <a:tcPr/>
                </a:tc>
                <a:tc>
                  <a:txBody>
                    <a:bodyPr/>
                    <a:lstStyle/>
                    <a:p>
                      <a:r>
                        <a:rPr lang="en-US" sz="1400" dirty="0" err="1"/>
                        <a:t>StockOptionLevel</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Possible values = </a:t>
                      </a:r>
                    </a:p>
                    <a:p>
                      <a:pPr marL="0" algn="l" defTabSz="914400" rtl="0" eaLnBrk="1" latinLnBrk="0" hangingPunct="1"/>
                      <a:r>
                        <a:rPr lang="en-US" sz="1400" kern="1200" dirty="0">
                          <a:solidFill>
                            <a:schemeClr val="dk1"/>
                          </a:solidFill>
                          <a:latin typeface="+mn-lt"/>
                          <a:ea typeface="+mn-ea"/>
                          <a:cs typeface="+mn-cs"/>
                        </a:rPr>
                        <a:t>0, 1, 2, 3</a:t>
                      </a:r>
                    </a:p>
                  </a:txBody>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33093074"/>
              </p:ext>
            </p:extLst>
          </p:nvPr>
        </p:nvGraphicFramePr>
        <p:xfrm>
          <a:off x="6172264" y="1520824"/>
          <a:ext cx="5841935" cy="5095240"/>
        </p:xfrm>
        <a:graphic>
          <a:graphicData uri="http://schemas.openxmlformats.org/drawingml/2006/table">
            <a:tbl>
              <a:tblPr firstRow="1" bandRow="1">
                <a:tableStyleId>{5C22544A-7EE6-4342-B048-85BDC9FD1C3A}</a:tableStyleId>
              </a:tblPr>
              <a:tblGrid>
                <a:gridCol w="647636">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882899">
                  <a:extLst>
                    <a:ext uri="{9D8B030D-6E8A-4147-A177-3AD203B41FA5}">
                      <a16:colId xmlns:a16="http://schemas.microsoft.com/office/drawing/2014/main" val="20002"/>
                    </a:ext>
                  </a:extLst>
                </a:gridCol>
              </a:tblGrid>
              <a:tr h="370840">
                <a:tc>
                  <a:txBody>
                    <a:bodyPr/>
                    <a:lstStyle/>
                    <a:p>
                      <a:r>
                        <a:rPr lang="en-US" sz="1600" dirty="0" err="1"/>
                        <a:t>S.No</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Feature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Remarks</a:t>
                      </a:r>
                    </a:p>
                  </a:txBody>
                  <a:tcPr/>
                </a:tc>
                <a:extLst>
                  <a:ext uri="{0D108BD9-81ED-4DB2-BD59-A6C34878D82A}">
                    <a16:rowId xmlns:a16="http://schemas.microsoft.com/office/drawing/2014/main" val="10000"/>
                  </a:ext>
                </a:extLst>
              </a:tr>
              <a:tr h="240348">
                <a:tc>
                  <a:txBody>
                    <a:bodyPr/>
                    <a:lstStyle/>
                    <a:p>
                      <a:pPr marL="0" algn="l" defTabSz="914400" rtl="0" eaLnBrk="1" latinLnBrk="0" hangingPunct="1"/>
                      <a:r>
                        <a:rPr lang="en-US" sz="1400" kern="1200" dirty="0">
                          <a:solidFill>
                            <a:schemeClr val="dk1"/>
                          </a:solidFill>
                          <a:latin typeface="+mn-lt"/>
                          <a:ea typeface="+mn-ea"/>
                          <a:cs typeface="+mn-cs"/>
                        </a:rPr>
                        <a:t>1</a:t>
                      </a:r>
                    </a:p>
                  </a:txBody>
                  <a:tcPr/>
                </a:tc>
                <a:tc>
                  <a:txBody>
                    <a:bodyPr/>
                    <a:lstStyle/>
                    <a:p>
                      <a:pPr marL="0" algn="l" defTabSz="914400" rtl="0" eaLnBrk="1" latinLnBrk="0" hangingPunct="1"/>
                      <a:r>
                        <a:rPr lang="en-US" sz="1400" kern="1200" dirty="0" err="1">
                          <a:solidFill>
                            <a:schemeClr val="dk1"/>
                          </a:solidFill>
                          <a:latin typeface="+mn-lt"/>
                          <a:ea typeface="+mn-ea"/>
                          <a:cs typeface="+mn-cs"/>
                        </a:rPr>
                        <a:t>totalOffs</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percYearlyWorking</a:t>
                      </a:r>
                      <a:r>
                        <a:rPr lang="en-US" sz="1400" kern="1200" dirty="0">
                          <a:solidFill>
                            <a:schemeClr val="dk1"/>
                          </a:solidFill>
                          <a:latin typeface="+mn-lt"/>
                          <a:ea typeface="+mn-ea"/>
                          <a:cs typeface="+mn-cs"/>
                        </a:rPr>
                        <a:t>,</a:t>
                      </a:r>
                      <a:r>
                        <a:rPr lang="en-US" sz="1400" kern="1200" baseline="0" dirty="0">
                          <a:solidFill>
                            <a:schemeClr val="dk1"/>
                          </a:solidFill>
                          <a:latin typeface="+mn-lt"/>
                          <a:ea typeface="+mn-ea"/>
                          <a:cs typeface="+mn-cs"/>
                        </a:rPr>
                        <a:t> Age, </a:t>
                      </a:r>
                      <a:r>
                        <a:rPr lang="en-US" sz="1400" kern="1200" baseline="0" dirty="0" err="1">
                          <a:solidFill>
                            <a:schemeClr val="dk1"/>
                          </a:solidFill>
                          <a:latin typeface="+mn-lt"/>
                          <a:ea typeface="+mn-ea"/>
                          <a:cs typeface="+mn-cs"/>
                        </a:rPr>
                        <a:t>DistanceFromHome</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Numeric/continuous</a:t>
                      </a:r>
                      <a:r>
                        <a:rPr lang="en-US" sz="1400" kern="1200" baseline="0" dirty="0">
                          <a:solidFill>
                            <a:schemeClr val="dk1"/>
                          </a:solidFill>
                          <a:latin typeface="+mn-lt"/>
                          <a:ea typeface="+mn-ea"/>
                          <a:cs typeface="+mn-cs"/>
                        </a:rPr>
                        <a:t> values</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212408">
                <a:tc>
                  <a:txBody>
                    <a:bodyPr/>
                    <a:lstStyle/>
                    <a:p>
                      <a:pPr marL="0" algn="l" defTabSz="914400" rtl="0" eaLnBrk="1" latinLnBrk="0" hangingPunct="1"/>
                      <a:r>
                        <a:rPr lang="en-US" sz="1400" kern="1200" dirty="0">
                          <a:solidFill>
                            <a:schemeClr val="dk1"/>
                          </a:solidFill>
                          <a:latin typeface="+mn-lt"/>
                          <a:ea typeface="+mn-ea"/>
                          <a:cs typeface="+mn-cs"/>
                        </a:rPr>
                        <a:t>2</a:t>
                      </a:r>
                    </a:p>
                  </a:txBody>
                  <a:tcPr/>
                </a:tc>
                <a:tc>
                  <a:txBody>
                    <a:bodyPr/>
                    <a:lstStyle/>
                    <a:p>
                      <a:pPr marL="0" algn="l" defTabSz="914400" rtl="0" eaLnBrk="1" latinLnBrk="0" hangingPunct="1"/>
                      <a:r>
                        <a:rPr lang="en-US" sz="1400" kern="1200" dirty="0">
                          <a:solidFill>
                            <a:schemeClr val="dk1"/>
                          </a:solidFill>
                          <a:latin typeface="+mn-lt"/>
                          <a:ea typeface="+mn-ea"/>
                          <a:cs typeface="+mn-cs"/>
                        </a:rPr>
                        <a:t>Education</a:t>
                      </a:r>
                    </a:p>
                  </a:txBody>
                  <a:tcPr/>
                </a:tc>
                <a:tc>
                  <a:txBody>
                    <a:bodyPr/>
                    <a:lstStyle/>
                    <a:p>
                      <a:pPr marL="0" algn="l" defTabSz="914400" rtl="0" eaLnBrk="1" latinLnBrk="0" hangingPunct="1"/>
                      <a:r>
                        <a:rPr lang="en-US" sz="1400" kern="1200" dirty="0">
                          <a:solidFill>
                            <a:schemeClr val="dk1"/>
                          </a:solidFill>
                          <a:latin typeface="+mn-lt"/>
                          <a:ea typeface="+mn-ea"/>
                          <a:cs typeface="+mn-cs"/>
                        </a:rPr>
                        <a:t>Ordered Categorical</a:t>
                      </a:r>
                      <a:r>
                        <a:rPr lang="en-US" sz="1400" kern="1200" baseline="0" dirty="0">
                          <a:solidFill>
                            <a:schemeClr val="dk1"/>
                          </a:solidFill>
                          <a:latin typeface="+mn-lt"/>
                          <a:ea typeface="+mn-ea"/>
                          <a:cs typeface="+mn-cs"/>
                        </a:rPr>
                        <a:t> – higher number means better education (1 – </a:t>
                      </a:r>
                      <a:r>
                        <a:rPr lang="en-US" sz="1400" kern="1200" baseline="0" dirty="0" err="1">
                          <a:solidFill>
                            <a:schemeClr val="dk1"/>
                          </a:solidFill>
                          <a:latin typeface="+mn-lt"/>
                          <a:ea typeface="+mn-ea"/>
                          <a:cs typeface="+mn-cs"/>
                        </a:rPr>
                        <a:t>belowCollege</a:t>
                      </a:r>
                      <a:r>
                        <a:rPr lang="en-US" sz="1400" kern="1200" baseline="0" dirty="0">
                          <a:solidFill>
                            <a:schemeClr val="dk1"/>
                          </a:solidFill>
                          <a:latin typeface="+mn-lt"/>
                          <a:ea typeface="+mn-ea"/>
                          <a:cs typeface="+mn-cs"/>
                        </a:rPr>
                        <a:t>, 5 – Doctor/PhD)</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247968">
                <a:tc>
                  <a:txBody>
                    <a:bodyPr/>
                    <a:lstStyle/>
                    <a:p>
                      <a:pPr marL="0" algn="l" defTabSz="914400" rtl="0" eaLnBrk="1" latinLnBrk="0" hangingPunct="1"/>
                      <a:r>
                        <a:rPr lang="en-US" sz="1400" kern="1200" dirty="0">
                          <a:solidFill>
                            <a:schemeClr val="dk1"/>
                          </a:solidFill>
                          <a:latin typeface="+mn-lt"/>
                          <a:ea typeface="+mn-ea"/>
                          <a:cs typeface="+mn-cs"/>
                        </a:rPr>
                        <a:t>3</a:t>
                      </a:r>
                    </a:p>
                  </a:txBody>
                  <a:tcPr/>
                </a:tc>
                <a:tc>
                  <a:txBody>
                    <a:bodyPr/>
                    <a:lstStyle/>
                    <a:p>
                      <a:pPr marL="0" indent="0" algn="l" defTabSz="914400" rtl="0" eaLnBrk="1" latinLnBrk="0" hangingPunct="1">
                        <a:buNone/>
                      </a:pPr>
                      <a:r>
                        <a:rPr lang="en-US" sz="1400" kern="1200" dirty="0" err="1">
                          <a:solidFill>
                            <a:schemeClr val="dk1"/>
                          </a:solidFill>
                          <a:latin typeface="+mn-lt"/>
                          <a:ea typeface="+mn-ea"/>
                          <a:cs typeface="+mn-cs"/>
                        </a:rPr>
                        <a:t>JobLevel</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Ordered Categorical – higher number means better</a:t>
                      </a:r>
                      <a:r>
                        <a:rPr lang="en-US" sz="1400" kern="1200" baseline="0" dirty="0">
                          <a:solidFill>
                            <a:schemeClr val="dk1"/>
                          </a:solidFill>
                          <a:latin typeface="+mn-lt"/>
                          <a:ea typeface="+mn-ea"/>
                          <a:cs typeface="+mn-cs"/>
                        </a:rPr>
                        <a:t> higher employee band</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228600">
                <a:tc>
                  <a:txBody>
                    <a:bodyPr/>
                    <a:lstStyle/>
                    <a:p>
                      <a:pPr marL="0" algn="l" defTabSz="914400" rtl="0" eaLnBrk="1" latinLnBrk="0" hangingPunct="1"/>
                      <a:r>
                        <a:rPr lang="en-US" sz="1400" kern="1200" dirty="0">
                          <a:solidFill>
                            <a:schemeClr val="dk1"/>
                          </a:solidFill>
                          <a:latin typeface="+mn-lt"/>
                          <a:ea typeface="+mn-ea"/>
                          <a:cs typeface="+mn-cs"/>
                        </a:rPr>
                        <a:t>4</a:t>
                      </a:r>
                    </a:p>
                  </a:txBody>
                  <a:tcPr/>
                </a:tc>
                <a:tc>
                  <a:txBody>
                    <a:bodyPr/>
                    <a:lstStyle/>
                    <a:p>
                      <a:pPr marL="0" algn="l" defTabSz="914400" rtl="0" eaLnBrk="1" latinLnBrk="0" hangingPunct="1"/>
                      <a:r>
                        <a:rPr lang="en-US" sz="1400" kern="1200" dirty="0" err="1">
                          <a:solidFill>
                            <a:schemeClr val="dk1"/>
                          </a:solidFill>
                          <a:latin typeface="+mn-lt"/>
                          <a:ea typeface="+mn-ea"/>
                          <a:cs typeface="+mn-cs"/>
                        </a:rPr>
                        <a:t>MonthlyIncome</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NumCompaniesWorked</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PercentSalaryHike</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TotalWorkingYears</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TrainingTimesLastYear</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YearsAtCompany</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YearsSinceLastPromot</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YearsWithCurrManager</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Numerical/continuous</a:t>
                      </a:r>
                      <a:r>
                        <a:rPr lang="en-US" sz="1400" kern="1200" baseline="0" dirty="0">
                          <a:solidFill>
                            <a:schemeClr val="dk1"/>
                          </a:solidFill>
                          <a:latin typeface="+mn-lt"/>
                          <a:ea typeface="+mn-ea"/>
                          <a:cs typeface="+mn-cs"/>
                        </a:rPr>
                        <a:t> values</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228600">
                <a:tc>
                  <a:txBody>
                    <a:bodyPr/>
                    <a:lstStyle/>
                    <a:p>
                      <a:pPr marL="0" algn="l" defTabSz="914400" rtl="0" eaLnBrk="1" latinLnBrk="0" hangingPunct="1"/>
                      <a:r>
                        <a:rPr lang="en-US" sz="1400" kern="1200" dirty="0">
                          <a:solidFill>
                            <a:schemeClr val="dk1"/>
                          </a:solidFill>
                          <a:latin typeface="+mn-lt"/>
                          <a:ea typeface="+mn-ea"/>
                          <a:cs typeface="+mn-cs"/>
                        </a:rPr>
                        <a:t>5</a:t>
                      </a:r>
                    </a:p>
                  </a:txBody>
                  <a:tcPr/>
                </a:tc>
                <a:tc>
                  <a:txBody>
                    <a:bodyPr/>
                    <a:lstStyle/>
                    <a:p>
                      <a:pPr marL="0" algn="l" defTabSz="914400" rtl="0" eaLnBrk="1" latinLnBrk="0" hangingPunct="1"/>
                      <a:r>
                        <a:rPr lang="en-US" sz="1400" kern="1200" dirty="0" err="1">
                          <a:solidFill>
                            <a:schemeClr val="dk1"/>
                          </a:solidFill>
                          <a:latin typeface="+mn-lt"/>
                          <a:ea typeface="+mn-ea"/>
                          <a:cs typeface="+mn-cs"/>
                        </a:rPr>
                        <a:t>EnvironmentalSatisfaction</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JobSatisfaction</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WorkLifeBalance</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JobInvolvement</a:t>
                      </a:r>
                      <a:endParaRPr lang="en-US" sz="1400" kern="1200" dirty="0">
                        <a:solidFill>
                          <a:schemeClr val="dk1"/>
                        </a:solidFill>
                        <a:latin typeface="+mn-lt"/>
                        <a:ea typeface="+mn-ea"/>
                        <a:cs typeface="+mn-cs"/>
                      </a:endParaRPr>
                    </a:p>
                    <a:p>
                      <a:pPr marL="0" algn="l" defTabSz="914400" rtl="0" eaLnBrk="1" latinLnBrk="0" hangingPunct="1"/>
                      <a:r>
                        <a:rPr lang="en-US" sz="1400" kern="1200" dirty="0" err="1">
                          <a:solidFill>
                            <a:schemeClr val="dk1"/>
                          </a:solidFill>
                          <a:latin typeface="+mn-lt"/>
                          <a:ea typeface="+mn-ea"/>
                          <a:cs typeface="+mn-cs"/>
                        </a:rPr>
                        <a:t>PercformanceRating</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Ordered Categorical</a:t>
                      </a:r>
                    </a:p>
                  </a:txBody>
                  <a:tcPr/>
                </a:tc>
                <a:extLst>
                  <a:ext uri="{0D108BD9-81ED-4DB2-BD59-A6C34878D82A}">
                    <a16:rowId xmlns:a16="http://schemas.microsoft.com/office/drawing/2014/main" val="10005"/>
                  </a:ext>
                </a:extLst>
              </a:tr>
            </a:tbl>
          </a:graphicData>
        </a:graphic>
      </p:graphicFrame>
      <p:sp>
        <p:nvSpPr>
          <p:cNvPr id="11" name="TextBox 10"/>
          <p:cNvSpPr txBox="1"/>
          <p:nvPr/>
        </p:nvSpPr>
        <p:spPr>
          <a:xfrm>
            <a:off x="1242069" y="1080532"/>
            <a:ext cx="3187700" cy="369332"/>
          </a:xfrm>
          <a:prstGeom prst="rect">
            <a:avLst/>
          </a:prstGeom>
          <a:noFill/>
        </p:spPr>
        <p:txBody>
          <a:bodyPr wrap="square" rtlCol="0">
            <a:spAutoFit/>
          </a:bodyPr>
          <a:lstStyle/>
          <a:p>
            <a:pPr algn="ctr"/>
            <a:r>
              <a:rPr lang="en-US" b="1" dirty="0">
                <a:solidFill>
                  <a:schemeClr val="bg1"/>
                </a:solidFill>
              </a:rPr>
              <a:t>Categorical Features</a:t>
            </a:r>
          </a:p>
        </p:txBody>
      </p:sp>
      <p:sp>
        <p:nvSpPr>
          <p:cNvPr id="12" name="TextBox 11"/>
          <p:cNvSpPr txBox="1"/>
          <p:nvPr/>
        </p:nvSpPr>
        <p:spPr>
          <a:xfrm>
            <a:off x="7359715" y="1080532"/>
            <a:ext cx="3187700" cy="369332"/>
          </a:xfrm>
          <a:prstGeom prst="rect">
            <a:avLst/>
          </a:prstGeom>
          <a:noFill/>
        </p:spPr>
        <p:txBody>
          <a:bodyPr wrap="square" rtlCol="0">
            <a:spAutoFit/>
          </a:bodyPr>
          <a:lstStyle/>
          <a:p>
            <a:pPr algn="ctr"/>
            <a:r>
              <a:rPr lang="en-US" b="1" dirty="0">
                <a:solidFill>
                  <a:schemeClr val="bg1"/>
                </a:solidFill>
              </a:rPr>
              <a:t>Numerical Features</a:t>
            </a:r>
          </a:p>
        </p:txBody>
      </p:sp>
    </p:spTree>
    <p:extLst>
      <p:ext uri="{BB962C8B-B14F-4D97-AF65-F5344CB8AC3E}">
        <p14:creationId xmlns:p14="http://schemas.microsoft.com/office/powerpoint/2010/main" val="180613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3588" y="196050"/>
            <a:ext cx="8667757" cy="954107"/>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Univariate &amp; Segmented Univariate – Categorical Features</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Analysis (1/4)</a:t>
            </a:r>
          </a:p>
        </p:txBody>
      </p:sp>
      <p:sp>
        <p:nvSpPr>
          <p:cNvPr id="7" name="TextBox 6"/>
          <p:cNvSpPr txBox="1"/>
          <p:nvPr/>
        </p:nvSpPr>
        <p:spPr>
          <a:xfrm>
            <a:off x="9044429" y="6210378"/>
            <a:ext cx="3296991" cy="461665"/>
          </a:xfrm>
          <a:prstGeom prst="rect">
            <a:avLst/>
          </a:prstGeom>
          <a:noFill/>
        </p:spPr>
        <p:txBody>
          <a:bodyPr wrap="square" rtlCol="0">
            <a:spAutoFit/>
          </a:bodyPr>
          <a:lstStyle/>
          <a:p>
            <a:r>
              <a:rPr lang="en-US" sz="1200" b="1" i="1" dirty="0">
                <a:solidFill>
                  <a:schemeClr val="bg1"/>
                </a:solidFill>
              </a:rPr>
              <a:t>Plot Methodology </a:t>
            </a:r>
            <a:r>
              <a:rPr lang="en-US" sz="1200" dirty="0">
                <a:solidFill>
                  <a:schemeClr val="bg1"/>
                </a:solidFill>
              </a:rPr>
              <a:t>	: Segmented Column plots</a:t>
            </a:r>
          </a:p>
          <a:p>
            <a:r>
              <a:rPr lang="en-US" sz="1200" b="1" i="1" dirty="0">
                <a:solidFill>
                  <a:schemeClr val="bg1"/>
                </a:solidFill>
              </a:rPr>
              <a:t>Aggregation</a:t>
            </a:r>
            <a:r>
              <a:rPr lang="en-US" sz="1200" dirty="0">
                <a:solidFill>
                  <a:schemeClr val="bg1"/>
                </a:solidFill>
              </a:rPr>
              <a:t>		: Various  (as per plot)</a:t>
            </a:r>
          </a:p>
        </p:txBody>
      </p:sp>
      <p:sp>
        <p:nvSpPr>
          <p:cNvPr id="8" name="TextBox 7"/>
          <p:cNvSpPr txBox="1"/>
          <p:nvPr/>
        </p:nvSpPr>
        <p:spPr>
          <a:xfrm>
            <a:off x="125329" y="775095"/>
            <a:ext cx="4459550" cy="6093976"/>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G(01) – Business Travel</a:t>
            </a:r>
          </a:p>
          <a:p>
            <a:r>
              <a:rPr lang="en-US" sz="1400" dirty="0">
                <a:solidFill>
                  <a:schemeClr val="bg1"/>
                </a:solidFill>
              </a:rPr>
              <a:t>Frequent Business Travel has a higher percentage of Attrition (~ 25%).</a:t>
            </a:r>
            <a:endParaRPr lang="en-US" sz="1400" b="1" i="1" u="sng" dirty="0">
              <a:solidFill>
                <a:schemeClr val="bg1"/>
              </a:solidFill>
            </a:endParaRPr>
          </a:p>
          <a:p>
            <a:endParaRPr lang="en-US" dirty="0">
              <a:solidFill>
                <a:schemeClr val="bg1"/>
              </a:solidFill>
            </a:endParaRPr>
          </a:p>
          <a:p>
            <a:r>
              <a:rPr lang="en-US" dirty="0">
                <a:solidFill>
                  <a:schemeClr val="bg1"/>
                </a:solidFill>
              </a:rPr>
              <a:t>G(02) - Department</a:t>
            </a:r>
          </a:p>
          <a:p>
            <a:r>
              <a:rPr lang="en-US" sz="1400" dirty="0">
                <a:solidFill>
                  <a:schemeClr val="bg1"/>
                </a:solidFill>
              </a:rPr>
              <a:t>The HR department in itself has a high Attrition rate (~29%). HR is a small department (187 employees) out of which 55 left during the last year.</a:t>
            </a:r>
            <a:endParaRPr lang="en-US" sz="1400" b="1" i="1" u="sng" dirty="0">
              <a:solidFill>
                <a:schemeClr val="bg1"/>
              </a:solidFill>
            </a:endParaRPr>
          </a:p>
          <a:p>
            <a:endParaRPr lang="en-US" dirty="0">
              <a:solidFill>
                <a:schemeClr val="bg1"/>
              </a:solidFill>
            </a:endParaRPr>
          </a:p>
          <a:p>
            <a:r>
              <a:rPr lang="en-US" dirty="0">
                <a:solidFill>
                  <a:schemeClr val="bg1"/>
                </a:solidFill>
              </a:rPr>
              <a:t>G(03) – Education Field</a:t>
            </a:r>
          </a:p>
          <a:p>
            <a:r>
              <a:rPr lang="en-US" sz="1400" dirty="0">
                <a:solidFill>
                  <a:schemeClr val="bg1"/>
                </a:solidFill>
              </a:rPr>
              <a:t>As reflected in the Department category, Human Resource education field is prone to highest attrition (~40%)</a:t>
            </a:r>
            <a:endParaRPr lang="en-US" sz="1400" b="1" i="1" u="sng" dirty="0">
              <a:solidFill>
                <a:schemeClr val="bg1"/>
              </a:solidFill>
            </a:endParaRPr>
          </a:p>
          <a:p>
            <a:endParaRPr lang="en-US" dirty="0">
              <a:solidFill>
                <a:schemeClr val="bg1"/>
              </a:solidFill>
            </a:endParaRPr>
          </a:p>
          <a:p>
            <a:r>
              <a:rPr lang="en-US" dirty="0">
                <a:solidFill>
                  <a:schemeClr val="bg1"/>
                </a:solidFill>
              </a:rPr>
              <a:t>G(04) – Gender &amp; G(05) – Marital Status</a:t>
            </a:r>
          </a:p>
          <a:p>
            <a:r>
              <a:rPr lang="en-US" sz="1400" dirty="0">
                <a:solidFill>
                  <a:schemeClr val="bg1"/>
                </a:solidFill>
              </a:rPr>
              <a:t>Attrition among Males/Females seem to be balanced. Where as “Single” employees, have a high Attrition rate (~25%)</a:t>
            </a:r>
            <a:endParaRPr lang="en-US" sz="1400" u="sng" dirty="0">
              <a:solidFill>
                <a:schemeClr val="bg1"/>
              </a:solidFill>
            </a:endParaRPr>
          </a:p>
          <a:p>
            <a:endParaRPr lang="en-US" dirty="0">
              <a:solidFill>
                <a:schemeClr val="bg1"/>
              </a:solidFill>
            </a:endParaRPr>
          </a:p>
          <a:p>
            <a:r>
              <a:rPr lang="en-US" dirty="0">
                <a:solidFill>
                  <a:schemeClr val="bg1"/>
                </a:solidFill>
              </a:rPr>
              <a:t>G(06) - </a:t>
            </a:r>
            <a:r>
              <a:rPr lang="en-US" dirty="0" err="1">
                <a:solidFill>
                  <a:schemeClr val="bg1"/>
                </a:solidFill>
              </a:rPr>
              <a:t>JobRole</a:t>
            </a:r>
            <a:endParaRPr lang="en-US" dirty="0">
              <a:solidFill>
                <a:schemeClr val="bg1"/>
              </a:solidFill>
            </a:endParaRPr>
          </a:p>
          <a:p>
            <a:r>
              <a:rPr lang="en-US" sz="1400" dirty="0">
                <a:solidFill>
                  <a:schemeClr val="bg1"/>
                </a:solidFill>
              </a:rPr>
              <a:t>Across different Job Roles, the attrition hovers around company average level, except Research Director Role (~23%).</a:t>
            </a:r>
          </a:p>
          <a:p>
            <a:endParaRPr lang="en-US" sz="1400" dirty="0">
              <a:solidFill>
                <a:schemeClr val="bg1"/>
              </a:solidFill>
            </a:endParaRPr>
          </a:p>
          <a:p>
            <a:endParaRPr lang="en-US" sz="1400" dirty="0">
              <a:solidFill>
                <a:schemeClr val="bg1"/>
              </a:solidFill>
            </a:endParaRPr>
          </a:p>
        </p:txBody>
      </p:sp>
      <p:pic>
        <p:nvPicPr>
          <p:cNvPr id="3" name="Picture 2"/>
          <p:cNvPicPr>
            <a:picLocks noChangeAspect="1"/>
          </p:cNvPicPr>
          <p:nvPr/>
        </p:nvPicPr>
        <p:blipFill>
          <a:blip r:embed="rId2"/>
          <a:stretch>
            <a:fillRect/>
          </a:stretch>
        </p:blipFill>
        <p:spPr>
          <a:xfrm>
            <a:off x="4737099" y="1268327"/>
            <a:ext cx="7384469" cy="4218073"/>
          </a:xfrm>
          <a:prstGeom prst="rect">
            <a:avLst/>
          </a:prstGeom>
        </p:spPr>
      </p:pic>
      <p:sp>
        <p:nvSpPr>
          <p:cNvPr id="6" name="TextBox 5"/>
          <p:cNvSpPr txBox="1"/>
          <p:nvPr/>
        </p:nvSpPr>
        <p:spPr>
          <a:xfrm>
            <a:off x="4584879" y="5543014"/>
            <a:ext cx="4459550" cy="584775"/>
          </a:xfrm>
          <a:prstGeom prst="rect">
            <a:avLst/>
          </a:prstGeom>
          <a:noFill/>
        </p:spPr>
        <p:txBody>
          <a:bodyPr wrap="square" rtlCol="0">
            <a:spAutoFit/>
          </a:bodyPr>
          <a:lstStyle/>
          <a:p>
            <a:r>
              <a:rPr lang="en-US" dirty="0">
                <a:solidFill>
                  <a:schemeClr val="bg1"/>
                </a:solidFill>
              </a:rPr>
              <a:t>G(07) - </a:t>
            </a:r>
            <a:r>
              <a:rPr lang="en-US" dirty="0" err="1">
                <a:solidFill>
                  <a:schemeClr val="bg1"/>
                </a:solidFill>
              </a:rPr>
              <a:t>StockOption</a:t>
            </a:r>
            <a:endParaRPr lang="en-US" dirty="0">
              <a:solidFill>
                <a:schemeClr val="bg1"/>
              </a:solidFill>
            </a:endParaRPr>
          </a:p>
          <a:p>
            <a:r>
              <a:rPr lang="en-US" sz="1400" dirty="0">
                <a:solidFill>
                  <a:schemeClr val="bg1"/>
                </a:solidFill>
              </a:rPr>
              <a:t>Attrition rate is same across different </a:t>
            </a:r>
            <a:r>
              <a:rPr lang="en-US" sz="1400" dirty="0" err="1">
                <a:solidFill>
                  <a:schemeClr val="bg1"/>
                </a:solidFill>
              </a:rPr>
              <a:t>stockOptions</a:t>
            </a:r>
            <a:r>
              <a:rPr lang="en-US" sz="1400" dirty="0">
                <a:solidFill>
                  <a:schemeClr val="bg1"/>
                </a:solidFill>
              </a:rPr>
              <a:t> levels.</a:t>
            </a:r>
          </a:p>
        </p:txBody>
      </p:sp>
    </p:spTree>
    <p:extLst>
      <p:ext uri="{BB962C8B-B14F-4D97-AF65-F5344CB8AC3E}">
        <p14:creationId xmlns:p14="http://schemas.microsoft.com/office/powerpoint/2010/main" val="130298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2515" y="196050"/>
            <a:ext cx="8529899" cy="954107"/>
          </a:xfrm>
          <a:prstGeom prst="rect">
            <a:avLst/>
          </a:prstGeom>
          <a:noFill/>
        </p:spPr>
        <p:txBody>
          <a:bodyPr wrap="non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Univariate &amp; Segmented Univariate – Numerical Features</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Analysis (2/4)</a:t>
            </a:r>
          </a:p>
        </p:txBody>
      </p:sp>
      <p:sp>
        <p:nvSpPr>
          <p:cNvPr id="7" name="TextBox 6"/>
          <p:cNvSpPr txBox="1"/>
          <p:nvPr/>
        </p:nvSpPr>
        <p:spPr>
          <a:xfrm>
            <a:off x="8996609" y="4502039"/>
            <a:ext cx="3195391" cy="461665"/>
          </a:xfrm>
          <a:prstGeom prst="rect">
            <a:avLst/>
          </a:prstGeom>
          <a:noFill/>
        </p:spPr>
        <p:txBody>
          <a:bodyPr wrap="square" rtlCol="0">
            <a:spAutoFit/>
          </a:bodyPr>
          <a:lstStyle/>
          <a:p>
            <a:r>
              <a:rPr lang="en-US" sz="1200" b="1" i="1" dirty="0">
                <a:solidFill>
                  <a:schemeClr val="bg1"/>
                </a:solidFill>
              </a:rPr>
              <a:t>Plot Methodology </a:t>
            </a:r>
            <a:r>
              <a:rPr lang="en-US" sz="1200" dirty="0">
                <a:solidFill>
                  <a:schemeClr val="bg1"/>
                </a:solidFill>
              </a:rPr>
              <a:t>	: Segmented Column plots</a:t>
            </a:r>
          </a:p>
          <a:p>
            <a:r>
              <a:rPr lang="en-US" sz="1200" b="1" i="1" dirty="0">
                <a:solidFill>
                  <a:schemeClr val="bg1"/>
                </a:solidFill>
              </a:rPr>
              <a:t>Aggregation</a:t>
            </a:r>
            <a:r>
              <a:rPr lang="en-US" sz="1200" dirty="0">
                <a:solidFill>
                  <a:schemeClr val="bg1"/>
                </a:solidFill>
              </a:rPr>
              <a:t>		: Various  (as per plot)</a:t>
            </a:r>
          </a:p>
        </p:txBody>
      </p:sp>
      <p:sp>
        <p:nvSpPr>
          <p:cNvPr id="8" name="TextBox 7"/>
          <p:cNvSpPr txBox="1"/>
          <p:nvPr/>
        </p:nvSpPr>
        <p:spPr>
          <a:xfrm>
            <a:off x="6500728" y="4783653"/>
            <a:ext cx="5576971" cy="1846659"/>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G(12)</a:t>
            </a:r>
          </a:p>
          <a:p>
            <a:pPr algn="just"/>
            <a:r>
              <a:rPr lang="en-US" sz="1400" dirty="0">
                <a:solidFill>
                  <a:schemeClr val="bg1"/>
                </a:solidFill>
              </a:rPr>
              <a:t>Education (1 = </a:t>
            </a:r>
            <a:r>
              <a:rPr lang="en-US" sz="1400" dirty="0" err="1">
                <a:solidFill>
                  <a:schemeClr val="bg1"/>
                </a:solidFill>
              </a:rPr>
              <a:t>BelowCollege</a:t>
            </a:r>
            <a:r>
              <a:rPr lang="en-US" sz="1400" dirty="0">
                <a:solidFill>
                  <a:schemeClr val="bg1"/>
                </a:solidFill>
              </a:rPr>
              <a:t>, 5 = Doctor/PhD) has similar attrition rate across different levels (~ 15-18%)</a:t>
            </a:r>
            <a:endParaRPr lang="en-US" sz="1400" b="1" i="1" u="sng" dirty="0">
              <a:solidFill>
                <a:schemeClr val="bg1"/>
              </a:solidFill>
            </a:endParaRPr>
          </a:p>
          <a:p>
            <a:endParaRPr lang="en-US" dirty="0">
              <a:solidFill>
                <a:schemeClr val="bg1"/>
              </a:solidFill>
            </a:endParaRPr>
          </a:p>
          <a:p>
            <a:r>
              <a:rPr lang="en-US" dirty="0">
                <a:solidFill>
                  <a:schemeClr val="bg1"/>
                </a:solidFill>
              </a:rPr>
              <a:t>G(13)</a:t>
            </a:r>
          </a:p>
          <a:p>
            <a:pPr algn="just"/>
            <a:r>
              <a:rPr lang="en-US" sz="1400" dirty="0" err="1">
                <a:solidFill>
                  <a:schemeClr val="bg1"/>
                </a:solidFill>
              </a:rPr>
              <a:t>JobLevel</a:t>
            </a:r>
            <a:r>
              <a:rPr lang="en-US" sz="1400" dirty="0">
                <a:solidFill>
                  <a:schemeClr val="bg1"/>
                </a:solidFill>
              </a:rPr>
              <a:t>, also has similar attrition rate across different levels.</a:t>
            </a:r>
            <a:endParaRPr lang="en-US" sz="1400" b="1" i="1" u="sng" dirty="0">
              <a:solidFill>
                <a:schemeClr val="bg1"/>
              </a:solidFill>
            </a:endParaRPr>
          </a:p>
        </p:txBody>
      </p:sp>
      <p:pic>
        <p:nvPicPr>
          <p:cNvPr id="4" name="Picture 3"/>
          <p:cNvPicPr>
            <a:picLocks noChangeAspect="1"/>
          </p:cNvPicPr>
          <p:nvPr/>
        </p:nvPicPr>
        <p:blipFill>
          <a:blip r:embed="rId2"/>
          <a:stretch>
            <a:fillRect/>
          </a:stretch>
        </p:blipFill>
        <p:spPr>
          <a:xfrm>
            <a:off x="6314914" y="1152371"/>
            <a:ext cx="5877086" cy="3351882"/>
          </a:xfrm>
          <a:prstGeom prst="rect">
            <a:avLst/>
          </a:prstGeom>
        </p:spPr>
      </p:pic>
      <p:sp>
        <p:nvSpPr>
          <p:cNvPr id="9" name="TextBox 8"/>
          <p:cNvSpPr txBox="1"/>
          <p:nvPr/>
        </p:nvSpPr>
        <p:spPr>
          <a:xfrm>
            <a:off x="270054" y="1114279"/>
            <a:ext cx="5825945" cy="2062103"/>
          </a:xfrm>
          <a:prstGeom prst="rect">
            <a:avLst/>
          </a:prstGeom>
          <a:noFill/>
        </p:spPr>
        <p:txBody>
          <a:bodyPr wrap="square" rtlCol="0">
            <a:spAutoFit/>
          </a:bodyPr>
          <a:lstStyle/>
          <a:p>
            <a:r>
              <a:rPr lang="en-US" b="1" i="1" dirty="0">
                <a:solidFill>
                  <a:schemeClr val="bg1"/>
                </a:solidFill>
              </a:rPr>
              <a:t>Inference :</a:t>
            </a:r>
          </a:p>
          <a:p>
            <a:r>
              <a:rPr lang="en-US" dirty="0">
                <a:solidFill>
                  <a:schemeClr val="bg1"/>
                </a:solidFill>
              </a:rPr>
              <a:t>G(08) – </a:t>
            </a:r>
            <a:r>
              <a:rPr lang="en-US" dirty="0" err="1">
                <a:solidFill>
                  <a:schemeClr val="bg1"/>
                </a:solidFill>
              </a:rPr>
              <a:t>TotalOffs</a:t>
            </a:r>
            <a:r>
              <a:rPr lang="en-US" dirty="0">
                <a:solidFill>
                  <a:schemeClr val="bg1"/>
                </a:solidFill>
              </a:rPr>
              <a:t> &amp; G(11) – </a:t>
            </a:r>
            <a:r>
              <a:rPr lang="en-US" dirty="0" err="1">
                <a:solidFill>
                  <a:schemeClr val="bg1"/>
                </a:solidFill>
              </a:rPr>
              <a:t>DistanceFromHome</a:t>
            </a:r>
            <a:endParaRPr lang="en-US" dirty="0">
              <a:solidFill>
                <a:schemeClr val="bg1"/>
              </a:solidFill>
            </a:endParaRPr>
          </a:p>
          <a:p>
            <a:pPr algn="just"/>
            <a:r>
              <a:rPr lang="en-US" sz="1400" dirty="0">
                <a:solidFill>
                  <a:schemeClr val="bg1"/>
                </a:solidFill>
              </a:rPr>
              <a:t>Attrition based on </a:t>
            </a:r>
            <a:r>
              <a:rPr lang="en-US" sz="1400" dirty="0" err="1">
                <a:solidFill>
                  <a:schemeClr val="bg1"/>
                </a:solidFill>
              </a:rPr>
              <a:t>TotalOffs</a:t>
            </a:r>
            <a:r>
              <a:rPr lang="en-US" sz="1400" dirty="0">
                <a:solidFill>
                  <a:schemeClr val="bg1"/>
                </a:solidFill>
              </a:rPr>
              <a:t> is has similar distribution across different number of offs. </a:t>
            </a:r>
            <a:r>
              <a:rPr lang="en-US" sz="1400" dirty="0" err="1">
                <a:solidFill>
                  <a:schemeClr val="bg1"/>
                </a:solidFill>
              </a:rPr>
              <a:t>DistanceFromHome</a:t>
            </a:r>
            <a:r>
              <a:rPr lang="en-US" sz="1400" dirty="0">
                <a:solidFill>
                  <a:schemeClr val="bg1"/>
                </a:solidFill>
              </a:rPr>
              <a:t> presents a mixed pattern about attrition.</a:t>
            </a:r>
            <a:endParaRPr lang="en-US" sz="1400" b="1" i="1" u="sng" dirty="0">
              <a:solidFill>
                <a:schemeClr val="bg1"/>
              </a:solidFill>
            </a:endParaRPr>
          </a:p>
          <a:p>
            <a:endParaRPr lang="en-US" dirty="0">
              <a:solidFill>
                <a:schemeClr val="bg1"/>
              </a:solidFill>
            </a:endParaRPr>
          </a:p>
          <a:p>
            <a:r>
              <a:rPr lang="en-US" dirty="0">
                <a:solidFill>
                  <a:schemeClr val="bg1"/>
                </a:solidFill>
              </a:rPr>
              <a:t>G(10) – </a:t>
            </a:r>
            <a:r>
              <a:rPr lang="en-US" dirty="0" err="1">
                <a:solidFill>
                  <a:schemeClr val="bg1"/>
                </a:solidFill>
              </a:rPr>
              <a:t>PercentageWorkingHours</a:t>
            </a:r>
            <a:r>
              <a:rPr lang="en-US" dirty="0">
                <a:solidFill>
                  <a:schemeClr val="bg1"/>
                </a:solidFill>
              </a:rPr>
              <a:t> &amp; G(10) - Age</a:t>
            </a:r>
          </a:p>
          <a:p>
            <a:pPr algn="just"/>
            <a:r>
              <a:rPr lang="en-US" sz="1400" dirty="0">
                <a:solidFill>
                  <a:schemeClr val="bg1"/>
                </a:solidFill>
              </a:rPr>
              <a:t>Higher Percentage working clearly have higher attrition rate. Attrition among employees &lt; 32 years is higher as compared to senior employees</a:t>
            </a:r>
            <a:endParaRPr lang="en-US" sz="1400" b="1" i="1" u="sng" dirty="0">
              <a:solidFill>
                <a:schemeClr val="bg1"/>
              </a:solidFill>
            </a:endParaRPr>
          </a:p>
        </p:txBody>
      </p:sp>
      <p:pic>
        <p:nvPicPr>
          <p:cNvPr id="10" name="Picture 9"/>
          <p:cNvPicPr>
            <a:picLocks noChangeAspect="1"/>
          </p:cNvPicPr>
          <p:nvPr/>
        </p:nvPicPr>
        <p:blipFill>
          <a:blip r:embed="rId3"/>
          <a:stretch>
            <a:fillRect/>
          </a:stretch>
        </p:blipFill>
        <p:spPr>
          <a:xfrm>
            <a:off x="270054" y="3391827"/>
            <a:ext cx="5935876" cy="3389974"/>
          </a:xfrm>
          <a:prstGeom prst="rect">
            <a:avLst/>
          </a:prstGeom>
        </p:spPr>
      </p:pic>
    </p:spTree>
    <p:extLst>
      <p:ext uri="{BB962C8B-B14F-4D97-AF65-F5344CB8AC3E}">
        <p14:creationId xmlns:p14="http://schemas.microsoft.com/office/powerpoint/2010/main" val="38776870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2299</TotalTime>
  <Words>3161</Words>
  <Application>Microsoft Office PowerPoint</Application>
  <PresentationFormat>Widescreen</PresentationFormat>
  <Paragraphs>549</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Courier New</vt:lpstr>
      <vt:lpstr>Stencil</vt:lpstr>
      <vt:lpstr>Times New Roman</vt:lpstr>
      <vt:lpstr>Wingdings</vt:lpstr>
      <vt:lpstr>Office Theme</vt:lpstr>
      <vt:lpstr>1_Office Theme</vt:lpstr>
      <vt:lpstr>Attrition analysis A case study</vt:lpstr>
      <vt:lpstr>The Problem Statement</vt:lpstr>
      <vt:lpstr>Goals and Methodology</vt:lpstr>
      <vt:lpstr>Data Analysis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Outlier Treatment</vt:lpstr>
      <vt:lpstr>Outlier Treatment –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Anugraha Sinha</dc:creator>
  <cp:lastModifiedBy>Soumadiptya</cp:lastModifiedBy>
  <cp:revision>150</cp:revision>
  <dcterms:created xsi:type="dcterms:W3CDTF">2016-06-09T08:16:28Z</dcterms:created>
  <dcterms:modified xsi:type="dcterms:W3CDTF">2017-09-10T03:53:07Z</dcterms:modified>
</cp:coreProperties>
</file>