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8" r:id="rId3"/>
    <p:sldId id="264" r:id="rId4"/>
    <p:sldId id="265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1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5DF1-CECB-1E40-91F0-C10778717205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B44-1E9C-2545-8E07-1DC03533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A6B44-1E9C-2545-8E07-1DC035330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A6B44-1E9C-2545-8E07-1DC0353304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data transfer services in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data transfers on dataset level</a:t>
            </a:r>
          </a:p>
          <a:p>
            <a:r>
              <a:rPr lang="en-US" dirty="0"/>
              <a:t>Treat destination sites only as consumers</a:t>
            </a:r>
          </a:p>
          <a:p>
            <a:r>
              <a:rPr lang="en-US" dirty="0"/>
              <a:t>Lack of global network resource allocation among transfers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Consequences</a:t>
            </a:r>
            <a:r>
              <a:rPr lang="en-US" dirty="0"/>
              <a:t>:</a:t>
            </a:r>
          </a:p>
          <a:p>
            <a:r>
              <a:rPr lang="en-US" dirty="0"/>
              <a:t>Low concurrency</a:t>
            </a:r>
          </a:p>
          <a:p>
            <a:pPr>
              <a:buFont typeface="Arial" charset="0"/>
              <a:buChar char="•"/>
            </a:pPr>
            <a:r>
              <a:rPr lang="en-US" dirty="0"/>
              <a:t>Low link utilization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Long transfer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7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863" y="3503737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779" y="3575979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779" y="905156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661" y="979379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682" y="1059537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" name="Can 4"/>
          <p:cNvSpPr/>
          <p:nvPr/>
        </p:nvSpPr>
        <p:spPr>
          <a:xfrm>
            <a:off x="4278741" y="235438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>
            <a:off x="4217386" y="240584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>
            <a:off x="4156031" y="245730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78695" y="365515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150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301504" y="2906590"/>
            <a:ext cx="2258" cy="555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682" y="537664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5344" y="4473757"/>
            <a:ext cx="21013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417159" y="1379890"/>
            <a:ext cx="1084122" cy="243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4436" y="833401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40318" y="907624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3339" y="987782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58106" y="2337952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988" y="2412175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7009" y="2492333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720" y="1956421"/>
            <a:ext cx="578289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6133" y="2211085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5609" y="5319452"/>
            <a:ext cx="241069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993" y="5335778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60380" y="5564876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10358" y="5772697"/>
            <a:ext cx="1792729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9705" y="5562408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9245" y="2449834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95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01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76" y="2843105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7100" y="4175274"/>
            <a:ext cx="2764728" cy="95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7911" y="2600360"/>
            <a:ext cx="3003877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9076" y="3370099"/>
            <a:ext cx="4107493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9076" y="3367245"/>
            <a:ext cx="1976507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9074" y="3364777"/>
            <a:ext cx="569338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2507" y="5862262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5435" y="5850179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2540" y="2736043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4018" y="5910251"/>
            <a:ext cx="161848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4018" y="4363607"/>
            <a:ext cx="2472518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98" y="1126445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Phedex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99" y="249585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98" y="397109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397" y="1496599"/>
            <a:ext cx="1970285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398" y="1496599"/>
            <a:ext cx="1970284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397" y="1485724"/>
            <a:ext cx="1970285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6905" y="2686172"/>
            <a:ext cx="1280956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7329" y="1812117"/>
            <a:ext cx="1140054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52463" y="31883"/>
            <a:ext cx="10127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/>
              <a:t>Software </a:t>
            </a:r>
            <a:r>
              <a:rPr lang="en-GB" sz="3200" dirty="0" smtClean="0"/>
              <a:t>Defined </a:t>
            </a:r>
            <a:r>
              <a:rPr lang="en-GB" sz="3200" dirty="0" err="1" smtClean="0"/>
              <a:t>Exascale</a:t>
            </a:r>
            <a:r>
              <a:rPr lang="en-GB" sz="3200" dirty="0" smtClean="0"/>
              <a:t> </a:t>
            </a:r>
            <a:r>
              <a:rPr lang="en-GB" sz="3200" dirty="0"/>
              <a:t>Data </a:t>
            </a:r>
            <a:r>
              <a:rPr lang="en-GB" sz="3200" dirty="0"/>
              <a:t>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597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963" y="2001354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Decide sources for files all at once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flexibility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1386" y="2001354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File level 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No rush in deciding sources all at once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Leave room for better source selection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725574" y="2351643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4996" y="234941"/>
            <a:ext cx="10117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smtClean="0"/>
              <a:t>Software Defined </a:t>
            </a:r>
            <a:r>
              <a:rPr lang="en-GB" sz="3200" smtClean="0"/>
              <a:t>Exascale</a:t>
            </a:r>
            <a:r>
              <a:rPr lang="en-GB" sz="3200" dirty="0" smtClean="0"/>
              <a:t> </a:t>
            </a:r>
            <a:r>
              <a:rPr lang="en-GB" sz="3200" dirty="0"/>
              <a:t>Data Transfer Orchestrator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2544" y="1332854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86837" y="3350555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Destination sites are only consumers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386" y="3374293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Allow destination sites to be suppliers 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755736" y="3703156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37" y="4634237"/>
            <a:ext cx="5138737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No </a:t>
            </a:r>
            <a:r>
              <a:rPr lang="en-US" sz="2400" dirty="0"/>
              <a:t>network resource allocation scheme </a:t>
            </a: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link utilization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1386" y="4634237"/>
            <a:ext cx="5270500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GB" sz="2400" dirty="0"/>
              <a:t>Collect real-time network information</a:t>
            </a:r>
            <a:endParaRPr lang="en-US" altLang="en-US" sz="240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Dynamic rate allocation among transfers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End host rate limiting to enforce allocation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725574" y="5360845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7887" y="1332853"/>
            <a:ext cx="102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318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End-to-end orchestration </a:t>
            </a:r>
            <a:r>
              <a:rPr lang="en-GB" sz="2000" dirty="0"/>
              <a:t>of data flows involving multiple host groups at different domains,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RESTFul</a:t>
            </a:r>
            <a:r>
              <a:rPr lang="en-GB" sz="2000" b="1" dirty="0"/>
              <a:t>-API: </a:t>
            </a:r>
            <a:r>
              <a:rPr lang="en-GB" sz="2000" dirty="0"/>
              <a:t>allow users submit and manage transfer request through different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ALTO: </a:t>
            </a:r>
            <a:r>
              <a:rPr lang="en-GB" sz="2000" dirty="0"/>
              <a:t>collect minimal, real-time network information from different domains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ExaO</a:t>
            </a:r>
            <a:r>
              <a:rPr lang="en-GB" sz="2000" b="1" dirty="0"/>
              <a:t> Scheduler: </a:t>
            </a:r>
            <a:r>
              <a:rPr lang="en-GB" sz="2000" dirty="0"/>
              <a:t>centralized, efficient file-level source and rate co-scheduling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FDT: </a:t>
            </a:r>
            <a:r>
              <a:rPr lang="en-GB" sz="2000" dirty="0"/>
              <a:t>efficient data transfer tools on end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Monalisa</a:t>
            </a:r>
            <a:r>
              <a:rPr lang="en-GB" sz="2000" b="1" dirty="0"/>
              <a:t>: </a:t>
            </a:r>
            <a:r>
              <a:rPr lang="en-GB" sz="2000" dirty="0"/>
              <a:t>Distributed monitoring infrastructure for real time monitoring each flow,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Not CMS or HEP specific, </a:t>
            </a:r>
            <a:r>
              <a:rPr lang="en-GB" sz="20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Dataset distribution to N destination sites with M candidate source sites: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Maximal link utilization </a:t>
            </a:r>
            <a:r>
              <a:rPr lang="en-GB" sz="20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N/M times faster than dataset level scheduling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86497" y="65027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93455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91253" y="186361"/>
            <a:ext cx="5553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Case</a:t>
            </a:r>
            <a:r>
              <a:rPr lang="zh-CN" altLang="en-US" sz="3200" dirty="0"/>
              <a:t> </a:t>
            </a:r>
            <a:r>
              <a:rPr lang="en-US" altLang="zh-CN" sz="3200" dirty="0"/>
              <a:t>Study:</a:t>
            </a:r>
            <a:r>
              <a:rPr lang="zh-CN" altLang="en-US" sz="3200" dirty="0"/>
              <a:t> </a:t>
            </a:r>
            <a:r>
              <a:rPr lang="en-US" altLang="zh-CN" sz="3200" dirty="0"/>
              <a:t>Dataset</a:t>
            </a:r>
            <a:r>
              <a:rPr lang="zh-CN" altLang="en-US" sz="3200" dirty="0"/>
              <a:t> </a:t>
            </a:r>
            <a:r>
              <a:rPr lang="en-US" altLang="zh-CN" sz="3200" dirty="0"/>
              <a:t>Distribution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889286"/>
            <a:ext cx="10738750" cy="56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00050" y="2800350"/>
            <a:ext cx="4948855" cy="5847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x-none" altLang="x-none" sz="3200" dirty="0"/>
              <a:t>File-Level Scheduling (</a:t>
            </a:r>
            <a:r>
              <a:rPr lang="x-none" altLang="x-none" sz="3200" dirty="0" err="1"/>
              <a:t>ExaO</a:t>
            </a:r>
            <a:r>
              <a:rPr lang="x-none" altLang="x-none" sz="3200" dirty="0"/>
              <a:t>):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9265" y="198371"/>
            <a:ext cx="605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Dataset-Level</a:t>
            </a:r>
            <a:r>
              <a:rPr lang="zh-CN" altLang="en-US" sz="3200" dirty="0"/>
              <a:t> </a:t>
            </a:r>
            <a:r>
              <a:rPr lang="en-US" altLang="zh-CN" sz="3200" dirty="0"/>
              <a:t>Scheduling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PhEDEx</a:t>
            </a:r>
            <a:r>
              <a:rPr lang="en-US" altLang="zh-CN" sz="3200" dirty="0"/>
              <a:t>):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787843"/>
            <a:ext cx="7749996" cy="1586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2505075"/>
            <a:ext cx="395128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x-none" sz="2400" dirty="0"/>
              <a:t>Link Utilization: 1/7 = 14.29%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1401" y="3695700"/>
            <a:ext cx="381546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x-none" sz="2400" dirty="0"/>
              <a:t>Link Utilization: 6/7 = 85.71%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6" y="3581400"/>
            <a:ext cx="3853463" cy="2720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657600"/>
            <a:ext cx="3733024" cy="264435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flipH="1">
            <a:off x="4086225" y="3996055"/>
            <a:ext cx="1166095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x-none" sz="6000" dirty="0"/>
              <a:t>...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295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altLang="zh-CN" dirty="0"/>
              <a:t>User</a:t>
            </a:r>
            <a:r>
              <a:rPr lang="x-none" altLang="en-US" dirty="0"/>
              <a:t> </a:t>
            </a:r>
            <a:r>
              <a:rPr lang="x-none" altLang="zh-CN" dirty="0"/>
              <a:t>submits</a:t>
            </a:r>
            <a:r>
              <a:rPr lang="x-none" altLang="en-US" dirty="0"/>
              <a:t> </a:t>
            </a:r>
            <a:r>
              <a:rPr lang="x-none" altLang="zh-CN" dirty="0"/>
              <a:t>a</a:t>
            </a:r>
            <a:r>
              <a:rPr lang="x-none" altLang="en-US" dirty="0"/>
              <a:t> </a:t>
            </a:r>
            <a:r>
              <a:rPr lang="x-none" altLang="zh-CN" dirty="0"/>
              <a:t>request:</a:t>
            </a:r>
          </a:p>
          <a:p>
            <a:pPr marL="457200" lvl="1" indent="0">
              <a:buNone/>
            </a:pPr>
            <a:r>
              <a:rPr lang="x-none" altLang="zh-CN" dirty="0"/>
              <a:t>	{</a:t>
            </a:r>
          </a:p>
          <a:p>
            <a:pPr marL="457200" lvl="1" indent="0">
              <a:buNone/>
            </a:pPr>
            <a:r>
              <a:rPr lang="x-none" altLang="zh-CN" dirty="0"/>
              <a:t>		“</a:t>
            </a:r>
            <a:r>
              <a:rPr lang="x-none" altLang="x-none" dirty="0"/>
              <a:t>DatasetName</a:t>
            </a:r>
            <a:r>
              <a:rPr lang="x-none" altLang="zh-CN" dirty="0"/>
              <a:t>”:</a:t>
            </a:r>
            <a:r>
              <a:rPr lang="x-none" altLang="en-US" dirty="0"/>
              <a:t> </a:t>
            </a:r>
            <a:r>
              <a:rPr lang="x-none" altLang="zh-CN" dirty="0"/>
              <a:t>“A”,</a:t>
            </a:r>
          </a:p>
          <a:p>
            <a:pPr marL="457200" lvl="1" indent="0">
              <a:buNone/>
            </a:pPr>
            <a:r>
              <a:rPr lang="x-none" altLang="x-none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dirty="0"/>
              <a:t>	}</a:t>
            </a:r>
          </a:p>
          <a:p>
            <a:pPr>
              <a:buFont typeface="Arial" charset="0"/>
              <a:buChar char="•"/>
            </a:pPr>
            <a:r>
              <a:rPr lang="x-none" dirty="0"/>
              <a:t>ExaO receives this requests and makes online file-level scheduling decisions to maximize network utilization</a:t>
            </a:r>
          </a:p>
          <a:p>
            <a:pPr>
              <a:buFont typeface="Arial" charset="0"/>
              <a:buChar char="•"/>
            </a:pPr>
            <a:r>
              <a:rPr lang="x-none" dirty="0"/>
              <a:t>Audience visualize the status of file transfers through </a:t>
            </a:r>
            <a:r>
              <a:rPr lang="x-none" dirty="0" err="1"/>
              <a:t>Monalisa</a:t>
            </a:r>
            <a:r>
              <a:rPr lang="x-none" dirty="0"/>
              <a:t> and high link utilization through testbed UI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253" y="186361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344</Words>
  <Application>Microsoft Macintosh PowerPoint</Application>
  <PresentationFormat>Widescreen</PresentationFormat>
  <Paragraphs>93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DengXian</vt:lpstr>
      <vt:lpstr>Arial</vt:lpstr>
      <vt:lpstr>Office Theme</vt:lpstr>
      <vt:lpstr>Current data transfer services in CMS</vt:lpstr>
      <vt:lpstr>PowerPoint Presentation</vt:lpstr>
      <vt:lpstr>PowerPoint Presentation</vt:lpstr>
      <vt:lpstr>Software Defined Data Transfer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Xiang</dc:creator>
  <cp:lastModifiedBy>Qiao Xiang</cp:lastModifiedBy>
  <cp:revision>96</cp:revision>
  <dcterms:created xsi:type="dcterms:W3CDTF">2016-11-10T10:23:16Z</dcterms:created>
  <dcterms:modified xsi:type="dcterms:W3CDTF">2016-11-11T20:04:45Z</dcterms:modified>
</cp:coreProperties>
</file>