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70" r:id="rId3"/>
    <p:sldId id="271" r:id="rId4"/>
    <p:sldId id="269" r:id="rId5"/>
    <p:sldId id="258" r:id="rId6"/>
    <p:sldId id="259" r:id="rId7"/>
    <p:sldId id="267" r:id="rId8"/>
    <p:sldId id="268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1"/>
    <p:restoredTop sz="94648"/>
  </p:normalViewPr>
  <p:slideViewPr>
    <p:cSldViewPr snapToGrid="0" snapToObjects="1">
      <p:cViewPr varScale="1">
        <p:scale>
          <a:sx n="82" d="100"/>
          <a:sy n="82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5DF1-CECB-1E40-91F0-C10778717205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B44-1E9C-2545-8E07-1DC03533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33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63CF-BA54-D549-9D5C-B7FFE81D7A9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</a:t>
            </a:r>
            <a:r>
              <a:rPr lang="en-US" dirty="0"/>
              <a:t>transfer services in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altLang="zh-CN" sz="2800" dirty="0" smtClean="0"/>
              <a:t>Decide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D</a:t>
            </a:r>
            <a:r>
              <a:rPr lang="en-US" sz="2800" dirty="0" smtClean="0"/>
              <a:t>estination </a:t>
            </a:r>
            <a:r>
              <a:rPr lang="en-US" sz="2800" dirty="0"/>
              <a:t>sites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treated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only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consumers</a:t>
            </a:r>
            <a:endParaRPr lang="en-US" sz="2800" dirty="0"/>
          </a:p>
          <a:p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sz="2800" dirty="0" smtClean="0"/>
              <a:t>Lack </a:t>
            </a:r>
            <a:r>
              <a:rPr lang="en-US" sz="2800" dirty="0"/>
              <a:t>of </a:t>
            </a:r>
            <a:r>
              <a:rPr lang="en-US" altLang="zh-CN" sz="2800" dirty="0" smtClean="0"/>
              <a:t>real-time,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global </a:t>
            </a:r>
            <a:r>
              <a:rPr lang="en-US" sz="2800" dirty="0"/>
              <a:t>network </a:t>
            </a:r>
            <a:r>
              <a:rPr lang="en-US" altLang="zh-CN" sz="2800" dirty="0" smtClean="0"/>
              <a:t>view</a:t>
            </a:r>
          </a:p>
          <a:p>
            <a:pPr lvl="1"/>
            <a:r>
              <a:rPr lang="en-US" altLang="zh-CN" sz="2800" dirty="0" smtClean="0"/>
              <a:t>No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allocation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</a:t>
            </a:r>
            <a:endParaRPr lang="en-US" altLang="zh-CN" sz="2800" dirty="0" smtClean="0"/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477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963" y="2001354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Decide sources for files all at once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flexibility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1386" y="2001354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File level 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No rush in deciding sources all at once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Leave room for better source selection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725574" y="2351643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2985" y="234941"/>
            <a:ext cx="864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US" altLang="zh-CN" sz="3200" dirty="0" smtClean="0"/>
              <a:t>Software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Defined</a:t>
            </a:r>
            <a:r>
              <a:rPr lang="zh-CN" altLang="en-US" sz="3200" dirty="0" smtClean="0"/>
              <a:t> </a:t>
            </a:r>
            <a:r>
              <a:rPr lang="en-GB" sz="3200" dirty="0" smtClean="0"/>
              <a:t>Data </a:t>
            </a:r>
            <a:r>
              <a:rPr lang="en-GB" sz="3200" dirty="0"/>
              <a:t>Transfer Orchestrator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2544" y="1332854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586837" y="3350555"/>
            <a:ext cx="5138737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Destination sites are only consumers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11386" y="3374293"/>
            <a:ext cx="5270500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Allow destination sites to be suppliers 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755736" y="3703156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37" y="4634237"/>
            <a:ext cx="5138737" cy="2677656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No </a:t>
            </a:r>
            <a:r>
              <a:rPr lang="en-US" sz="2400" dirty="0"/>
              <a:t>network resource allocation scheme </a:t>
            </a: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>
                <a:latin typeface="+mn-lt"/>
              </a:rPr>
              <a:t>Low link </a:t>
            </a:r>
            <a:r>
              <a:rPr lang="en-US" altLang="en-US" sz="2400" dirty="0" smtClean="0">
                <a:latin typeface="+mn-lt"/>
              </a:rPr>
              <a:t>utilization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2400" dirty="0" smtClean="0">
                <a:latin typeface="+mn-lt"/>
              </a:rPr>
              <a:t>TODO: path, routing </a:t>
            </a:r>
            <a:r>
              <a:rPr lang="en-US" altLang="en-US" sz="2400" smtClean="0">
                <a:latin typeface="+mn-lt"/>
              </a:rPr>
              <a:t>state abstraction, etc.</a:t>
            </a: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2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11386" y="4634237"/>
            <a:ext cx="5270500" cy="193899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GB" sz="2400" dirty="0"/>
              <a:t>Collect real-time network information</a:t>
            </a:r>
            <a:endParaRPr lang="en-US" altLang="en-US" sz="2400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Dynamic rate allocation among transfers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sz="2400" dirty="0"/>
              <a:t>End host rate limiting to enforce allocation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725574" y="5360845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7887" y="1332853"/>
            <a:ext cx="102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318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798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199" y="1052945"/>
            <a:ext cx="11242964" cy="51240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computing can benefit from super efficient and super flexible infrastructures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networks are not flexible, leading to inefficient network resources usage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Emergence of SDN promises super efficient and flexible networks but current SDN control programming systems are low level, limited (machine code age…)</a:t>
            </a:r>
          </a:p>
        </p:txBody>
      </p:sp>
      <p:graphicFrame>
        <p:nvGraphicFramePr>
          <p:cNvPr id="90" name="Shape 90"/>
          <p:cNvGraphicFramePr/>
          <p:nvPr/>
        </p:nvGraphicFramePr>
        <p:xfrm>
          <a:off x="1505526" y="2928691"/>
          <a:ext cx="9661225" cy="2844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48900"/>
                <a:gridCol w="51123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Key feature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Issue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SDN programmer manually generates OpenFlow rules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OpenFlow is a low level, complex computation model: it does not even support logic negation, and hence needs priority to simulate logic negation, it supports only layer 2 to layer 4, but many decisions may depend on higher layers 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SDN programmer uses </a:t>
                      </a:r>
                      <a:r>
                        <a:rPr lang="en-US" sz="1800" i="1"/>
                        <a:t>incremental programming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Complex manual tracking of execution dependency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Manual cleanup, re-execute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[TODO: Add more]…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61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13184" y="5698364"/>
            <a:ext cx="429110" cy="431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34970" y="5709653"/>
            <a:ext cx="429110" cy="43198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94743" y="5728632"/>
            <a:ext cx="719092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15495" y="5743408"/>
            <a:ext cx="1121914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Destination</a:t>
            </a:r>
            <a:endParaRPr lang="en-US" sz="2000" b="1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950618" y="6477047"/>
            <a:ext cx="781745" cy="85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45571" y="6266194"/>
            <a:ext cx="2150618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100GB/s full duplex link</a:t>
            </a:r>
            <a:endParaRPr lang="en-US" sz="2000" b="1" dirty="0"/>
          </a:p>
        </p:txBody>
      </p:sp>
      <p:pic>
        <p:nvPicPr>
          <p:cNvPr id="4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79913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2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238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7" y="2898818"/>
            <a:ext cx="541383" cy="559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7215" y="2136818"/>
            <a:ext cx="541383" cy="559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5748" y="3680167"/>
            <a:ext cx="541383" cy="559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5" y="4461517"/>
            <a:ext cx="541383" cy="559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2867595"/>
            <a:ext cx="541383" cy="559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2" y="3691250"/>
            <a:ext cx="541383" cy="559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4472600"/>
            <a:ext cx="541383" cy="55969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549878" y="315078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40982" y="3918415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49878" y="470037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48302" y="3188637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353988" y="3969986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348302" y="475133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76909" y="2685425"/>
            <a:ext cx="2" cy="11459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6604" y="3169385"/>
            <a:ext cx="1392236" cy="68505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49932" y="3960011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46604" y="4036402"/>
            <a:ext cx="1451560" cy="6057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27646" y="3936577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6856" y="3188638"/>
            <a:ext cx="1268366" cy="6758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36856" y="4013403"/>
            <a:ext cx="1270359" cy="76205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30451" y="173670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0224" y="2980619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2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90223" y="375475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90223" y="4528010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4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904959" y="296159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5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904958" y="3735735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6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04958" y="4508987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71367" y="259901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SW1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7549" y="341218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SW2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71366" y="419437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SW3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596199" y="259039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SW5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602381" y="340356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SW6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596198" y="418575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SW7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78590" y="3316873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SW4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78628" y="1336598"/>
            <a:ext cx="315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</a:t>
            </a:r>
            <a:r>
              <a:rPr lang="en-US" sz="2000" b="1" dirty="0" smtClean="0"/>
              <a:t>(3000 </a:t>
            </a:r>
            <a:r>
              <a:rPr lang="en-US" sz="2000" b="1" dirty="0" smtClean="0"/>
              <a:t>50GB files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81" name="Rectangle 80"/>
          <p:cNvSpPr/>
          <p:nvPr/>
        </p:nvSpPr>
        <p:spPr>
          <a:xfrm>
            <a:off x="592648" y="392500"/>
            <a:ext cx="1140613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Case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Study: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Distribution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Dataset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X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to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All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the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Sites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54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65" y="198371"/>
            <a:ext cx="83311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Dataset-Level Scheduling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in </a:t>
            </a: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PhEDEx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92924" y="3934815"/>
            <a:ext cx="2547921" cy="909971"/>
            <a:chOff x="712302" y="762637"/>
            <a:chExt cx="2547921" cy="909971"/>
          </a:xfrm>
        </p:grpSpPr>
        <p:sp>
          <p:nvSpPr>
            <p:cNvPr id="10" name="TextBox 9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2</a:t>
              </a:r>
              <a:endParaRPr lang="en-US" sz="20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8" name="Straight Connector 7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892924" y="4945338"/>
            <a:ext cx="2547921" cy="909971"/>
            <a:chOff x="712302" y="762637"/>
            <a:chExt cx="2547921" cy="909971"/>
          </a:xfrm>
        </p:grpSpPr>
        <p:sp>
          <p:nvSpPr>
            <p:cNvPr id="51" name="TextBox 50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5</a:t>
              </a:r>
              <a:endParaRPr lang="en-US" sz="2000" b="1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56" name="Straight Connector 55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679771" y="3929289"/>
            <a:ext cx="2547921" cy="909971"/>
            <a:chOff x="712302" y="762637"/>
            <a:chExt cx="2547921" cy="909971"/>
          </a:xfrm>
        </p:grpSpPr>
        <p:sp>
          <p:nvSpPr>
            <p:cNvPr id="60" name="TextBox 59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3</a:t>
              </a:r>
              <a:endParaRPr lang="en-US" sz="2000" b="1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65" name="Straight Connector 64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679771" y="4944297"/>
            <a:ext cx="2547921" cy="909971"/>
            <a:chOff x="712302" y="762637"/>
            <a:chExt cx="2547921" cy="909971"/>
          </a:xfrm>
        </p:grpSpPr>
        <p:sp>
          <p:nvSpPr>
            <p:cNvPr id="69" name="TextBox 68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6</a:t>
              </a:r>
              <a:endParaRPr lang="en-US" sz="20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74" name="Straight Connector 73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6515276" y="3907493"/>
            <a:ext cx="2547921" cy="909971"/>
            <a:chOff x="712302" y="762637"/>
            <a:chExt cx="2547921" cy="909971"/>
          </a:xfrm>
        </p:grpSpPr>
        <p:sp>
          <p:nvSpPr>
            <p:cNvPr id="78" name="TextBox 77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4</a:t>
              </a:r>
              <a:endParaRPr lang="en-US" sz="2000" b="1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83" name="Straight Connector 82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515276" y="4917999"/>
            <a:ext cx="2547921" cy="909971"/>
            <a:chOff x="712302" y="762637"/>
            <a:chExt cx="2547921" cy="909971"/>
          </a:xfrm>
        </p:grpSpPr>
        <p:sp>
          <p:nvSpPr>
            <p:cNvPr id="87" name="TextBox 86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Site 7</a:t>
              </a:r>
              <a:endParaRPr lang="en-US" sz="2000" b="1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92" name="Straight Connector 91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9571584" y="4475293"/>
                <a:ext cx="2167516" cy="1154227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/>
                  <a:t>Link Utilization</a:t>
                </a:r>
                <a:r>
                  <a:rPr lang="en-US" sz="24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=14.29%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84" y="4475293"/>
                <a:ext cx="2167516" cy="1154227"/>
              </a:xfrm>
              <a:prstGeom prst="rect">
                <a:avLst/>
              </a:prstGeom>
              <a:blipFill rotWithShape="0">
                <a:blip r:embed="rId3"/>
                <a:stretch>
                  <a:fillRect l="-3652" t="-4233" r="-3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ontent Placeholder 2"/>
          <p:cNvSpPr>
            <a:spLocks noGrp="1"/>
          </p:cNvSpPr>
          <p:nvPr>
            <p:ph idx="1"/>
          </p:nvPr>
        </p:nvSpPr>
        <p:spPr>
          <a:xfrm>
            <a:off x="791292" y="1013578"/>
            <a:ext cx="10836264" cy="2817498"/>
          </a:xfrm>
        </p:spPr>
        <p:txBody>
          <a:bodyPr>
            <a:normAutofit/>
          </a:bodyPr>
          <a:lstStyle/>
          <a:p>
            <a:r>
              <a:rPr lang="en-US" dirty="0" smtClean="0"/>
              <a:t>Only Site 1 is the source</a:t>
            </a:r>
          </a:p>
          <a:p>
            <a:r>
              <a:rPr lang="en-US" sz="2800" dirty="0" smtClean="0"/>
              <a:t>Site 1 sends all 3000 files to each destination site</a:t>
            </a:r>
          </a:p>
          <a:p>
            <a:pPr lvl="1"/>
            <a:r>
              <a:rPr lang="en-US" dirty="0" smtClean="0"/>
              <a:t>Scheduling decision: (File K, site 1, site X)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K=1,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r>
              <a:rPr lang="en-US" altLang="zh-CN" dirty="0" smtClean="0"/>
              <a:t>=2,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endParaRPr lang="en-US" sz="2400" dirty="0" smtClean="0"/>
          </a:p>
          <a:p>
            <a:r>
              <a:rPr lang="en-US" dirty="0" smtClean="0"/>
              <a:t>Leaves the bandwidth allocation to TCP</a:t>
            </a:r>
          </a:p>
          <a:p>
            <a:pPr lvl="1"/>
            <a:r>
              <a:rPr lang="en-US" altLang="zh-CN" dirty="0" smtClean="0"/>
              <a:t>Fair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site-to-site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100/6=16.7GB/s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9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1488" y="507708"/>
            <a:ext cx="1164902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 smtClean="0"/>
              <a:t>Software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Defined</a:t>
            </a:r>
            <a:r>
              <a:rPr lang="zh-CN" altLang="en-US" dirty="0" smtClean="0"/>
              <a:t> </a:t>
            </a:r>
            <a:r>
              <a:rPr lang="en-GB" dirty="0" smtClean="0"/>
              <a:t>Data </a:t>
            </a:r>
            <a:r>
              <a:rPr lang="en-GB" dirty="0"/>
              <a:t>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10877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863" y="3503737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779" y="3575979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779" y="905156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661" y="979379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682" y="1059537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7446" y="2373329"/>
            <a:ext cx="661592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695" y="365515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150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60112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682" y="537664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5344" y="4473757"/>
            <a:ext cx="21013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6070" y="1421786"/>
            <a:ext cx="1211576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4436" y="833401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40318" y="907624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3339" y="987782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58106" y="2337952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988" y="2412175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7009" y="2492333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720" y="1956421"/>
            <a:ext cx="578289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6133" y="2211085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5609" y="5319452"/>
            <a:ext cx="241069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993" y="5335778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60380" y="5564876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10358" y="5772697"/>
            <a:ext cx="1792729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9705" y="5562408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9245" y="2449834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95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01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76" y="2843105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7100" y="4175274"/>
            <a:ext cx="2764728" cy="95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7911" y="2600360"/>
            <a:ext cx="3003877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9076" y="3370099"/>
            <a:ext cx="4107493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9076" y="3367245"/>
            <a:ext cx="1976507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9074" y="3364777"/>
            <a:ext cx="569338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2507" y="5862262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5435" y="5850179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2540" y="2736043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4018" y="5910251"/>
            <a:ext cx="161848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4018" y="4363607"/>
            <a:ext cx="2472518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98" y="1126445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99" y="249585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98" y="397109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397" y="1496599"/>
            <a:ext cx="1970285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398" y="1496599"/>
            <a:ext cx="1970284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397" y="1485724"/>
            <a:ext cx="1970285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6905" y="2686172"/>
            <a:ext cx="1280956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7329" y="1812117"/>
            <a:ext cx="1140054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93635" y="98259"/>
            <a:ext cx="864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US" altLang="zh-CN" sz="3200" dirty="0" smtClean="0"/>
              <a:t>Software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Defined</a:t>
            </a:r>
            <a:r>
              <a:rPr lang="zh-CN" altLang="en-US" sz="3200" dirty="0" smtClean="0"/>
              <a:t> </a:t>
            </a:r>
            <a:r>
              <a:rPr lang="en-GB" sz="3200" dirty="0" smtClean="0"/>
              <a:t>Data </a:t>
            </a:r>
            <a:r>
              <a:rPr lang="en-GB" sz="3200" dirty="0"/>
              <a:t>Transfer Orchestrator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9537861" y="3079814"/>
            <a:ext cx="416806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30926" y="3522824"/>
            <a:ext cx="1143387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5619" y="3520532"/>
            <a:ext cx="593229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221" y="1894167"/>
            <a:ext cx="1935364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9434" y="2085714"/>
            <a:ext cx="158964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Requests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written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1209" y="718790"/>
            <a:ext cx="118129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3530" y="4261467"/>
            <a:ext cx="1620027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5255" y="1717597"/>
            <a:ext cx="142727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50658" y="3264136"/>
            <a:ext cx="168101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296972" y="1590036"/>
            <a:ext cx="1211576" cy="781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34035" y="1533688"/>
            <a:ext cx="112973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086435" y="1686088"/>
            <a:ext cx="112973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End-to-end orchestration </a:t>
            </a:r>
            <a:r>
              <a:rPr lang="en-GB" sz="2000" dirty="0"/>
              <a:t>of data flows involving multiple host groups at different domains,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RESTFul</a:t>
            </a:r>
            <a:r>
              <a:rPr lang="en-GB" sz="2000" b="1" dirty="0"/>
              <a:t>-API: </a:t>
            </a:r>
            <a:r>
              <a:rPr lang="en-GB" sz="2000" dirty="0"/>
              <a:t>allow users submit and manage transfer request through different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ALTO: </a:t>
            </a:r>
            <a:r>
              <a:rPr lang="en-GB" sz="2000" dirty="0"/>
              <a:t>collect minimal, real-time network information from different domains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ExaO</a:t>
            </a:r>
            <a:r>
              <a:rPr lang="en-GB" sz="2000" b="1" dirty="0"/>
              <a:t> Scheduler: </a:t>
            </a:r>
            <a:r>
              <a:rPr lang="en-GB" sz="2000" dirty="0"/>
              <a:t>centralized, efficient file-level source and rate co-scheduling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FDT: </a:t>
            </a:r>
            <a:r>
              <a:rPr lang="en-GB" sz="2000" dirty="0"/>
              <a:t>efficient data transfer tools on end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 err="1"/>
              <a:t>Monalisa</a:t>
            </a:r>
            <a:r>
              <a:rPr lang="en-GB" sz="2000" b="1" dirty="0"/>
              <a:t>: </a:t>
            </a:r>
            <a:r>
              <a:rPr lang="en-GB" sz="2000" dirty="0"/>
              <a:t>Distributed monitoring infrastructure for real time monitoring each flow, transfer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Not CMS or HEP specific, </a:t>
            </a:r>
            <a:r>
              <a:rPr lang="en-GB" sz="20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Dataset distribution to N </a:t>
            </a:r>
            <a:r>
              <a:rPr lang="en-GB" sz="2000" dirty="0" smtClean="0"/>
              <a:t>destination: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Maximal link utilization </a:t>
            </a:r>
            <a:r>
              <a:rPr lang="en-GB" sz="20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</a:t>
            </a:r>
            <a:r>
              <a:rPr lang="en-GB" sz="2000" b="1" dirty="0" smtClean="0"/>
              <a:t> </a:t>
            </a:r>
            <a:r>
              <a:rPr lang="en-GB" sz="2000" b="1" dirty="0"/>
              <a:t>times faster than dataset level scheduling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86497" y="65027"/>
            <a:ext cx="72172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/>
              <a:t>ExaO</a:t>
            </a:r>
            <a:r>
              <a:rPr lang="en-GB" sz="3200" dirty="0"/>
              <a:t>: </a:t>
            </a:r>
            <a:r>
              <a:rPr lang="en-GB" sz="3200" dirty="0" err="1"/>
              <a:t>EXAscale</a:t>
            </a:r>
            <a:r>
              <a:rPr lang="en-GB" sz="3200" dirty="0"/>
              <a:t> 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9345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13184" y="5698364"/>
            <a:ext cx="429110" cy="431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34970" y="5709653"/>
            <a:ext cx="429110" cy="43198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94743" y="5728632"/>
            <a:ext cx="719092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15495" y="5743408"/>
            <a:ext cx="1121914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Destination</a:t>
            </a:r>
            <a:endParaRPr lang="en-US" sz="2000" b="1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950618" y="6477047"/>
            <a:ext cx="781745" cy="85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45571" y="6266194"/>
            <a:ext cx="2150618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100GB/s full duplex link</a:t>
            </a:r>
            <a:endParaRPr lang="en-US" sz="2000" b="1" dirty="0"/>
          </a:p>
        </p:txBody>
      </p:sp>
      <p:pic>
        <p:nvPicPr>
          <p:cNvPr id="4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79913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2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238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7" y="2898818"/>
            <a:ext cx="541383" cy="559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7215" y="2136818"/>
            <a:ext cx="541383" cy="559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5748" y="3680167"/>
            <a:ext cx="541383" cy="559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5" y="4461517"/>
            <a:ext cx="541383" cy="559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2867595"/>
            <a:ext cx="541383" cy="559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2" y="3691250"/>
            <a:ext cx="541383" cy="559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4472600"/>
            <a:ext cx="541383" cy="55969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549878" y="315078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40982" y="3918415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49878" y="470037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48302" y="3188637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353988" y="3969986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348302" y="475133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76909" y="2685425"/>
            <a:ext cx="2" cy="11459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6604" y="3169385"/>
            <a:ext cx="1392236" cy="68505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49932" y="3960011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46604" y="4036402"/>
            <a:ext cx="1451560" cy="6057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27646" y="3936577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6856" y="3188638"/>
            <a:ext cx="1268366" cy="6758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36856" y="4013403"/>
            <a:ext cx="1270359" cy="76205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30451" y="173670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0224" y="2980619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2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90223" y="375475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90223" y="4528010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4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904959" y="296159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5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904958" y="3735735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6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04958" y="4508987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71367" y="259901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SW1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7549" y="341218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SW2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71366" y="419437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SW3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596199" y="259039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SW5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602381" y="340356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SW6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596198" y="418575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SW7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78590" y="3316873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SW4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78628" y="1336598"/>
            <a:ext cx="315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</a:t>
            </a:r>
            <a:r>
              <a:rPr lang="en-US" sz="2000" b="1" dirty="0" smtClean="0"/>
              <a:t>(3000 </a:t>
            </a:r>
            <a:r>
              <a:rPr lang="en-US" sz="2000" b="1" dirty="0" smtClean="0"/>
              <a:t>50GB files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81" name="Rectangle 80"/>
          <p:cNvSpPr/>
          <p:nvPr/>
        </p:nvSpPr>
        <p:spPr>
          <a:xfrm>
            <a:off x="592648" y="392500"/>
            <a:ext cx="8348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Case</a:t>
            </a:r>
            <a:r>
              <a:rPr lang="zh-CN" altLang="en-US" sz="3200" dirty="0"/>
              <a:t> </a:t>
            </a:r>
            <a:r>
              <a:rPr lang="en-US" altLang="zh-CN" sz="3200" dirty="0"/>
              <a:t>Study: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Distribution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Dataset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X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Sites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3842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65" y="198371"/>
            <a:ext cx="605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Dataset-Level</a:t>
            </a:r>
            <a:r>
              <a:rPr lang="zh-CN" altLang="en-US" sz="3200" dirty="0"/>
              <a:t> </a:t>
            </a:r>
            <a:r>
              <a:rPr lang="en-US" altLang="zh-CN" sz="3200" dirty="0"/>
              <a:t>Scheduling</a:t>
            </a:r>
            <a:r>
              <a:rPr lang="zh-CN" altLang="en-US" sz="3200" dirty="0"/>
              <a:t>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PhEDEx</a:t>
            </a:r>
            <a:r>
              <a:rPr lang="en-US" altLang="zh-CN" sz="3200" dirty="0"/>
              <a:t>):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400050" y="2800350"/>
            <a:ext cx="4948855" cy="58477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x-none" altLang="x-none" sz="3200" dirty="0"/>
              <a:t>File-Level Scheduling (</a:t>
            </a:r>
            <a:r>
              <a:rPr lang="x-none" altLang="x-none" sz="3200" dirty="0" err="1"/>
              <a:t>ExaO</a:t>
            </a:r>
            <a:r>
              <a:rPr lang="x-none" altLang="x-none" sz="3200" dirty="0"/>
              <a:t>):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12302" y="762637"/>
            <a:ext cx="2547921" cy="909971"/>
            <a:chOff x="712302" y="762637"/>
            <a:chExt cx="2547921" cy="909971"/>
          </a:xfrm>
        </p:grpSpPr>
        <p:sp>
          <p:nvSpPr>
            <p:cNvPr id="10" name="TextBox 9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2</a:t>
              </a:r>
              <a:endParaRPr lang="en-US" sz="20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8" name="Straight Connector 7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712302" y="1773160"/>
            <a:ext cx="2547921" cy="909971"/>
            <a:chOff x="712302" y="762637"/>
            <a:chExt cx="2547921" cy="909971"/>
          </a:xfrm>
        </p:grpSpPr>
        <p:sp>
          <p:nvSpPr>
            <p:cNvPr id="51" name="TextBox 50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5</a:t>
              </a:r>
              <a:endParaRPr lang="en-US" sz="2000" b="1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56" name="Straight Connector 55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499149" y="757111"/>
            <a:ext cx="2547921" cy="909971"/>
            <a:chOff x="712302" y="762637"/>
            <a:chExt cx="2547921" cy="909971"/>
          </a:xfrm>
        </p:grpSpPr>
        <p:sp>
          <p:nvSpPr>
            <p:cNvPr id="60" name="TextBox 59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3</a:t>
              </a:r>
              <a:endParaRPr lang="en-US" sz="2000" b="1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65" name="Straight Connector 64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499149" y="1772119"/>
            <a:ext cx="2547921" cy="909971"/>
            <a:chOff x="712302" y="762637"/>
            <a:chExt cx="2547921" cy="909971"/>
          </a:xfrm>
        </p:grpSpPr>
        <p:sp>
          <p:nvSpPr>
            <p:cNvPr id="69" name="TextBox 68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6</a:t>
              </a:r>
              <a:endParaRPr lang="en-US" sz="20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74" name="Straight Connector 73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6334654" y="735315"/>
            <a:ext cx="2547921" cy="909971"/>
            <a:chOff x="712302" y="762637"/>
            <a:chExt cx="2547921" cy="909971"/>
          </a:xfrm>
        </p:grpSpPr>
        <p:sp>
          <p:nvSpPr>
            <p:cNvPr id="78" name="TextBox 77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4</a:t>
              </a:r>
              <a:endParaRPr lang="en-US" sz="2000" b="1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83" name="Straight Connector 82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334654" y="1745821"/>
            <a:ext cx="2547921" cy="909971"/>
            <a:chOff x="712302" y="762637"/>
            <a:chExt cx="2547921" cy="909971"/>
          </a:xfrm>
        </p:grpSpPr>
        <p:sp>
          <p:nvSpPr>
            <p:cNvPr id="87" name="TextBox 86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Site 7</a:t>
              </a:r>
              <a:endParaRPr lang="en-US" sz="2000" b="1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92" name="Straight Connector 91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449929" y="1334054"/>
                <a:ext cx="9901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16.7GB/s</a:t>
                </a:r>
                <a:endParaRPr lang="en-US" sz="1600" b="1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9390962" y="1303115"/>
                <a:ext cx="2167516" cy="1154227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/>
                  <a:t>Link Utilization</a:t>
                </a:r>
                <a:r>
                  <a:rPr lang="en-US" sz="24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=14.29%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962" y="1303115"/>
                <a:ext cx="2167516" cy="1154227"/>
              </a:xfrm>
              <a:prstGeom prst="rect">
                <a:avLst/>
              </a:prstGeom>
              <a:blipFill rotWithShape="0">
                <a:blip r:embed="rId3"/>
                <a:stretch>
                  <a:fillRect l="-3944" t="-4233" r="-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-53903" y="3613584"/>
            <a:ext cx="4010059" cy="3020987"/>
            <a:chOff x="-53903" y="3613584"/>
            <a:chExt cx="4010059" cy="3020987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26115" y="3613584"/>
              <a:ext cx="429110" cy="4319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26115" y="4700335"/>
              <a:ext cx="429110" cy="4319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7289" y="5755846"/>
              <a:ext cx="429110" cy="4319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1702" y="5755846"/>
              <a:ext cx="429110" cy="4319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26115" y="5755846"/>
              <a:ext cx="429110" cy="43198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30528" y="5755846"/>
              <a:ext cx="429110" cy="43198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34941" y="5755846"/>
              <a:ext cx="429110" cy="431980"/>
            </a:xfrm>
            <a:prstGeom prst="rect">
              <a:avLst/>
            </a:prstGeom>
          </p:spPr>
        </p:pic>
        <p:cxnSp>
          <p:nvCxnSpPr>
            <p:cNvPr id="104" name="Straight Connector 103"/>
            <p:cNvCxnSpPr>
              <a:endCxn id="98" idx="0"/>
            </p:cNvCxnSpPr>
            <p:nvPr/>
          </p:nvCxnSpPr>
          <p:spPr>
            <a:xfrm>
              <a:off x="1933351" y="4031174"/>
              <a:ext cx="7319" cy="669161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endCxn id="99" idx="0"/>
            </p:cNvCxnSpPr>
            <p:nvPr/>
          </p:nvCxnSpPr>
          <p:spPr>
            <a:xfrm flipH="1">
              <a:off x="331844" y="5022728"/>
              <a:ext cx="1428138" cy="733118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0" idx="0"/>
            </p:cNvCxnSpPr>
            <p:nvPr/>
          </p:nvCxnSpPr>
          <p:spPr>
            <a:xfrm flipH="1">
              <a:off x="1136257" y="5132315"/>
              <a:ext cx="623725" cy="623531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endCxn id="101" idx="0"/>
            </p:cNvCxnSpPr>
            <p:nvPr/>
          </p:nvCxnSpPr>
          <p:spPr>
            <a:xfrm>
              <a:off x="1926032" y="5132315"/>
              <a:ext cx="14638" cy="623531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102" idx="0"/>
            </p:cNvCxnSpPr>
            <p:nvPr/>
          </p:nvCxnSpPr>
          <p:spPr>
            <a:xfrm>
              <a:off x="2040628" y="5086685"/>
              <a:ext cx="704455" cy="669161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03" idx="0"/>
            </p:cNvCxnSpPr>
            <p:nvPr/>
          </p:nvCxnSpPr>
          <p:spPr>
            <a:xfrm>
              <a:off x="2106720" y="5033491"/>
              <a:ext cx="1442776" cy="722355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988489" y="3631064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991582" y="4686575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-53903" y="623330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18658" y="623330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54923" y="623330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Site </a:t>
              </a:r>
              <a:r>
                <a:rPr lang="en-US" sz="2000" b="1" smtClean="0"/>
                <a:t>5</a:t>
              </a:r>
              <a:endParaRPr lang="en-US" sz="20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369793" y="623330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Site </a:t>
              </a:r>
              <a:r>
                <a:rPr lang="en-US" sz="2000" b="1" smtClean="0"/>
                <a:t>6</a:t>
              </a:r>
              <a:endParaRPr lang="en-US" sz="2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84663" y="6234461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020544" y="4052148"/>
              <a:ext cx="10070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File 1-500</a:t>
              </a:r>
            </a:p>
            <a:p>
              <a:pPr algn="ctr"/>
              <a:r>
                <a:rPr lang="en-US" sz="1600" b="1" dirty="0" smtClean="0"/>
                <a:t>16.7GB/s</a:t>
              </a:r>
              <a:endParaRPr lang="en-US" sz="16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64360" y="4886630"/>
              <a:ext cx="10070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File 1-500</a:t>
              </a:r>
            </a:p>
            <a:p>
              <a:pPr algn="ctr"/>
              <a:r>
                <a:rPr lang="en-US" sz="1600" b="1" dirty="0" smtClean="0"/>
                <a:t>16.7GB/s</a:t>
              </a:r>
              <a:endParaRPr lang="en-US" sz="1600" b="1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622298" y="3612429"/>
            <a:ext cx="4033661" cy="3020987"/>
            <a:chOff x="-53903" y="3613584"/>
            <a:chExt cx="4033661" cy="3020987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26115" y="3613584"/>
              <a:ext cx="429110" cy="431980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26115" y="4700335"/>
              <a:ext cx="429110" cy="431980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7289" y="5755846"/>
              <a:ext cx="429110" cy="43198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1702" y="5755846"/>
              <a:ext cx="429110" cy="431980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726115" y="5755846"/>
              <a:ext cx="429110" cy="43198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30528" y="5755846"/>
              <a:ext cx="429110" cy="43198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34941" y="5755846"/>
              <a:ext cx="429110" cy="431980"/>
            </a:xfrm>
            <a:prstGeom prst="rect">
              <a:avLst/>
            </a:prstGeom>
          </p:spPr>
        </p:pic>
        <p:cxnSp>
          <p:nvCxnSpPr>
            <p:cNvPr id="129" name="Straight Connector 128"/>
            <p:cNvCxnSpPr/>
            <p:nvPr/>
          </p:nvCxnSpPr>
          <p:spPr>
            <a:xfrm>
              <a:off x="1933351" y="4031174"/>
              <a:ext cx="7319" cy="669161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331844" y="5022728"/>
              <a:ext cx="1428138" cy="733118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H="1">
              <a:off x="1136257" y="5132315"/>
              <a:ext cx="623725" cy="623531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926032" y="5132315"/>
              <a:ext cx="14638" cy="623531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2040628" y="5086685"/>
              <a:ext cx="704455" cy="669161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2106720" y="5033491"/>
              <a:ext cx="1442776" cy="722355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988489" y="3631064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91582" y="4686575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7</a:t>
              </a:r>
              <a:endParaRPr lang="en-US" sz="20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-53903" y="623330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2</a:t>
              </a:r>
              <a:endParaRPr lang="en-US" sz="20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18658" y="623330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3</a:t>
              </a:r>
              <a:endParaRPr lang="en-US" sz="20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54923" y="623330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4</a:t>
              </a:r>
              <a:endParaRPr lang="en-US" sz="2000" b="1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69793" y="623330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5</a:t>
              </a:r>
              <a:endParaRPr lang="en-US" sz="2000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184663" y="6234461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</a:t>
              </a:r>
              <a:r>
                <a:rPr lang="en-US" sz="2000" b="1" dirty="0" smtClean="0"/>
                <a:t>6</a:t>
              </a:r>
              <a:endParaRPr lang="en-US" sz="20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43700" y="4052740"/>
              <a:ext cx="1423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smtClean="0"/>
                <a:t>File 2501-3000</a:t>
              </a:r>
              <a:endParaRPr lang="en-US" sz="1600" b="1" dirty="0" smtClean="0"/>
            </a:p>
            <a:p>
              <a:pPr algn="ctr"/>
              <a:r>
                <a:rPr lang="en-US" sz="1600" b="1" dirty="0" smtClean="0"/>
                <a:t>16.7GB/s</a:t>
              </a:r>
              <a:endParaRPr lang="en-US" sz="16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55970" y="4886630"/>
              <a:ext cx="1423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File 2501-3000</a:t>
              </a:r>
            </a:p>
            <a:p>
              <a:pPr algn="ctr"/>
              <a:r>
                <a:rPr lang="en-US" sz="1600" b="1" dirty="0" smtClean="0"/>
                <a:t>16.7GB/s</a:t>
              </a:r>
              <a:endParaRPr lang="en-US" sz="1600" b="1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3956156" y="4699180"/>
            <a:ext cx="751311" cy="3002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9349829" y="4308361"/>
                <a:ext cx="2249783" cy="1523559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/>
                  <a:t>Link Utilization</a:t>
                </a:r>
                <a:r>
                  <a:rPr lang="en-US" sz="24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=85.71%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(Maximum)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29" y="4308361"/>
                <a:ext cx="2249783" cy="1523559"/>
              </a:xfrm>
              <a:prstGeom prst="rect">
                <a:avLst/>
              </a:prstGeom>
              <a:blipFill rotWithShape="0">
                <a:blip r:embed="rId4"/>
                <a:stretch>
                  <a:fillRect l="-1897" t="-3200" r="-162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4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x-none" altLang="zh-CN" dirty="0"/>
              <a:t>User</a:t>
            </a:r>
            <a:r>
              <a:rPr lang="x-none" altLang="en-US" dirty="0"/>
              <a:t> </a:t>
            </a:r>
            <a:r>
              <a:rPr lang="x-none" altLang="zh-CN" dirty="0"/>
              <a:t>submits</a:t>
            </a:r>
            <a:r>
              <a:rPr lang="x-none" altLang="en-US" dirty="0"/>
              <a:t> </a:t>
            </a:r>
            <a:r>
              <a:rPr lang="x-none" altLang="zh-CN" dirty="0"/>
              <a:t>a</a:t>
            </a:r>
            <a:r>
              <a:rPr lang="x-none" altLang="en-US" dirty="0"/>
              <a:t> </a:t>
            </a:r>
            <a:r>
              <a:rPr lang="x-none" altLang="zh-CN" dirty="0"/>
              <a:t>request:</a:t>
            </a:r>
          </a:p>
          <a:p>
            <a:pPr marL="457200" lvl="1" indent="0">
              <a:buNone/>
            </a:pPr>
            <a:r>
              <a:rPr lang="x-none" altLang="zh-CN" dirty="0"/>
              <a:t>	{</a:t>
            </a:r>
          </a:p>
          <a:p>
            <a:pPr marL="457200" lvl="1" indent="0">
              <a:buNone/>
            </a:pPr>
            <a:r>
              <a:rPr lang="x-none" altLang="zh-CN" dirty="0"/>
              <a:t>		“</a:t>
            </a:r>
            <a:r>
              <a:rPr lang="x-none" altLang="x-none" dirty="0"/>
              <a:t>DatasetName</a:t>
            </a:r>
            <a:r>
              <a:rPr lang="x-none" altLang="zh-CN" dirty="0"/>
              <a:t>”:</a:t>
            </a:r>
            <a:r>
              <a:rPr lang="x-none" altLang="en-US" dirty="0"/>
              <a:t> </a:t>
            </a:r>
            <a:r>
              <a:rPr lang="x-none" altLang="zh-CN" dirty="0"/>
              <a:t>“A”,</a:t>
            </a:r>
          </a:p>
          <a:p>
            <a:pPr marL="457200" lvl="1" indent="0">
              <a:buNone/>
            </a:pPr>
            <a:r>
              <a:rPr lang="x-none" altLang="x-none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dirty="0"/>
              <a:t>	}</a:t>
            </a:r>
          </a:p>
          <a:p>
            <a:pPr>
              <a:buFont typeface="Arial" charset="0"/>
              <a:buChar char="•"/>
            </a:pPr>
            <a:r>
              <a:rPr lang="x-none" dirty="0"/>
              <a:t>ExaO receives this requests and makes online file-level scheduling decisions to maximize network utilization</a:t>
            </a:r>
          </a:p>
          <a:p>
            <a:pPr>
              <a:buFont typeface="Arial" charset="0"/>
              <a:buChar char="•"/>
            </a:pPr>
            <a:r>
              <a:rPr lang="x-none" dirty="0"/>
              <a:t>Audience visualize the status of file transfers through </a:t>
            </a:r>
            <a:r>
              <a:rPr lang="x-none" dirty="0" err="1"/>
              <a:t>Monalisa</a:t>
            </a:r>
            <a:r>
              <a:rPr lang="x-none" dirty="0"/>
              <a:t> and high link utilization through testbed UI 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253" y="186361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823</Words>
  <Application>Microsoft Macintosh PowerPoint</Application>
  <PresentationFormat>Widescreen</PresentationFormat>
  <Paragraphs>231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Cambria Math</vt:lpstr>
      <vt:lpstr>DengXian</vt:lpstr>
      <vt:lpstr>DengXian Light</vt:lpstr>
      <vt:lpstr>Arial</vt:lpstr>
      <vt:lpstr>Office Theme</vt:lpstr>
      <vt:lpstr>Data transfer services in CMS</vt:lpstr>
      <vt:lpstr>PowerPoint Presentation</vt:lpstr>
      <vt:lpstr>PowerPoint Presentation</vt:lpstr>
      <vt:lpstr>ExaO: Software Defined Data Transfer Orchestrator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Xiang</dc:creator>
  <cp:lastModifiedBy>Qiao Xiang</cp:lastModifiedBy>
  <cp:revision>182</cp:revision>
  <dcterms:created xsi:type="dcterms:W3CDTF">2016-11-10T10:23:16Z</dcterms:created>
  <dcterms:modified xsi:type="dcterms:W3CDTF">2016-11-12T03:53:38Z</dcterms:modified>
</cp:coreProperties>
</file>