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8" r:id="rId3"/>
    <p:sldId id="264" r:id="rId4"/>
    <p:sldId id="259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1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5DF1-CECB-1E40-91F0-C1077871720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A6B44-1E9C-2545-8E07-1DC035330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A6B44-1E9C-2545-8E07-1DC0353304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A6B44-1E9C-2545-8E07-1DC0353304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63CF-BA54-D549-9D5C-B7FFE81D7A9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data transfer services in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data transfers on dataset level</a:t>
            </a:r>
          </a:p>
          <a:p>
            <a:r>
              <a:rPr lang="en-US" dirty="0" smtClean="0"/>
              <a:t>Treat destination sites only as consumers</a:t>
            </a:r>
            <a:endParaRPr lang="en-US" dirty="0" smtClean="0"/>
          </a:p>
          <a:p>
            <a:r>
              <a:rPr lang="en-US" dirty="0" smtClean="0"/>
              <a:t>Lack of global network resource allocation among transfers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Consequences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Low concurrency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Low link utilization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Long transfer delay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863" y="3503737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Kibana</a:t>
            </a:r>
            <a:r>
              <a:rPr lang="en-GB" dirty="0" smtClean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779" y="3575979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Kibana</a:t>
            </a:r>
            <a:r>
              <a:rPr lang="en-GB" dirty="0" smtClean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779" y="905156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ExaO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/>
              <a:t>Rest Interface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654661" y="979379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ExaO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/>
              <a:t>Rest Interface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557682" y="1059537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ExaO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/>
              <a:t>Rest Interface</a:t>
            </a:r>
            <a:endParaRPr lang="en-GB" dirty="0"/>
          </a:p>
        </p:txBody>
      </p:sp>
      <p:sp>
        <p:nvSpPr>
          <p:cNvPr id="5" name="Can 4"/>
          <p:cNvSpPr/>
          <p:nvPr/>
        </p:nvSpPr>
        <p:spPr>
          <a:xfrm>
            <a:off x="4278741" y="2354387"/>
            <a:ext cx="290946" cy="44928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n 5"/>
          <p:cNvSpPr/>
          <p:nvPr/>
        </p:nvSpPr>
        <p:spPr>
          <a:xfrm>
            <a:off x="4217386" y="2405847"/>
            <a:ext cx="290946" cy="44928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n 6"/>
          <p:cNvSpPr/>
          <p:nvPr/>
        </p:nvSpPr>
        <p:spPr>
          <a:xfrm>
            <a:off x="4156031" y="2457307"/>
            <a:ext cx="290946" cy="44928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DB</a:t>
            </a:r>
            <a:endParaRPr lang="en-GB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578695" y="365515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Kibana</a:t>
            </a:r>
            <a:r>
              <a:rPr lang="en-GB" dirty="0" smtClean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150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301504" y="2906590"/>
            <a:ext cx="2258" cy="555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682" y="537664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Monalisa</a:t>
            </a:r>
            <a:endParaRPr lang="en-GB" dirty="0" smtClean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5344" y="4473757"/>
            <a:ext cx="21013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417159" y="1379890"/>
            <a:ext cx="1084122" cy="243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4436" y="833401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ExaO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/>
              <a:t>Rest Interface</a:t>
            </a:r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6640318" y="907624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ExaO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/>
              <a:t>Rest Interface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6543339" y="987782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58106" y="2337952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ExaO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/>
              <a:t>Rest Interface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5673988" y="2412175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ExaO</a:t>
            </a:r>
            <a:r>
              <a:rPr lang="en-GB" dirty="0" smtClean="0"/>
              <a:t> </a:t>
            </a:r>
          </a:p>
          <a:p>
            <a:pPr algn="ctr"/>
            <a:r>
              <a:rPr lang="en-GB" dirty="0" smtClean="0"/>
              <a:t>Rest Interface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5577009" y="2492333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720" y="1956421"/>
            <a:ext cx="578289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6133" y="2211085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5609" y="5319452"/>
            <a:ext cx="241069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993" y="5335778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60380" y="5564876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FDTDaemon</a:t>
            </a:r>
            <a:endParaRPr lang="en-GB" sz="1200" dirty="0" smtClean="0"/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10358" y="5772697"/>
            <a:ext cx="1792729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9705" y="5562408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FDTDaemon</a:t>
            </a:r>
            <a:endParaRPr lang="en-GB" sz="1200" dirty="0" smtClean="0"/>
          </a:p>
        </p:txBody>
      </p:sp>
      <p:sp>
        <p:nvSpPr>
          <p:cNvPr id="81" name="Rounded Rectangle 80"/>
          <p:cNvSpPr/>
          <p:nvPr/>
        </p:nvSpPr>
        <p:spPr>
          <a:xfrm>
            <a:off x="10389245" y="2449834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FDTDaemon</a:t>
            </a:r>
            <a:endParaRPr lang="en-GB" sz="1200" dirty="0" smtClean="0"/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95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501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76" y="2843105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7100" y="4175274"/>
            <a:ext cx="2764728" cy="95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7911" y="2600360"/>
            <a:ext cx="3003877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9076" y="3370099"/>
            <a:ext cx="4107493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9076" y="3367245"/>
            <a:ext cx="1976507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9074" y="3364777"/>
            <a:ext cx="569338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2507" y="5862262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MLSensor</a:t>
            </a:r>
            <a:endParaRPr lang="en-GB" sz="1200" dirty="0" smtClean="0"/>
          </a:p>
        </p:txBody>
      </p:sp>
      <p:sp>
        <p:nvSpPr>
          <p:cNvPr id="105" name="Rounded Rectangle 104"/>
          <p:cNvSpPr/>
          <p:nvPr/>
        </p:nvSpPr>
        <p:spPr>
          <a:xfrm>
            <a:off x="10055435" y="5850179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MLSensor</a:t>
            </a:r>
            <a:endParaRPr lang="en-GB" sz="1200" dirty="0" smtClean="0"/>
          </a:p>
        </p:txBody>
      </p:sp>
      <p:sp>
        <p:nvSpPr>
          <p:cNvPr id="106" name="Rounded Rectangle 105"/>
          <p:cNvSpPr/>
          <p:nvPr/>
        </p:nvSpPr>
        <p:spPr>
          <a:xfrm>
            <a:off x="10022540" y="2736043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MLSensor</a:t>
            </a:r>
            <a:endParaRPr lang="en-GB" sz="1200" dirty="0" smtClean="0"/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4018" y="5910251"/>
            <a:ext cx="161848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4018" y="4363607"/>
            <a:ext cx="2472518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98" y="1126445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Phedex</a:t>
            </a:r>
            <a:endParaRPr lang="en-GB" dirty="0" smtClean="0"/>
          </a:p>
        </p:txBody>
      </p:sp>
      <p:sp>
        <p:nvSpPr>
          <p:cNvPr id="66" name="Rounded Rectangle 65"/>
          <p:cNvSpPr/>
          <p:nvPr/>
        </p:nvSpPr>
        <p:spPr>
          <a:xfrm>
            <a:off x="380999" y="249585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98" y="397109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397" y="1496599"/>
            <a:ext cx="1970285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398" y="1496599"/>
            <a:ext cx="1970284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397" y="1485724"/>
            <a:ext cx="1970285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6905" y="2686172"/>
            <a:ext cx="1280956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7329" y="1812117"/>
            <a:ext cx="1140054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786497" y="65027"/>
            <a:ext cx="7217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 err="1"/>
              <a:t>EXAscale</a:t>
            </a:r>
            <a:r>
              <a:rPr lang="en-GB" sz="3200" dirty="0"/>
              <a:t> 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1597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963" y="2001354"/>
            <a:ext cx="5138737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 smtClean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 smtClean="0">
                <a:latin typeface="+mn-lt"/>
              </a:rPr>
              <a:t>Decide sources for files all at once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 smtClean="0">
                <a:latin typeface="+mn-lt"/>
              </a:rPr>
              <a:t>Low flexibility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1386" y="2001354"/>
            <a:ext cx="5270500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 smtClean="0"/>
              <a:t>File level 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 smtClean="0"/>
              <a:t>No rush in deciding sources</a:t>
            </a:r>
            <a:r>
              <a:rPr lang="en-US" altLang="en-US" sz="2400" dirty="0" smtClean="0"/>
              <a:t> all at once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 smtClean="0"/>
              <a:t>Leave room for better source selection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725574" y="2351643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2544" y="235509"/>
            <a:ext cx="7217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 err="1"/>
              <a:t>EXAscale</a:t>
            </a:r>
            <a:r>
              <a:rPr lang="en-GB" sz="3200" dirty="0"/>
              <a:t> Data Transfer Orchestrator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2544" y="1332854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86837" y="3350555"/>
            <a:ext cx="5138737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 smtClean="0">
                <a:latin typeface="+mn-lt"/>
              </a:rPr>
              <a:t>Destination sites are only consumers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 smtClean="0">
                <a:latin typeface="+mn-lt"/>
              </a:rPr>
              <a:t>Low concurrency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 smtClean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1386" y="3374293"/>
            <a:ext cx="5270500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 smtClean="0"/>
              <a:t>Allow destination sites to be suppliers 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 smtClean="0"/>
              <a:t>High concurrency</a:t>
            </a:r>
            <a:endParaRPr lang="en-US" altLang="en-US" sz="2400" dirty="0" smtClean="0"/>
          </a:p>
        </p:txBody>
      </p:sp>
      <p:sp>
        <p:nvSpPr>
          <p:cNvPr id="13" name="Right Arrow 12"/>
          <p:cNvSpPr/>
          <p:nvPr/>
        </p:nvSpPr>
        <p:spPr>
          <a:xfrm>
            <a:off x="5755736" y="3703156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837" y="4634237"/>
            <a:ext cx="5138737" cy="193899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 smtClean="0">
                <a:latin typeface="+mn-lt"/>
              </a:rPr>
              <a:t>No </a:t>
            </a:r>
            <a:r>
              <a:rPr lang="en-US" sz="2400" dirty="0" smtClean="0"/>
              <a:t>network </a:t>
            </a:r>
            <a:r>
              <a:rPr lang="en-US" sz="2400" dirty="0"/>
              <a:t>resource </a:t>
            </a:r>
            <a:r>
              <a:rPr lang="en-US" sz="2400" dirty="0" smtClean="0"/>
              <a:t>allocation scheme </a:t>
            </a:r>
            <a:endParaRPr lang="en-US" altLang="en-US" sz="24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 smtClean="0">
                <a:latin typeface="+mn-lt"/>
              </a:rPr>
              <a:t>Low link utilization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1386" y="4634237"/>
            <a:ext cx="5270500" cy="193899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GB" sz="2400" dirty="0" smtClean="0"/>
              <a:t>Collect real-time </a:t>
            </a:r>
            <a:r>
              <a:rPr lang="en-GB" sz="2400" dirty="0"/>
              <a:t>network information</a:t>
            </a:r>
            <a:endParaRPr lang="en-US" altLang="en-US" sz="2400" dirty="0" smtClean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 smtClean="0"/>
              <a:t>Dynamic rate allocation among transfers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 smtClean="0"/>
              <a:t>End host rate limiting to enforce allocation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725574" y="5360845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7887" y="1332853"/>
            <a:ext cx="1025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ExaO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31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219766"/>
            <a:ext cx="117805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End-to-end orchestration </a:t>
            </a:r>
            <a:r>
              <a:rPr lang="en-GB" sz="2000" dirty="0"/>
              <a:t>of data flows involving multiple host groups at different </a:t>
            </a:r>
            <a:r>
              <a:rPr lang="en-GB" sz="2000" dirty="0" smtClean="0"/>
              <a:t>domains,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 smtClean="0"/>
              <a:t>RESTFul</a:t>
            </a:r>
            <a:r>
              <a:rPr lang="en-GB" sz="2000" b="1" dirty="0" smtClean="0"/>
              <a:t>-API</a:t>
            </a:r>
            <a:r>
              <a:rPr lang="en-GB" sz="2000" b="1" dirty="0"/>
              <a:t>: </a:t>
            </a:r>
            <a:r>
              <a:rPr lang="en-GB" sz="2000" dirty="0"/>
              <a:t>allow users submit and manage transfer request through different </a:t>
            </a:r>
            <a:r>
              <a:rPr lang="en-GB" sz="2000" dirty="0" smtClean="0"/>
              <a:t>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ALTO</a:t>
            </a:r>
            <a:r>
              <a:rPr lang="en-GB" sz="2000" b="1" dirty="0"/>
              <a:t>: </a:t>
            </a:r>
            <a:r>
              <a:rPr lang="en-GB" sz="2000" dirty="0"/>
              <a:t>collect minimal, real-time network information from different </a:t>
            </a:r>
            <a:r>
              <a:rPr lang="en-GB" sz="2000" dirty="0" smtClean="0"/>
              <a:t>domains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 smtClean="0"/>
              <a:t>ExaO</a:t>
            </a:r>
            <a:r>
              <a:rPr lang="en-GB" sz="2000" b="1" dirty="0" smtClean="0"/>
              <a:t> </a:t>
            </a:r>
            <a:r>
              <a:rPr lang="en-GB" sz="2000" b="1" dirty="0"/>
              <a:t>Scheduler: </a:t>
            </a:r>
            <a:r>
              <a:rPr lang="en-GB" sz="2000" dirty="0"/>
              <a:t>centralized, efficient file-level source and rate co-scheduling </a:t>
            </a:r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FDT</a:t>
            </a:r>
            <a:r>
              <a:rPr lang="en-GB" sz="2000" b="1" dirty="0"/>
              <a:t>: </a:t>
            </a:r>
            <a:r>
              <a:rPr lang="en-GB" sz="2000" dirty="0"/>
              <a:t>efficient data transfer tools on end </a:t>
            </a:r>
            <a:r>
              <a:rPr lang="en-GB" sz="2000" dirty="0" smtClean="0"/>
              <a:t>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 smtClean="0"/>
              <a:t>Monalisa</a:t>
            </a:r>
            <a:r>
              <a:rPr lang="en-GB" sz="2000" b="1" dirty="0"/>
              <a:t>: </a:t>
            </a:r>
            <a:r>
              <a:rPr lang="en-GB" sz="2000" dirty="0"/>
              <a:t>Distributed monitoring infrastructure for real time monitoring each flow,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Minimally invasive change on end host </a:t>
            </a:r>
            <a:r>
              <a:rPr lang="en-GB" sz="2000" dirty="0" smtClean="0"/>
              <a:t>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Real-time</a:t>
            </a:r>
            <a:r>
              <a:rPr lang="en-GB" sz="2000" dirty="0"/>
              <a:t>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Not CMS or HEP specific, </a:t>
            </a:r>
            <a:r>
              <a:rPr lang="en-GB" sz="2000" dirty="0"/>
              <a:t>hence support any data </a:t>
            </a:r>
            <a:r>
              <a:rPr lang="en-GB" sz="2000" dirty="0" smtClean="0"/>
              <a:t>intensive </a:t>
            </a:r>
            <a:r>
              <a:rPr lang="en-GB" sz="2000" dirty="0"/>
              <a:t>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Dataset distribution </a:t>
            </a:r>
            <a:r>
              <a:rPr lang="en-GB" sz="2000" dirty="0" smtClean="0"/>
              <a:t>to N destination sites with M candidate source sites:</a:t>
            </a:r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Maximal link </a:t>
            </a:r>
            <a:r>
              <a:rPr lang="en-GB" sz="2000" b="1" dirty="0"/>
              <a:t>utilization </a:t>
            </a:r>
            <a:r>
              <a:rPr lang="en-GB" sz="200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N/M times faster than dataset leve</a:t>
            </a:r>
            <a:r>
              <a:rPr lang="en-GB" sz="2000" b="1" dirty="0" smtClean="0"/>
              <a:t>l scheduling</a:t>
            </a:r>
            <a:r>
              <a:rPr lang="en-GB" sz="2000" b="1" dirty="0" smtClean="0"/>
              <a:t> </a:t>
            </a:r>
            <a:endParaRPr lang="en-GB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2786497" y="65027"/>
            <a:ext cx="7217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 err="1"/>
              <a:t>EXAscale</a:t>
            </a:r>
            <a:r>
              <a:rPr lang="en-GB" sz="3200" dirty="0"/>
              <a:t> 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9345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91253" y="186361"/>
            <a:ext cx="5553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Case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Study: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Dataset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Distribution</a:t>
            </a:r>
            <a:endParaRPr lang="en-GB" sz="32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84338" y="5651862"/>
            <a:ext cx="457906" cy="44856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8154" y="5649679"/>
            <a:ext cx="457906" cy="44856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627107" y="5675142"/>
            <a:ext cx="132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Source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0436139" y="5691476"/>
            <a:ext cx="132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Destination</a:t>
            </a:r>
            <a:endParaRPr lang="en-US" b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8398154" y="6450650"/>
            <a:ext cx="943520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358509" y="6300031"/>
            <a:ext cx="255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100GB/s </a:t>
            </a:r>
            <a:r>
              <a:rPr lang="en-US" b="1" smtClean="0"/>
              <a:t>full duplex link</a:t>
            </a:r>
            <a:endParaRPr lang="en-US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535712" y="894021"/>
            <a:ext cx="10648437" cy="5075378"/>
            <a:chOff x="1113282" y="969096"/>
            <a:chExt cx="9863853" cy="4706046"/>
          </a:xfrm>
        </p:grpSpPr>
        <p:pic>
          <p:nvPicPr>
            <p:cNvPr id="9" name="Shape 27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0416" y="2364800"/>
              <a:ext cx="889388" cy="303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27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0416" y="4054715"/>
              <a:ext cx="889388" cy="303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27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0416" y="3192611"/>
              <a:ext cx="889388" cy="303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27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98112" y="3144319"/>
              <a:ext cx="889388" cy="303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Shape 27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67182" y="2516618"/>
              <a:ext cx="889388" cy="303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7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67182" y="3647840"/>
              <a:ext cx="889388" cy="303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74380" y="2264699"/>
              <a:ext cx="457906" cy="44856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74380" y="3071855"/>
              <a:ext cx="457906" cy="44856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74380" y="3951475"/>
              <a:ext cx="457906" cy="44856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45958" y="2416517"/>
              <a:ext cx="457906" cy="44856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42041" y="3583087"/>
              <a:ext cx="457906" cy="44856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98396" y="1475674"/>
              <a:ext cx="457906" cy="44856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13853" y="4725551"/>
              <a:ext cx="457906" cy="44856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2374237" y="2465030"/>
              <a:ext cx="943520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65321" y="3296135"/>
              <a:ext cx="943520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62948" y="4127240"/>
              <a:ext cx="943520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756570" y="2668433"/>
              <a:ext cx="943520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761492" y="3807367"/>
              <a:ext cx="943520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67528" y="2509016"/>
              <a:ext cx="1654763" cy="7178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3"/>
            </p:cNvCxnSpPr>
            <p:nvPr/>
          </p:nvCxnSpPr>
          <p:spPr>
            <a:xfrm flipV="1">
              <a:off x="4099804" y="3281865"/>
              <a:ext cx="1622487" cy="625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064861" y="3368245"/>
              <a:ext cx="1748992" cy="830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6320317" y="2640798"/>
              <a:ext cx="1665491" cy="5518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425493" y="3339983"/>
              <a:ext cx="1592591" cy="4350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0" idx="0"/>
            </p:cNvCxnSpPr>
            <p:nvPr/>
          </p:nvCxnSpPr>
          <p:spPr>
            <a:xfrm>
              <a:off x="6023912" y="1901657"/>
              <a:ext cx="18894" cy="12426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20" idx="0"/>
            </p:cNvCxnSpPr>
            <p:nvPr/>
          </p:nvCxnSpPr>
          <p:spPr>
            <a:xfrm>
              <a:off x="6042806" y="3403762"/>
              <a:ext cx="0" cy="13217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256302" y="1506213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1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56302" y="4716728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2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15323" y="2318860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3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13282" y="3097199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4</a:t>
              </a:r>
              <a:endParaRPr 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1428" y="3955151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5</a:t>
              </a:r>
              <a:endParaRPr 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964568" y="2456131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6</a:t>
              </a:r>
              <a:endParaRPr 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64568" y="3563231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7</a:t>
              </a:r>
              <a:endParaRPr 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93450" y="2755245"/>
              <a:ext cx="63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mtClean="0"/>
                <a:t>SW4</a:t>
              </a:r>
              <a:endParaRPr lang="en-US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12826" y="2015382"/>
              <a:ext cx="63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SW1</a:t>
              </a:r>
              <a:endParaRPr lang="en-US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08926" y="2850090"/>
              <a:ext cx="63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SW2</a:t>
              </a:r>
              <a:endParaRPr lang="en-US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08926" y="3721835"/>
              <a:ext cx="63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SW3</a:t>
              </a:r>
              <a:endParaRPr lang="en-US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996645" y="2163432"/>
              <a:ext cx="63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SW5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62409" y="3315195"/>
              <a:ext cx="63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/>
                <a:t>SW6</a:t>
              </a:r>
              <a:endParaRPr lang="en-US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939357" y="969096"/>
              <a:ext cx="26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Dataset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A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with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1000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files</a:t>
              </a:r>
              <a:endParaRPr lang="en-US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95526" y="5305810"/>
              <a:ext cx="26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Dataset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A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with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1000</a:t>
              </a:r>
              <a:r>
                <a:rPr lang="zh-CN" altLang="en-US" b="1" dirty="0" smtClean="0"/>
                <a:t> </a:t>
              </a:r>
              <a:r>
                <a:rPr lang="en-US" altLang="zh-CN" b="1" dirty="0" smtClean="0"/>
                <a:t>files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06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03016" y="3424905"/>
            <a:ext cx="49488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File-Level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Scheduling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(</a:t>
            </a:r>
            <a:r>
              <a:rPr lang="en-US" altLang="zh-CN" sz="3200" dirty="0" err="1" smtClean="0"/>
              <a:t>ExaO</a:t>
            </a:r>
            <a:r>
              <a:rPr lang="en-US" altLang="zh-CN" sz="3200" dirty="0" smtClean="0"/>
              <a:t>):</a:t>
            </a:r>
            <a:endParaRPr lang="en-GB" sz="3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835913" y="4083413"/>
            <a:ext cx="6203667" cy="2055517"/>
            <a:chOff x="1093088" y="1411651"/>
            <a:chExt cx="6203667" cy="205551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66502" y="1761372"/>
              <a:ext cx="457906" cy="44856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85163" y="1761372"/>
              <a:ext cx="457906" cy="44856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26402" y="1756514"/>
              <a:ext cx="457906" cy="44856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263" y="1768460"/>
              <a:ext cx="457906" cy="448561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1728671" y="1970015"/>
              <a:ext cx="1387062" cy="763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93088" y="1417147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1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35225" y="1411651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3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47748" y="1419745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4</a:t>
              </a:r>
              <a:endParaRPr 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84188" y="1411651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5</a:t>
              </a:r>
              <a:endParaRPr lang="en-US" b="1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438677" y="1985652"/>
              <a:ext cx="1387062" cy="763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181062" y="1985651"/>
              <a:ext cx="1387062" cy="763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66502" y="3011519"/>
              <a:ext cx="457906" cy="44856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85163" y="3011519"/>
              <a:ext cx="457906" cy="44856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263" y="3018607"/>
              <a:ext cx="457906" cy="448561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>
              <a:off x="1728671" y="3220162"/>
              <a:ext cx="1387062" cy="763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093088" y="2667294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</a:t>
              </a:r>
              <a:r>
                <a:rPr lang="en-US" altLang="zh-CN" b="1" dirty="0" smtClean="0"/>
                <a:t>2</a:t>
              </a:r>
              <a:endParaRPr lang="en-US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835225" y="2661798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</a:t>
              </a:r>
              <a:r>
                <a:rPr lang="en-US" altLang="zh-CN" b="1" dirty="0" smtClean="0"/>
                <a:t>6</a:t>
              </a:r>
              <a:endParaRPr lang="en-US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47748" y="2669892"/>
              <a:ext cx="1012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Site </a:t>
              </a:r>
              <a:r>
                <a:rPr lang="en-US" altLang="zh-CN" b="1" dirty="0" smtClean="0"/>
                <a:t>7</a:t>
              </a:r>
              <a:endParaRPr lang="en-US" b="1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438677" y="3235799"/>
              <a:ext cx="1387062" cy="763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359265" y="198371"/>
            <a:ext cx="6050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Dataset-Level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Scheduling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(</a:t>
            </a:r>
            <a:r>
              <a:rPr lang="en-US" altLang="zh-CN" sz="3200" dirty="0" err="1" smtClean="0"/>
              <a:t>PhEDEx</a:t>
            </a:r>
            <a:r>
              <a:rPr lang="en-US" altLang="zh-CN" sz="3200" dirty="0" smtClean="0"/>
              <a:t>):</a:t>
            </a:r>
            <a:endParaRPr lang="en-GB" sz="3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65576" y="1206600"/>
            <a:ext cx="457906" cy="44856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4337" y="1213688"/>
            <a:ext cx="457906" cy="448561"/>
          </a:xfrm>
          <a:prstGeom prst="rect">
            <a:avLst/>
          </a:prstGeom>
        </p:spPr>
      </p:pic>
      <p:cxnSp>
        <p:nvCxnSpPr>
          <p:cNvPr id="82" name="Straight Connector 81"/>
          <p:cNvCxnSpPr/>
          <p:nvPr/>
        </p:nvCxnSpPr>
        <p:spPr>
          <a:xfrm>
            <a:off x="1427745" y="1415243"/>
            <a:ext cx="1387062" cy="763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92162" y="862375"/>
            <a:ext cx="10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34299" y="856879"/>
            <a:ext cx="10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3</a:t>
            </a:r>
            <a:endParaRPr lang="en-US" b="1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65576" y="2456747"/>
            <a:ext cx="457906" cy="44856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4337" y="2463835"/>
            <a:ext cx="457906" cy="448561"/>
          </a:xfrm>
          <a:prstGeom prst="rect">
            <a:avLst/>
          </a:prstGeom>
        </p:spPr>
      </p:pic>
      <p:cxnSp>
        <p:nvCxnSpPr>
          <p:cNvPr id="92" name="Straight Connector 91"/>
          <p:cNvCxnSpPr/>
          <p:nvPr/>
        </p:nvCxnSpPr>
        <p:spPr>
          <a:xfrm>
            <a:off x="1427745" y="2665390"/>
            <a:ext cx="1387062" cy="763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92162" y="2112522"/>
            <a:ext cx="10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</a:t>
            </a:r>
            <a:r>
              <a:rPr lang="en-US" altLang="zh-CN" b="1" dirty="0" smtClean="0"/>
              <a:t>2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34299" y="2107026"/>
            <a:ext cx="10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</a:t>
            </a:r>
            <a:r>
              <a:rPr lang="en-US" altLang="zh-CN" b="1" dirty="0" smtClean="0"/>
              <a:t>6</a:t>
            </a:r>
            <a:endParaRPr lang="en-US" b="1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3952" y="1215803"/>
            <a:ext cx="457906" cy="44856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2713" y="1222891"/>
            <a:ext cx="457906" cy="448561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>
            <a:off x="4376121" y="1424446"/>
            <a:ext cx="1387062" cy="763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740538" y="871578"/>
            <a:ext cx="10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1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482675" y="866082"/>
            <a:ext cx="10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</a:t>
            </a:r>
            <a:r>
              <a:rPr lang="en-US" altLang="zh-CN" b="1" dirty="0" smtClean="0"/>
              <a:t>4</a:t>
            </a:r>
            <a:endParaRPr lang="en-US" b="1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94503" y="1181493"/>
            <a:ext cx="457906" cy="44856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3264" y="1188581"/>
            <a:ext cx="457906" cy="448561"/>
          </a:xfrm>
          <a:prstGeom prst="rect">
            <a:avLst/>
          </a:prstGeom>
        </p:spPr>
      </p:pic>
      <p:cxnSp>
        <p:nvCxnSpPr>
          <p:cNvPr id="107" name="Straight Connector 106"/>
          <p:cNvCxnSpPr/>
          <p:nvPr/>
        </p:nvCxnSpPr>
        <p:spPr>
          <a:xfrm>
            <a:off x="7556672" y="1390136"/>
            <a:ext cx="1387062" cy="763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921089" y="837268"/>
            <a:ext cx="10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1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663226" y="831772"/>
            <a:ext cx="10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</a:t>
            </a:r>
            <a:r>
              <a:rPr lang="en-US" altLang="zh-CN" b="1" dirty="0" smtClean="0"/>
              <a:t>5</a:t>
            </a:r>
            <a:endParaRPr lang="en-US" b="1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3952" y="2450168"/>
            <a:ext cx="457906" cy="448561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2713" y="2457256"/>
            <a:ext cx="457906" cy="448561"/>
          </a:xfrm>
          <a:prstGeom prst="rect">
            <a:avLst/>
          </a:prstGeom>
        </p:spPr>
      </p:pic>
      <p:cxnSp>
        <p:nvCxnSpPr>
          <p:cNvPr id="112" name="Straight Connector 111"/>
          <p:cNvCxnSpPr/>
          <p:nvPr/>
        </p:nvCxnSpPr>
        <p:spPr>
          <a:xfrm>
            <a:off x="4376121" y="2658811"/>
            <a:ext cx="1387062" cy="763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0538" y="2105943"/>
            <a:ext cx="10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</a:t>
            </a:r>
            <a:r>
              <a:rPr lang="en-US" altLang="zh-CN" b="1" dirty="0" smtClean="0"/>
              <a:t>2</a:t>
            </a:r>
            <a:endParaRPr 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5482675" y="2100447"/>
            <a:ext cx="101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Site </a:t>
            </a:r>
            <a:r>
              <a:rPr lang="en-US" altLang="zh-CN" b="1" dirty="0" smtClean="0"/>
              <a:t>7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7153263" y="5518439"/>
                <a:ext cx="3722237" cy="620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Link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Utilization: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sz="240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charset="0"/>
                          </a:rPr>
                          <m:t>7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charset="0"/>
                      </a:rPr>
                      <m:t>=71.43%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263" y="5518439"/>
                <a:ext cx="3722237" cy="620491"/>
              </a:xfrm>
              <a:prstGeom prst="rect">
                <a:avLst/>
              </a:prstGeom>
              <a:blipFill rotWithShape="0">
                <a:blip r:embed="rId4"/>
                <a:stretch>
                  <a:fillRect l="-245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7153263" y="2456747"/>
                <a:ext cx="3722237" cy="615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Link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Utilization: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sz="240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charset="0"/>
                          </a:rPr>
                          <m:t>7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charset="0"/>
                      </a:rPr>
                      <m:t>=28.57%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263" y="2456747"/>
                <a:ext cx="3722237" cy="615233"/>
              </a:xfrm>
              <a:prstGeom prst="rect">
                <a:avLst/>
              </a:prstGeom>
              <a:blipFill rotWithShape="0">
                <a:blip r:embed="rId5"/>
                <a:stretch>
                  <a:fillRect l="-2455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submits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request:</a:t>
            </a:r>
          </a:p>
          <a:p>
            <a:pPr marL="457200" lvl="1" indent="0">
              <a:buNone/>
            </a:pPr>
            <a:r>
              <a:rPr lang="en-US" altLang="zh-CN" dirty="0" smtClean="0"/>
              <a:t>	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“</a:t>
            </a:r>
            <a:r>
              <a:rPr lang="en-US" altLang="zh-CN" dirty="0" err="1" smtClean="0"/>
              <a:t>DatasetName</a:t>
            </a:r>
            <a:r>
              <a:rPr lang="en-US" altLang="zh-CN" dirty="0" smtClean="0"/>
              <a:t>”: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“A”,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	“Destination”: {“Site 3”, </a:t>
            </a:r>
            <a:r>
              <a:rPr lang="en-US" altLang="zh-CN" dirty="0" smtClean="0"/>
              <a:t>“Site 4”, “Site 5”, “Site 6”, “Site 7”</a:t>
            </a:r>
            <a:r>
              <a:rPr lang="en-US" altLang="zh-CN" dirty="0" smtClean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ExaO</a:t>
            </a:r>
            <a:r>
              <a:rPr lang="en-US" dirty="0" smtClean="0"/>
              <a:t> receives this requests and makes online file-level scheduling decisions to maximize network utilization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Audience visualize the status of file transfers through </a:t>
            </a:r>
            <a:r>
              <a:rPr lang="en-US" dirty="0" err="1" smtClean="0"/>
              <a:t>Monalisa</a:t>
            </a:r>
            <a:r>
              <a:rPr lang="en-US" dirty="0" smtClean="0"/>
              <a:t> and high link utilization through testbed UI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253" y="186361"/>
            <a:ext cx="1297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396</Words>
  <Application>Microsoft Macintosh PowerPoint</Application>
  <PresentationFormat>Widescreen</PresentationFormat>
  <Paragraphs>125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 Math</vt:lpstr>
      <vt:lpstr>DengXian</vt:lpstr>
      <vt:lpstr>Arial</vt:lpstr>
      <vt:lpstr>Office Theme</vt:lpstr>
      <vt:lpstr>Current data transfer services in CMS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 Xiang</dc:creator>
  <cp:lastModifiedBy>Qiao Xiang</cp:lastModifiedBy>
  <cp:revision>88</cp:revision>
  <dcterms:created xsi:type="dcterms:W3CDTF">2016-11-10T10:23:16Z</dcterms:created>
  <dcterms:modified xsi:type="dcterms:W3CDTF">2016-11-10T15:42:51Z</dcterms:modified>
</cp:coreProperties>
</file>