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900" r:id="rId2"/>
    <p:sldId id="960" r:id="rId3"/>
    <p:sldId id="981" r:id="rId4"/>
    <p:sldId id="961" r:id="rId5"/>
    <p:sldId id="974" r:id="rId6"/>
    <p:sldId id="980" r:id="rId7"/>
    <p:sldId id="965" r:id="rId8"/>
    <p:sldId id="967" r:id="rId9"/>
    <p:sldId id="976" r:id="rId10"/>
    <p:sldId id="966" r:id="rId11"/>
    <p:sldId id="968" r:id="rId12"/>
    <p:sldId id="975" r:id="rId13"/>
    <p:sldId id="977" r:id="rId14"/>
    <p:sldId id="972" r:id="rId15"/>
    <p:sldId id="978" r:id="rId16"/>
    <p:sldId id="979" r:id="rId17"/>
    <p:sldId id="971" r:id="rId18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CC99"/>
    <a:srgbClr val="FF6600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596" autoAdjust="0"/>
  </p:normalViewPr>
  <p:slideViewPr>
    <p:cSldViewPr snapToGrid="0">
      <p:cViewPr>
        <p:scale>
          <a:sx n="100" d="100"/>
          <a:sy n="100" d="100"/>
        </p:scale>
        <p:origin x="1000" y="208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RESTful-API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400" dirty="0" smtClean="0"/>
            <a:t>allow users submit and manage transfer request through different interface</a:t>
          </a:r>
          <a:endParaRPr lang="zh-CN" altLang="en-US" sz="24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ALTO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400" dirty="0" smtClean="0"/>
            <a:t>collect on-demand, real-time, minimal abstract routing information from different domains</a:t>
          </a:r>
          <a:endParaRPr lang="zh-CN" altLang="en-US" sz="24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ExaO</a:t>
          </a:r>
          <a:r>
            <a:rPr lang="en-GB" sz="3200" b="1" dirty="0" smtClean="0">
              <a:solidFill>
                <a:schemeClr val="tx1"/>
              </a:solidFill>
            </a:rPr>
            <a:t> Scheduler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400" dirty="0" smtClean="0"/>
            <a:t>centralized, efficient file-level scheduling and network resource allocation</a:t>
          </a:r>
          <a:endParaRPr lang="zh-CN" altLang="en-US" sz="24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FDT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400" dirty="0" smtClean="0"/>
            <a:t>efficient data transfer tools on end hosts</a:t>
          </a:r>
          <a:endParaRPr lang="zh-CN" altLang="en-US" sz="24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Monalisa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400" dirty="0" smtClean="0"/>
            <a:t>Distributed monitoring infrastructure for real time monitoring of each flow, transfer</a:t>
          </a:r>
          <a:r>
            <a:rPr lang="en-GB" sz="2400" b="1" dirty="0" smtClean="0"/>
            <a:t> </a:t>
          </a:r>
          <a:endParaRPr lang="zh-CN" altLang="en-US" sz="24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tx1"/>
              </a:solidFill>
            </a:rPr>
            <a:t>Transfer Execution Nodes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273937F6-37E7-FC4C-B09D-341C0C05E320}" type="parTrans" cxnId="{A74DD1A6-CCB2-6746-8D96-BB6C4E52536F}">
      <dgm:prSet/>
      <dgm:spPr/>
    </dgm:pt>
    <dgm:pt modelId="{B2C7E4F7-2CE6-B745-914E-6BB59E3BFC15}" type="sibTrans" cxnId="{A74DD1A6-CCB2-6746-8D96-BB6C4E52536F}">
      <dgm:prSet/>
      <dgm:spPr/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400" dirty="0" smtClean="0"/>
            <a:t>enforce scheduling and rate allocation decisions at end hosts</a:t>
          </a:r>
          <a:endParaRPr lang="zh-CN" altLang="en-US" sz="2400" dirty="0"/>
        </a:p>
      </dgm:t>
    </dgm:pt>
    <dgm:pt modelId="{235FD834-D2B3-A449-9EFD-50C277FD65C7}" type="parTrans" cxnId="{D4ED20BA-A57A-3B47-8A5D-5F154415D9B8}">
      <dgm:prSet/>
      <dgm:spPr/>
    </dgm:pt>
    <dgm:pt modelId="{600E91A4-4D6A-D74D-B40E-545AE1F91BB7}" type="sibTrans" cxnId="{D4ED20BA-A57A-3B47-8A5D-5F154415D9B8}">
      <dgm:prSet/>
      <dgm:spPr/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400" dirty="0" smtClean="0"/>
            <a:t>enforce resource allocation in the network</a:t>
          </a:r>
          <a:endParaRPr lang="zh-CN" altLang="en-US" sz="2400" dirty="0"/>
        </a:p>
      </dgm:t>
    </dgm:pt>
    <dgm:pt modelId="{29A631DA-9243-B642-A751-4850D366D3B6}" type="parTrans" cxnId="{B6B1BC19-E76B-6A41-937E-EB86006F958A}">
      <dgm:prSet/>
      <dgm:spPr/>
    </dgm:pt>
    <dgm:pt modelId="{82628D05-80DD-F940-B65D-652CF6F9AB02}" type="sibTrans" cxnId="{B6B1BC19-E76B-6A41-937E-EB86006F958A}">
      <dgm:prSet/>
      <dgm:spPr/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</dgm:pt>
    <dgm:pt modelId="{4EE85207-F60B-4091-9F90-DBD34FEC4955}" type="pres">
      <dgm:prSet presAssocID="{F23E6AC7-B152-4E2D-942D-B0619A16DB26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</dgm:pt>
    <dgm:pt modelId="{84A14A87-A00A-4A04-92CE-ADA5D3E3CCCD}" type="pres">
      <dgm:prSet presAssocID="{19E76062-B84F-4B12-8306-12BC06FFC743}" presName="linNode" presStyleCnt="0"/>
      <dgm:spPr/>
    </dgm:pt>
    <dgm:pt modelId="{A734FBFB-4123-4354-8347-2BF391065CC8}" type="pres">
      <dgm:prSet presAssocID="{19E76062-B84F-4B12-8306-12BC06FFC743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</dgm:pt>
    <dgm:pt modelId="{0C7677EB-01B3-4F42-8015-15DD4DD71F91}" type="pres">
      <dgm:prSet presAssocID="{2C7FEA01-BB06-4AD5-9192-55A41A9DE689}" presName="linNode" presStyleCnt="0"/>
      <dgm:spPr/>
    </dgm:pt>
    <dgm:pt modelId="{CF5EBAA8-D50A-420A-84E3-C1EE07B1CEA8}" type="pres">
      <dgm:prSet presAssocID="{2C7FEA01-BB06-4AD5-9192-55A41A9DE689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</dgm:pt>
    <dgm:pt modelId="{26D3F287-53B6-3447-A6D0-2812E3CE3A52}" type="pres">
      <dgm:prSet presAssocID="{493FE95A-5E94-1448-BEC8-A77A9D12847F}" presName="linNode" presStyleCnt="0"/>
      <dgm:spPr/>
    </dgm:pt>
    <dgm:pt modelId="{EF211CF4-090E-1544-8206-8E9EA2748C88}" type="pres">
      <dgm:prSet presAssocID="{493FE95A-5E94-1448-BEC8-A77A9D12847F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</dgm:pt>
    <dgm:pt modelId="{14C50100-5E4D-4F90-A482-A5B20BAF0093}" type="pres">
      <dgm:prSet presAssocID="{A04CE278-FA75-40F9-AB1A-A4EEE6CA103D}" presName="linNode" presStyleCnt="0"/>
      <dgm:spPr/>
    </dgm:pt>
    <dgm:pt modelId="{1889267E-0460-4F69-A28E-F489C3AFE258}" type="pres">
      <dgm:prSet presAssocID="{A04CE278-FA75-40F9-AB1A-A4EEE6CA103D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</dgm:pt>
    <dgm:pt modelId="{343D0E35-E620-49F6-8F86-D95F8AE3287E}" type="pres">
      <dgm:prSet presAssocID="{2AC953DA-B86E-465D-8CFE-10BB2A80F0BF}" presName="linNode" presStyleCnt="0"/>
      <dgm:spPr/>
    </dgm:pt>
    <dgm:pt modelId="{021A7200-A1B1-4E60-A02F-9D6DA35506AF}" type="pres">
      <dgm:prSet presAssocID="{2AC953DA-B86E-465D-8CFE-10BB2A80F0BF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843949" y="-2991036"/>
          <a:ext cx="586049" cy="67171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allow users submit and manage transfer request through different interface</a:t>
          </a:r>
          <a:endParaRPr lang="zh-CN" altLang="en-US" sz="2400" kern="1200" dirty="0"/>
        </a:p>
      </dsp:txBody>
      <dsp:txXfrm rot="-5400000">
        <a:off x="3778398" y="103124"/>
        <a:ext cx="6688543" cy="528831"/>
      </dsp:txXfrm>
    </dsp:sp>
    <dsp:sp modelId="{4EE85207-F60B-4091-9F90-DBD34FEC4955}">
      <dsp:nvSpPr>
        <dsp:cNvPr id="0" name=""/>
        <dsp:cNvSpPr/>
      </dsp:nvSpPr>
      <dsp:spPr>
        <a:xfrm>
          <a:off x="0" y="1258"/>
          <a:ext cx="3778398" cy="732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RESTful-API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37019"/>
        <a:ext cx="3706876" cy="661039"/>
      </dsp:txXfrm>
    </dsp:sp>
    <dsp:sp modelId="{D38EA1F3-D27E-4BE0-B912-D1BD83913AFE}">
      <dsp:nvSpPr>
        <dsp:cNvPr id="0" name=""/>
        <dsp:cNvSpPr/>
      </dsp:nvSpPr>
      <dsp:spPr>
        <a:xfrm rot="5400000">
          <a:off x="6843949" y="-2221847"/>
          <a:ext cx="586049" cy="671715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collect on-demand, real-time, minimal abstract routing information from different domains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enforce resource allocation in the network</a:t>
          </a:r>
          <a:endParaRPr lang="zh-CN" altLang="en-US" sz="2400" kern="1200" dirty="0"/>
        </a:p>
      </dsp:txBody>
      <dsp:txXfrm rot="-5400000">
        <a:off x="3778398" y="872313"/>
        <a:ext cx="6688543" cy="528831"/>
      </dsp:txXfrm>
    </dsp:sp>
    <dsp:sp modelId="{A734FBFB-4123-4354-8347-2BF391065CC8}">
      <dsp:nvSpPr>
        <dsp:cNvPr id="0" name=""/>
        <dsp:cNvSpPr/>
      </dsp:nvSpPr>
      <dsp:spPr>
        <a:xfrm>
          <a:off x="0" y="770447"/>
          <a:ext cx="3778398" cy="7325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ALTO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806208"/>
        <a:ext cx="3706876" cy="661039"/>
      </dsp:txXfrm>
    </dsp:sp>
    <dsp:sp modelId="{9D130479-2567-4AAD-9175-06EE72774FE7}">
      <dsp:nvSpPr>
        <dsp:cNvPr id="0" name=""/>
        <dsp:cNvSpPr/>
      </dsp:nvSpPr>
      <dsp:spPr>
        <a:xfrm rot="5400000">
          <a:off x="6843949" y="-1452657"/>
          <a:ext cx="586049" cy="67171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centralized, efficient file-level scheduling and network resource allocation</a:t>
          </a:r>
          <a:endParaRPr lang="zh-CN" altLang="en-US" sz="2400" kern="1200" dirty="0"/>
        </a:p>
      </dsp:txBody>
      <dsp:txXfrm rot="-5400000">
        <a:off x="3778398" y="1641503"/>
        <a:ext cx="6688543" cy="528831"/>
      </dsp:txXfrm>
    </dsp:sp>
    <dsp:sp modelId="{CF5EBAA8-D50A-420A-84E3-C1EE07B1CEA8}">
      <dsp:nvSpPr>
        <dsp:cNvPr id="0" name=""/>
        <dsp:cNvSpPr/>
      </dsp:nvSpPr>
      <dsp:spPr>
        <a:xfrm>
          <a:off x="0" y="1539637"/>
          <a:ext cx="3778398" cy="7325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ExaO</a:t>
          </a:r>
          <a:r>
            <a:rPr lang="en-GB" sz="3200" b="1" kern="1200" dirty="0" smtClean="0">
              <a:solidFill>
                <a:schemeClr val="tx1"/>
              </a:solidFill>
            </a:rPr>
            <a:t> Scheduler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1575398"/>
        <a:ext cx="3706876" cy="661039"/>
      </dsp:txXfrm>
    </dsp:sp>
    <dsp:sp modelId="{DEFF8707-5149-5A4E-B569-68081CD78366}">
      <dsp:nvSpPr>
        <dsp:cNvPr id="0" name=""/>
        <dsp:cNvSpPr/>
      </dsp:nvSpPr>
      <dsp:spPr>
        <a:xfrm rot="5400000">
          <a:off x="6843949" y="-683467"/>
          <a:ext cx="586049" cy="67171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enforce scheduling and rate allocation decisions at end hosts</a:t>
          </a:r>
          <a:endParaRPr lang="zh-CN" altLang="en-US" sz="2400" kern="1200" dirty="0"/>
        </a:p>
      </dsp:txBody>
      <dsp:txXfrm rot="-5400000">
        <a:off x="3778398" y="2410693"/>
        <a:ext cx="6688543" cy="528831"/>
      </dsp:txXfrm>
    </dsp:sp>
    <dsp:sp modelId="{EF211CF4-090E-1544-8206-8E9EA2748C88}">
      <dsp:nvSpPr>
        <dsp:cNvPr id="0" name=""/>
        <dsp:cNvSpPr/>
      </dsp:nvSpPr>
      <dsp:spPr>
        <a:xfrm>
          <a:off x="0" y="2308827"/>
          <a:ext cx="3778398" cy="7325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tx1"/>
              </a:solidFill>
            </a:rPr>
            <a:t>Transfer Execution Nodes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35761" y="2344588"/>
        <a:ext cx="3706876" cy="661039"/>
      </dsp:txXfrm>
    </dsp:sp>
    <dsp:sp modelId="{AC9A76F0-5BF5-402E-8F48-13E9ACEF8CBA}">
      <dsp:nvSpPr>
        <dsp:cNvPr id="0" name=""/>
        <dsp:cNvSpPr/>
      </dsp:nvSpPr>
      <dsp:spPr>
        <a:xfrm rot="5400000">
          <a:off x="6843949" y="85722"/>
          <a:ext cx="586049" cy="671715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efficient data transfer tools on end hosts</a:t>
          </a:r>
          <a:endParaRPr lang="zh-CN" altLang="en-US" sz="2400" kern="1200" dirty="0"/>
        </a:p>
      </dsp:txBody>
      <dsp:txXfrm rot="-5400000">
        <a:off x="3778398" y="3179883"/>
        <a:ext cx="6688543" cy="528831"/>
      </dsp:txXfrm>
    </dsp:sp>
    <dsp:sp modelId="{1889267E-0460-4F69-A28E-F489C3AFE258}">
      <dsp:nvSpPr>
        <dsp:cNvPr id="0" name=""/>
        <dsp:cNvSpPr/>
      </dsp:nvSpPr>
      <dsp:spPr>
        <a:xfrm>
          <a:off x="0" y="3078017"/>
          <a:ext cx="3778398" cy="73256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FDT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3113778"/>
        <a:ext cx="3706876" cy="661039"/>
      </dsp:txXfrm>
    </dsp:sp>
    <dsp:sp modelId="{20F4114B-DAA8-48A5-8F24-0C89AF8CF265}">
      <dsp:nvSpPr>
        <dsp:cNvPr id="0" name=""/>
        <dsp:cNvSpPr/>
      </dsp:nvSpPr>
      <dsp:spPr>
        <a:xfrm rot="5400000">
          <a:off x="6843949" y="854911"/>
          <a:ext cx="586049" cy="67171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Distributed monitoring infrastructure for real time monitoring of each flow, transfer</a:t>
          </a:r>
          <a:r>
            <a:rPr lang="en-GB" sz="2400" b="1" kern="1200" dirty="0" smtClean="0"/>
            <a:t> </a:t>
          </a:r>
          <a:endParaRPr lang="zh-CN" altLang="en-US" sz="2400" kern="1200" dirty="0"/>
        </a:p>
      </dsp:txBody>
      <dsp:txXfrm rot="-5400000">
        <a:off x="3778398" y="3949072"/>
        <a:ext cx="6688543" cy="528831"/>
      </dsp:txXfrm>
    </dsp:sp>
    <dsp:sp modelId="{021A7200-A1B1-4E60-A02F-9D6DA35506AF}">
      <dsp:nvSpPr>
        <dsp:cNvPr id="0" name=""/>
        <dsp:cNvSpPr/>
      </dsp:nvSpPr>
      <dsp:spPr>
        <a:xfrm>
          <a:off x="0" y="3847207"/>
          <a:ext cx="3778398" cy="732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Monalisa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35761" y="3882968"/>
        <a:ext cx="3706876" cy="66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Inflexible</a:t>
            </a:r>
            <a:r>
              <a:rPr lang="en-US" altLang="zh-CN" baseline="0" dirty="0" smtClean="0"/>
              <a:t> and static scheduling decision cause low link utility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14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1" y="3797868"/>
            <a:ext cx="8533289" cy="1294832"/>
          </a:xfrm>
        </p:spPr>
        <p:txBody>
          <a:bodyPr/>
          <a:lstStyle/>
          <a:p>
            <a:r>
              <a:rPr lang="en-US" altLang="zh-CN" dirty="0" smtClean="0"/>
              <a:t>Yale University,</a:t>
            </a:r>
          </a:p>
          <a:p>
            <a:r>
              <a:rPr lang="en-US" altLang="zh-CN" dirty="0" smtClean="0"/>
              <a:t>California Institute of Technology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376" y="3503739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303" y="3575981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294" y="905158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187" y="979381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220" y="1059539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R</a:t>
            </a:r>
            <a:r>
              <a:rPr lang="en-US" altLang="zh-CN" dirty="0" err="1" smtClean="0"/>
              <a:t>ESTful</a:t>
            </a:r>
            <a:r>
              <a:rPr lang="en-GB" dirty="0" smtClean="0"/>
              <a:t> </a:t>
            </a:r>
            <a:r>
              <a:rPr lang="en-GB" dirty="0"/>
              <a:t>Interface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6922" y="2373331"/>
            <a:ext cx="661506" cy="725427"/>
            <a:chOff x="4156031" y="2354387"/>
            <a:chExt cx="413656" cy="552203"/>
          </a:xfrm>
        </p:grpSpPr>
        <p:sp>
          <p:nvSpPr>
            <p:cNvPr id="5" name="Can 4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an 5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n 6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DB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78230" y="3655150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094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59557" y="3098756"/>
            <a:ext cx="0" cy="42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220" y="5376642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4795" y="4473759"/>
            <a:ext cx="21011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15379" y="142178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3561" y="833403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39455" y="907626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2488" y="987784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41012" y="2367004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250" y="2412175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6284" y="2492333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070" y="1956421"/>
            <a:ext cx="578214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4854" y="2211087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4347" y="5319454"/>
            <a:ext cx="2410377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183" y="5335780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59487" y="5564876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09330" y="5772699"/>
            <a:ext cx="1792496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8354" y="5562408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7893" y="2449834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18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63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38" y="2843107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5680" y="4175275"/>
            <a:ext cx="2764728" cy="954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6952" y="2600362"/>
            <a:ext cx="3003486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8195" y="3370100"/>
            <a:ext cx="4106959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8196" y="3367245"/>
            <a:ext cx="1976249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8192" y="3364777"/>
            <a:ext cx="569265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1660" y="5862262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4127" y="5850179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1235" y="2736043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3382" y="5910251"/>
            <a:ext cx="161827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3381" y="4363609"/>
            <a:ext cx="2472197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50" y="1126447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</a:t>
            </a:r>
            <a:r>
              <a:rPr lang="en-US" altLang="zh-CN" dirty="0" smtClean="0"/>
              <a:t>EDE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51" y="249585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50" y="397109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191" y="1496601"/>
            <a:ext cx="1970029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192" y="1496601"/>
            <a:ext cx="1970028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191" y="1485726"/>
            <a:ext cx="1970029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5831" y="2686174"/>
            <a:ext cx="1280789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6320" y="1812119"/>
            <a:ext cx="1139906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536621" y="3079814"/>
            <a:ext cx="416752" cy="8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9229725" y="3522824"/>
            <a:ext cx="1143238" cy="194580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4591" y="3520532"/>
            <a:ext cx="593152" cy="185610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4025" y="1894169"/>
            <a:ext cx="193511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Users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dataset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transfer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8974" y="1977228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0515" y="718791"/>
            <a:ext cx="118114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2370" y="4261468"/>
            <a:ext cx="1619816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Collect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4189" y="1717597"/>
            <a:ext cx="142708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routing 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9610" y="3264138"/>
            <a:ext cx="1903761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Compute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 and abstract routing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296283" y="159003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33262" y="153368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62640" y="2273319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 updated scheduling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0726" y="416362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Enforce scheduling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6145" y="5153953"/>
            <a:ext cx="129023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Monitor Transfer Status</a:t>
            </a:r>
            <a:endParaRPr lang="en-US" altLang="zh-CN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47107" y="3245714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smtClean="0"/>
              <a:t>Architecture of </a:t>
            </a:r>
            <a:r>
              <a:rPr lang="en-GB" altLang="zh-CN" kern="0" baseline="0" dirty="0" err="1"/>
              <a:t>ExaO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39478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75" y="1219767"/>
            <a:ext cx="117789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 smtClean="0"/>
              <a:t>Minimally </a:t>
            </a:r>
            <a:r>
              <a:rPr lang="en-GB" sz="3200" baseline="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Not CMS or HEP specific, </a:t>
            </a:r>
            <a:r>
              <a:rPr lang="en-GB" sz="3200" baseline="0" dirty="0"/>
              <a:t>hence support any data intensive </a:t>
            </a:r>
            <a:r>
              <a:rPr lang="en-GB" sz="3200" baseline="0" dirty="0" smtClean="0"/>
              <a:t>sciences</a:t>
            </a: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Dataset distribution to N </a:t>
            </a:r>
            <a:r>
              <a:rPr lang="en-GB" sz="3200" baseline="0" dirty="0" smtClean="0"/>
              <a:t>destination:</a:t>
            </a:r>
            <a:endParaRPr lang="en-GB" sz="3200" baseline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Maximal link utilization </a:t>
            </a:r>
            <a:r>
              <a:rPr lang="en-GB" sz="3200" baseline="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baseline="0" dirty="0"/>
              <a:t>N</a:t>
            </a:r>
            <a:r>
              <a:rPr lang="en-GB" sz="3200" b="1" baseline="0" dirty="0" smtClean="0"/>
              <a:t> </a:t>
            </a:r>
            <a:r>
              <a:rPr lang="en-GB" sz="3200" b="1" baseline="0" dirty="0"/>
              <a:t>times faster than dataset level scheduling </a:t>
            </a:r>
          </a:p>
        </p:txBody>
      </p:sp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77119"/>
              </p:ext>
            </p:extLst>
          </p:nvPr>
        </p:nvGraphicFramePr>
        <p:xfrm>
          <a:off x="756634" y="1182414"/>
          <a:ext cx="5411788" cy="302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Visio" r:id="rId4" imgW="4594388" imgH="2683753" progId="Visio.Drawing.11">
                  <p:embed/>
                </p:oleObj>
              </mc:Choice>
              <mc:Fallback>
                <p:oleObj name="Visio" r:id="rId4" imgW="4594388" imgH="2683753" progId="Visio.Drawing.11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4" y="1182414"/>
                        <a:ext cx="5411788" cy="302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</a:t>
            </a:r>
            <a:r>
              <a:rPr lang="en-US" sz="2200" dirty="0" smtClean="0"/>
              <a:t>can become </a:t>
            </a:r>
            <a:r>
              <a:rPr lang="en-US" sz="2200" dirty="0" smtClean="0"/>
              <a:t>a </a:t>
            </a:r>
            <a:r>
              <a:rPr lang="en-US" sz="2200" dirty="0" smtClean="0"/>
              <a:t>file provider </a:t>
            </a:r>
            <a:r>
              <a:rPr lang="en-US" sz="2200" dirty="0" smtClean="0"/>
              <a:t>once receiving </a:t>
            </a:r>
            <a:r>
              <a:rPr lang="en-US" sz="2200" dirty="0" smtClean="0"/>
              <a:t>files</a:t>
            </a: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</a:t>
            </a:r>
            <a:r>
              <a:rPr lang="en-US" sz="2200" dirty="0" smtClean="0"/>
              <a:t>of each (site 1, site X) flow </a:t>
            </a:r>
            <a:r>
              <a:rPr lang="en-US" sz="2200" dirty="0" smtClean="0"/>
              <a:t>as 100/6=16.7Gbps</a:t>
            </a: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  <a:endParaRPr lang="en-US" sz="2200" b="1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</a:t>
            </a:r>
            <a:r>
              <a:rPr lang="en-US" sz="2200" dirty="0" smtClean="0"/>
              <a:t>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</a:t>
            </a:r>
            <a:r>
              <a:rPr lang="en-US" sz="2200" dirty="0" smtClean="0"/>
              <a:t>the received file to </a:t>
            </a:r>
            <a:r>
              <a:rPr lang="en-US" sz="2200" dirty="0" smtClean="0"/>
              <a:t>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</a:t>
            </a:r>
            <a:r>
              <a:rPr lang="en-US" sz="2200" dirty="0" smtClean="0"/>
              <a:t>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utilization: is 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Maximum</a:t>
            </a:r>
            <a:endParaRPr lang="en-US" sz="2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Implement Flexible Data Delivery Application Based on SDN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Yale University </a:t>
            </a:r>
            <a:r>
              <a:rPr lang="en-US" altLang="zh-CN" dirty="0" err="1" smtClean="0"/>
              <a:t>SNLab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1" y="1290316"/>
            <a:ext cx="10707915" cy="496752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5663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99787" y="2165301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1052519"/>
            <a:ext cx="121860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892" y="3182249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Destination </a:t>
            </a:r>
            <a:r>
              <a:rPr lang="en-US" altLang="en-US" dirty="0">
                <a:latin typeface="+mn-lt"/>
              </a:rPr>
              <a:t>sites </a:t>
            </a:r>
            <a:r>
              <a:rPr lang="en-US" altLang="en-US" dirty="0" smtClean="0">
                <a:latin typeface="+mn-lt"/>
              </a:rPr>
              <a:t>cannot become candidate sources until receiving the whole dataset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Low </a:t>
            </a:r>
            <a:r>
              <a:rPr lang="en-US" altLang="en-US" dirty="0" smtClean="0">
                <a:latin typeface="+mn-lt"/>
              </a:rPr>
              <a:t>concurrency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5919" y="3180962"/>
            <a:ext cx="5606862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073" y="3642629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13" y="4755369"/>
            <a:ext cx="5045475" cy="103618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No </a:t>
            </a:r>
            <a:r>
              <a:rPr lang="en-US" dirty="0"/>
              <a:t>network resource allocation </a:t>
            </a:r>
            <a:r>
              <a:rPr lang="en-US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Low utilization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5917" y="4755370"/>
            <a:ext cx="5606862" cy="107721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0365" y="511264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9384" y="1052518"/>
            <a:ext cx="869149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13" y="1632926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</a:rPr>
              <a:t>No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real-time,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global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network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view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625674"/>
            <a:ext cx="5621840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3195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894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27" y="1224176"/>
            <a:ext cx="5267446" cy="5216620"/>
          </a:xfrm>
        </p:spPr>
        <p:txBody>
          <a:bodyPr/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Large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raw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collected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from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LHC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at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Tier-0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distributed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secure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storage.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simulation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transferred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among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Tier-2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Tier-3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analysis.</a:t>
            </a:r>
            <a:endParaRPr lang="en-US" dirty="0"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73" y="1470025"/>
            <a:ext cx="6088837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5" y="990600"/>
            <a:ext cx="11504105" cy="5334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Automating data management and movement in CMS</a:t>
            </a:r>
          </a:p>
          <a:p>
            <a:r>
              <a:rPr lang="en-US" altLang="zh-CN" dirty="0"/>
              <a:t>Managing over 63 million files with an average of 2.6GB file size</a:t>
            </a:r>
          </a:p>
          <a:p>
            <a:pPr lvl="1"/>
            <a:r>
              <a:rPr lang="en-US" altLang="zh-CN" sz="3200" dirty="0"/>
              <a:t>over 160PB of data in total</a:t>
            </a:r>
          </a:p>
          <a:p>
            <a:r>
              <a:rPr lang="en-US" altLang="zh-CN" dirty="0"/>
              <a:t>Dataset consisting hundreds to thousands files</a:t>
            </a:r>
          </a:p>
          <a:p>
            <a:r>
              <a:rPr lang="en-US" altLang="zh-CN" dirty="0"/>
              <a:t>400-500 dataset transfer requests per </a:t>
            </a:r>
            <a:r>
              <a:rPr lang="en-US" altLang="zh-CN" dirty="0" smtClean="0"/>
              <a:t>day</a:t>
            </a:r>
            <a:endParaRPr lang="en-US" altLang="zh-CN" dirty="0"/>
          </a:p>
          <a:p>
            <a:r>
              <a:rPr lang="en-US" altLang="zh-CN" dirty="0" smtClean="0"/>
              <a:t>Users submit dataset transfer requests through Web interface</a:t>
            </a:r>
          </a:p>
          <a:p>
            <a:pPr lvl="1"/>
            <a:r>
              <a:rPr lang="en-US" altLang="zh-CN" sz="3200" dirty="0" smtClean="0"/>
              <a:t>Request pattern: one-to-one, one-to-many, many-to-one</a:t>
            </a:r>
          </a:p>
          <a:p>
            <a:r>
              <a:rPr lang="en-US" altLang="zh-CN" dirty="0"/>
              <a:t>Centralized system for making global data movement </a:t>
            </a:r>
            <a:r>
              <a:rPr lang="en-US" altLang="zh-CN" dirty="0" smtClean="0"/>
              <a:t>decisions based on history statistics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PhEDEx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Built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multi-domain</a:t>
            </a:r>
            <a:r>
              <a:rPr lang="zh-CN" altLang="en-US" dirty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altLang="zh-CN" dirty="0" smtClean="0"/>
              <a:t>Inflexible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infrastructures</a:t>
            </a:r>
            <a:endParaRPr lang="en-US" altLang="zh-CN" dirty="0"/>
          </a:p>
          <a:p>
            <a:pPr lvl="1"/>
            <a:r>
              <a:rPr lang="en-US" dirty="0"/>
              <a:t>Lack of </a:t>
            </a:r>
            <a:r>
              <a:rPr lang="en-US" altLang="zh-CN" dirty="0"/>
              <a:t>real-time,</a:t>
            </a:r>
            <a:r>
              <a:rPr lang="zh-CN" altLang="en-US" dirty="0"/>
              <a:t> </a:t>
            </a:r>
            <a:r>
              <a:rPr lang="en-US" dirty="0"/>
              <a:t>global network </a:t>
            </a:r>
            <a:r>
              <a:rPr lang="en-US" altLang="zh-CN" dirty="0" smtClean="0"/>
              <a:t>view</a:t>
            </a:r>
          </a:p>
          <a:p>
            <a:pPr lvl="1"/>
            <a:r>
              <a:rPr lang="en-US" altLang="zh-CN" dirty="0" smtClean="0"/>
              <a:t>Infeasible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end-to-end data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orchestration</a:t>
            </a:r>
            <a:endParaRPr lang="en-US" altLang="zh-CN" dirty="0"/>
          </a:p>
          <a:p>
            <a:r>
              <a:rPr lang="en-US" altLang="zh-CN" dirty="0" smtClean="0"/>
              <a:t>Inflexible,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Traditional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sz="2800" dirty="0" smtClean="0"/>
              <a:t>lient/server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Complete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ignorance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</a:t>
            </a:r>
            <a:r>
              <a:rPr lang="en-US" sz="2800" dirty="0" smtClean="0"/>
              <a:t>estination sites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potential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provider</a:t>
            </a:r>
            <a:r>
              <a:rPr lang="en-US" sz="2800" dirty="0" smtClean="0"/>
              <a:t>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 smtClean="0"/>
              <a:t>scheme</a:t>
            </a:r>
            <a:endParaRPr lang="en-US" altLang="zh-CN" sz="2800" dirty="0" smtClean="0"/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38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</a:t>
                </a:r>
                <a:r>
                  <a:rPr lang="en-US" sz="2400" kern="0" baseline="0" dirty="0" smtClean="0"/>
                  <a:t>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 smtClean="0"/>
                  <a:t>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</a:t>
                </a:r>
                <a:r>
                  <a:rPr lang="en-US" sz="2400" kern="0" baseline="0" dirty="0" smtClean="0"/>
                  <a:t>1 sends all 3000 files to each </a:t>
                </a:r>
                <a:r>
                  <a:rPr lang="en-US" sz="2400" kern="0" baseline="0" dirty="0" smtClean="0"/>
                  <a:t>destination</a:t>
                </a:r>
                <a:endParaRPr lang="en-US" sz="2400" kern="0" baseline="0" dirty="0" smtClean="0"/>
              </a:p>
              <a:p>
                <a:pPr lvl="1"/>
                <a:r>
                  <a:rPr lang="en-US" sz="2400" kern="0" baseline="0" dirty="0" smtClean="0"/>
                  <a:t>(</a:t>
                </a:r>
                <a:r>
                  <a:rPr lang="en-US" sz="2400" kern="0" baseline="0" dirty="0" smtClean="0"/>
                  <a:t>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</m:t>
                    </m:r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endParaRPr lang="en-US" sz="2400" kern="0" baseline="0" dirty="0" smtClean="0"/>
              </a:p>
            </p:txBody>
          </p:sp>
        </mc:Choice>
        <mc:Fallback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4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Visio" r:id="rId5" imgW="4619204" imgH="1405917" progId="Visio.Drawing.11">
                  <p:embed/>
                </p:oleObj>
              </mc:Choice>
              <mc:Fallback>
                <p:oleObj name="Visio" r:id="rId5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15889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Visio" r:id="rId7" imgW="4594388" imgH="2683753" progId="Visio.Drawing.11">
                  <p:embed/>
                </p:oleObj>
              </mc:Choice>
              <mc:Fallback>
                <p:oleObj name="Visio" r:id="rId7" imgW="4594388" imgH="268375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椭圆 81"/>
          <p:cNvSpPr/>
          <p:nvPr/>
        </p:nvSpPr>
        <p:spPr bwMode="auto">
          <a:xfrm>
            <a:off x="1560787" y="2774733"/>
            <a:ext cx="3373821" cy="394138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>
            <a:endCxn id="9" idx="3"/>
          </p:cNvCxnSpPr>
          <p:nvPr/>
        </p:nvCxnSpPr>
        <p:spPr bwMode="auto">
          <a:xfrm flipH="1" flipV="1">
            <a:off x="2309770" y="1364444"/>
            <a:ext cx="937928" cy="5218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14400" y="117977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3331778"/>
            <a:ext cx="1023751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Design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Challenges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Flexible,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Efficient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Transfer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Provision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</a:t>
            </a:r>
            <a:r>
              <a:rPr lang="en-US" altLang="zh-C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real-time, inter-domain network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Flexible,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scheduling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with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transfer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concurrency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Efficient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GB" dirty="0" smtClean="0"/>
              <a:t>orchestration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en-GB" dirty="0" smtClean="0"/>
              <a:t> </a:t>
            </a:r>
            <a:r>
              <a:rPr lang="en-US" altLang="zh-CN" dirty="0" smtClean="0"/>
              <a:t>end-to-end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utilization</a:t>
            </a: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7071" y="4469520"/>
            <a:ext cx="9105900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Orchestrator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3718" y="3657600"/>
            <a:ext cx="265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baseline="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Solution?</a:t>
            </a:r>
            <a:endParaRPr lang="en-US" sz="4400" b="1" baseline="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84964" y="2222310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339490" y="3526122"/>
            <a:ext cx="5045475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Destination </a:t>
            </a: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sites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cannot become candidate sources until receiving the whole dataset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Low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0940" y="3536562"/>
            <a:ext cx="5621839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sz="1800" baseline="0" dirty="0" smtClean="0"/>
              <a:t>Centralized</a:t>
            </a:r>
            <a:r>
              <a:rPr lang="en-US" altLang="zh-CN" sz="1800" baseline="0" dirty="0" smtClean="0"/>
              <a:t>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dynamic,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network</a:t>
            </a:r>
            <a:r>
              <a:rPr lang="en-US" altLang="zh-CN" sz="1800" baseline="0" dirty="0" smtClean="0"/>
              <a:t>-aware</a:t>
            </a:r>
            <a:r>
              <a:rPr lang="en-US" altLang="en-US" sz="1800" baseline="0" dirty="0" smtClean="0"/>
              <a:t> </a:t>
            </a:r>
            <a:r>
              <a:rPr lang="en-US" altLang="en-US" sz="1800" baseline="0" dirty="0" smtClean="0"/>
              <a:t>file </a:t>
            </a:r>
            <a:r>
              <a:rPr lang="en-US" altLang="en-US" sz="1800" baseline="0" dirty="0"/>
              <a:t>level </a:t>
            </a:r>
            <a:r>
              <a:rPr lang="en-US" altLang="en-US" sz="1800" baseline="0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zh-CN" sz="1800" baseline="0" dirty="0" smtClean="0"/>
              <a:t>Leverage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</a:t>
            </a:r>
            <a:r>
              <a:rPr lang="en-US" altLang="en-US" sz="1800" baseline="0" dirty="0" smtClean="0"/>
              <a:t>estination </a:t>
            </a:r>
            <a:r>
              <a:rPr lang="en-US" altLang="en-US" sz="1800" baseline="0" dirty="0"/>
              <a:t>sites </a:t>
            </a:r>
            <a:r>
              <a:rPr lang="en-US" altLang="zh-CN" sz="1800" baseline="0" dirty="0" smtClean="0"/>
              <a:t>as</a:t>
            </a:r>
            <a:r>
              <a:rPr lang="en-US" altLang="en-US" sz="1800" baseline="0" dirty="0" smtClean="0"/>
              <a:t> </a:t>
            </a:r>
            <a:r>
              <a:rPr lang="en-US" altLang="en-US" sz="1800" baseline="0" dirty="0" smtClean="0"/>
              <a:t>candidate sources </a:t>
            </a:r>
            <a:r>
              <a:rPr lang="en-US" altLang="en-US" sz="1800" baseline="0" dirty="0"/>
              <a:t>after </a:t>
            </a:r>
            <a:r>
              <a:rPr lang="en-US" altLang="en-US" sz="1800" baseline="0" dirty="0" smtClean="0"/>
              <a:t>file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reception</a:t>
            </a:r>
            <a:r>
              <a:rPr lang="en-US" altLang="en-US" sz="1800" baseline="0" dirty="0" smtClean="0"/>
              <a:t> 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99787" y="417083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9491" y="5382522"/>
            <a:ext cx="5045475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sz="1800" baseline="0" dirty="0">
                <a:latin typeface="Arial" charset="0"/>
                <a:ea typeface="Arial" charset="0"/>
                <a:cs typeface="Arial" charset="0"/>
              </a:rPr>
              <a:t>network resource allocation </a:t>
            </a:r>
            <a:r>
              <a:rPr lang="en-US" sz="1800" baseline="0" dirty="0" smtClean="0">
                <a:latin typeface="Arial" charset="0"/>
                <a:ea typeface="Arial" charset="0"/>
                <a:cs typeface="Arial" charset="0"/>
              </a:rPr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flows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compete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Low utilization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0940" y="5382522"/>
            <a:ext cx="5621838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800" b="1" baseline="0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 smtClean="0"/>
              <a:t>Global, dynamic </a:t>
            </a:r>
            <a:r>
              <a:rPr lang="en-US" altLang="en-US" sz="1800" baseline="0" dirty="0"/>
              <a:t>rate allocation among </a:t>
            </a:r>
            <a:r>
              <a:rPr lang="en-US" altLang="zh-CN" sz="1800" baseline="0" dirty="0" smtClean="0"/>
              <a:t>data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flows</a:t>
            </a:r>
            <a:r>
              <a:rPr lang="en-US" altLang="en-US" sz="1800" baseline="0" dirty="0" smtClean="0"/>
              <a:t> </a:t>
            </a:r>
            <a:r>
              <a:rPr lang="en-US" altLang="en-US" sz="1800" baseline="0" dirty="0" smtClean="0"/>
              <a:t>(Scheduler)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End host rate limiting to enforce </a:t>
            </a:r>
            <a:r>
              <a:rPr lang="en-US" altLang="en-US" sz="1800" baseline="0" dirty="0" smtClean="0"/>
              <a:t>allocation (TEN)</a:t>
            </a:r>
            <a:endParaRPr lang="en-US" altLang="en-US" sz="1800" baseline="0" dirty="0"/>
          </a:p>
        </p:txBody>
      </p:sp>
      <p:sp>
        <p:nvSpPr>
          <p:cNvPr id="16" name="Right Arrow 15"/>
          <p:cNvSpPr/>
          <p:nvPr/>
        </p:nvSpPr>
        <p:spPr>
          <a:xfrm>
            <a:off x="5384964" y="5739798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5988" y="93382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 err="1"/>
              <a:t>ExaO</a:t>
            </a:r>
            <a:endParaRPr lang="en-US" sz="3200" b="1" baseline="0" dirty="0"/>
          </a:p>
        </p:txBody>
      </p:sp>
      <p:sp>
        <p:nvSpPr>
          <p:cNvPr id="18" name="Rectangle 17"/>
          <p:cNvSpPr/>
          <p:nvPr/>
        </p:nvSpPr>
        <p:spPr>
          <a:xfrm>
            <a:off x="339489" y="1429316"/>
            <a:ext cx="5045475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real-time,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global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409774"/>
            <a:ext cx="5621840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sz="1800" baseline="0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Collect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complete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network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(</a:t>
            </a:r>
            <a:r>
              <a:rPr lang="en-US" altLang="zh-CN" sz="1800" baseline="0" dirty="0" err="1" smtClean="0"/>
              <a:t>OpenDaylight</a:t>
            </a:r>
            <a:r>
              <a:rPr lang="en-US" altLang="zh-CN" sz="1800" baseline="0" dirty="0" smtClean="0"/>
              <a:t>)</a:t>
            </a:r>
            <a:endParaRPr lang="en-US" altLang="zh-CN" sz="1800" baseline="0" dirty="0" smtClean="0"/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en-GB" sz="1800" baseline="0" dirty="0" smtClean="0"/>
              <a:t> </a:t>
            </a:r>
            <a:r>
              <a:rPr lang="en-GB" sz="1800" b="1" baseline="0" dirty="0"/>
              <a:t>real-time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GB" sz="1800" b="1" baseline="0" dirty="0" smtClean="0"/>
              <a:t>information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global,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on-demand,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minimal</a:t>
            </a:r>
            <a:r>
              <a:rPr lang="en-US" altLang="zh-CN" sz="1800" b="1" baseline="0" dirty="0" smtClean="0"/>
              <a:t>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equivalent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abstract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en-US" altLang="zh-CN" sz="1800" baseline="0" dirty="0" smtClean="0"/>
              <a:t> (ATLO-RSA</a:t>
            </a:r>
            <a:r>
              <a:rPr lang="en-US" altLang="zh-CN" sz="1800" baseline="0" dirty="0" smtClean="0"/>
              <a:t>)</a:t>
            </a:r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33843927"/>
              </p:ext>
            </p:extLst>
          </p:nvPr>
        </p:nvGraphicFramePr>
        <p:xfrm>
          <a:off x="847431" y="1580622"/>
          <a:ext cx="10495550" cy="4581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9322" y="1060174"/>
            <a:ext cx="7082837" cy="5654244"/>
            <a:chOff x="4912580" y="273092"/>
            <a:chExt cx="7179579" cy="6441326"/>
          </a:xfrm>
        </p:grpSpPr>
        <p:sp>
          <p:nvSpPr>
            <p:cNvPr id="4" name="Rounded Rectangle 3"/>
            <p:cNvSpPr/>
            <p:nvPr/>
          </p:nvSpPr>
          <p:spPr>
            <a:xfrm>
              <a:off x="5875064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 err="1"/>
                <a:t>Ph</a:t>
              </a:r>
              <a:r>
                <a:rPr lang="en-US" altLang="zh-CN" sz="1800" b="1" baseline="0" dirty="0"/>
                <a:t>EDE</a:t>
              </a:r>
              <a:r>
                <a:rPr lang="en-GB" sz="1800" b="1" baseline="0" dirty="0"/>
                <a:t>x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581722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ASO</a:t>
              </a:r>
              <a:endParaRPr lang="en-GB" sz="1600" b="1" baseline="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288380" y="273092"/>
              <a:ext cx="1057521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Batch</a:t>
              </a:r>
              <a:endParaRPr lang="en-GB" sz="1600" b="1" baseline="0" dirty="0"/>
            </a:p>
          </p:txBody>
        </p:sp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 flipH="1">
              <a:off x="6400470" y="643198"/>
              <a:ext cx="335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107127" y="643198"/>
              <a:ext cx="1677" cy="487051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17139" y="643198"/>
              <a:ext cx="1114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3824" y="910061"/>
              <a:ext cx="341331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446611" y="1124826"/>
              <a:ext cx="1321032" cy="827124"/>
              <a:chOff x="3974592" y="1133856"/>
              <a:chExt cx="1345588" cy="82723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30413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67127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974592" y="1276288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baseline="0" dirty="0" err="1"/>
                  <a:t>ExaO</a:t>
                </a:r>
                <a:r>
                  <a:rPr lang="en-GB" sz="1400" b="1" baseline="0" dirty="0"/>
                  <a:t> </a:t>
                </a:r>
              </a:p>
              <a:p>
                <a:pPr algn="ctr"/>
                <a:r>
                  <a:rPr lang="en-GB" sz="1400" b="1" baseline="0" dirty="0"/>
                  <a:t>R</a:t>
                </a:r>
                <a:r>
                  <a:rPr lang="en-US" altLang="zh-CN" sz="1400" b="1" baseline="0" dirty="0" err="1"/>
                  <a:t>ESTful</a:t>
                </a:r>
                <a:r>
                  <a:rPr lang="en-GB" sz="1400" b="1" baseline="0" dirty="0"/>
                  <a:t> Interface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12580" y="5259902"/>
              <a:ext cx="2053878" cy="1316565"/>
              <a:chOff x="5139484" y="4991855"/>
              <a:chExt cx="2054145" cy="1316736"/>
            </a:xfrm>
          </p:grpSpPr>
          <p:sp>
            <p:nvSpPr>
              <p:cNvPr id="29" name="Cloud 2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3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219261" y="5239105"/>
              <a:ext cx="2053878" cy="1316565"/>
              <a:chOff x="5139484" y="4991855"/>
              <a:chExt cx="2054145" cy="1316736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591554" y="5239105"/>
              <a:ext cx="2053878" cy="1316565"/>
              <a:chOff x="5139484" y="4991855"/>
              <a:chExt cx="2054145" cy="1316736"/>
            </a:xfrm>
          </p:grpSpPr>
          <p:sp>
            <p:nvSpPr>
              <p:cNvPr id="59" name="Cloud 5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Picture 59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971250" y="1223240"/>
              <a:ext cx="1294484" cy="725333"/>
              <a:chOff x="4156031" y="2354387"/>
              <a:chExt cx="413656" cy="552203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4278741" y="235438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Can 68"/>
              <p:cNvSpPr/>
              <p:nvPr/>
            </p:nvSpPr>
            <p:spPr>
              <a:xfrm>
                <a:off x="4217386" y="240584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4156031" y="245730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baseline="0" dirty="0"/>
                  <a:t>Database</a:t>
                </a:r>
                <a:endParaRPr lang="en-GB" sz="1400" b="1" baseline="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9075" y="2420378"/>
              <a:ext cx="1395687" cy="625084"/>
              <a:chOff x="5699875" y="2691059"/>
              <a:chExt cx="1462053" cy="97871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880972" y="2691059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96854" y="2765282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5699875" y="2845440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Scheduler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626566" y="2249860"/>
              <a:ext cx="1410009" cy="923714"/>
              <a:chOff x="5594690" y="2367004"/>
              <a:chExt cx="1421149" cy="107780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741758" y="2367004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676657" y="24406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594690" y="25315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Transfer Execution Nodes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5986305" y="3041672"/>
              <a:ext cx="504389" cy="178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810481" y="3048387"/>
              <a:ext cx="1400668" cy="17790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7168313" y="3053123"/>
              <a:ext cx="3518761" cy="176805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404527" y="3169802"/>
              <a:ext cx="0" cy="25671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>
              <a:off x="6763225" y="3487436"/>
              <a:ext cx="2567158" cy="19318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6" idx="3"/>
              <a:endCxn id="54" idx="1"/>
            </p:cNvCxnSpPr>
            <p:nvPr/>
          </p:nvCxnSpPr>
          <p:spPr>
            <a:xfrm flipV="1">
              <a:off x="6437637" y="5741131"/>
              <a:ext cx="1007210" cy="2079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63" idx="1"/>
            </p:cNvCxnSpPr>
            <p:nvPr/>
          </p:nvCxnSpPr>
          <p:spPr>
            <a:xfrm>
              <a:off x="8744317" y="5736961"/>
              <a:ext cx="1072822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994734" y="6710248"/>
              <a:ext cx="6459370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94733" y="5736961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454103" y="5732855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46" idx="1"/>
            </p:cNvCxnSpPr>
            <p:nvPr/>
          </p:nvCxnSpPr>
          <p:spPr>
            <a:xfrm flipV="1">
              <a:off x="5000509" y="5761928"/>
              <a:ext cx="137657" cy="30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1116611" y="5732187"/>
              <a:ext cx="337493" cy="669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5796406" y="6486284"/>
              <a:ext cx="5764115" cy="1084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0714214" y="2676466"/>
              <a:ext cx="1376101" cy="827124"/>
              <a:chOff x="3886932" y="1133856"/>
              <a:chExt cx="1401680" cy="827232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098845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035559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886932" y="1276288"/>
                <a:ext cx="1277428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 err="1"/>
                  <a:t>Kibana</a:t>
                </a:r>
                <a:endParaRPr lang="en-GB" sz="1600" b="1" baseline="0" dirty="0"/>
              </a:p>
              <a:p>
                <a:pPr algn="ctr"/>
                <a:r>
                  <a:rPr lang="en-GB" sz="1600" b="1" baseline="0" dirty="0"/>
                  <a:t>Monitoring</a:t>
                </a:r>
              </a:p>
            </p:txBody>
          </p:sp>
        </p:grpSp>
        <p:sp>
          <p:nvSpPr>
            <p:cNvPr id="143" name="Rounded Rectangle 142"/>
            <p:cNvSpPr/>
            <p:nvPr/>
          </p:nvSpPr>
          <p:spPr>
            <a:xfrm>
              <a:off x="10984443" y="3919206"/>
              <a:ext cx="1107716" cy="462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baseline="0" dirty="0"/>
                <a:t>Mon</a:t>
              </a:r>
              <a:r>
                <a:rPr lang="en-US" altLang="zh-CN" sz="1400" b="1" baseline="0" dirty="0"/>
                <a:t>ALISA</a:t>
              </a:r>
              <a:endParaRPr lang="en-GB" sz="1400" b="1" baseline="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1546185" y="4381907"/>
              <a:ext cx="5948" cy="208656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10473569" y="6192012"/>
              <a:ext cx="6439" cy="3051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8082621" y="6166054"/>
              <a:ext cx="3918" cy="33107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823088" y="6192011"/>
              <a:ext cx="6439" cy="2917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1" idx="0"/>
            </p:cNvCxnSpPr>
            <p:nvPr/>
          </p:nvCxnSpPr>
          <p:spPr>
            <a:xfrm flipH="1">
              <a:off x="6983357" y="1964816"/>
              <a:ext cx="787995" cy="455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77" idx="1"/>
            </p:cNvCxnSpPr>
            <p:nvPr/>
          </p:nvCxnSpPr>
          <p:spPr>
            <a:xfrm flipH="1" flipV="1">
              <a:off x="8358424" y="1971086"/>
              <a:ext cx="268142" cy="811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8772480" y="1599820"/>
              <a:ext cx="1211418" cy="78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40" idx="0"/>
            </p:cNvCxnSpPr>
            <p:nvPr/>
          </p:nvCxnSpPr>
          <p:spPr>
            <a:xfrm>
              <a:off x="10448352" y="1939698"/>
              <a:ext cx="1057935" cy="7367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43" idx="0"/>
            </p:cNvCxnSpPr>
            <p:nvPr/>
          </p:nvCxnSpPr>
          <p:spPr>
            <a:xfrm>
              <a:off x="11478967" y="3506105"/>
              <a:ext cx="59335" cy="4131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5315843" y="4843314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699" y="4839610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10037551" y="4849228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</p:grpSp>
      <p:sp>
        <p:nvSpPr>
          <p:cNvPr id="181" name="Content Placeholder 2"/>
          <p:cNvSpPr>
            <a:spLocks noGrp="1"/>
          </p:cNvSpPr>
          <p:nvPr>
            <p:ph idx="1"/>
          </p:nvPr>
        </p:nvSpPr>
        <p:spPr>
          <a:xfrm>
            <a:off x="269561" y="106017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computes</a:t>
            </a:r>
            <a:r>
              <a:rPr lang="zh-CN" altLang="en-US" sz="2000" dirty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makes</a:t>
            </a:r>
            <a:r>
              <a:rPr lang="zh-CN" altLang="en-US" sz="2000" dirty="0"/>
              <a:t> </a:t>
            </a:r>
            <a:r>
              <a:rPr lang="en-US" altLang="zh-CN" sz="2000" dirty="0"/>
              <a:t>centralized,</a:t>
            </a:r>
            <a:r>
              <a:rPr lang="zh-CN" altLang="en-US" sz="2000" dirty="0"/>
              <a:t> </a:t>
            </a:r>
            <a:r>
              <a:rPr lang="en-US" altLang="zh-CN" sz="2000" dirty="0"/>
              <a:t>dynamic,</a:t>
            </a:r>
            <a:r>
              <a:rPr lang="zh-CN" altLang="en-US" sz="2000" dirty="0"/>
              <a:t> </a:t>
            </a:r>
            <a:r>
              <a:rPr lang="en-US" altLang="zh-CN" sz="2000" dirty="0"/>
              <a:t>file-level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resource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err="1" smtClean="0"/>
              <a:t>ExaO</a:t>
            </a:r>
            <a:r>
              <a:rPr lang="zh-CN" altLang="en-US" kern="0" baseline="0" dirty="0" smtClean="0"/>
              <a:t> </a:t>
            </a:r>
            <a:r>
              <a:rPr lang="en-US" altLang="zh-CN" kern="0" baseline="0" dirty="0" smtClean="0"/>
              <a:t>Workflow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941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14509</TotalTime>
  <Words>1290</Words>
  <Application>Microsoft Macintosh PowerPoint</Application>
  <PresentationFormat>Custom</PresentationFormat>
  <Paragraphs>240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Limitation of PhEDEx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PowerPoint Presentation</vt:lpstr>
      <vt:lpstr>PowerPoint Presentation</vt:lpstr>
      <vt:lpstr>PowerPoint Presentation</vt:lpstr>
      <vt:lpstr>Example: Distributing Dataset X to All the Sites in ExaO</vt:lpstr>
      <vt:lpstr>PowerPoint Presentation</vt:lpstr>
      <vt:lpstr>Implement Flexible Data Delivery Application Based on SDN</vt:lpstr>
      <vt:lpstr>ExaO: Software Defined Data Transfer Orchestrator</vt:lpstr>
      <vt:lpstr>ExaO: Software Defined Data Transfer Orchestrator</vt:lpstr>
      <vt:lpstr>PowerPoint Presentation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1317</cp:revision>
  <cp:lastPrinted>2011-12-21T04:26:34Z</cp:lastPrinted>
  <dcterms:modified xsi:type="dcterms:W3CDTF">2016-11-13T23:52:23Z</dcterms:modified>
</cp:coreProperties>
</file>