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00" r:id="rId2"/>
    <p:sldId id="972" r:id="rId3"/>
    <p:sldId id="960" r:id="rId4"/>
    <p:sldId id="961" r:id="rId5"/>
    <p:sldId id="974" r:id="rId6"/>
    <p:sldId id="964" r:id="rId7"/>
    <p:sldId id="965" r:id="rId8"/>
    <p:sldId id="967" r:id="rId9"/>
    <p:sldId id="976" r:id="rId10"/>
    <p:sldId id="977" r:id="rId11"/>
    <p:sldId id="978" r:id="rId12"/>
    <p:sldId id="980" r:id="rId13"/>
    <p:sldId id="981" r:id="rId14"/>
    <p:sldId id="982" r:id="rId15"/>
    <p:sldId id="983" r:id="rId16"/>
    <p:sldId id="968" r:id="rId17"/>
    <p:sldId id="975" r:id="rId18"/>
    <p:sldId id="971" r:id="rId19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CC99"/>
    <a:srgbClr val="FF6600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6" autoAdjust="0"/>
  </p:normalViewPr>
  <p:slideViewPr>
    <p:cSldViewPr snapToGrid="0">
      <p:cViewPr>
        <p:scale>
          <a:sx n="50" d="100"/>
          <a:sy n="50" d="100"/>
        </p:scale>
        <p:origin x="918" y="432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RESTful-API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400" dirty="0" smtClean="0"/>
            <a:t>allow users submit and manage transfer request through different interface</a:t>
          </a:r>
          <a:endParaRPr lang="zh-CN" altLang="en-US" sz="24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ALTO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400" dirty="0" smtClean="0"/>
            <a:t>collect on-demand, real-time, minimal abstract routing information from different domains</a:t>
          </a:r>
          <a:endParaRPr lang="zh-CN" altLang="en-US" sz="24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ExaO</a:t>
          </a:r>
          <a:r>
            <a:rPr lang="en-GB" sz="3200" b="1" dirty="0" smtClean="0">
              <a:solidFill>
                <a:schemeClr val="tx1"/>
              </a:solidFill>
            </a:rPr>
            <a:t> Scheduler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400" dirty="0" smtClean="0"/>
            <a:t>centralized, efficient file-level scheduling and network resource allocation</a:t>
          </a:r>
          <a:endParaRPr lang="zh-CN" altLang="en-US" sz="24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3200" b="1" dirty="0" smtClean="0">
              <a:solidFill>
                <a:schemeClr val="tx1"/>
              </a:solidFill>
            </a:rPr>
            <a:t>FDT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400" dirty="0" smtClean="0"/>
            <a:t>efficient data transfer tools on end hosts</a:t>
          </a:r>
          <a:endParaRPr lang="zh-CN" altLang="en-US" sz="24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3200" b="1" dirty="0" err="1" smtClean="0">
              <a:solidFill>
                <a:schemeClr val="tx1"/>
              </a:solidFill>
            </a:rPr>
            <a:t>Monalisa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400" dirty="0" smtClean="0"/>
            <a:t>Distributed monitoring infrastructure for real time monitoring of each flow, transfer</a:t>
          </a:r>
          <a:r>
            <a:rPr lang="en-GB" sz="2400" b="1" dirty="0" smtClean="0"/>
            <a:t> </a:t>
          </a:r>
          <a:endParaRPr lang="zh-CN" altLang="en-US" sz="24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</dgm:pt>
    <dgm:pt modelId="{4EE85207-F60B-4091-9F90-DBD34FEC4955}" type="pres">
      <dgm:prSet presAssocID="{F23E6AC7-B152-4E2D-942D-B0619A16DB2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</dgm:pt>
    <dgm:pt modelId="{84A14A87-A00A-4A04-92CE-ADA5D3E3CCCD}" type="pres">
      <dgm:prSet presAssocID="{19E76062-B84F-4B12-8306-12BC06FFC743}" presName="linNode" presStyleCnt="0"/>
      <dgm:spPr/>
    </dgm:pt>
    <dgm:pt modelId="{A734FBFB-4123-4354-8347-2BF391065CC8}" type="pres">
      <dgm:prSet presAssocID="{19E76062-B84F-4B12-8306-12BC06FFC74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</dgm:pt>
    <dgm:pt modelId="{0C7677EB-01B3-4F42-8015-15DD4DD71F91}" type="pres">
      <dgm:prSet presAssocID="{2C7FEA01-BB06-4AD5-9192-55A41A9DE689}" presName="linNode" presStyleCnt="0"/>
      <dgm:spPr/>
    </dgm:pt>
    <dgm:pt modelId="{CF5EBAA8-D50A-420A-84E3-C1EE07B1CEA8}" type="pres">
      <dgm:prSet presAssocID="{2C7FEA01-BB06-4AD5-9192-55A41A9DE68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</dgm:pt>
    <dgm:pt modelId="{14C50100-5E4D-4F90-A482-A5B20BAF0093}" type="pres">
      <dgm:prSet presAssocID="{A04CE278-FA75-40F9-AB1A-A4EEE6CA103D}" presName="linNode" presStyleCnt="0"/>
      <dgm:spPr/>
    </dgm:pt>
    <dgm:pt modelId="{1889267E-0460-4F69-A28E-F489C3AFE258}" type="pres">
      <dgm:prSet presAssocID="{A04CE278-FA75-40F9-AB1A-A4EEE6CA103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</dgm:pt>
    <dgm:pt modelId="{343D0E35-E620-49F6-8F86-D95F8AE3287E}" type="pres">
      <dgm:prSet presAssocID="{2AC953DA-B86E-465D-8CFE-10BB2A80F0BF}" presName="linNode" presStyleCnt="0"/>
      <dgm:spPr/>
    </dgm:pt>
    <dgm:pt modelId="{021A7200-A1B1-4E60-A02F-9D6DA35506AF}" type="pres">
      <dgm:prSet presAssocID="{2AC953DA-B86E-465D-8CFE-10BB2A80F0B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76C6424E-65D1-4A2C-B097-BDC4FDD8B73D}" srcId="{7F2A4DDF-9A3D-4683-B2D2-603D9E9D3771}" destId="{2AC953DA-B86E-465D-8CFE-10BB2A80F0BF}" srcOrd="4" destOrd="0" parTransId="{03A8F3A2-2EA1-43AF-AD96-9A52314B82C8}" sibTransId="{AFC181D7-7C48-402F-898B-29B6E98C672A}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3AE0844C-23C3-4100-A2A0-86270CC3A2A1}" srcId="{7F2A4DDF-9A3D-4683-B2D2-603D9E9D3771}" destId="{A04CE278-FA75-40F9-AB1A-A4EEE6CA103D}" srcOrd="3" destOrd="0" parTransId="{34972BE8-D7BA-430C-84D5-954CBD915B8F}" sibTransId="{4CAE26A8-EE5D-43C3-9F54-8BAEE214E802}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C2FE7FD4-681D-4FBA-8AFF-FBF01E976209}" type="presParOf" srcId="{18DA4FDB-D872-43E0-B04D-CF45D4149ADE}" destId="{14C50100-5E4D-4F90-A482-A5B20BAF0093}" srcOrd="6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7" destOrd="0" presId="urn:microsoft.com/office/officeart/2005/8/layout/vList5"/>
    <dgm:cxn modelId="{9226248E-64E3-414F-800D-721DBEF350B0}" type="presParOf" srcId="{18DA4FDB-D872-43E0-B04D-CF45D4149ADE}" destId="{343D0E35-E620-49F6-8F86-D95F8AE3287E}" srcOrd="8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784897" y="-2916466"/>
          <a:ext cx="704153" cy="67171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allow users submit and manage transfer request through different interface</a:t>
          </a:r>
          <a:endParaRPr lang="zh-CN" altLang="en-US" sz="2400" kern="1200" dirty="0"/>
        </a:p>
      </dsp:txBody>
      <dsp:txXfrm rot="-5400000">
        <a:off x="3778398" y="124407"/>
        <a:ext cx="6682778" cy="635405"/>
      </dsp:txXfrm>
    </dsp:sp>
    <dsp:sp modelId="{4EE85207-F60B-4091-9F90-DBD34FEC4955}">
      <dsp:nvSpPr>
        <dsp:cNvPr id="0" name=""/>
        <dsp:cNvSpPr/>
      </dsp:nvSpPr>
      <dsp:spPr>
        <a:xfrm>
          <a:off x="0" y="2013"/>
          <a:ext cx="3778398" cy="8801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RESTful-API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44980"/>
        <a:ext cx="3692464" cy="794258"/>
      </dsp:txXfrm>
    </dsp:sp>
    <dsp:sp modelId="{D38EA1F3-D27E-4BE0-B912-D1BD83913AFE}">
      <dsp:nvSpPr>
        <dsp:cNvPr id="0" name=""/>
        <dsp:cNvSpPr/>
      </dsp:nvSpPr>
      <dsp:spPr>
        <a:xfrm rot="5400000">
          <a:off x="6784897" y="-1992264"/>
          <a:ext cx="704153" cy="671715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collect on-demand, real-time, minimal abstract routing information from different domains</a:t>
          </a:r>
          <a:endParaRPr lang="zh-CN" altLang="en-US" sz="2400" kern="1200" dirty="0"/>
        </a:p>
      </dsp:txBody>
      <dsp:txXfrm rot="-5400000">
        <a:off x="3778398" y="1048609"/>
        <a:ext cx="6682778" cy="635405"/>
      </dsp:txXfrm>
    </dsp:sp>
    <dsp:sp modelId="{A734FBFB-4123-4354-8347-2BF391065CC8}">
      <dsp:nvSpPr>
        <dsp:cNvPr id="0" name=""/>
        <dsp:cNvSpPr/>
      </dsp:nvSpPr>
      <dsp:spPr>
        <a:xfrm>
          <a:off x="0" y="926215"/>
          <a:ext cx="3778398" cy="88019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ALTO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969182"/>
        <a:ext cx="3692464" cy="794258"/>
      </dsp:txXfrm>
    </dsp:sp>
    <dsp:sp modelId="{9D130479-2567-4AAD-9175-06EE72774FE7}">
      <dsp:nvSpPr>
        <dsp:cNvPr id="0" name=""/>
        <dsp:cNvSpPr/>
      </dsp:nvSpPr>
      <dsp:spPr>
        <a:xfrm rot="5400000">
          <a:off x="6784897" y="-1068062"/>
          <a:ext cx="704153" cy="671715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centralized, efficient file-level scheduling and network resource allocation</a:t>
          </a:r>
          <a:endParaRPr lang="zh-CN" altLang="en-US" sz="2400" kern="1200" dirty="0"/>
        </a:p>
      </dsp:txBody>
      <dsp:txXfrm rot="-5400000">
        <a:off x="3778398" y="1972811"/>
        <a:ext cx="6682778" cy="635405"/>
      </dsp:txXfrm>
    </dsp:sp>
    <dsp:sp modelId="{CF5EBAA8-D50A-420A-84E3-C1EE07B1CEA8}">
      <dsp:nvSpPr>
        <dsp:cNvPr id="0" name=""/>
        <dsp:cNvSpPr/>
      </dsp:nvSpPr>
      <dsp:spPr>
        <a:xfrm>
          <a:off x="0" y="1850417"/>
          <a:ext cx="3778398" cy="8801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ExaO</a:t>
          </a:r>
          <a:r>
            <a:rPr lang="en-GB" sz="3200" b="1" kern="1200" dirty="0" smtClean="0">
              <a:solidFill>
                <a:schemeClr val="tx1"/>
              </a:solidFill>
            </a:rPr>
            <a:t> Scheduler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1893384"/>
        <a:ext cx="3692464" cy="794258"/>
      </dsp:txXfrm>
    </dsp:sp>
    <dsp:sp modelId="{AC9A76F0-5BF5-402E-8F48-13E9ACEF8CBA}">
      <dsp:nvSpPr>
        <dsp:cNvPr id="0" name=""/>
        <dsp:cNvSpPr/>
      </dsp:nvSpPr>
      <dsp:spPr>
        <a:xfrm rot="5400000">
          <a:off x="6784897" y="-143860"/>
          <a:ext cx="704153" cy="67171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efficient data transfer tools on end hosts</a:t>
          </a:r>
          <a:endParaRPr lang="zh-CN" altLang="en-US" sz="2400" kern="1200" dirty="0"/>
        </a:p>
      </dsp:txBody>
      <dsp:txXfrm rot="-5400000">
        <a:off x="3778398" y="2897013"/>
        <a:ext cx="6682778" cy="635405"/>
      </dsp:txXfrm>
    </dsp:sp>
    <dsp:sp modelId="{1889267E-0460-4F69-A28E-F489C3AFE258}">
      <dsp:nvSpPr>
        <dsp:cNvPr id="0" name=""/>
        <dsp:cNvSpPr/>
      </dsp:nvSpPr>
      <dsp:spPr>
        <a:xfrm>
          <a:off x="0" y="2774619"/>
          <a:ext cx="3778398" cy="8801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>
              <a:solidFill>
                <a:schemeClr val="tx1"/>
              </a:solidFill>
            </a:rPr>
            <a:t>FDT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2817586"/>
        <a:ext cx="3692464" cy="794258"/>
      </dsp:txXfrm>
    </dsp:sp>
    <dsp:sp modelId="{20F4114B-DAA8-48A5-8F24-0C89AF8CF265}">
      <dsp:nvSpPr>
        <dsp:cNvPr id="0" name=""/>
        <dsp:cNvSpPr/>
      </dsp:nvSpPr>
      <dsp:spPr>
        <a:xfrm rot="5400000">
          <a:off x="6784897" y="780341"/>
          <a:ext cx="704153" cy="671715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Distributed monitoring infrastructure for real time monitoring of each flow, transfer</a:t>
          </a:r>
          <a:r>
            <a:rPr lang="en-GB" sz="2400" b="1" kern="1200" dirty="0" smtClean="0"/>
            <a:t> </a:t>
          </a:r>
          <a:endParaRPr lang="zh-CN" altLang="en-US" sz="2400" kern="1200" dirty="0"/>
        </a:p>
      </dsp:txBody>
      <dsp:txXfrm rot="-5400000">
        <a:off x="3778398" y="3821214"/>
        <a:ext cx="6682778" cy="635405"/>
      </dsp:txXfrm>
    </dsp:sp>
    <dsp:sp modelId="{021A7200-A1B1-4E60-A02F-9D6DA35506AF}">
      <dsp:nvSpPr>
        <dsp:cNvPr id="0" name=""/>
        <dsp:cNvSpPr/>
      </dsp:nvSpPr>
      <dsp:spPr>
        <a:xfrm>
          <a:off x="0" y="3698821"/>
          <a:ext cx="3778398" cy="88019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err="1" smtClean="0">
              <a:solidFill>
                <a:schemeClr val="tx1"/>
              </a:solidFill>
            </a:rPr>
            <a:t>Monalisa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2967" y="3741788"/>
        <a:ext cx="3692464" cy="794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2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Inflexible</a:t>
            </a:r>
            <a:r>
              <a:rPr lang="en-US" altLang="zh-CN" baseline="0" dirty="0" smtClean="0"/>
              <a:t> and static scheduling decision cause low link utility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Transfer </a:t>
            </a: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Orchestrator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4763068"/>
            <a:ext cx="8533289" cy="875731"/>
          </a:xfrm>
        </p:spPr>
        <p:txBody>
          <a:bodyPr/>
          <a:lstStyle/>
          <a:p>
            <a:r>
              <a:rPr lang="en-US" altLang="zh-CN" dirty="0" smtClean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02432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7" y="1417577"/>
            <a:ext cx="1622322" cy="350587"/>
            <a:chOff x="5560608" y="1333344"/>
            <a:chExt cx="1622322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8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4179E-6 4.07407E-6 L 0.00039 0.072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622322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685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83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4 -0.03264 L -0.15445 -0.176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1" y="-717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88 -0.1831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40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Request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Request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Request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624" y="3692640"/>
            <a:ext cx="1464844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246024" y="3845040"/>
            <a:ext cx="1464844" cy="408917"/>
            <a:chOff x="6500621" y="1302555"/>
            <a:chExt cx="1622322" cy="408917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98424" y="3997440"/>
            <a:ext cx="1464844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52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134E-6 7.40741E-7 L -0.03204 0.2608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303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352E-6 -1.48148E-6 L 0.09233 0.238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3" imgW="4296649" imgH="3470806" progId="Visio.Drawing.11">
                  <p:embed/>
                </p:oleObj>
              </mc:Choice>
              <mc:Fallback>
                <p:oleObj name="Visio" r:id="rId3" imgW="4296649" imgH="34708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342454" y="6108481"/>
            <a:ext cx="929394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929394" cy="408917"/>
            <a:chOff x="6500621" y="1302555"/>
            <a:chExt cx="1622322" cy="408917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929394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75" y="1219767"/>
            <a:ext cx="11778987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Minimally </a:t>
            </a:r>
            <a:r>
              <a:rPr lang="en-GB" sz="320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Not CMS or HEP specific, </a:t>
            </a:r>
            <a:r>
              <a:rPr lang="en-GB" sz="32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Dataset distribution to N </a:t>
            </a:r>
            <a:r>
              <a:rPr lang="en-GB" sz="3200" dirty="0" smtClean="0"/>
              <a:t>destination:</a:t>
            </a:r>
            <a:endParaRPr lang="en-GB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dirty="0"/>
              <a:t>Maximal link utilization </a:t>
            </a:r>
            <a:r>
              <a:rPr lang="en-GB" sz="32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N</a:t>
            </a:r>
            <a:r>
              <a:rPr lang="en-GB" sz="3200" b="1" dirty="0" smtClean="0"/>
              <a:t> </a:t>
            </a:r>
            <a:r>
              <a:rPr lang="en-GB" sz="3200" b="1" dirty="0"/>
              <a:t>times faster than dataset level scheduling </a:t>
            </a:r>
          </a:p>
        </p:txBody>
      </p:sp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91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77119"/>
              </p:ext>
            </p:extLst>
          </p:nvPr>
        </p:nvGraphicFramePr>
        <p:xfrm>
          <a:off x="756634" y="1182414"/>
          <a:ext cx="5411788" cy="302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4" imgW="4594388" imgH="2683753" progId="Visio.Drawing.11">
                  <p:embed/>
                </p:oleObj>
              </mc:Choice>
              <mc:Fallback>
                <p:oleObj name="Visio" r:id="rId4" imgW="4594388" imgH="2683753" progId="Visio.Drawing.11">
                  <p:embed/>
                  <p:pic>
                    <p:nvPicPr>
                      <p:cNvPr id="0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4" y="1182414"/>
                        <a:ext cx="5411788" cy="302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Transfer Solution </a:t>
            </a:r>
            <a:r>
              <a:rPr lang="en-US" altLang="zh-CN" dirty="0"/>
              <a:t>of CMS’s </a:t>
            </a:r>
            <a:r>
              <a:rPr lang="en-US" altLang="zh-CN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7528" y="1236752"/>
            <a:ext cx="5675587" cy="316183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200" b="1" dirty="0" smtClean="0"/>
              <a:t>Site 1 is the only source at the beginning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Each site can become a source once receiving certain files 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Site 1 sends 3000/6=500 unique files to each destination site</a:t>
            </a:r>
          </a:p>
          <a:p>
            <a:pPr lvl="1">
              <a:lnSpc>
                <a:spcPct val="70000"/>
              </a:lnSpc>
            </a:pPr>
            <a:r>
              <a:rPr lang="en-US" sz="2200" b="1" dirty="0" smtClean="0"/>
              <a:t>Fair share of each (site 1, site X) flow is 100/6=16.7GB/s</a:t>
            </a:r>
          </a:p>
          <a:p>
            <a:pPr lvl="1">
              <a:lnSpc>
                <a:spcPct val="70000"/>
              </a:lnSpc>
            </a:pPr>
            <a:r>
              <a:rPr lang="en-US" sz="2200" b="1" dirty="0" smtClean="0"/>
              <a:t>Remaining uplink bandwidth of site 1 is 0GB/s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After receiving a unique file from site 1, site X becomes a source to other destination sites</a:t>
            </a:r>
          </a:p>
          <a:p>
            <a:pPr>
              <a:lnSpc>
                <a:spcPct val="70000"/>
              </a:lnSpc>
            </a:pPr>
            <a:r>
              <a:rPr lang="en-US" sz="2200" b="1" dirty="0" smtClean="0"/>
              <a:t>Site X sends the received file to other destination sites at (100-16.7)/</a:t>
            </a:r>
            <a:r>
              <a:rPr lang="en-US" altLang="zh-CN" sz="2200" b="1" dirty="0" smtClean="0"/>
              <a:t>5=16.7GB/s</a:t>
            </a:r>
            <a:endParaRPr lang="en-US" sz="2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23534" y="5161499"/>
                <a:ext cx="2544314" cy="1207767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>
                    <a:solidFill>
                      <a:srgbClr val="FF0000"/>
                    </a:solidFill>
                  </a:rPr>
                  <a:t>Link Utilization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=85.71%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(Maximum)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534" y="5161499"/>
                <a:ext cx="2544314" cy="1207767"/>
              </a:xfrm>
              <a:prstGeom prst="rect">
                <a:avLst/>
              </a:prstGeom>
              <a:blipFill rotWithShape="1">
                <a:blip r:embed="rId7"/>
                <a:stretch>
                  <a:fillRect b="-1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894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Implement Flexible Data Delivery Application Based on SDN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Yale University </a:t>
            </a:r>
            <a:r>
              <a:rPr lang="en-US" altLang="zh-CN" dirty="0" err="1" smtClean="0"/>
              <a:t>SNLab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27" y="1211476"/>
            <a:ext cx="5267446" cy="5216620"/>
          </a:xfrm>
        </p:spPr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Large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storage.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transferred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among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Tier-1,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Tier-3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analysis.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37" y="1825625"/>
            <a:ext cx="6088837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Scheduling Policy</a:t>
            </a:r>
            <a:r>
              <a:rPr lang="en-US" dirty="0" smtClean="0"/>
              <a:t> of </a:t>
            </a:r>
            <a:r>
              <a:rPr lang="en-US" dirty="0"/>
              <a:t>CMS’s </a:t>
            </a:r>
            <a:r>
              <a:rPr lang="en-US" dirty="0" err="1"/>
              <a:t>PhEDEx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altLang="zh-CN" sz="2800" dirty="0" smtClean="0"/>
              <a:t>Decide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D</a:t>
            </a:r>
            <a:r>
              <a:rPr lang="en-US" sz="2800" dirty="0" smtClean="0"/>
              <a:t>estination </a:t>
            </a:r>
            <a:r>
              <a:rPr lang="en-US" sz="2800" dirty="0"/>
              <a:t>sites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treated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only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consumers</a:t>
            </a:r>
            <a:endParaRPr lang="en-US" sz="2800" dirty="0"/>
          </a:p>
          <a:p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altLang="zh-CN" sz="2800" dirty="0" smtClean="0"/>
              <a:t>real-time,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global </a:t>
            </a:r>
            <a:r>
              <a:rPr lang="en-US" sz="2800" dirty="0"/>
              <a:t>network </a:t>
            </a:r>
            <a:r>
              <a:rPr lang="en-US" altLang="zh-CN" sz="2800" dirty="0" smtClean="0"/>
              <a:t>view</a:t>
            </a:r>
          </a:p>
          <a:p>
            <a:pPr lvl="1"/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allocation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</a:t>
            </a:r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38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10239" y="5466668"/>
                <a:ext cx="2538249" cy="922432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𝟕</m:t>
                          </m:r>
                        </m:den>
                      </m:f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𝟏𝟒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𝟐𝟗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3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39" y="5466668"/>
                <a:ext cx="2538249" cy="922432"/>
              </a:xfrm>
              <a:prstGeom prst="rect">
                <a:avLst/>
              </a:prstGeom>
              <a:blipFill rotWithShape="1">
                <a:blip r:embed="rId4"/>
                <a:stretch>
                  <a:fillRect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5861701" y="1260514"/>
            <a:ext cx="6328711" cy="316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400" b="1" kern="0" baseline="0" dirty="0" smtClean="0"/>
              <a:t>Only Site 1 can be the source</a:t>
            </a:r>
          </a:p>
          <a:p>
            <a:r>
              <a:rPr lang="en-US" sz="2400" b="1" kern="0" baseline="0" dirty="0" smtClean="0"/>
              <a:t>Site 1 sends all 3000 files to each destination site</a:t>
            </a:r>
          </a:p>
          <a:p>
            <a:pPr lvl="1"/>
            <a:r>
              <a:rPr lang="en-US" sz="2400" b="1" kern="0" baseline="0" dirty="0" smtClean="0"/>
              <a:t>Scheduling decision: (File K, site 1, site X)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where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K=1,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2,</a:t>
            </a:r>
            <a:r>
              <a:rPr lang="zh-CN" altLang="en-US" sz="2400" b="1" kern="0" baseline="0" dirty="0" smtClean="0"/>
              <a:t> </a:t>
            </a:r>
            <a:r>
              <a:rPr lang="is-IS" altLang="zh-CN" sz="2400" b="1" kern="0" baseline="0" dirty="0" smtClean="0"/>
              <a:t>…</a:t>
            </a:r>
            <a:r>
              <a:rPr lang="en-US" altLang="zh-CN" sz="2400" b="1" kern="0" baseline="0" dirty="0" smtClean="0"/>
              <a:t>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3000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and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X=2,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3,</a:t>
            </a:r>
            <a:r>
              <a:rPr lang="zh-CN" altLang="en-US" sz="2400" b="1" kern="0" baseline="0" dirty="0" smtClean="0"/>
              <a:t> </a:t>
            </a:r>
            <a:r>
              <a:rPr lang="is-IS" altLang="zh-CN" sz="2400" b="1" kern="0" baseline="0" dirty="0" smtClean="0"/>
              <a:t>…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7</a:t>
            </a:r>
            <a:endParaRPr lang="en-US" sz="2400" b="1" kern="0" baseline="0" dirty="0" smtClean="0"/>
          </a:p>
          <a:p>
            <a:r>
              <a:rPr lang="en-US" sz="2400" b="1" kern="0" baseline="0" dirty="0" smtClean="0"/>
              <a:t>Leaves the bandwidth allocation to TCP</a:t>
            </a:r>
          </a:p>
          <a:p>
            <a:pPr lvl="1"/>
            <a:r>
              <a:rPr lang="en-US" altLang="zh-CN" sz="2400" b="1" kern="0" baseline="0" dirty="0" smtClean="0"/>
              <a:t>Fair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share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of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each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site-to-site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flow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converges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at</a:t>
            </a:r>
            <a:r>
              <a:rPr lang="zh-CN" altLang="en-US" sz="2400" b="1" kern="0" baseline="0" dirty="0" smtClean="0"/>
              <a:t> </a:t>
            </a:r>
            <a:r>
              <a:rPr lang="en-US" altLang="zh-CN" sz="2400" b="1" kern="0" baseline="0" dirty="0" smtClean="0"/>
              <a:t>100/6=16.7Gbps</a:t>
            </a:r>
            <a:endParaRPr lang="en-US" sz="2400" b="1" kern="0" baseline="0" dirty="0" smtClean="0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5" imgW="4619204" imgH="1405917" progId="Visio.Drawing.11">
                  <p:embed/>
                </p:oleObj>
              </mc:Choice>
              <mc:Fallback>
                <p:oleObj name="Visio" r:id="rId5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Transfer Case </a:t>
            </a:r>
            <a:r>
              <a:rPr lang="en-US" altLang="zh-CN" dirty="0"/>
              <a:t>of CMS’s </a:t>
            </a:r>
            <a:r>
              <a:rPr lang="en-US" altLang="zh-CN" dirty="0" err="1"/>
              <a:t>PhEDEx</a:t>
            </a:r>
            <a:endParaRPr lang="en-US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1063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7" imgW="4594388" imgH="2683753" progId="Visio.Drawing.11">
                  <p:embed/>
                </p:oleObj>
              </mc:Choice>
              <mc:Fallback>
                <p:oleObj name="Visio" r:id="rId7" imgW="4594388" imgH="268375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424489" y="4793331"/>
            <a:ext cx="5509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6E7BBD"/>
              </a:buClr>
              <a:buChar char="•"/>
              <a:defRPr b="1" kern="0" baseline="0">
                <a:latin typeface="+mn-lt"/>
                <a:ea typeface="+mn-ea"/>
                <a:cs typeface="+mn-cs"/>
              </a:defRPr>
            </a:lvl1pPr>
            <a:lvl2pPr marL="742950" lvl="1" indent="-285750" eaLnBrk="0" hangingPunct="0">
              <a:spcBef>
                <a:spcPct val="20000"/>
              </a:spcBef>
              <a:buChar char="–"/>
              <a:defRPr b="1" kern="0" baseline="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latin typeface="+mj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800">
                <a:latin typeface="+mj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800"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Inflexible and static scheduling decision </a:t>
            </a:r>
            <a:r>
              <a:rPr lang="en-US" altLang="zh-CN" dirty="0" smtClean="0">
                <a:solidFill>
                  <a:srgbClr val="FF0000"/>
                </a:solidFill>
              </a:rPr>
              <a:t>causes </a:t>
            </a:r>
            <a:r>
              <a:rPr lang="en-US" altLang="zh-CN" dirty="0">
                <a:solidFill>
                  <a:srgbClr val="FF0000"/>
                </a:solidFill>
              </a:rPr>
              <a:t>low link </a:t>
            </a:r>
            <a:r>
              <a:rPr lang="en-US" altLang="zh-CN" dirty="0" smtClean="0">
                <a:solidFill>
                  <a:srgbClr val="FF0000"/>
                </a:solidFill>
              </a:rPr>
              <a:t>utilization 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560787" y="2774733"/>
            <a:ext cx="3373821" cy="394138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1" y="1290316"/>
            <a:ext cx="10707915" cy="496752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052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399787" y="2165301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950" y="1052519"/>
            <a:ext cx="121860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892" y="3182249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>
                <a:latin typeface="+mn-lt"/>
              </a:rPr>
              <a:t>Destination </a:t>
            </a:r>
            <a:r>
              <a:rPr lang="en-US" altLang="en-US" dirty="0">
                <a:latin typeface="+mn-lt"/>
              </a:rPr>
              <a:t>sites </a:t>
            </a:r>
            <a:r>
              <a:rPr lang="en-US" altLang="en-US" dirty="0" smtClean="0">
                <a:latin typeface="+mn-lt"/>
              </a:rPr>
              <a:t>cannot become candidate sources until receiving the whole dataset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Low </a:t>
            </a:r>
            <a:r>
              <a:rPr lang="en-US" altLang="en-US" dirty="0" smtClean="0">
                <a:latin typeface="+mn-lt"/>
              </a:rPr>
              <a:t>concurrency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5919" y="3180962"/>
            <a:ext cx="5606862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073" y="3642629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13" y="4755369"/>
            <a:ext cx="5045475" cy="103618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No </a:t>
            </a:r>
            <a:r>
              <a:rPr lang="en-US" dirty="0"/>
              <a:t>network resource allocation </a:t>
            </a:r>
            <a:r>
              <a:rPr lang="en-US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dirty="0" smtClean="0"/>
              <a:t>Low utilization</a:t>
            </a:r>
            <a:endParaRPr lang="en-US" altLang="en-US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5917" y="4755370"/>
            <a:ext cx="5606862" cy="107721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0365" y="5112647"/>
            <a:ext cx="755552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9384" y="1052518"/>
            <a:ext cx="86914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13" y="1632926"/>
            <a:ext cx="5045475" cy="12413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</a:rPr>
              <a:t>No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real-time,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global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network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view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0940" y="1625674"/>
            <a:ext cx="5621840" cy="132343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86434469"/>
              </p:ext>
            </p:extLst>
          </p:nvPr>
        </p:nvGraphicFramePr>
        <p:xfrm>
          <a:off x="847431" y="1580622"/>
          <a:ext cx="10495550" cy="458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9322" y="1060174"/>
            <a:ext cx="7082837" cy="5654244"/>
            <a:chOff x="4912580" y="273092"/>
            <a:chExt cx="7179579" cy="6441326"/>
          </a:xfrm>
        </p:grpSpPr>
        <p:sp>
          <p:nvSpPr>
            <p:cNvPr id="4" name="Rounded Rectangle 3"/>
            <p:cNvSpPr/>
            <p:nvPr/>
          </p:nvSpPr>
          <p:spPr>
            <a:xfrm>
              <a:off x="5875064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 err="1"/>
                <a:t>Ph</a:t>
              </a:r>
              <a:r>
                <a:rPr lang="en-US" altLang="zh-CN" sz="1800" b="1" baseline="0" dirty="0"/>
                <a:t>EDE</a:t>
              </a:r>
              <a:r>
                <a:rPr lang="en-GB" sz="1800" b="1" baseline="0" dirty="0"/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581722" y="273092"/>
              <a:ext cx="1057520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ASO</a:t>
              </a:r>
              <a:endParaRPr lang="en-GB" sz="1600" b="1" baseline="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88380" y="273092"/>
              <a:ext cx="1057521" cy="370106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800" b="1" baseline="0" dirty="0"/>
                <a:t>Batch</a:t>
              </a:r>
              <a:endParaRPr lang="en-GB" sz="1600" b="1" baseline="0" dirty="0"/>
            </a:p>
          </p:txBody>
        </p:sp>
        <p:cxnSp>
          <p:nvCxnSpPr>
            <p:cNvPr id="15" name="Straight Connector 14"/>
            <p:cNvCxnSpPr>
              <a:stCxn id="4" idx="2"/>
            </p:cNvCxnSpPr>
            <p:nvPr/>
          </p:nvCxnSpPr>
          <p:spPr>
            <a:xfrm flipH="1">
              <a:off x="6400470" y="643198"/>
              <a:ext cx="335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07127" y="643198"/>
              <a:ext cx="1677" cy="487051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817139" y="643198"/>
              <a:ext cx="11145" cy="28609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3824" y="910061"/>
              <a:ext cx="341331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446611" y="1124826"/>
              <a:ext cx="1321032" cy="827124"/>
              <a:chOff x="3974592" y="1133856"/>
              <a:chExt cx="1345588" cy="82723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30413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67127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974592" y="1276288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baseline="0" dirty="0" err="1"/>
                  <a:t>ExaO</a:t>
                </a:r>
                <a:r>
                  <a:rPr lang="en-GB" sz="1400" b="1" baseline="0" dirty="0"/>
                  <a:t> </a:t>
                </a:r>
              </a:p>
              <a:p>
                <a:pPr algn="ctr"/>
                <a:r>
                  <a:rPr lang="en-GB" sz="1400" b="1" baseline="0" dirty="0"/>
                  <a:t>R</a:t>
                </a:r>
                <a:r>
                  <a:rPr lang="en-US" altLang="zh-CN" sz="1400" b="1" baseline="0" dirty="0" err="1"/>
                  <a:t>ESTful</a:t>
                </a:r>
                <a:r>
                  <a:rPr lang="en-GB" sz="1400" b="1" baseline="0" dirty="0"/>
                  <a:t> Interface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12580" y="5259902"/>
              <a:ext cx="2053878" cy="1316565"/>
              <a:chOff x="5139484" y="4991855"/>
              <a:chExt cx="2054145" cy="1316736"/>
            </a:xfrm>
          </p:grpSpPr>
          <p:sp>
            <p:nvSpPr>
              <p:cNvPr id="29" name="Cloud 2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219261" y="5239105"/>
              <a:ext cx="2053878" cy="1316565"/>
              <a:chOff x="5139484" y="4991855"/>
              <a:chExt cx="2054145" cy="1316736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591554" y="5239105"/>
              <a:ext cx="2053878" cy="1316565"/>
              <a:chOff x="5139484" y="4991855"/>
              <a:chExt cx="2054145" cy="1316736"/>
            </a:xfrm>
          </p:grpSpPr>
          <p:sp>
            <p:nvSpPr>
              <p:cNvPr id="59" name="Cloud 58"/>
              <p:cNvSpPr/>
              <p:nvPr/>
            </p:nvSpPr>
            <p:spPr>
              <a:xfrm>
                <a:off x="5139484" y="4991855"/>
                <a:ext cx="2054145" cy="1316736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http://www.freeiconspng.com/uploads/server-storage-icon-1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972" y="5620277"/>
                <a:ext cx="386232" cy="3609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5497284" y="5674404"/>
                <a:ext cx="1035271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MLSensor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365099" y="5367615"/>
                <a:ext cx="1299640" cy="2526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baseline="0" dirty="0" err="1">
                    <a:solidFill>
                      <a:schemeClr val="tx1"/>
                    </a:solidFill>
                  </a:rPr>
                  <a:t>FDTDaemon</a:t>
                </a:r>
                <a:endParaRPr lang="en-US" sz="1200" b="1" baseline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71250" y="1223240"/>
              <a:ext cx="1294484" cy="725333"/>
              <a:chOff x="4156031" y="2354387"/>
              <a:chExt cx="413656" cy="552203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4278741" y="235438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an 68"/>
              <p:cNvSpPr/>
              <p:nvPr/>
            </p:nvSpPr>
            <p:spPr>
              <a:xfrm>
                <a:off x="4217386" y="240584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4156031" y="2457307"/>
                <a:ext cx="290946" cy="449283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baseline="0" dirty="0"/>
                  <a:t>Database</a:t>
                </a:r>
                <a:endParaRPr lang="en-GB" sz="1400" b="1" baseline="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99075" y="2420378"/>
              <a:ext cx="1395687" cy="625084"/>
              <a:chOff x="5699875" y="2691059"/>
              <a:chExt cx="1462053" cy="978716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880972" y="2691059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96854" y="2765282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699875" y="2845440"/>
                <a:ext cx="1280956" cy="82433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Scheduler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626566" y="2249860"/>
              <a:ext cx="1410009" cy="923714"/>
              <a:chOff x="5594690" y="2367004"/>
              <a:chExt cx="1421149" cy="107780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741758" y="2367004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5676657" y="24406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594690" y="2531596"/>
                <a:ext cx="1274081" cy="913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/>
                  <a:t>Transfer Execution Nodes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5986305" y="3041672"/>
              <a:ext cx="504389" cy="178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810481" y="3048387"/>
              <a:ext cx="1400668" cy="17790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7168313" y="3053123"/>
              <a:ext cx="3518761" cy="176805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404527" y="3169802"/>
              <a:ext cx="0" cy="256715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6763225" y="3487436"/>
              <a:ext cx="2567158" cy="19318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6" idx="3"/>
              <a:endCxn id="54" idx="1"/>
            </p:cNvCxnSpPr>
            <p:nvPr/>
          </p:nvCxnSpPr>
          <p:spPr>
            <a:xfrm flipV="1">
              <a:off x="6437637" y="5741131"/>
              <a:ext cx="1007210" cy="2079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63" idx="1"/>
            </p:cNvCxnSpPr>
            <p:nvPr/>
          </p:nvCxnSpPr>
          <p:spPr>
            <a:xfrm>
              <a:off x="8744317" y="5736961"/>
              <a:ext cx="1072822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994734" y="6710248"/>
              <a:ext cx="6459370" cy="417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994733" y="5736961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454103" y="5732855"/>
              <a:ext cx="0" cy="973287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46" idx="1"/>
            </p:cNvCxnSpPr>
            <p:nvPr/>
          </p:nvCxnSpPr>
          <p:spPr>
            <a:xfrm flipV="1">
              <a:off x="5000509" y="5761928"/>
              <a:ext cx="137657" cy="30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1116611" y="5732187"/>
              <a:ext cx="337493" cy="669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5796406" y="6486284"/>
              <a:ext cx="5764115" cy="1084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10714214" y="2676466"/>
              <a:ext cx="1376101" cy="827124"/>
              <a:chOff x="3886932" y="1133856"/>
              <a:chExt cx="1401680" cy="827232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098845" y="113385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035559" y="1211106"/>
                <a:ext cx="1189767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886932" y="1276288"/>
                <a:ext cx="1277428" cy="684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baseline="0" dirty="0" err="1"/>
                  <a:t>Kibana</a:t>
                </a:r>
                <a:endParaRPr lang="en-GB" sz="1600" b="1" baseline="0" dirty="0"/>
              </a:p>
              <a:p>
                <a:pPr algn="ctr"/>
                <a:r>
                  <a:rPr lang="en-GB" sz="1600" b="1" baseline="0" dirty="0"/>
                  <a:t>Monitoring</a:t>
                </a:r>
              </a:p>
            </p:txBody>
          </p:sp>
        </p:grpSp>
        <p:sp>
          <p:nvSpPr>
            <p:cNvPr id="143" name="Rounded Rectangle 142"/>
            <p:cNvSpPr/>
            <p:nvPr/>
          </p:nvSpPr>
          <p:spPr>
            <a:xfrm>
              <a:off x="10984443" y="3919206"/>
              <a:ext cx="1107716" cy="4627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baseline="0" dirty="0"/>
                <a:t>Mon</a:t>
              </a:r>
              <a:r>
                <a:rPr lang="en-US" altLang="zh-CN" sz="1400" b="1" baseline="0" dirty="0"/>
                <a:t>ALISA</a:t>
              </a:r>
              <a:endParaRPr lang="en-GB" sz="1400" b="1" baseline="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1546185" y="4381907"/>
              <a:ext cx="5948" cy="208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10473569" y="6192012"/>
              <a:ext cx="6439" cy="30512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082621" y="6166054"/>
              <a:ext cx="3918" cy="33107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823088" y="6192011"/>
              <a:ext cx="6439" cy="29175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1" idx="0"/>
            </p:cNvCxnSpPr>
            <p:nvPr/>
          </p:nvCxnSpPr>
          <p:spPr>
            <a:xfrm flipH="1">
              <a:off x="6983357" y="1964816"/>
              <a:ext cx="787995" cy="455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77" idx="1"/>
            </p:cNvCxnSpPr>
            <p:nvPr/>
          </p:nvCxnSpPr>
          <p:spPr>
            <a:xfrm flipH="1" flipV="1">
              <a:off x="8358424" y="1971086"/>
              <a:ext cx="268142" cy="8111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8772480" y="1599820"/>
              <a:ext cx="1211418" cy="78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40" idx="0"/>
            </p:cNvCxnSpPr>
            <p:nvPr/>
          </p:nvCxnSpPr>
          <p:spPr>
            <a:xfrm>
              <a:off x="10448352" y="1939698"/>
              <a:ext cx="1057935" cy="7367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43" idx="0"/>
            </p:cNvCxnSpPr>
            <p:nvPr/>
          </p:nvCxnSpPr>
          <p:spPr>
            <a:xfrm>
              <a:off x="11478967" y="3506105"/>
              <a:ext cx="59335" cy="4131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5315843" y="4843314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699" y="4839610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10037551" y="4849228"/>
              <a:ext cx="1222811" cy="5264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baseline="0" dirty="0"/>
                <a:t>ALTO</a:t>
              </a:r>
              <a:r>
                <a:rPr lang="zh-CN" altLang="en-US" sz="1600" b="1" baseline="0" dirty="0"/>
                <a:t> </a:t>
              </a:r>
              <a:r>
                <a:rPr lang="en-US" altLang="zh-CN" sz="1600" b="1" baseline="0" dirty="0"/>
                <a:t>Controller</a:t>
              </a:r>
              <a:endParaRPr lang="en-GB" sz="1600" b="1" baseline="0" dirty="0"/>
            </a:p>
          </p:txBody>
        </p:sp>
      </p:grp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69561" y="106017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computes</a:t>
            </a:r>
            <a:r>
              <a:rPr lang="zh-CN" altLang="en-US" sz="2000" dirty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makes</a:t>
            </a:r>
            <a:r>
              <a:rPr lang="zh-CN" altLang="en-US" sz="2000" dirty="0"/>
              <a:t> </a:t>
            </a:r>
            <a:r>
              <a:rPr lang="en-US" altLang="zh-CN" sz="2000" dirty="0"/>
              <a:t>centralized,</a:t>
            </a:r>
            <a:r>
              <a:rPr lang="zh-CN" altLang="en-US" sz="2000" dirty="0"/>
              <a:t> </a:t>
            </a:r>
            <a:r>
              <a:rPr lang="en-US" altLang="zh-CN" sz="2000" dirty="0"/>
              <a:t>dynamic,</a:t>
            </a:r>
            <a:r>
              <a:rPr lang="zh-CN" altLang="en-US" sz="2000" dirty="0"/>
              <a:t> </a:t>
            </a:r>
            <a:r>
              <a:rPr lang="en-US" altLang="zh-CN" sz="2000" dirty="0"/>
              <a:t>file-level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resource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sp>
        <p:nvSpPr>
          <p:cNvPr id="79" name="Title 4"/>
          <p:cNvSpPr txBox="1">
            <a:spLocks/>
          </p:cNvSpPr>
          <p:nvPr/>
        </p:nvSpPr>
        <p:spPr bwMode="auto">
          <a:xfrm>
            <a:off x="0" y="23478"/>
            <a:ext cx="12190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3F3F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3F3F3"/>
                </a:solidFill>
                <a:latin typeface="Georgia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r>
              <a:rPr lang="en-GB" altLang="zh-CN" kern="0" baseline="0" dirty="0" err="1" smtClean="0"/>
              <a:t>ExaO</a:t>
            </a:r>
            <a:r>
              <a:rPr lang="zh-CN" altLang="en-US" kern="0" baseline="0" dirty="0" smtClean="0"/>
              <a:t> </a:t>
            </a:r>
            <a:r>
              <a:rPr lang="en-US" altLang="zh-CN" kern="0" baseline="0" dirty="0" smtClean="0"/>
              <a:t>Workflow</a:t>
            </a:r>
            <a:endParaRPr lang="en-GB" altLang="zh-CN" kern="0" baseline="0" dirty="0"/>
          </a:p>
        </p:txBody>
      </p:sp>
    </p:spTree>
    <p:extLst>
      <p:ext uri="{BB962C8B-B14F-4D97-AF65-F5344CB8AC3E}">
        <p14:creationId xmlns:p14="http://schemas.microsoft.com/office/powerpoint/2010/main" val="941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14294</TotalTime>
  <Words>1152</Words>
  <Application>Microsoft Office PowerPoint</Application>
  <PresentationFormat>自定义</PresentationFormat>
  <Paragraphs>186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Microsoft YaHei</vt:lpstr>
      <vt:lpstr>MS PGothic</vt:lpstr>
      <vt:lpstr>宋体</vt:lpstr>
      <vt:lpstr>Arial</vt:lpstr>
      <vt:lpstr>Calibri</vt:lpstr>
      <vt:lpstr>Cambria Math</vt:lpstr>
      <vt:lpstr>Georgia</vt:lpstr>
      <vt:lpstr>Blank Presentation</vt:lpstr>
      <vt:lpstr>Visio</vt:lpstr>
      <vt:lpstr>Microsoft Visio Drawing</vt:lpstr>
      <vt:lpstr>ExaO: Software Defined Data Transfer Orchestrator</vt:lpstr>
      <vt:lpstr>Implement Flexible Data Delivery Application Based on SDN</vt:lpstr>
      <vt:lpstr>Background</vt:lpstr>
      <vt:lpstr>Scheduling Policy of CMS’s PhEDEx</vt:lpstr>
      <vt:lpstr>Data Transfer Case of CMS’s PhEDEx</vt:lpstr>
      <vt:lpstr>ExaO: Software Defined Data Transfer Orchestrator</vt:lpstr>
      <vt:lpstr>ExaO: Software Defined Data Transfer Orchestrator</vt:lpstr>
      <vt:lpstr>PowerPoint 演示文稿</vt:lpstr>
      <vt:lpstr>PowerPoint 演示文稿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演示文稿</vt:lpstr>
      <vt:lpstr>Data Transfer Solution of CMS’s ExaO</vt:lpstr>
      <vt:lpstr>PowerPoint 演示文稿</vt:lpstr>
    </vt:vector>
  </TitlesOfParts>
  <Company>Yale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Xman</cp:lastModifiedBy>
  <cp:revision>1161</cp:revision>
  <cp:lastPrinted>2011-12-21T04:26:34Z</cp:lastPrinted>
  <dcterms:modified xsi:type="dcterms:W3CDTF">2016-11-13T22:33:03Z</dcterms:modified>
</cp:coreProperties>
</file>