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4" r:id="rId2"/>
    <p:sldId id="275" r:id="rId3"/>
    <p:sldId id="262" r:id="rId4"/>
    <p:sldId id="270" r:id="rId5"/>
    <p:sldId id="271" r:id="rId6"/>
    <p:sldId id="269" r:id="rId7"/>
    <p:sldId id="272" r:id="rId8"/>
    <p:sldId id="258" r:id="rId9"/>
    <p:sldId id="276" r:id="rId10"/>
    <p:sldId id="259" r:id="rId11"/>
    <p:sldId id="273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/>
    <p:restoredTop sz="94648"/>
  </p:normalViewPr>
  <p:slideViewPr>
    <p:cSldViewPr snapToGrid="0" snapToObjects="1">
      <p:cViewPr>
        <p:scale>
          <a:sx n="100" d="100"/>
          <a:sy n="100" d="100"/>
        </p:scale>
        <p:origin x="8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5DF1-CECB-1E40-91F0-C1077871720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6B44-1E9C-2545-8E07-1DC035330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2224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Exascale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9766"/>
            <a:ext cx="11780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 smtClean="0"/>
              <a:t>RESTful-API</a:t>
            </a:r>
            <a:r>
              <a:rPr lang="en-GB" sz="3200" b="1" dirty="0"/>
              <a:t>: </a:t>
            </a:r>
            <a:r>
              <a:rPr lang="en-GB" sz="3200" dirty="0"/>
              <a:t>allow users submit and manage transfer request through different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ALTO: </a:t>
            </a:r>
            <a:r>
              <a:rPr lang="en-GB" sz="3200" dirty="0"/>
              <a:t>collect </a:t>
            </a:r>
            <a:r>
              <a:rPr lang="en-GB" sz="3200" dirty="0" smtClean="0"/>
              <a:t>on-demand, real-time, minimal abstract routing </a:t>
            </a:r>
            <a:r>
              <a:rPr lang="en-GB" sz="3200" dirty="0"/>
              <a:t>information from different domains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 err="1"/>
              <a:t>ExaO</a:t>
            </a:r>
            <a:r>
              <a:rPr lang="en-GB" sz="3200" b="1" dirty="0"/>
              <a:t> Scheduler: </a:t>
            </a:r>
            <a:r>
              <a:rPr lang="en-GB" sz="3200" dirty="0"/>
              <a:t>centralized, efficient file-level </a:t>
            </a:r>
            <a:r>
              <a:rPr lang="en-GB" sz="3200" dirty="0" smtClean="0"/>
              <a:t>scheduling and network resource allocation 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FDT: </a:t>
            </a:r>
            <a:r>
              <a:rPr lang="en-GB" sz="3200" dirty="0"/>
              <a:t>efficient data transfer tools on end hosts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 err="1"/>
              <a:t>Monalisa</a:t>
            </a:r>
            <a:r>
              <a:rPr lang="en-GB" sz="3200" b="1" dirty="0"/>
              <a:t>: </a:t>
            </a:r>
            <a:r>
              <a:rPr lang="en-GB" sz="3200" dirty="0"/>
              <a:t>Distributed monitoring infrastructure for real time monitoring </a:t>
            </a:r>
            <a:r>
              <a:rPr lang="en-GB" sz="3200" dirty="0" smtClean="0"/>
              <a:t>of each </a:t>
            </a:r>
            <a:r>
              <a:rPr lang="en-GB" sz="3200" dirty="0"/>
              <a:t>flow, </a:t>
            </a:r>
            <a:r>
              <a:rPr lang="en-GB" sz="3200" dirty="0" smtClean="0"/>
              <a:t>transfer</a:t>
            </a:r>
            <a:r>
              <a:rPr lang="en-GB" sz="3200" b="1" dirty="0" smtClean="0"/>
              <a:t> </a:t>
            </a:r>
            <a:endParaRPr lang="en-GB" sz="3200" b="1" dirty="0"/>
          </a:p>
        </p:txBody>
      </p:sp>
      <p:sp>
        <p:nvSpPr>
          <p:cNvPr id="55" name="Rectangle 54"/>
          <p:cNvSpPr/>
          <p:nvPr/>
        </p:nvSpPr>
        <p:spPr>
          <a:xfrm>
            <a:off x="321997" y="144050"/>
            <a:ext cx="4934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latin typeface="+mj-lt"/>
                <a:ea typeface="+mj-ea"/>
                <a:cs typeface="+mj-cs"/>
              </a:rPr>
              <a:t>Components of </a:t>
            </a:r>
            <a:r>
              <a:rPr lang="en-GB" sz="4400" dirty="0" err="1" smtClean="0">
                <a:latin typeface="+mj-lt"/>
                <a:ea typeface="+mj-ea"/>
                <a:cs typeface="+mj-cs"/>
              </a:rPr>
              <a:t>ExaO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45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9766"/>
            <a:ext cx="11780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Minimally </a:t>
            </a:r>
            <a:r>
              <a:rPr lang="en-GB" sz="320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Not CMS or HEP specific, </a:t>
            </a:r>
            <a:r>
              <a:rPr lang="en-GB" sz="3200" dirty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Dataset distribution to N </a:t>
            </a:r>
            <a:r>
              <a:rPr lang="en-GB" sz="3200" dirty="0" smtClean="0"/>
              <a:t>destination:</a:t>
            </a:r>
            <a:endParaRPr lang="en-GB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dirty="0"/>
              <a:t>Maximal link utilization </a:t>
            </a:r>
            <a:r>
              <a:rPr lang="en-GB" sz="32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N</a:t>
            </a:r>
            <a:r>
              <a:rPr lang="en-GB" sz="3200" b="1" dirty="0" smtClean="0"/>
              <a:t> </a:t>
            </a:r>
            <a:r>
              <a:rPr lang="en-GB" sz="3200" b="1" dirty="0"/>
              <a:t>times faster than dataset level scheduling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21997" y="144050"/>
            <a:ext cx="4336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latin typeface="+mj-lt"/>
                <a:ea typeface="+mj-ea"/>
                <a:cs typeface="+mj-cs"/>
              </a:rPr>
              <a:t>Practical Concerns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13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13184" y="5698364"/>
            <a:ext cx="429110" cy="4319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34970" y="5709653"/>
            <a:ext cx="429110" cy="43198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94743" y="5728632"/>
            <a:ext cx="719092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15495" y="5743408"/>
            <a:ext cx="1121914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Destination</a:t>
            </a:r>
            <a:endParaRPr lang="en-US" sz="2000" b="1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950618" y="6477047"/>
            <a:ext cx="781745" cy="85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45571" y="6266194"/>
            <a:ext cx="2739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100G</a:t>
            </a:r>
            <a:r>
              <a:rPr lang="en-US" altLang="zh-CN" sz="2000" b="1" dirty="0" smtClean="0"/>
              <a:t>bps</a:t>
            </a:r>
            <a:r>
              <a:rPr lang="en-US" sz="2000" b="1" dirty="0" smtClean="0"/>
              <a:t> </a:t>
            </a:r>
            <a:r>
              <a:rPr lang="en-US" sz="2000" b="1" dirty="0" smtClean="0"/>
              <a:t>full duplex link</a:t>
            </a:r>
            <a:endParaRPr lang="en-US" sz="2000" b="1" dirty="0"/>
          </a:p>
        </p:txBody>
      </p:sp>
      <p:pic>
        <p:nvPicPr>
          <p:cNvPr id="4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79913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2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238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7" y="2898818"/>
            <a:ext cx="541383" cy="559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07215" y="2136818"/>
            <a:ext cx="541383" cy="559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65748" y="3680167"/>
            <a:ext cx="541383" cy="559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5" y="4461517"/>
            <a:ext cx="541383" cy="5596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2867595"/>
            <a:ext cx="541383" cy="559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2" y="3691250"/>
            <a:ext cx="541383" cy="559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4472600"/>
            <a:ext cx="541383" cy="55969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549878" y="315078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40982" y="3918415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49878" y="470037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48302" y="3188637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353988" y="3969986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348302" y="475133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76909" y="2685425"/>
            <a:ext cx="2" cy="11459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46604" y="3169385"/>
            <a:ext cx="1392236" cy="68505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49932" y="3960011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46604" y="4036402"/>
            <a:ext cx="1451560" cy="6057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27646" y="3936577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36856" y="3188638"/>
            <a:ext cx="1268366" cy="67581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36856" y="4013403"/>
            <a:ext cx="1270359" cy="76205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30451" y="173670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0224" y="2980619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2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90223" y="375475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290223" y="4528010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4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904959" y="296159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5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904958" y="3735735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6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904958" y="4508987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71367" y="259901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SW1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77549" y="341218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SW2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571366" y="419437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SW3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596199" y="259039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SW5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602381" y="340356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SW6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596198" y="418575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SW7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78590" y="3316873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SW4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78628" y="1336598"/>
            <a:ext cx="315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sp>
        <p:nvSpPr>
          <p:cNvPr id="81" name="Rectangle 80"/>
          <p:cNvSpPr/>
          <p:nvPr/>
        </p:nvSpPr>
        <p:spPr>
          <a:xfrm>
            <a:off x="192048" y="233969"/>
            <a:ext cx="119999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</a:rPr>
              <a:t>Case Revisited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: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Distribution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Dataset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X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to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All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the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Sites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4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65" y="198371"/>
            <a:ext cx="7458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+mj-lt"/>
                <a:ea typeface="+mj-ea"/>
                <a:cs typeface="+mj-cs"/>
              </a:rPr>
              <a:t>Scheduling Policy Made by </a:t>
            </a:r>
            <a:r>
              <a:rPr lang="en-US" altLang="zh-CN" sz="4400" dirty="0" err="1">
                <a:latin typeface="+mj-lt"/>
                <a:ea typeface="+mj-ea"/>
                <a:cs typeface="+mj-cs"/>
              </a:rPr>
              <a:t>ExaO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6115" y="3613584"/>
            <a:ext cx="429110" cy="43198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6115" y="4700335"/>
            <a:ext cx="429110" cy="43198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289" y="5755846"/>
            <a:ext cx="429110" cy="4319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702" y="5755846"/>
            <a:ext cx="429110" cy="4319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6115" y="5755846"/>
            <a:ext cx="429110" cy="43198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0528" y="5755846"/>
            <a:ext cx="429110" cy="43198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34941" y="5755846"/>
            <a:ext cx="429110" cy="431980"/>
          </a:xfrm>
          <a:prstGeom prst="rect">
            <a:avLst/>
          </a:prstGeom>
        </p:spPr>
      </p:pic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1933351" y="4031174"/>
            <a:ext cx="7319" cy="66916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99" idx="0"/>
          </p:cNvCxnSpPr>
          <p:nvPr/>
        </p:nvCxnSpPr>
        <p:spPr>
          <a:xfrm flipH="1">
            <a:off x="331844" y="5022728"/>
            <a:ext cx="1428138" cy="73311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0" idx="0"/>
          </p:cNvCxnSpPr>
          <p:nvPr/>
        </p:nvCxnSpPr>
        <p:spPr>
          <a:xfrm flipH="1">
            <a:off x="1136257" y="5132315"/>
            <a:ext cx="623725" cy="62353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01" idx="0"/>
          </p:cNvCxnSpPr>
          <p:nvPr/>
        </p:nvCxnSpPr>
        <p:spPr>
          <a:xfrm>
            <a:off x="1926032" y="5132315"/>
            <a:ext cx="14638" cy="62353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02" idx="0"/>
          </p:cNvCxnSpPr>
          <p:nvPr/>
        </p:nvCxnSpPr>
        <p:spPr>
          <a:xfrm>
            <a:off x="2040628" y="5086685"/>
            <a:ext cx="704455" cy="66916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03" idx="0"/>
          </p:cNvCxnSpPr>
          <p:nvPr/>
        </p:nvCxnSpPr>
        <p:spPr>
          <a:xfrm>
            <a:off x="2106720" y="5033491"/>
            <a:ext cx="1442776" cy="722355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88489" y="3631064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991582" y="4686575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2</a:t>
            </a:r>
            <a:endParaRPr lang="en-US" sz="2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-53903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718658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4</a:t>
            </a:r>
            <a:endParaRPr lang="en-US" sz="2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554923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5</a:t>
            </a:r>
            <a:endParaRPr 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369793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6</a:t>
            </a:r>
            <a:endParaRPr lang="en-US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184663" y="623446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2020544" y="4052148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File 1-500</a:t>
            </a:r>
          </a:p>
          <a:p>
            <a:pPr algn="ctr"/>
            <a:r>
              <a:rPr lang="en-US" sz="1600" b="1" dirty="0" smtClean="0"/>
              <a:t>16.7G</a:t>
            </a:r>
            <a:r>
              <a:rPr lang="en-US" altLang="zh-CN" sz="1600" b="1" dirty="0" smtClean="0"/>
              <a:t>bps</a:t>
            </a:r>
            <a:endParaRPr lang="en-US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764360" y="488663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File 1-500</a:t>
            </a:r>
          </a:p>
          <a:p>
            <a:pPr algn="ctr"/>
            <a:r>
              <a:rPr lang="en-US" sz="1600" b="1" dirty="0" smtClean="0"/>
              <a:t>16.7G</a:t>
            </a:r>
            <a:r>
              <a:rPr lang="en-US" altLang="zh-CN" sz="1600" b="1" dirty="0" smtClean="0"/>
              <a:t>bps</a:t>
            </a:r>
            <a:endParaRPr lang="en-US" sz="1600" b="1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02316" y="3612429"/>
            <a:ext cx="429110" cy="43198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02316" y="4699180"/>
            <a:ext cx="429110" cy="43198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3490" y="5754691"/>
            <a:ext cx="429110" cy="43198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7903" y="5754691"/>
            <a:ext cx="429110" cy="43198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02316" y="5754691"/>
            <a:ext cx="429110" cy="43198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6729" y="5754691"/>
            <a:ext cx="429110" cy="43198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11142" y="5754691"/>
            <a:ext cx="429110" cy="431980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6609552" y="4030019"/>
            <a:ext cx="7319" cy="66916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08045" y="5021573"/>
            <a:ext cx="1428138" cy="73311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812458" y="5131160"/>
            <a:ext cx="623725" cy="62353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602233" y="5131160"/>
            <a:ext cx="14638" cy="62353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16829" y="5085530"/>
            <a:ext cx="704455" cy="66916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782921" y="5032336"/>
            <a:ext cx="1442776" cy="722355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664690" y="3629909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667783" y="4685420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622298" y="623215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2</a:t>
            </a:r>
            <a:endParaRPr lang="en-US" sz="20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394859" y="623215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231124" y="623215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4</a:t>
            </a:r>
            <a:endParaRPr lang="en-US" sz="2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7045994" y="623215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5</a:t>
            </a:r>
            <a:endParaRPr lang="en-US" sz="2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7860864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6</a:t>
            </a:r>
            <a:endParaRPr lang="en-US" sz="2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619901" y="4051585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File 2501-3000</a:t>
            </a:r>
          </a:p>
          <a:p>
            <a:pPr algn="ctr"/>
            <a:r>
              <a:rPr lang="en-US" sz="1600" b="1" dirty="0" smtClean="0"/>
              <a:t>16.7G</a:t>
            </a:r>
            <a:r>
              <a:rPr lang="en-US" altLang="zh-CN" sz="1600" b="1" dirty="0" smtClean="0"/>
              <a:t>bps</a:t>
            </a:r>
            <a:endParaRPr lang="en-US" sz="16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7232171" y="4885475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File 2501-3000</a:t>
            </a:r>
          </a:p>
          <a:p>
            <a:pPr algn="ctr"/>
            <a:r>
              <a:rPr lang="en-US" sz="1600" b="1" dirty="0" smtClean="0"/>
              <a:t>16.7G</a:t>
            </a:r>
            <a:r>
              <a:rPr lang="en-US" altLang="zh-CN" sz="1600" b="1" dirty="0" smtClean="0"/>
              <a:t>bps</a:t>
            </a:r>
            <a:endParaRPr lang="en-US" sz="1600" b="1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956156" y="4699180"/>
            <a:ext cx="751311" cy="3002"/>
          </a:xfrm>
          <a:prstGeom prst="line">
            <a:avLst/>
          </a:prstGeom>
          <a:ln w="1016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9349829" y="4308361"/>
                <a:ext cx="2249783" cy="1523559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/>
                  <a:t>Link Utilization</a:t>
                </a:r>
                <a:r>
                  <a:rPr lang="en-US" sz="24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=85.71%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(Maximum)</a:t>
                </a: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29" y="4308361"/>
                <a:ext cx="2249783" cy="1523559"/>
              </a:xfrm>
              <a:prstGeom prst="rect">
                <a:avLst/>
              </a:prstGeom>
              <a:blipFill rotWithShape="0">
                <a:blip r:embed="rId3"/>
                <a:stretch>
                  <a:fillRect l="-1897" t="-3200" r="-162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Content Placeholder 2"/>
          <p:cNvSpPr>
            <a:spLocks noGrp="1"/>
          </p:cNvSpPr>
          <p:nvPr>
            <p:ph idx="1"/>
          </p:nvPr>
        </p:nvSpPr>
        <p:spPr>
          <a:xfrm>
            <a:off x="608881" y="937204"/>
            <a:ext cx="10836264" cy="249085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Site 1 is the only source at the beginning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Each site can become a source once receiving certain files 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Site 1 sends 3000/6=500 unique files to each destination site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/>
              <a:t>Fair share of each (site 1, site X) flow is 100/6=16.7GB/s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/>
              <a:t>Remaining uplink bandwidth of site 1 is 0GB/s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After receiving a unique file from site 1, site X becomes a source to other destination sites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Site X sends the received file to other destination sites at (100-16.7)/</a:t>
            </a:r>
            <a:r>
              <a:rPr lang="en-US" altLang="zh-CN" sz="2000" dirty="0" smtClean="0"/>
              <a:t>5=16.7GB/s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048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9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390"/>
            <a:ext cx="10515600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253" y="186361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(TODO: change figure, add </a:t>
            </a:r>
            <a:r>
              <a:rPr lang="en-US" altLang="zh-CN" dirty="0" err="1" smtClean="0"/>
              <a:t>datasize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LHC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Tier-0</a:t>
            </a:r>
            <a:r>
              <a:rPr lang="zh-CN" altLang="en-US" dirty="0" smtClean="0"/>
              <a:t> </a:t>
            </a:r>
            <a:r>
              <a:rPr lang="en-US" altLang="zh-CN" smtClean="0"/>
              <a:t>site.</a:t>
            </a:r>
            <a:endParaRPr lang="en-US" altLang="zh-CN" dirty="0" smtClean="0"/>
          </a:p>
          <a:p>
            <a:r>
              <a:rPr lang="en-US" altLang="zh-CN" dirty="0" smtClean="0"/>
              <a:t>RECO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AOD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Tier-1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storage.</a:t>
            </a:r>
          </a:p>
          <a:p>
            <a:r>
              <a:rPr lang="en-US" altLang="zh-CN" dirty="0" smtClean="0"/>
              <a:t>RECO,</a:t>
            </a:r>
            <a:r>
              <a:rPr lang="zh-CN" altLang="en-US" dirty="0" smtClean="0"/>
              <a:t> </a:t>
            </a:r>
            <a:r>
              <a:rPr lang="en-US" altLang="zh-CN" dirty="0" smtClean="0"/>
              <a:t>AOD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Tier-1,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Tier-2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Tier-3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analysis.</a:t>
            </a:r>
            <a:endParaRPr lang="en-US" dirty="0"/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72" y="1825625"/>
            <a:ext cx="6089629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ata </a:t>
            </a:r>
            <a:r>
              <a:rPr lang="en-US" dirty="0"/>
              <a:t>transfer services in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altLang="zh-CN" sz="2800" dirty="0" smtClean="0"/>
              <a:t>Decide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D</a:t>
            </a:r>
            <a:r>
              <a:rPr lang="en-US" sz="2800" dirty="0" smtClean="0"/>
              <a:t>estination </a:t>
            </a:r>
            <a:r>
              <a:rPr lang="en-US" sz="2800" dirty="0"/>
              <a:t>sites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treated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only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consumers</a:t>
            </a:r>
            <a:endParaRPr lang="en-US" sz="2800" dirty="0"/>
          </a:p>
          <a:p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sz="2800" dirty="0" smtClean="0"/>
              <a:t>Lack </a:t>
            </a:r>
            <a:r>
              <a:rPr lang="en-US" sz="2800" dirty="0"/>
              <a:t>of </a:t>
            </a:r>
            <a:r>
              <a:rPr lang="en-US" altLang="zh-CN" sz="2800" dirty="0" smtClean="0"/>
              <a:t>real-time,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global </a:t>
            </a:r>
            <a:r>
              <a:rPr lang="en-US" sz="2800" dirty="0"/>
              <a:t>network </a:t>
            </a:r>
            <a:r>
              <a:rPr lang="en-US" altLang="zh-CN" sz="2800" dirty="0" smtClean="0"/>
              <a:t>view</a:t>
            </a:r>
          </a:p>
          <a:p>
            <a:pPr lvl="1"/>
            <a:r>
              <a:rPr lang="en-US" altLang="zh-CN" sz="2800" dirty="0" smtClean="0"/>
              <a:t>No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allocation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scheme</a:t>
            </a:r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47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13184" y="5698364"/>
            <a:ext cx="429110" cy="4319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34970" y="5709653"/>
            <a:ext cx="429110" cy="43198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94743" y="5728632"/>
            <a:ext cx="719092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15495" y="5743408"/>
            <a:ext cx="1121914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Destination</a:t>
            </a:r>
            <a:endParaRPr lang="en-US" sz="2000" b="1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950618" y="6477047"/>
            <a:ext cx="781745" cy="85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45571" y="6266194"/>
            <a:ext cx="2739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100G</a:t>
            </a:r>
            <a:r>
              <a:rPr lang="en-US" altLang="zh-CN" sz="2000" b="1" dirty="0" smtClean="0"/>
              <a:t>bps</a:t>
            </a:r>
            <a:r>
              <a:rPr lang="en-US" sz="2000" b="1" dirty="0" smtClean="0"/>
              <a:t> </a:t>
            </a:r>
            <a:r>
              <a:rPr lang="en-US" sz="2000" b="1" dirty="0" smtClean="0"/>
              <a:t>full duplex link</a:t>
            </a:r>
            <a:endParaRPr lang="en-US" sz="2000" b="1" dirty="0"/>
          </a:p>
        </p:txBody>
      </p:sp>
      <p:pic>
        <p:nvPicPr>
          <p:cNvPr id="4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79913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2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238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7" y="2898818"/>
            <a:ext cx="541383" cy="559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07215" y="2136818"/>
            <a:ext cx="541383" cy="559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65748" y="3680167"/>
            <a:ext cx="541383" cy="559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5" y="4461517"/>
            <a:ext cx="541383" cy="5596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2867595"/>
            <a:ext cx="541383" cy="559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2" y="3691250"/>
            <a:ext cx="541383" cy="559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4472600"/>
            <a:ext cx="541383" cy="55969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549878" y="315078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40982" y="3918415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49878" y="470037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48302" y="3188637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353988" y="3969986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348302" y="475133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76909" y="2685425"/>
            <a:ext cx="2" cy="11459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46604" y="3169385"/>
            <a:ext cx="1392236" cy="68505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49932" y="3960011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46604" y="4036402"/>
            <a:ext cx="1451560" cy="6057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27646" y="3936577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36856" y="3188638"/>
            <a:ext cx="1268366" cy="67581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36856" y="4013403"/>
            <a:ext cx="1270359" cy="76205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30451" y="173670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0224" y="2980619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2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90223" y="375475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290223" y="4528010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4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904959" y="296159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5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904958" y="3735735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6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904958" y="4508987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71367" y="259901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SW1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77549" y="341218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SW2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571366" y="419437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SW3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596199" y="259039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SW5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602381" y="340356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SW6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596198" y="418575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SW7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78590" y="3316873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SW4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78628" y="1336598"/>
            <a:ext cx="315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sp>
        <p:nvSpPr>
          <p:cNvPr id="81" name="Rectangle 80"/>
          <p:cNvSpPr/>
          <p:nvPr/>
        </p:nvSpPr>
        <p:spPr>
          <a:xfrm>
            <a:off x="592648" y="392500"/>
            <a:ext cx="1140613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Case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Study: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Distribution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Dataset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X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to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All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the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Sites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54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65" y="198371"/>
            <a:ext cx="9100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</a:rPr>
              <a:t>Scheduling Policy Computed by </a:t>
            </a: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PhEDEx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92924" y="3934815"/>
            <a:ext cx="2547921" cy="909971"/>
            <a:chOff x="712302" y="762637"/>
            <a:chExt cx="2547921" cy="909971"/>
          </a:xfrm>
        </p:grpSpPr>
        <p:sp>
          <p:nvSpPr>
            <p:cNvPr id="10" name="TextBox 9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2</a:t>
              </a:r>
              <a:endParaRPr lang="en-US" sz="2000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8" name="Straight Connector 7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892924" y="4945338"/>
            <a:ext cx="2547921" cy="909971"/>
            <a:chOff x="712302" y="762637"/>
            <a:chExt cx="2547921" cy="909971"/>
          </a:xfrm>
        </p:grpSpPr>
        <p:sp>
          <p:nvSpPr>
            <p:cNvPr id="51" name="TextBox 50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5</a:t>
              </a:r>
              <a:endParaRPr lang="en-US" sz="2000" b="1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56" name="Straight Connector 55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679771" y="3929289"/>
            <a:ext cx="2547921" cy="909971"/>
            <a:chOff x="712302" y="762637"/>
            <a:chExt cx="2547921" cy="909971"/>
          </a:xfrm>
        </p:grpSpPr>
        <p:sp>
          <p:nvSpPr>
            <p:cNvPr id="60" name="TextBox 59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3</a:t>
              </a:r>
              <a:endParaRPr lang="en-US" sz="2000" b="1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65" name="Straight Connector 64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679771" y="4944297"/>
            <a:ext cx="2547921" cy="909971"/>
            <a:chOff x="712302" y="762637"/>
            <a:chExt cx="2547921" cy="909971"/>
          </a:xfrm>
        </p:grpSpPr>
        <p:sp>
          <p:nvSpPr>
            <p:cNvPr id="69" name="TextBox 68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6</a:t>
              </a:r>
              <a:endParaRPr lang="en-US" sz="2000" b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74" name="Straight Connector 73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6515276" y="3907493"/>
            <a:ext cx="2547921" cy="909971"/>
            <a:chOff x="712302" y="762637"/>
            <a:chExt cx="2547921" cy="909971"/>
          </a:xfrm>
        </p:grpSpPr>
        <p:sp>
          <p:nvSpPr>
            <p:cNvPr id="78" name="TextBox 77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4</a:t>
              </a:r>
              <a:endParaRPr lang="en-US" sz="2000" b="1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83" name="Straight Connector 82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515276" y="4917999"/>
            <a:ext cx="2547921" cy="909971"/>
            <a:chOff x="712302" y="762637"/>
            <a:chExt cx="2547921" cy="909971"/>
          </a:xfrm>
        </p:grpSpPr>
        <p:sp>
          <p:nvSpPr>
            <p:cNvPr id="87" name="TextBox 86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Site 7</a:t>
              </a:r>
              <a:endParaRPr lang="en-US" sz="2000" b="1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92" name="Straight Connector 91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9571584" y="4475293"/>
                <a:ext cx="2167516" cy="1154227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/>
                  <a:t>Link Utilization</a:t>
                </a:r>
                <a:r>
                  <a:rPr lang="en-US" sz="24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=14.29%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84" y="4475293"/>
                <a:ext cx="2167516" cy="1154227"/>
              </a:xfrm>
              <a:prstGeom prst="rect">
                <a:avLst/>
              </a:prstGeom>
              <a:blipFill rotWithShape="0">
                <a:blip r:embed="rId3"/>
                <a:stretch>
                  <a:fillRect l="-3652" t="-4233" r="-3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ontent Placeholder 2"/>
          <p:cNvSpPr>
            <a:spLocks noGrp="1"/>
          </p:cNvSpPr>
          <p:nvPr>
            <p:ph idx="1"/>
          </p:nvPr>
        </p:nvSpPr>
        <p:spPr>
          <a:xfrm>
            <a:off x="791292" y="1013578"/>
            <a:ext cx="10836264" cy="2817498"/>
          </a:xfrm>
        </p:spPr>
        <p:txBody>
          <a:bodyPr>
            <a:normAutofit/>
          </a:bodyPr>
          <a:lstStyle/>
          <a:p>
            <a:r>
              <a:rPr lang="en-US" dirty="0" smtClean="0"/>
              <a:t>Only Site 1 can be the source</a:t>
            </a:r>
          </a:p>
          <a:p>
            <a:r>
              <a:rPr lang="en-US" sz="2800" dirty="0" smtClean="0"/>
              <a:t>Site 1 sends all 3000 files to each destination site</a:t>
            </a:r>
          </a:p>
          <a:p>
            <a:pPr lvl="1"/>
            <a:r>
              <a:rPr lang="en-US" dirty="0" smtClean="0"/>
              <a:t>Scheduling decision: (File K, site 1, site X)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K=1,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X=2,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endParaRPr lang="en-US" sz="2400" dirty="0" smtClean="0"/>
          </a:p>
          <a:p>
            <a:r>
              <a:rPr lang="en-US" dirty="0" smtClean="0"/>
              <a:t>Leaves the bandwidth allocation to TCP</a:t>
            </a:r>
          </a:p>
          <a:p>
            <a:pPr lvl="1"/>
            <a:r>
              <a:rPr lang="en-US" altLang="zh-CN" dirty="0" smtClean="0"/>
              <a:t>Fair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site-to-site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100/6=16.7Gbps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9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07"/>
            <a:ext cx="10515600" cy="4967524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1488" y="507708"/>
            <a:ext cx="1164902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1087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400489" y="2165299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816" y="206908"/>
            <a:ext cx="11813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>
                <a:latin typeface="+mj-lt"/>
                <a:ea typeface="+mj-ea"/>
                <a:cs typeface="+mj-cs"/>
              </a:rPr>
              <a:t>ExaO</a:t>
            </a:r>
            <a:r>
              <a:rPr lang="en-GB" sz="4400" dirty="0">
                <a:latin typeface="+mj-lt"/>
                <a:ea typeface="+mj-ea"/>
                <a:cs typeface="+mj-cs"/>
              </a:rPr>
              <a:t>: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Software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Defined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GB" sz="4400" dirty="0">
                <a:latin typeface="+mj-lt"/>
                <a:ea typeface="+mj-ea"/>
                <a:cs typeface="+mj-cs"/>
              </a:rPr>
              <a:t>Data Transfer Orchestrator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1255" y="1052518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938" y="3182248"/>
            <a:ext cx="5046132" cy="147732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 smtClean="0">
                <a:latin typeface="+mn-lt"/>
              </a:rPr>
              <a:t>Destination </a:t>
            </a:r>
            <a:r>
              <a:rPr lang="en-US" altLang="en-US" sz="1800" dirty="0">
                <a:latin typeface="+mn-lt"/>
              </a:rPr>
              <a:t>sites </a:t>
            </a:r>
            <a:r>
              <a:rPr lang="en-US" altLang="en-US" sz="1800" dirty="0" smtClean="0">
                <a:latin typeface="+mn-lt"/>
              </a:rPr>
              <a:t>cannot become candidate sources until receiving the whole dataset</a:t>
            </a:r>
            <a:endParaRPr lang="en-US" altLang="en-US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>
                <a:latin typeface="+mn-lt"/>
              </a:rPr>
              <a:t>Low </a:t>
            </a:r>
            <a:r>
              <a:rPr lang="en-US" altLang="en-US" sz="1800" dirty="0" smtClean="0">
                <a:latin typeface="+mn-lt"/>
              </a:rPr>
              <a:t>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6721" y="3180961"/>
            <a:ext cx="5607592" cy="147732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778" y="3642627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57" y="4755367"/>
            <a:ext cx="5046132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>
                <a:latin typeface="+mn-lt"/>
              </a:rPr>
              <a:t>No </a:t>
            </a:r>
            <a:r>
              <a:rPr lang="en-US" sz="1800" dirty="0"/>
              <a:t>network resource allocation </a:t>
            </a:r>
            <a:r>
              <a:rPr lang="en-US" sz="1800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 smtClean="0"/>
              <a:t>Low utilization</a:t>
            </a:r>
            <a:endParaRPr lang="en-US" altLang="en-US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6720" y="4755369"/>
            <a:ext cx="5607592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1070" y="5112645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0465" y="1052517"/>
            <a:ext cx="102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57" y="1632925"/>
            <a:ext cx="5046132" cy="147732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 smtClean="0">
                <a:latin typeface="+mn-lt"/>
              </a:rPr>
              <a:t>No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real-time,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global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network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view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1740" y="1625674"/>
            <a:ext cx="5622572" cy="147732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863" y="3503737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779" y="3575979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779" y="905156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661" y="1003763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682" y="1059537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R</a:t>
            </a:r>
            <a:r>
              <a:rPr lang="en-US" altLang="zh-CN" dirty="0" err="1" smtClean="0"/>
              <a:t>ESTful</a:t>
            </a:r>
            <a:r>
              <a:rPr lang="en-GB" dirty="0" smtClean="0"/>
              <a:t> </a:t>
            </a:r>
            <a:r>
              <a:rPr lang="en-GB" dirty="0"/>
              <a:t>Interface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7446" y="2373329"/>
            <a:ext cx="661592" cy="725427"/>
            <a:chOff x="4156031" y="2354387"/>
            <a:chExt cx="413656" cy="552203"/>
          </a:xfrm>
        </p:grpSpPr>
        <p:sp>
          <p:nvSpPr>
            <p:cNvPr id="5" name="Can 4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an 5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n 6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DB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78695" y="365515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150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60112" y="3098756"/>
            <a:ext cx="0" cy="42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682" y="537664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5344" y="4473757"/>
            <a:ext cx="21013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16070" y="1446170"/>
            <a:ext cx="1211576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4436" y="833401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40318" y="907624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3339" y="987782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41758" y="2367004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988" y="2412175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7009" y="2492333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720" y="1956421"/>
            <a:ext cx="578289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6133" y="2211085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5609" y="5319452"/>
            <a:ext cx="241069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993" y="5335778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60380" y="5564876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FDTDaemon</a:t>
            </a:r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10358" y="5772697"/>
            <a:ext cx="1792729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9705" y="5562408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FDTDaemon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0389245" y="2449834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FDTDaemon</a:t>
            </a:r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95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01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76" y="2843105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7100" y="4175274"/>
            <a:ext cx="2764728" cy="95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7911" y="2600360"/>
            <a:ext cx="3003877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9076" y="3370099"/>
            <a:ext cx="4107493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9076" y="3367245"/>
            <a:ext cx="1976507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9074" y="3364777"/>
            <a:ext cx="569338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2507" y="5862262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MLSensor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0055435" y="5850179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MLSensor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0022540" y="2736043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MLSensor</a:t>
            </a:r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4018" y="5910251"/>
            <a:ext cx="161848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4018" y="4381243"/>
            <a:ext cx="2472518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98" y="1126445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</a:t>
            </a:r>
            <a:r>
              <a:rPr lang="en-US" altLang="zh-CN" dirty="0" smtClean="0"/>
              <a:t>EDE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99" y="249585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98" y="397109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397" y="1496599"/>
            <a:ext cx="1970285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398" y="1496599"/>
            <a:ext cx="1970284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397" y="1485724"/>
            <a:ext cx="1970285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6905" y="2686172"/>
            <a:ext cx="1280956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7329" y="1812117"/>
            <a:ext cx="1140054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80998" y="31020"/>
            <a:ext cx="116490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>
                <a:latin typeface="+mj-lt"/>
                <a:ea typeface="+mj-ea"/>
                <a:cs typeface="+mj-cs"/>
              </a:rPr>
              <a:t>ExaO</a:t>
            </a:r>
            <a:r>
              <a:rPr lang="en-GB" sz="4400" dirty="0">
                <a:latin typeface="+mj-lt"/>
                <a:ea typeface="+mj-ea"/>
                <a:cs typeface="+mj-cs"/>
              </a:rPr>
              <a:t>: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Software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Defined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GB" sz="4400" dirty="0">
                <a:latin typeface="+mj-lt"/>
                <a:ea typeface="+mj-ea"/>
                <a:cs typeface="+mj-cs"/>
              </a:rPr>
              <a:t>Data Transfer Orchestrator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9537861" y="3079814"/>
            <a:ext cx="416806" cy="8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9230926" y="3522824"/>
            <a:ext cx="1143387" cy="194580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5619" y="3520532"/>
            <a:ext cx="593229" cy="185610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4221" y="1894167"/>
            <a:ext cx="1935364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Users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dataset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transfer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9434" y="1977228"/>
            <a:ext cx="15896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72995" y="743528"/>
            <a:ext cx="113951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3530" y="4261467"/>
            <a:ext cx="1620027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Collect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5255" y="1717597"/>
            <a:ext cx="142727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routing 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50657" y="3264136"/>
            <a:ext cx="1904009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Compute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 and abstract routing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72996" y="1523287"/>
            <a:ext cx="112973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63325" y="2273317"/>
            <a:ext cx="1129738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 updated scheduling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38493" y="3553875"/>
            <a:ext cx="112973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Enforce scheduling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6760" y="5153951"/>
            <a:ext cx="1290403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Monitor Transfer Status</a:t>
            </a:r>
            <a:endParaRPr lang="en-US" altLang="zh-CN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47567" y="3245714"/>
            <a:ext cx="15896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573349" y="1964030"/>
            <a:ext cx="112973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7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75829" y="272681"/>
            <a:ext cx="1057658" cy="370154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Ph</a:t>
            </a:r>
            <a:r>
              <a:rPr lang="en-US" altLang="zh-CN" sz="1600" b="1" dirty="0" smtClean="0"/>
              <a:t>EDE</a:t>
            </a:r>
            <a:r>
              <a:rPr lang="en-GB" sz="1600" b="1" dirty="0" smtClean="0"/>
              <a:t>x</a:t>
            </a:r>
            <a:endParaRPr lang="en-GB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582709" y="272681"/>
            <a:ext cx="1057658" cy="370154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ASO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289589" y="272681"/>
            <a:ext cx="1057659" cy="370154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Batch</a:t>
            </a:r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 flipH="1">
            <a:off x="6401303" y="642835"/>
            <a:ext cx="3355" cy="28613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08183" y="642835"/>
            <a:ext cx="1677" cy="487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18418" y="642835"/>
            <a:ext cx="11146" cy="28613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04658" y="909733"/>
            <a:ext cx="341376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447581" y="1124526"/>
            <a:ext cx="1321204" cy="827232"/>
            <a:chOff x="3974592" y="1133856"/>
            <a:chExt cx="1345588" cy="827232"/>
          </a:xfrm>
        </p:grpSpPr>
        <p:sp>
          <p:nvSpPr>
            <p:cNvPr id="22" name="Rounded Rectangle 21"/>
            <p:cNvSpPr/>
            <p:nvPr/>
          </p:nvSpPr>
          <p:spPr>
            <a:xfrm>
              <a:off x="4130413" y="1133856"/>
              <a:ext cx="1189767" cy="684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67127" y="1211106"/>
              <a:ext cx="1189767" cy="684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974592" y="1276288"/>
              <a:ext cx="1189767" cy="684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/>
                <a:t>ExaO</a:t>
              </a:r>
              <a:r>
                <a:rPr lang="en-GB" sz="1600" b="1" dirty="0"/>
                <a:t> </a:t>
              </a:r>
            </a:p>
            <a:p>
              <a:pPr algn="ctr"/>
              <a:r>
                <a:rPr lang="en-GB" sz="1600" b="1" dirty="0" smtClean="0"/>
                <a:t>R</a:t>
              </a:r>
              <a:r>
                <a:rPr lang="en-US" altLang="zh-CN" sz="1600" b="1" dirty="0" err="1" smtClean="0"/>
                <a:t>ESTful</a:t>
              </a:r>
              <a:r>
                <a:rPr lang="en-GB" sz="1600" b="1" dirty="0" smtClean="0"/>
                <a:t> </a:t>
              </a:r>
              <a:r>
                <a:rPr lang="en-GB" sz="1600" b="1" dirty="0"/>
                <a:t>Interface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13220" y="5260141"/>
            <a:ext cx="2054145" cy="1316736"/>
            <a:chOff x="5139484" y="4991855"/>
            <a:chExt cx="2054145" cy="1316736"/>
          </a:xfrm>
        </p:grpSpPr>
        <p:sp>
          <p:nvSpPr>
            <p:cNvPr id="29" name="Cloud 28"/>
            <p:cNvSpPr/>
            <p:nvPr/>
          </p:nvSpPr>
          <p:spPr>
            <a:xfrm>
              <a:off x="5139484" y="4991855"/>
              <a:ext cx="2054145" cy="1316736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30" descr="http://www.freeiconspng.com/uploads/server-storage-icon-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972" y="5620277"/>
              <a:ext cx="386232" cy="36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/>
            <p:cNvSpPr/>
            <p:nvPr/>
          </p:nvSpPr>
          <p:spPr>
            <a:xfrm>
              <a:off x="5497284" y="5674404"/>
              <a:ext cx="1035271" cy="252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solidFill>
                    <a:schemeClr val="tx1"/>
                  </a:solidFill>
                </a:rPr>
                <a:t>MLSensor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65099" y="5367615"/>
              <a:ext cx="1299640" cy="252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solidFill>
                    <a:schemeClr val="tx1"/>
                  </a:solidFill>
                </a:rPr>
                <a:t>FDTDaemon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20201" y="5239341"/>
            <a:ext cx="2054145" cy="1316736"/>
            <a:chOff x="5139484" y="4991855"/>
            <a:chExt cx="2054145" cy="1316736"/>
          </a:xfrm>
        </p:grpSpPr>
        <p:sp>
          <p:nvSpPr>
            <p:cNvPr id="50" name="Cloud 49"/>
            <p:cNvSpPr/>
            <p:nvPr/>
          </p:nvSpPr>
          <p:spPr>
            <a:xfrm>
              <a:off x="5139484" y="4991855"/>
              <a:ext cx="2054145" cy="1316736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50" descr="http://www.freeiconspng.com/uploads/server-storage-icon-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972" y="5620277"/>
              <a:ext cx="386232" cy="36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5497284" y="5674404"/>
              <a:ext cx="1035271" cy="252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solidFill>
                    <a:schemeClr val="tx1"/>
                  </a:solidFill>
                </a:rPr>
                <a:t>MLSensor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65099" y="5367615"/>
              <a:ext cx="1299640" cy="252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solidFill>
                    <a:schemeClr val="tx1"/>
                  </a:solidFill>
                </a:rPr>
                <a:t>FDTDaemon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92803" y="5239341"/>
            <a:ext cx="2054145" cy="1316736"/>
            <a:chOff x="5139484" y="4991855"/>
            <a:chExt cx="2054145" cy="1316736"/>
          </a:xfrm>
        </p:grpSpPr>
        <p:sp>
          <p:nvSpPr>
            <p:cNvPr id="59" name="Cloud 58"/>
            <p:cNvSpPr/>
            <p:nvPr/>
          </p:nvSpPr>
          <p:spPr>
            <a:xfrm>
              <a:off x="5139484" y="4991855"/>
              <a:ext cx="2054145" cy="1316736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 descr="http://www.freeiconspng.com/uploads/server-storage-icon-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972" y="5620277"/>
              <a:ext cx="386232" cy="36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5497284" y="5674404"/>
              <a:ext cx="1035271" cy="252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solidFill>
                    <a:schemeClr val="tx1"/>
                  </a:solidFill>
                </a:rPr>
                <a:t>MLSensor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65099" y="5367615"/>
              <a:ext cx="1299640" cy="252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solidFill>
                    <a:schemeClr val="tx1"/>
                  </a:solidFill>
                </a:rPr>
                <a:t>FDTDaemon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972548" y="1222952"/>
            <a:ext cx="1294653" cy="725427"/>
            <a:chOff x="4156031" y="2354387"/>
            <a:chExt cx="413656" cy="552203"/>
          </a:xfrm>
        </p:grpSpPr>
        <p:sp>
          <p:nvSpPr>
            <p:cNvPr id="68" name="Can 67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Can 68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Can 69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Database</a:t>
              </a:r>
              <a:endParaRPr lang="en-GB" sz="14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99882" y="2420246"/>
            <a:ext cx="1395869" cy="625165"/>
            <a:chOff x="5699875" y="2691059"/>
            <a:chExt cx="1462053" cy="978716"/>
          </a:xfrm>
        </p:grpSpPr>
        <p:sp>
          <p:nvSpPr>
            <p:cNvPr id="71" name="Rounded Rectangle 70"/>
            <p:cNvSpPr/>
            <p:nvPr/>
          </p:nvSpPr>
          <p:spPr>
            <a:xfrm>
              <a:off x="5880972" y="2691059"/>
              <a:ext cx="1280956" cy="8243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796854" y="2765282"/>
              <a:ext cx="1280956" cy="8243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699875" y="2845440"/>
              <a:ext cx="1280956" cy="82433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Scheduler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627689" y="2249707"/>
            <a:ext cx="1410193" cy="923834"/>
            <a:chOff x="5594690" y="2367004"/>
            <a:chExt cx="1421149" cy="1077804"/>
          </a:xfrm>
        </p:grpSpPr>
        <p:sp>
          <p:nvSpPr>
            <p:cNvPr id="75" name="Rounded Rectangle 74"/>
            <p:cNvSpPr/>
            <p:nvPr/>
          </p:nvSpPr>
          <p:spPr>
            <a:xfrm>
              <a:off x="5741758" y="2367004"/>
              <a:ext cx="1274081" cy="9132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676657" y="2440696"/>
              <a:ext cx="1274081" cy="9132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594690" y="2531596"/>
              <a:ext cx="1274081" cy="9132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Transfer Execution Nodes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5987084" y="3041621"/>
            <a:ext cx="504455" cy="178405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6811368" y="3048337"/>
            <a:ext cx="1400850" cy="17792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7169246" y="3053074"/>
            <a:ext cx="3519219" cy="176828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405752" y="3169768"/>
            <a:ext cx="0" cy="25674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6764106" y="3487443"/>
            <a:ext cx="2567492" cy="1932144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6" idx="3"/>
            <a:endCxn id="54" idx="1"/>
          </p:cNvCxnSpPr>
          <p:nvPr/>
        </p:nvCxnSpPr>
        <p:spPr>
          <a:xfrm flipV="1">
            <a:off x="6438475" y="5741432"/>
            <a:ext cx="1007341" cy="20800"/>
          </a:xfrm>
          <a:prstGeom prst="line">
            <a:avLst/>
          </a:prstGeom>
          <a:ln w="317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63" idx="1"/>
          </p:cNvCxnSpPr>
          <p:nvPr/>
        </p:nvCxnSpPr>
        <p:spPr>
          <a:xfrm>
            <a:off x="8745456" y="5737261"/>
            <a:ext cx="1072962" cy="4171"/>
          </a:xfrm>
          <a:prstGeom prst="line">
            <a:avLst/>
          </a:prstGeom>
          <a:ln w="317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995384" y="6710675"/>
            <a:ext cx="6460211" cy="4171"/>
          </a:xfrm>
          <a:prstGeom prst="line">
            <a:avLst/>
          </a:prstGeom>
          <a:ln w="317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995384" y="5737261"/>
            <a:ext cx="0" cy="973414"/>
          </a:xfrm>
          <a:prstGeom prst="line">
            <a:avLst/>
          </a:prstGeom>
          <a:ln w="31750">
            <a:solidFill>
              <a:srgbClr val="00B05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1455595" y="5733155"/>
            <a:ext cx="0" cy="973414"/>
          </a:xfrm>
          <a:prstGeom prst="line">
            <a:avLst/>
          </a:prstGeom>
          <a:ln w="31750">
            <a:solidFill>
              <a:srgbClr val="00B05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46" idx="1"/>
          </p:cNvCxnSpPr>
          <p:nvPr/>
        </p:nvCxnSpPr>
        <p:spPr>
          <a:xfrm flipV="1">
            <a:off x="5001160" y="5762232"/>
            <a:ext cx="137675" cy="306"/>
          </a:xfrm>
          <a:prstGeom prst="line">
            <a:avLst/>
          </a:prstGeom>
          <a:ln w="31750">
            <a:solidFill>
              <a:srgbClr val="00B05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1118058" y="5732486"/>
            <a:ext cx="337537" cy="669"/>
          </a:xfrm>
          <a:prstGeom prst="line">
            <a:avLst/>
          </a:prstGeom>
          <a:ln w="31750">
            <a:solidFill>
              <a:srgbClr val="00B05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5797161" y="6486682"/>
            <a:ext cx="5764866" cy="1085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10762649" y="2676368"/>
            <a:ext cx="1329239" cy="827232"/>
            <a:chOff x="3934841" y="1133856"/>
            <a:chExt cx="1353771" cy="827232"/>
          </a:xfrm>
        </p:grpSpPr>
        <p:sp>
          <p:nvSpPr>
            <p:cNvPr id="140" name="Rounded Rectangle 139"/>
            <p:cNvSpPr/>
            <p:nvPr/>
          </p:nvSpPr>
          <p:spPr>
            <a:xfrm>
              <a:off x="4098845" y="1133856"/>
              <a:ext cx="1189767" cy="684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4035559" y="1211106"/>
              <a:ext cx="1189767" cy="684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3934841" y="1276288"/>
              <a:ext cx="1229519" cy="684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Kibana</a:t>
              </a:r>
              <a:endParaRPr lang="en-GB" sz="1600" b="1" dirty="0" smtClean="0"/>
            </a:p>
            <a:p>
              <a:pPr algn="ctr"/>
              <a:r>
                <a:rPr lang="en-GB" sz="1600" b="1" dirty="0" smtClean="0"/>
                <a:t>Monitoring</a:t>
              </a:r>
              <a:endParaRPr lang="en-GB" sz="1600" b="1" dirty="0"/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10985874" y="3919269"/>
            <a:ext cx="1107860" cy="4627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Mon</a:t>
            </a:r>
            <a:r>
              <a:rPr lang="en-US" altLang="zh-CN" sz="1600" b="1" dirty="0" smtClean="0"/>
              <a:t>ALISA</a:t>
            </a:r>
            <a:endParaRPr lang="en-GB" sz="16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11547688" y="4382030"/>
            <a:ext cx="5949" cy="208683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10474933" y="6192372"/>
            <a:ext cx="6440" cy="30516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8083673" y="6166410"/>
            <a:ext cx="3919" cy="331122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5823846" y="6192371"/>
            <a:ext cx="6440" cy="29179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71" idx="0"/>
          </p:cNvCxnSpPr>
          <p:nvPr/>
        </p:nvCxnSpPr>
        <p:spPr>
          <a:xfrm flipH="1">
            <a:off x="6984266" y="1964625"/>
            <a:ext cx="788098" cy="4556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77" idx="1"/>
          </p:cNvCxnSpPr>
          <p:nvPr/>
        </p:nvCxnSpPr>
        <p:spPr>
          <a:xfrm flipH="1" flipV="1">
            <a:off x="8359512" y="1970896"/>
            <a:ext cx="268177" cy="8112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 flipV="1">
            <a:off x="8773623" y="1599582"/>
            <a:ext cx="1211576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40" idx="0"/>
          </p:cNvCxnSpPr>
          <p:nvPr/>
        </p:nvCxnSpPr>
        <p:spPr>
          <a:xfrm>
            <a:off x="10449712" y="1939504"/>
            <a:ext cx="1058073" cy="7368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43" idx="0"/>
          </p:cNvCxnSpPr>
          <p:nvPr/>
        </p:nvCxnSpPr>
        <p:spPr>
          <a:xfrm>
            <a:off x="11480461" y="3506115"/>
            <a:ext cx="59343" cy="4131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5316536" y="4843497"/>
            <a:ext cx="1222970" cy="526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ALTO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Controller</a:t>
            </a:r>
            <a:endParaRPr lang="en-GB" sz="1600" b="1" dirty="0"/>
          </a:p>
        </p:txBody>
      </p:sp>
      <p:sp>
        <p:nvSpPr>
          <p:cNvPr id="179" name="Rounded Rectangle 178"/>
          <p:cNvSpPr/>
          <p:nvPr/>
        </p:nvSpPr>
        <p:spPr>
          <a:xfrm>
            <a:off x="7575686" y="4839793"/>
            <a:ext cx="1222970" cy="526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ALTO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Controller</a:t>
            </a:r>
            <a:endParaRPr lang="en-GB" sz="1600" b="1" dirty="0"/>
          </a:p>
        </p:txBody>
      </p:sp>
      <p:sp>
        <p:nvSpPr>
          <p:cNvPr id="180" name="Rounded Rectangle 179"/>
          <p:cNvSpPr/>
          <p:nvPr/>
        </p:nvSpPr>
        <p:spPr>
          <a:xfrm>
            <a:off x="10038859" y="4849412"/>
            <a:ext cx="1222970" cy="5265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ALTO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Controller</a:t>
            </a:r>
            <a:endParaRPr lang="en-GB" sz="1600" b="1" dirty="0"/>
          </a:p>
        </p:txBody>
      </p:sp>
      <p:sp>
        <p:nvSpPr>
          <p:cNvPr id="181" name="Content Placeholder 2"/>
          <p:cNvSpPr>
            <a:spLocks noGrp="1"/>
          </p:cNvSpPr>
          <p:nvPr>
            <p:ph idx="1"/>
          </p:nvPr>
        </p:nvSpPr>
        <p:spPr>
          <a:xfrm>
            <a:off x="292607" y="688911"/>
            <a:ext cx="4505011" cy="5887965"/>
          </a:xfrm>
        </p:spPr>
        <p:txBody>
          <a:bodyPr>
            <a:noAutofit/>
          </a:bodyPr>
          <a:lstStyle/>
          <a:p>
            <a:pPr marL="342900" indent="-342900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Users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submit,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track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manage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transfer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requests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requests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via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ExaO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RESTful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interface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computes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on-demand,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minimal,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abstract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response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query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  <a:p>
            <a:pPr marL="342900" indent="-342900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Transfer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Execution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Nodes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(TEN)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updated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TEN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instruct</a:t>
            </a:r>
            <a:r>
              <a:rPr lang="zh-CN" altLang="en-US" sz="2000" dirty="0" smtClean="0"/>
              <a:t> </a:t>
            </a:r>
            <a:r>
              <a:rPr lang="en-GB" sz="2000" dirty="0"/>
              <a:t>efficient data transfer tools on end </a:t>
            </a:r>
            <a:r>
              <a:rPr lang="en-GB" sz="2000" dirty="0" smtClean="0"/>
              <a:t>hosts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(e.g.,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FDT)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enforce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 smtClean="0"/>
              <a:t>MonALISA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sensors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monitor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transfer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status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8739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973</Words>
  <Application>Microsoft Macintosh PowerPoint</Application>
  <PresentationFormat>Widescreen</PresentationFormat>
  <Paragraphs>241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Cambria Math</vt:lpstr>
      <vt:lpstr>DengXian</vt:lpstr>
      <vt:lpstr>DengXian Light</vt:lpstr>
      <vt:lpstr>Arial</vt:lpstr>
      <vt:lpstr>Office Theme</vt:lpstr>
      <vt:lpstr>ExaO: Software Defined Data Distribution for Exascale Sciences</vt:lpstr>
      <vt:lpstr>Background (TODO: change figure, add datasize)</vt:lpstr>
      <vt:lpstr>Data transfer services in CMS</vt:lpstr>
      <vt:lpstr>PowerPoint Presentation</vt:lpstr>
      <vt:lpstr>PowerPoint Presentation</vt:lpstr>
      <vt:lpstr>ExaO: Software Defined Data Transfer Orchestrator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Xiang</dc:creator>
  <cp:lastModifiedBy>Qiao Xiang</cp:lastModifiedBy>
  <cp:revision>342</cp:revision>
  <dcterms:created xsi:type="dcterms:W3CDTF">2016-11-10T10:23:16Z</dcterms:created>
  <dcterms:modified xsi:type="dcterms:W3CDTF">2016-11-13T07:59:18Z</dcterms:modified>
</cp:coreProperties>
</file>