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00" r:id="rId2"/>
    <p:sldId id="972" r:id="rId3"/>
    <p:sldId id="960" r:id="rId4"/>
    <p:sldId id="961" r:id="rId5"/>
    <p:sldId id="974" r:id="rId6"/>
    <p:sldId id="964" r:id="rId7"/>
    <p:sldId id="965" r:id="rId8"/>
    <p:sldId id="967" r:id="rId9"/>
    <p:sldId id="976" r:id="rId10"/>
    <p:sldId id="966" r:id="rId11"/>
    <p:sldId id="968" r:id="rId12"/>
    <p:sldId id="975" r:id="rId13"/>
    <p:sldId id="971" r:id="rId14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6" autoAdjust="0"/>
  </p:normalViewPr>
  <p:slideViewPr>
    <p:cSldViewPr snapToGrid="0">
      <p:cViewPr>
        <p:scale>
          <a:sx n="100" d="100"/>
          <a:sy n="100" d="100"/>
        </p:scale>
        <p:origin x="1000" y="208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76C6424E-65D1-4A2C-B097-BDC4FDD8B73D}" srcId="{7F2A4DDF-9A3D-4683-B2D2-603D9E9D3771}" destId="{2AC953DA-B86E-465D-8CFE-10BB2A80F0BF}" srcOrd="4" destOrd="0" parTransId="{03A8F3A2-2EA1-43AF-AD96-9A52314B82C8}" sibTransId="{AFC181D7-7C48-402F-898B-29B6E98C672A}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3AE0844C-23C3-4100-A2A0-86270CC3A2A1}" srcId="{7F2A4DDF-9A3D-4683-B2D2-603D9E9D3771}" destId="{A04CE278-FA75-40F9-AB1A-A4EEE6CA103D}" srcOrd="3" destOrd="0" parTransId="{34972BE8-D7BA-430C-84D5-954CBD915B8F}" sibTransId="{4CAE26A8-EE5D-43C3-9F54-8BAEE214E802}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C2FE7FD4-681D-4FBA-8AFF-FBF01E976209}" type="presParOf" srcId="{18DA4FDB-D872-43E0-B04D-CF45D4149ADE}" destId="{14C50100-5E4D-4F90-A482-A5B20BAF0093}" srcOrd="6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7" destOrd="0" presId="urn:microsoft.com/office/officeart/2005/8/layout/vList5"/>
    <dgm:cxn modelId="{9226248E-64E3-414F-800D-721DBEF350B0}" type="presParOf" srcId="{18DA4FDB-D872-43E0-B04D-CF45D4149ADE}" destId="{343D0E35-E620-49F6-8F86-D95F8AE3287E}" srcOrd="8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784897" y="-2916466"/>
          <a:ext cx="704153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24407"/>
        <a:ext cx="6682778" cy="635405"/>
      </dsp:txXfrm>
    </dsp:sp>
    <dsp:sp modelId="{4EE85207-F60B-4091-9F90-DBD34FEC4955}">
      <dsp:nvSpPr>
        <dsp:cNvPr id="0" name=""/>
        <dsp:cNvSpPr/>
      </dsp:nvSpPr>
      <dsp:spPr>
        <a:xfrm>
          <a:off x="0" y="2013"/>
          <a:ext cx="3778398" cy="88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44980"/>
        <a:ext cx="3692464" cy="794258"/>
      </dsp:txXfrm>
    </dsp:sp>
    <dsp:sp modelId="{D38EA1F3-D27E-4BE0-B912-D1BD83913AFE}">
      <dsp:nvSpPr>
        <dsp:cNvPr id="0" name=""/>
        <dsp:cNvSpPr/>
      </dsp:nvSpPr>
      <dsp:spPr>
        <a:xfrm rot="5400000">
          <a:off x="6784897" y="-1992264"/>
          <a:ext cx="704153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</dsp:txBody>
      <dsp:txXfrm rot="-5400000">
        <a:off x="3778398" y="1048609"/>
        <a:ext cx="6682778" cy="635405"/>
      </dsp:txXfrm>
    </dsp:sp>
    <dsp:sp modelId="{A734FBFB-4123-4354-8347-2BF391065CC8}">
      <dsp:nvSpPr>
        <dsp:cNvPr id="0" name=""/>
        <dsp:cNvSpPr/>
      </dsp:nvSpPr>
      <dsp:spPr>
        <a:xfrm>
          <a:off x="0" y="926215"/>
          <a:ext cx="3778398" cy="8801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969182"/>
        <a:ext cx="3692464" cy="794258"/>
      </dsp:txXfrm>
    </dsp:sp>
    <dsp:sp modelId="{9D130479-2567-4AAD-9175-06EE72774FE7}">
      <dsp:nvSpPr>
        <dsp:cNvPr id="0" name=""/>
        <dsp:cNvSpPr/>
      </dsp:nvSpPr>
      <dsp:spPr>
        <a:xfrm rot="5400000">
          <a:off x="6784897" y="-1068062"/>
          <a:ext cx="704153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972811"/>
        <a:ext cx="6682778" cy="635405"/>
      </dsp:txXfrm>
    </dsp:sp>
    <dsp:sp modelId="{CF5EBAA8-D50A-420A-84E3-C1EE07B1CEA8}">
      <dsp:nvSpPr>
        <dsp:cNvPr id="0" name=""/>
        <dsp:cNvSpPr/>
      </dsp:nvSpPr>
      <dsp:spPr>
        <a:xfrm>
          <a:off x="0" y="1850417"/>
          <a:ext cx="3778398" cy="880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1893384"/>
        <a:ext cx="3692464" cy="794258"/>
      </dsp:txXfrm>
    </dsp:sp>
    <dsp:sp modelId="{AC9A76F0-5BF5-402E-8F48-13E9ACEF8CBA}">
      <dsp:nvSpPr>
        <dsp:cNvPr id="0" name=""/>
        <dsp:cNvSpPr/>
      </dsp:nvSpPr>
      <dsp:spPr>
        <a:xfrm rot="5400000">
          <a:off x="6784897" y="-143860"/>
          <a:ext cx="704153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2897013"/>
        <a:ext cx="6682778" cy="635405"/>
      </dsp:txXfrm>
    </dsp:sp>
    <dsp:sp modelId="{1889267E-0460-4F69-A28E-F489C3AFE258}">
      <dsp:nvSpPr>
        <dsp:cNvPr id="0" name=""/>
        <dsp:cNvSpPr/>
      </dsp:nvSpPr>
      <dsp:spPr>
        <a:xfrm>
          <a:off x="0" y="2774619"/>
          <a:ext cx="3778398" cy="8801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2817586"/>
        <a:ext cx="3692464" cy="794258"/>
      </dsp:txXfrm>
    </dsp:sp>
    <dsp:sp modelId="{20F4114B-DAA8-48A5-8F24-0C89AF8CF265}">
      <dsp:nvSpPr>
        <dsp:cNvPr id="0" name=""/>
        <dsp:cNvSpPr/>
      </dsp:nvSpPr>
      <dsp:spPr>
        <a:xfrm rot="5400000">
          <a:off x="6784897" y="780341"/>
          <a:ext cx="704153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821214"/>
        <a:ext cx="6682778" cy="635405"/>
      </dsp:txXfrm>
    </dsp:sp>
    <dsp:sp modelId="{021A7200-A1B1-4E60-A02F-9D6DA35506AF}">
      <dsp:nvSpPr>
        <dsp:cNvPr id="0" name=""/>
        <dsp:cNvSpPr/>
      </dsp:nvSpPr>
      <dsp:spPr>
        <a:xfrm>
          <a:off x="0" y="3698821"/>
          <a:ext cx="3778398" cy="88019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3741788"/>
        <a:ext cx="3692464" cy="79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2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Transfer </a:t>
            </a: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Orchestrator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4763068"/>
            <a:ext cx="8533289" cy="875731"/>
          </a:xfrm>
        </p:spPr>
        <p:txBody>
          <a:bodyPr/>
          <a:lstStyle/>
          <a:p>
            <a:r>
              <a:rPr lang="en-US" altLang="zh-CN" dirty="0" smtClean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947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Minimally </a:t>
            </a:r>
            <a:r>
              <a:rPr lang="en-GB" sz="320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Not CMS or HEP specific, </a:t>
            </a:r>
            <a:r>
              <a:rPr lang="en-GB" sz="32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Dataset distribution to N </a:t>
            </a:r>
            <a:r>
              <a:rPr lang="en-GB" sz="3200" dirty="0" smtClean="0"/>
              <a:t>destination:</a:t>
            </a:r>
            <a:endParaRPr lang="en-GB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dirty="0"/>
              <a:t>Maximal link utilization </a:t>
            </a:r>
            <a:r>
              <a:rPr lang="en-GB" sz="32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</a:t>
            </a:r>
            <a:r>
              <a:rPr lang="en-GB" sz="3200" b="1" dirty="0" smtClean="0"/>
              <a:t> </a:t>
            </a:r>
            <a:r>
              <a:rPr lang="en-GB" sz="3200" b="1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Solution </a:t>
            </a:r>
            <a:r>
              <a:rPr lang="en-US" altLang="zh-CN" dirty="0"/>
              <a:t>of CMS’s </a:t>
            </a:r>
            <a:r>
              <a:rPr lang="en-US" altLang="zh-CN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7528" y="1236752"/>
            <a:ext cx="5675587" cy="316183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b="1" dirty="0" smtClean="0"/>
              <a:t>Site 1 is the only source at the beginning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Each site can become a source once receiving certain files 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1 sends 3000/6=500 unique files to each destination site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Fair share of each (site 1, site X) flow is 100/6=16.7GB/s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Remaining uplink bandwidth of site 1 is 0GB/s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After receiving a unique file from site 1, site X becomes a source to other destination sites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X sends the received file to other destination sites at (100-16.7)/</a:t>
            </a:r>
            <a:r>
              <a:rPr lang="en-US" altLang="zh-CN" sz="2200" b="1" dirty="0" smtClean="0"/>
              <a:t>5=16.7GB/s</a:t>
            </a:r>
            <a:endParaRPr lang="en-US" sz="2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>
                    <a:solidFill>
                      <a:srgbClr val="FF0000"/>
                    </a:solidFill>
                  </a:rPr>
                  <a:t>Link Utilization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(Maximum)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  <a:blipFill rotWithShape="1">
                <a:blip r:embed="rId7"/>
                <a:stretch>
                  <a:fillRect b="-1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27" y="1211476"/>
            <a:ext cx="5267446" cy="5216620"/>
          </a:xfrm>
        </p:spPr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transferred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among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37" y="18256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Scheduling Policy</a:t>
            </a:r>
            <a:r>
              <a:rPr lang="en-US" dirty="0" smtClean="0"/>
              <a:t> of </a:t>
            </a:r>
            <a:r>
              <a:rPr lang="en-US" dirty="0"/>
              <a:t>CMS’s </a:t>
            </a:r>
            <a:r>
              <a:rPr lang="en-US" dirty="0" err="1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𝟕</m:t>
                          </m:r>
                        </m:den>
                      </m:f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𝟏𝟒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𝟐𝟗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  <a:blipFill rotWithShape="1">
                <a:blip r:embed="rId4"/>
                <a:stretch>
                  <a:fillRect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5861701" y="1260514"/>
            <a:ext cx="6328711" cy="31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400" b="1" kern="0" baseline="0" dirty="0" smtClean="0"/>
              <a:t>Only Site 1 can be the source</a:t>
            </a:r>
          </a:p>
          <a:p>
            <a:r>
              <a:rPr lang="en-US" sz="2400" b="1" kern="0" baseline="0" dirty="0" smtClean="0"/>
              <a:t>Site 1 sends all 3000 files to each destination site</a:t>
            </a:r>
          </a:p>
          <a:p>
            <a:pPr lvl="1"/>
            <a:r>
              <a:rPr lang="en-US" sz="2400" b="1" kern="0" baseline="0" dirty="0" smtClean="0"/>
              <a:t>Scheduling decision: (File K, site 1, site X)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where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K=1,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2,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en-US" altLang="zh-CN" sz="2400" b="1" kern="0" baseline="0" dirty="0" smtClean="0"/>
              <a:t>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3000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and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X=2,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7</a:t>
            </a:r>
            <a:endParaRPr lang="en-US" sz="2400" b="1" kern="0" baseline="0" dirty="0" smtClean="0"/>
          </a:p>
          <a:p>
            <a:r>
              <a:rPr lang="en-US" sz="2400" b="1" kern="0" baseline="0" dirty="0" smtClean="0"/>
              <a:t>Leaves the bandwidth allocation to TCP</a:t>
            </a:r>
          </a:p>
          <a:p>
            <a:pPr lvl="1"/>
            <a:r>
              <a:rPr lang="en-US" altLang="zh-CN" sz="2400" b="1" kern="0" baseline="0" dirty="0" smtClean="0"/>
              <a:t>Fair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share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of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each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site-to-site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flow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converges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at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100/6=16.7Gbps</a:t>
            </a:r>
            <a:endParaRPr lang="en-US" sz="2400" b="1" kern="0" baseline="0" dirty="0" smtClean="0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Case </a:t>
            </a:r>
            <a:r>
              <a:rPr lang="en-US" altLang="zh-CN" dirty="0"/>
              <a:t>of CMS’s </a:t>
            </a:r>
            <a:r>
              <a:rPr lang="en-US" altLang="zh-CN" dirty="0" err="1"/>
              <a:t>PhEDEx</a:t>
            </a:r>
            <a:endParaRPr lang="en-US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1063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424489" y="4793331"/>
            <a:ext cx="5509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6E7BBD"/>
              </a:buClr>
              <a:buChar char="•"/>
              <a:defRPr b="1" kern="0" baseline="0">
                <a:latin typeface="+mn-lt"/>
                <a:ea typeface="+mn-ea"/>
                <a:cs typeface="+mn-cs"/>
              </a:defRPr>
            </a:lvl1pPr>
            <a:lvl2pPr marL="742950" lvl="1" indent="-285750" eaLnBrk="0" hangingPunct="0">
              <a:spcBef>
                <a:spcPct val="20000"/>
              </a:spcBef>
              <a:buChar char="–"/>
              <a:defRPr b="1" kern="0" baseline="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latin typeface="+mj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800"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Inflexible and static scheduling decision </a:t>
            </a:r>
            <a:r>
              <a:rPr lang="en-US" altLang="zh-CN" dirty="0" smtClean="0">
                <a:solidFill>
                  <a:srgbClr val="FF0000"/>
                </a:solidFill>
              </a:rPr>
              <a:t>causes </a:t>
            </a:r>
            <a:r>
              <a:rPr lang="en-US" altLang="zh-CN" dirty="0">
                <a:solidFill>
                  <a:srgbClr val="FF0000"/>
                </a:solidFill>
              </a:rPr>
              <a:t>low link </a:t>
            </a:r>
            <a:r>
              <a:rPr lang="en-US" altLang="zh-CN" dirty="0" smtClean="0">
                <a:solidFill>
                  <a:srgbClr val="FF0000"/>
                </a:solidFill>
              </a:rPr>
              <a:t>utilization 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052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86434469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  <a:endParaRPr lang="en-GB" sz="1800" b="1" baseline="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</a:t>
                </a:r>
                <a:r>
                  <a:rPr lang="en-GB" sz="1400" b="1" baseline="0" dirty="0"/>
                  <a:t>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14062</TotalTime>
  <Words>871</Words>
  <Application>Microsoft Macintosh PowerPoint</Application>
  <PresentationFormat>Custom</PresentationFormat>
  <Paragraphs>177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Transfer Orchestrator</vt:lpstr>
      <vt:lpstr>Implement Flexible Data Delivery Application Based on SDN</vt:lpstr>
      <vt:lpstr>Background</vt:lpstr>
      <vt:lpstr>Scheduling Policy of CMS’s PhEDEx</vt:lpstr>
      <vt:lpstr>Data Transfer Case of CMS’s PhEDEx</vt:lpstr>
      <vt:lpstr>ExaO: Software Defined Data Transfer Orchestrator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Data Transfer Solution of CMS’s ExaO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1150</cp:revision>
  <cp:lastPrinted>2011-12-21T04:26:34Z</cp:lastPrinted>
  <dcterms:modified xsi:type="dcterms:W3CDTF">2016-11-13T08:04:04Z</dcterms:modified>
</cp:coreProperties>
</file>