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84" r:id="rId2"/>
    <p:sldId id="267" r:id="rId3"/>
    <p:sldId id="280" r:id="rId4"/>
    <p:sldId id="281" r:id="rId5"/>
    <p:sldId id="282" r:id="rId6"/>
    <p:sldId id="283" r:id="rId7"/>
    <p:sldId id="274" r:id="rId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42" autoAdjust="0"/>
    <p:restoredTop sz="94660"/>
  </p:normalViewPr>
  <p:slideViewPr>
    <p:cSldViewPr snapToGrid="0">
      <p:cViewPr>
        <p:scale>
          <a:sx n="93" d="100"/>
          <a:sy n="93" d="100"/>
        </p:scale>
        <p:origin x="144" y="4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58D7B40-71F4-6643-BBA7-6F15D4C62CFC}" type="datetimeFigureOut">
              <a:rPr lang="en-US" altLang="en-US"/>
              <a:pPr/>
              <a:t>11/5/16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C4762CC-B174-924F-A959-17F24BE6EF0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161D77-DA42-0E4D-AA32-C2E1181A13B7}" type="datetimeFigureOut">
              <a:rPr lang="en-US" altLang="en-US"/>
              <a:pPr/>
              <a:t>11/5/16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FD1460-5F4F-0E42-AF5B-94DBB77DF10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relatively low rate, unreliable, nodes are highly mobile</a:t>
            </a: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3C92CC8-7E75-864B-BC8A-CDD76A5E7CA1}" type="slidenum">
              <a:rPr lang="en-US" altLang="en-US"/>
              <a:pPr/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1C7E5A75-3EF9-7747-9D80-673BA4C4F15A}" type="datetimeFigureOut">
              <a:rPr lang="en-US" altLang="en-US"/>
              <a:pPr/>
              <a:t>11/5/16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F2E0ADF8-235E-9A44-87BD-4FEC64F165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1227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8C439535-8C4F-4F49-893D-CCB17B0EBA3E}" type="datetimeFigureOut">
              <a:rPr lang="en-US" altLang="en-US"/>
              <a:pPr/>
              <a:t>11/5/16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D7BB60F1-28A3-0B41-BF7D-B1AB560433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0425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7E53A1AE-7E0A-CA42-A0FB-63A86C67CBA8}" type="datetimeFigureOut">
              <a:rPr lang="en-US" altLang="en-US"/>
              <a:pPr/>
              <a:t>11/5/16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6865A7EB-88F0-1545-95AB-82D6079970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543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7B2AAE7C-0E1A-6C47-9D98-5FC613114C8D}" type="datetimeFigureOut">
              <a:rPr lang="en-US" altLang="en-US"/>
              <a:pPr/>
              <a:t>11/5/16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2F1AC07B-22BE-8C44-A002-888334F7F0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34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B4D3AADE-735B-2F46-BE6C-5B2C3C25B9B2}" type="datetimeFigureOut">
              <a:rPr lang="en-US" altLang="en-US"/>
              <a:pPr/>
              <a:t>11/5/16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65B23028-33B3-B845-BF81-0F19DDDBB1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0609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960DA9F1-D02C-0B4E-9374-37463F5FD456}" type="datetimeFigureOut">
              <a:rPr lang="en-US" altLang="en-US"/>
              <a:pPr/>
              <a:t>11/5/16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972520EB-86FB-704E-9FBD-53E8D7F548F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798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26F0FB61-C0D9-7245-AAD8-459E0B78ACD8}" type="datetimeFigureOut">
              <a:rPr lang="en-US" altLang="en-US"/>
              <a:pPr/>
              <a:t>11/5/16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6A39BFE7-142A-DF4A-A870-6D222D291F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7682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E5C8D778-78AE-E04D-968F-081191FECE63}" type="datetimeFigureOut">
              <a:rPr lang="en-US" altLang="en-US"/>
              <a:pPr/>
              <a:t>11/5/16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16C58F7A-ED39-EC40-8DA9-B9F594DD6DD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8324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EF6E5D0B-0D5B-024B-8EE5-6984418D4C73}" type="datetimeFigureOut">
              <a:rPr lang="en-US" altLang="en-US"/>
              <a:pPr/>
              <a:t>11/5/16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CF417635-7272-B84C-8769-02739F181D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36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127E6482-7686-E94A-B175-7FCD7F301556}" type="datetimeFigureOut">
              <a:rPr lang="en-US" altLang="en-US"/>
              <a:pPr/>
              <a:t>11/5/16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51B7778C-3345-0043-9CF0-A27400531E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9468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3CD37D3C-2CEF-194E-8299-3A4002E27B08}" type="datetimeFigureOut">
              <a:rPr lang="en-US" altLang="en-US"/>
              <a:pPr/>
              <a:t>11/5/16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716B1309-C649-F949-A0CD-F0FD96CB9E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4091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331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18A591AD-CDA5-C742-A1D1-E131DEE42C17}" type="datetimeFigureOut">
              <a:rPr lang="en-US" altLang="en-US"/>
              <a:pPr/>
              <a:t>11/5/16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EB0F459D-EABA-3F46-A2AA-D728155DF06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25346" y="277092"/>
            <a:ext cx="2687781" cy="4114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37565" y="277092"/>
            <a:ext cx="2687781" cy="5153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49784" y="277092"/>
            <a:ext cx="2687781" cy="5153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51165" y="5733063"/>
            <a:ext cx="2687781" cy="74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Open Gala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449783" y="637309"/>
            <a:ext cx="2687781" cy="56803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Presentation: SDN Programmable Science Networks: New Tools [Richard]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2759898" y="123203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10 am</a:t>
            </a:r>
            <a:endParaRPr lang="en-US" sz="1400"/>
          </a:p>
        </p:txBody>
      </p:sp>
      <p:sp>
        <p:nvSpPr>
          <p:cNvPr id="13" name="TextBox 12"/>
          <p:cNvSpPr txBox="1"/>
          <p:nvPr/>
        </p:nvSpPr>
        <p:spPr>
          <a:xfrm>
            <a:off x="2808169" y="5194453"/>
            <a:ext cx="585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6 </a:t>
            </a:r>
            <a:r>
              <a:rPr lang="en-US" sz="1400" dirty="0"/>
              <a:t>p</a:t>
            </a:r>
            <a:r>
              <a:rPr lang="en-US" sz="1400" dirty="0" smtClean="0"/>
              <a:t>m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66111" y="5579174"/>
            <a:ext cx="585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  <a:r>
              <a:rPr lang="en-US" sz="1400" dirty="0" smtClean="0"/>
              <a:t> </a:t>
            </a:r>
            <a:r>
              <a:rPr lang="en-US" sz="1400" dirty="0"/>
              <a:t>p</a:t>
            </a:r>
            <a:r>
              <a:rPr lang="en-US" sz="1400" dirty="0" smtClean="0"/>
              <a:t>m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69275" y="6177381"/>
            <a:ext cx="585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  <a:r>
              <a:rPr lang="en-US" sz="1400" dirty="0" smtClean="0"/>
              <a:t> </a:t>
            </a:r>
            <a:r>
              <a:rPr lang="en-US" sz="1400" dirty="0"/>
              <a:t>p</a:t>
            </a:r>
            <a:r>
              <a:rPr lang="en-US" sz="1400" dirty="0" smtClean="0"/>
              <a:t>m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11532549" y="4084114"/>
            <a:ext cx="585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 </a:t>
            </a:r>
            <a:r>
              <a:rPr lang="en-US" sz="1400" dirty="0"/>
              <a:t>p</a:t>
            </a:r>
            <a:r>
              <a:rPr lang="en-US" sz="1400" dirty="0" smtClean="0"/>
              <a:t>m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2519719" y="479470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10:30 am</a:t>
            </a:r>
            <a:endParaRPr lang="en-US" sz="1400"/>
          </a:p>
        </p:txBody>
      </p:sp>
      <p:sp>
        <p:nvSpPr>
          <p:cNvPr id="18" name="TextBox 17"/>
          <p:cNvSpPr txBox="1"/>
          <p:nvPr/>
        </p:nvSpPr>
        <p:spPr>
          <a:xfrm>
            <a:off x="2500298" y="1017107"/>
            <a:ext cx="916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11:00 am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6118143" y="637309"/>
            <a:ext cx="2687781" cy="56803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Presentation: SDN Programmable Science Networks: New Tools [?]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8805923" y="637309"/>
            <a:ext cx="2687781" cy="56803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Presentation: SDN Programmable Science Networks: New Tools [?]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3469207" y="2717422"/>
            <a:ext cx="2687781" cy="56803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Lab: SDN Programmable Science Networks: New Tools [May; Jensen helps]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2539143" y="2559583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01:30 pm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2519722" y="3097220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02:00 </a:t>
            </a:r>
            <a:r>
              <a:rPr lang="en-US" sz="1400" dirty="0"/>
              <a:t>p</a:t>
            </a:r>
            <a:r>
              <a:rPr lang="en-US" sz="1400" dirty="0" smtClean="0"/>
              <a:t>m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6166699" y="2736272"/>
            <a:ext cx="2687781" cy="56803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Lab: SDN Programmable Science Networks: New Tools [May; Jensen helps]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45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>
          <a:xfrm>
            <a:off x="987425" y="215900"/>
            <a:ext cx="10515600" cy="688975"/>
          </a:xfrm>
        </p:spPr>
        <p:txBody>
          <a:bodyPr/>
          <a:lstStyle/>
          <a:p>
            <a:pPr algn="ctr" eaLnBrk="1" hangingPunct="1"/>
            <a:r>
              <a:rPr lang="en-US" altLang="en-US" sz="3600" b="1" u="sng"/>
              <a:t>New Tools</a:t>
            </a:r>
            <a:endParaRPr lang="en-US" altLang="en-US" sz="3600" b="1" i="1" u="sng"/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>
          <a:xfrm>
            <a:off x="661988" y="915988"/>
            <a:ext cx="10975975" cy="449262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n-US" altLang="en-US" sz="2400"/>
              <a:t>Powerful state of the art, generic tools to substantially simplify SDN programming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665163" y="2320925"/>
            <a:ext cx="5138737" cy="1568450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charset="0"/>
              </a:rPr>
              <a:t>Before (low level programming)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600">
                <a:latin typeface="Arial" charset="0"/>
              </a:rPr>
              <a:t>Low-level, complex OpenFlow rule programming</a:t>
            </a:r>
            <a:br>
              <a:rPr lang="en-US" altLang="en-US" sz="1600">
                <a:latin typeface="Arial" charset="0"/>
              </a:rPr>
            </a:br>
            <a:endParaRPr lang="en-US" altLang="en-US" sz="1600">
              <a:latin typeface="Arial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600">
                <a:latin typeface="Arial" charset="0"/>
              </a:rPr>
              <a:t>Programmer can define only at flow level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600">
                <a:latin typeface="Arial" charset="0"/>
              </a:rPr>
              <a:t>Specific access control allowing only hosts partition</a:t>
            </a:r>
            <a:br>
              <a:rPr lang="en-US" altLang="en-US" sz="1600">
                <a:latin typeface="Arial" charset="0"/>
              </a:rPr>
            </a:br>
            <a:endParaRPr lang="en-US" altLang="en-US" sz="1600"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19875" y="2305050"/>
            <a:ext cx="5270500" cy="1570038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en-US" sz="1600" dirty="0"/>
              <a:t>Maple programming (high-level programming)</a:t>
            </a:r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en-US" sz="1600" dirty="0"/>
              <a:t>High-level, completely south-bound agnostic, cross-layer programming</a:t>
            </a:r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en-US" sz="1600" dirty="0"/>
              <a:t>Programmer sees (logically) each and every packet</a:t>
            </a:r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en-US" sz="1600" dirty="0"/>
              <a:t>Integrated access control supporting per-user or role based programming</a:t>
            </a:r>
          </a:p>
        </p:txBody>
      </p:sp>
      <p:sp>
        <p:nvSpPr>
          <p:cNvPr id="3" name="Right Arrow 2"/>
          <p:cNvSpPr/>
          <p:nvPr/>
        </p:nvSpPr>
        <p:spPr>
          <a:xfrm>
            <a:off x="5867400" y="2616200"/>
            <a:ext cx="75565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FFFFFF"/>
              </a:solidFill>
              <a:ea typeface="Arial" charset="0"/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619875" y="3878263"/>
            <a:ext cx="5270500" cy="1076325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en-US" sz="1600" dirty="0"/>
              <a:t>FAST (automation function store)</a:t>
            </a:r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en-US" sz="1600" dirty="0"/>
              <a:t>Automatic execution dependency tracking</a:t>
            </a:r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en-US" sz="1600" dirty="0"/>
              <a:t>Automatic cleanup, re-execution (intent ++)</a:t>
            </a:r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en-US" sz="1600" dirty="0"/>
              <a:t>Host generic network functions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61988" y="3903663"/>
            <a:ext cx="5138737" cy="1076325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en-US" sz="1600" dirty="0"/>
              <a:t>Before (raw data store)</a:t>
            </a:r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en-US" sz="1600" dirty="0"/>
              <a:t>Complex, manual tracking of execution dependency</a:t>
            </a:r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en-US" sz="1600" dirty="0"/>
              <a:t>Manual cleanup, re-execute</a:t>
            </a:r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en-US" sz="1600" dirty="0"/>
              <a:t>Designed directly on raw data store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5867400" y="4322763"/>
            <a:ext cx="755650" cy="484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FFFFFF"/>
              </a:solidFill>
              <a:ea typeface="Arial" charset="0"/>
              <a:cs typeface="Arial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1988" y="4964113"/>
            <a:ext cx="11228387" cy="339725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en-US" sz="1600" dirty="0"/>
              <a:t>Data Store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65163" y="1458913"/>
            <a:ext cx="5138737" cy="830262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charset="0"/>
              </a:rPr>
              <a:t>Before (manual programming)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600">
                <a:latin typeface="Arial" charset="0"/>
              </a:rPr>
              <a:t>Complex, manual maven programming</a:t>
            </a:r>
            <a:br>
              <a:rPr lang="en-US" altLang="en-US" sz="1600">
                <a:latin typeface="Arial" charset="0"/>
              </a:rPr>
            </a:br>
            <a:endParaRPr lang="en-US" altLang="en-US" sz="1600"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19875" y="1443038"/>
            <a:ext cx="5270500" cy="831850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en-US" sz="1600" dirty="0"/>
              <a:t>Web IDE</a:t>
            </a:r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en-US" sz="1600" dirty="0"/>
              <a:t>Web-based automatic generation of projects</a:t>
            </a:r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en-US" sz="1600" dirty="0"/>
              <a:t>Programmer focuses only on key aspect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5867400" y="1754188"/>
            <a:ext cx="75565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FFFFFF"/>
              </a:solidFill>
              <a:ea typeface="Arial" charset="0"/>
              <a:cs typeface="Arial" charset="0"/>
            </a:endParaRPr>
          </a:p>
        </p:txBody>
      </p:sp>
      <p:grpSp>
        <p:nvGrpSpPr>
          <p:cNvPr id="37901" name="Group 15"/>
          <p:cNvGrpSpPr>
            <a:grpSpLocks/>
          </p:cNvGrpSpPr>
          <p:nvPr/>
        </p:nvGrpSpPr>
        <p:grpSpPr bwMode="auto">
          <a:xfrm>
            <a:off x="3536950" y="5303838"/>
            <a:ext cx="3033713" cy="881062"/>
            <a:chOff x="2168687" y="4216547"/>
            <a:chExt cx="3548117" cy="1321531"/>
          </a:xfrm>
        </p:grpSpPr>
        <p:cxnSp>
          <p:nvCxnSpPr>
            <p:cNvPr id="37909" name="Straight Arrow Connector 16"/>
            <p:cNvCxnSpPr>
              <a:cxnSpLocks noChangeShapeType="1"/>
            </p:cNvCxnSpPr>
            <p:nvPr/>
          </p:nvCxnSpPr>
          <p:spPr bwMode="auto">
            <a:xfrm flipH="1" flipV="1">
              <a:off x="2168687" y="4272199"/>
              <a:ext cx="1768982" cy="126587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10" name="Straight Arrow Connector 17"/>
            <p:cNvCxnSpPr>
              <a:cxnSpLocks noChangeShapeType="1"/>
            </p:cNvCxnSpPr>
            <p:nvPr/>
          </p:nvCxnSpPr>
          <p:spPr bwMode="auto">
            <a:xfrm flipH="1" flipV="1">
              <a:off x="2168687" y="4216547"/>
              <a:ext cx="3548117" cy="13215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7902" name="Group 18"/>
          <p:cNvGrpSpPr>
            <a:grpSpLocks/>
          </p:cNvGrpSpPr>
          <p:nvPr/>
        </p:nvGrpSpPr>
        <p:grpSpPr bwMode="auto">
          <a:xfrm>
            <a:off x="5091113" y="5303838"/>
            <a:ext cx="3836987" cy="922337"/>
            <a:chOff x="4236080" y="4656501"/>
            <a:chExt cx="3837507" cy="922579"/>
          </a:xfrm>
        </p:grpSpPr>
        <p:cxnSp>
          <p:nvCxnSpPr>
            <p:cNvPr id="37907" name="Straight Arrow Connector 19"/>
            <p:cNvCxnSpPr>
              <a:cxnSpLocks noChangeShapeType="1"/>
            </p:cNvCxnSpPr>
            <p:nvPr/>
          </p:nvCxnSpPr>
          <p:spPr bwMode="auto">
            <a:xfrm flipH="1">
              <a:off x="4236080" y="4692891"/>
              <a:ext cx="3837507" cy="84518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08" name="Straight Arrow Connector 20"/>
            <p:cNvCxnSpPr>
              <a:cxnSpLocks noChangeShapeType="1"/>
            </p:cNvCxnSpPr>
            <p:nvPr/>
          </p:nvCxnSpPr>
          <p:spPr bwMode="auto">
            <a:xfrm flipH="1">
              <a:off x="5856946" y="4656501"/>
              <a:ext cx="2216641" cy="92257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37903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275" y="6175375"/>
            <a:ext cx="14446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04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0" y="6184900"/>
            <a:ext cx="14462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663575" y="5317403"/>
            <a:ext cx="2873375" cy="830262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en-US" sz="1600" dirty="0"/>
              <a:t>Before</a:t>
            </a:r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en-US" sz="1600" dirty="0"/>
              <a:t>Ad hoc flow rule installation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029700" y="5302250"/>
            <a:ext cx="2873375" cy="831850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en-US" sz="1600" dirty="0"/>
              <a:t>FAST Schedule</a:t>
            </a:r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en-US" sz="1600" dirty="0"/>
              <a:t>Consistent, optimized flow-mod scheduling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>
          <a:xfrm>
            <a:off x="1787525" y="239713"/>
            <a:ext cx="8802688" cy="554037"/>
          </a:xfrm>
        </p:spPr>
        <p:txBody>
          <a:bodyPr/>
          <a:lstStyle/>
          <a:p>
            <a:r>
              <a:rPr lang="en-US" altLang="en-US" sz="2400"/>
              <a:t>High-level SDN Programming Abstraction: Function Store (Details; skip)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603375" y="1757363"/>
            <a:ext cx="3230563" cy="1077912"/>
          </a:xfrm>
          <a:prstGeom prst="rect">
            <a:avLst/>
          </a:prstGeom>
          <a:solidFill>
            <a:srgbClr val="4F81BD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2400" kern="0" baseline="-2500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4" name="Document 3"/>
          <p:cNvSpPr/>
          <p:nvPr/>
        </p:nvSpPr>
        <p:spPr>
          <a:xfrm>
            <a:off x="1831273" y="1968150"/>
            <a:ext cx="751115" cy="588905"/>
          </a:xfrm>
          <a:prstGeom prst="flowChartDocumen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rgbClr val="C00000"/>
                </a:solidFill>
              </a:rPr>
              <a:t>function</a:t>
            </a:r>
            <a:br>
              <a:rPr lang="en-US" sz="1200" dirty="0">
                <a:solidFill>
                  <a:srgbClr val="C00000"/>
                </a:solidFill>
              </a:rPr>
            </a:br>
            <a:r>
              <a:rPr lang="en-US" sz="1200" dirty="0">
                <a:solidFill>
                  <a:srgbClr val="C00000"/>
                </a:solidFill>
              </a:rPr>
              <a:t>instance</a:t>
            </a:r>
          </a:p>
        </p:txBody>
      </p:sp>
      <p:sp>
        <p:nvSpPr>
          <p:cNvPr id="38918" name="Shape 167"/>
          <p:cNvSpPr txBox="1">
            <a:spLocks/>
          </p:cNvSpPr>
          <p:nvPr/>
        </p:nvSpPr>
        <p:spPr bwMode="auto">
          <a:xfrm>
            <a:off x="5046663" y="1552575"/>
            <a:ext cx="5259387" cy="46450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1333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101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1143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1143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1143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1143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1143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1143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6E7BBD"/>
              </a:buClr>
              <a:buFont typeface="Calibri" charset="0"/>
              <a:buNone/>
            </a:pPr>
            <a:r>
              <a:rPr lang="mr-IN" altLang="en-US" sz="1400" b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public void </a:t>
            </a:r>
            <a:r>
              <a:rPr lang="en-US" altLang="en-US" sz="1400" b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QoSRouting</a:t>
            </a:r>
            <a:r>
              <a:rPr lang="mr-IN" altLang="en-US" sz="1400" b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(</a:t>
            </a:r>
            <a:r>
              <a:rPr lang="mr-IN" altLang="en-US" sz="1400" b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Ipv4Address src, </a:t>
            </a:r>
            <a:r>
              <a:rPr lang="en-US" altLang="en-US" sz="1400" b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/>
            </a:r>
            <a:br>
              <a:rPr lang="en-US" altLang="en-US" sz="1400" b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</a:br>
            <a:r>
              <a:rPr lang="en-US" altLang="en-US" sz="1400" b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            </a:t>
            </a:r>
            <a:r>
              <a:rPr lang="mr-IN" altLang="en-US" sz="1400" b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Ipv4Address dst, int requiredBw</a:t>
            </a:r>
            <a:r>
              <a:rPr lang="mr-IN" altLang="en-US" sz="1400" b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6E7BBD"/>
              </a:buClr>
              <a:buFont typeface="Calibri" charset="0"/>
              <a:buNone/>
            </a:pPr>
            <a:r>
              <a:rPr lang="en-US" altLang="en-US" sz="1400" b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  </a:t>
            </a:r>
            <a:r>
              <a:rPr lang="mr-IN" altLang="en-US" sz="1400" b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srcNode, dstNode = </a:t>
            </a:r>
            <a:r>
              <a:rPr lang="mr-IN" altLang="en-US" sz="1400" b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mapToNode</a:t>
            </a:r>
            <a:r>
              <a:rPr lang="mr-IN" altLang="en-US" sz="1400" b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(src, dst);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6E7BBD"/>
              </a:buClr>
              <a:buFont typeface="Calibri" charset="0"/>
              <a:buNone/>
            </a:pPr>
            <a:r>
              <a:rPr lang="mr-IN" altLang="en-US" sz="1400" b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  topology = </a:t>
            </a:r>
            <a:r>
              <a:rPr lang="mr-IN" altLang="en-US" sz="1400" b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readTopology()</a:t>
            </a:r>
            <a:r>
              <a:rPr lang="mr-IN" altLang="en-US" sz="1400" b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6E7BBD"/>
              </a:buClr>
              <a:buFont typeface="Calibri" charset="0"/>
              <a:buNone/>
            </a:pPr>
            <a:endParaRPr lang="mr-IN" altLang="en-US" sz="1400" b="1">
              <a:solidFill>
                <a:srgbClr val="000000"/>
              </a:solidFill>
              <a:latin typeface="Consolas" charset="0"/>
              <a:ea typeface="Consolas" charset="0"/>
              <a:cs typeface="Consolas" charset="0"/>
              <a:sym typeface="Consolas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6E7BBD"/>
              </a:buClr>
              <a:buFont typeface="Calibri" charset="0"/>
              <a:buNone/>
            </a:pPr>
            <a:r>
              <a:rPr lang="mr-IN" altLang="en-US" sz="1400" b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  pq.add(srcNode);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6E7BBD"/>
              </a:buClr>
              <a:buFont typeface="Calibri" charset="0"/>
              <a:buNone/>
            </a:pPr>
            <a:r>
              <a:rPr lang="mr-IN" altLang="en-US" sz="1400" b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  while (!pq.isEmpty())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6E7BBD"/>
              </a:buClr>
              <a:buFont typeface="Calibri" charset="0"/>
              <a:buNone/>
            </a:pPr>
            <a:r>
              <a:rPr lang="mr-IN" altLang="en-US" sz="1400" b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    n = pq.pop();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6E7BBD"/>
              </a:buClr>
              <a:buFont typeface="Calibri" charset="0"/>
              <a:buNone/>
            </a:pPr>
            <a:r>
              <a:rPr lang="mr-IN" altLang="en-US" sz="1400" b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    if (bw_src(n) &lt; requiredBw)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6E7BBD"/>
              </a:buClr>
              <a:buFont typeface="Calibri" charset="0"/>
              <a:buNone/>
            </a:pPr>
            <a:r>
              <a:rPr lang="mr-IN" altLang="en-US" sz="1400" b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      return failure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6E7BBD"/>
              </a:buClr>
              <a:buFont typeface="Calibri" charset="0"/>
              <a:buNone/>
            </a:pPr>
            <a:r>
              <a:rPr lang="mr-IN" altLang="en-US" sz="1400" b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    if (n == dstNode)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6E7BBD"/>
              </a:buClr>
              <a:buFont typeface="Calibri" charset="0"/>
              <a:buNone/>
            </a:pPr>
            <a:r>
              <a:rPr lang="mr-IN" altLang="en-US" sz="1400" b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      return </a:t>
            </a:r>
            <a:r>
              <a:rPr lang="en-US" altLang="en-US" sz="1400" b="1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writeRoute</a:t>
            </a:r>
            <a:r>
              <a:rPr lang="mr-IN" altLang="en-US" sz="1400" b="1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(</a:t>
            </a:r>
            <a:r>
              <a:rPr lang="en-US" altLang="en-US" sz="1400" b="1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src, dst, </a:t>
            </a:r>
            <a:r>
              <a:rPr lang="mr-IN" altLang="en-US" sz="1400" b="1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path)</a:t>
            </a:r>
            <a:r>
              <a:rPr lang="mr-IN" altLang="en-US" sz="1400" b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6E7BBD"/>
              </a:buClr>
              <a:buFont typeface="Calibri" charset="0"/>
              <a:buNone/>
            </a:pPr>
            <a:r>
              <a:rPr lang="mr-IN" altLang="en-US" sz="1400" b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    for (e(n-&gt;m): </a:t>
            </a:r>
            <a:r>
              <a:rPr lang="mr-IN" altLang="en-US" sz="1400" b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n.neighbors</a:t>
            </a:r>
            <a:r>
              <a:rPr lang="mr-IN" altLang="en-US" sz="1400" b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6E7BBD"/>
              </a:buClr>
              <a:buFont typeface="Calibri" charset="0"/>
              <a:buNone/>
            </a:pPr>
            <a:r>
              <a:rPr lang="mr-IN" altLang="en-US" sz="1400" b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      if (min(</a:t>
            </a:r>
            <a:r>
              <a:rPr lang="mr-IN" altLang="en-US" sz="1400" b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e.bw</a:t>
            </a:r>
            <a:r>
              <a:rPr lang="mr-IN" altLang="en-US" sz="1400" b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, bw_src(n)) &gt; bw_src(m))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6E7BBD"/>
              </a:buClr>
              <a:buFont typeface="Calibri" charset="0"/>
              <a:buNone/>
            </a:pPr>
            <a:r>
              <a:rPr lang="mr-IN" altLang="en-US" sz="1400" b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         updateBw(m, min(e.bw, bw_src(n)));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6E7BBD"/>
              </a:buClr>
              <a:buFont typeface="Calibri" charset="0"/>
              <a:buNone/>
            </a:pPr>
            <a:r>
              <a:rPr lang="mr-IN" altLang="en-US" sz="1400" b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         ...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6E7BBD"/>
              </a:buClr>
              <a:buFont typeface="Calibri" charset="0"/>
              <a:buNone/>
            </a:pPr>
            <a:r>
              <a:rPr lang="mr-IN" altLang="en-US" sz="1400" b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    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6E7BBD"/>
              </a:buClr>
              <a:buFont typeface="Calibri" charset="0"/>
              <a:buNone/>
            </a:pPr>
            <a:r>
              <a:rPr lang="mr-IN" altLang="en-US" sz="1400" b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  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6E7BBD"/>
              </a:buClr>
              <a:buFont typeface="Calibri" charset="0"/>
              <a:buNone/>
            </a:pPr>
            <a:r>
              <a:rPr lang="mr-IN" altLang="en-US" sz="1400" b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6E7BBD"/>
              </a:buClr>
              <a:buFont typeface="Calibri" charset="0"/>
              <a:buNone/>
            </a:pPr>
            <a:r>
              <a:rPr lang="mr-IN" altLang="en-US" sz="1400" b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  return failure</a:t>
            </a:r>
            <a:r>
              <a:rPr lang="en-US" altLang="en-US" sz="1400" b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 </a:t>
            </a:r>
            <a:r>
              <a:rPr lang="mr-IN" altLang="en-US" sz="1400" b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}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idx="1"/>
          </p:nvPr>
        </p:nvSpPr>
        <p:spPr>
          <a:xfrm>
            <a:off x="1617663" y="3041650"/>
            <a:ext cx="3216275" cy="3155950"/>
          </a:xfrm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>
            <a:normAutofit/>
          </a:bodyPr>
          <a:lstStyle/>
          <a:p>
            <a:pPr marL="342900" lvl="2" indent="-342900">
              <a:defRPr/>
            </a:pPr>
            <a:r>
              <a:rPr lang="en-US" altLang="ja-JP" dirty="0" smtClean="0">
                <a:cs typeface="ＭＳ Ｐゴシック" charset="0"/>
              </a:rPr>
              <a:t>Allow generic functions</a:t>
            </a:r>
          </a:p>
          <a:p>
            <a:pPr marL="342900" lvl="2" indent="-342900">
              <a:defRPr/>
            </a:pPr>
            <a:r>
              <a:rPr lang="en-US" altLang="ja-JP" dirty="0" smtClean="0">
                <a:cs typeface="ＭＳ Ｐゴシック" charset="0"/>
              </a:rPr>
              <a:t>Automatically track data dependency</a:t>
            </a:r>
          </a:p>
          <a:p>
            <a:pPr marL="342900" lvl="2" indent="-342900">
              <a:defRPr/>
            </a:pPr>
            <a:r>
              <a:rPr lang="en-US" altLang="ja-JP" dirty="0" smtClean="0">
                <a:cs typeface="ＭＳ Ｐゴシック" charset="0"/>
              </a:rPr>
              <a:t>Automatic clean up, reschedule,  and </a:t>
            </a:r>
            <a:br>
              <a:rPr lang="en-US" altLang="ja-JP" dirty="0" smtClean="0">
                <a:cs typeface="ＭＳ Ｐゴシック" charset="0"/>
              </a:rPr>
            </a:br>
            <a:r>
              <a:rPr lang="en-US" altLang="ja-JP" dirty="0" smtClean="0">
                <a:cs typeface="ＭＳ Ｐゴシック" charset="0"/>
              </a:rPr>
              <a:t>re-execute after dependent data changes (achieve intent)</a:t>
            </a:r>
          </a:p>
        </p:txBody>
      </p:sp>
      <p:sp>
        <p:nvSpPr>
          <p:cNvPr id="12" name="Document 11"/>
          <p:cNvSpPr/>
          <p:nvPr/>
        </p:nvSpPr>
        <p:spPr>
          <a:xfrm>
            <a:off x="2794658" y="1968149"/>
            <a:ext cx="751115" cy="588905"/>
          </a:xfrm>
          <a:prstGeom prst="flowChartDocumen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rgbClr val="C00000"/>
                </a:solidFill>
              </a:rPr>
              <a:t>function</a:t>
            </a:r>
            <a:br>
              <a:rPr lang="en-US" sz="1200" dirty="0">
                <a:solidFill>
                  <a:srgbClr val="C00000"/>
                </a:solidFill>
              </a:rPr>
            </a:br>
            <a:r>
              <a:rPr lang="en-US" sz="1200" dirty="0">
                <a:solidFill>
                  <a:srgbClr val="C00000"/>
                </a:solidFill>
              </a:rPr>
              <a:t>instance</a:t>
            </a:r>
          </a:p>
        </p:txBody>
      </p:sp>
      <p:sp>
        <p:nvSpPr>
          <p:cNvPr id="13" name="Document 12"/>
          <p:cNvSpPr/>
          <p:nvPr/>
        </p:nvSpPr>
        <p:spPr>
          <a:xfrm>
            <a:off x="3839684" y="1968149"/>
            <a:ext cx="751115" cy="588905"/>
          </a:xfrm>
          <a:prstGeom prst="flowChartDocumen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rgbClr val="C00000"/>
                </a:solidFill>
              </a:rPr>
              <a:t>function</a:t>
            </a:r>
            <a:br>
              <a:rPr lang="en-US" sz="1200" dirty="0">
                <a:solidFill>
                  <a:srgbClr val="C00000"/>
                </a:solidFill>
              </a:rPr>
            </a:br>
            <a:r>
              <a:rPr lang="en-US" sz="1200" dirty="0">
                <a:solidFill>
                  <a:srgbClr val="C00000"/>
                </a:solidFill>
              </a:rPr>
              <a:t>instance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2"/>
          <p:cNvSpPr>
            <a:spLocks noGrp="1"/>
          </p:cNvSpPr>
          <p:nvPr>
            <p:ph type="title"/>
          </p:nvPr>
        </p:nvSpPr>
        <p:spPr>
          <a:xfrm>
            <a:off x="1905000" y="561975"/>
            <a:ext cx="8588375" cy="769938"/>
          </a:xfrm>
        </p:spPr>
        <p:txBody>
          <a:bodyPr/>
          <a:lstStyle/>
          <a:p>
            <a:r>
              <a:rPr lang="en-US" altLang="en-US" sz="2800"/>
              <a:t>High-level SDN Programming Abstraction: Maple Programming (Details; Skip)</a:t>
            </a:r>
          </a:p>
        </p:txBody>
      </p:sp>
      <p:grpSp>
        <p:nvGrpSpPr>
          <p:cNvPr id="39938" name="Group 3"/>
          <p:cNvGrpSpPr>
            <a:grpSpLocks/>
          </p:cNvGrpSpPr>
          <p:nvPr/>
        </p:nvGrpSpPr>
        <p:grpSpPr bwMode="auto">
          <a:xfrm>
            <a:off x="2674938" y="2638425"/>
            <a:ext cx="4051300" cy="2647950"/>
            <a:chOff x="5308600" y="4744155"/>
            <a:chExt cx="2720621" cy="1471812"/>
          </a:xfrm>
        </p:grpSpPr>
        <p:pic>
          <p:nvPicPr>
            <p:cNvPr id="39944" name="Picture 4"/>
            <p:cNvPicPr>
              <a:picLocks noChangeAspect="1"/>
            </p:cNvPicPr>
            <p:nvPr/>
          </p:nvPicPr>
          <p:blipFill>
            <a:blip r:embed="rId2">
              <a:alphaModFix amt="5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8600" y="4744155"/>
              <a:ext cx="2720621" cy="1471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54901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9945" name="Straight Arrow Connector 5"/>
            <p:cNvCxnSpPr>
              <a:cxnSpLocks noChangeShapeType="1"/>
            </p:cNvCxnSpPr>
            <p:nvPr/>
          </p:nvCxnSpPr>
          <p:spPr bwMode="auto">
            <a:xfrm>
              <a:off x="5308600" y="4744155"/>
              <a:ext cx="378177" cy="2511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" name="Freeform 6"/>
            <p:cNvSpPr/>
            <p:nvPr/>
          </p:nvSpPr>
          <p:spPr>
            <a:xfrm>
              <a:off x="5687056" y="5039753"/>
              <a:ext cx="1706785" cy="959148"/>
            </a:xfrm>
            <a:custGeom>
              <a:avLst/>
              <a:gdLst>
                <a:gd name="connsiteX0" fmla="*/ 0 w 1707444"/>
                <a:gd name="connsiteY0" fmla="*/ 0 h 959556"/>
                <a:gd name="connsiteX1" fmla="*/ 324555 w 1707444"/>
                <a:gd name="connsiteY1" fmla="*/ 395111 h 959556"/>
                <a:gd name="connsiteX2" fmla="*/ 1270000 w 1707444"/>
                <a:gd name="connsiteY2" fmla="*/ 522111 h 959556"/>
                <a:gd name="connsiteX3" fmla="*/ 1707444 w 1707444"/>
                <a:gd name="connsiteY3" fmla="*/ 959556 h 95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7444" h="959556">
                  <a:moveTo>
                    <a:pt x="0" y="0"/>
                  </a:moveTo>
                  <a:cubicBezTo>
                    <a:pt x="56444" y="154046"/>
                    <a:pt x="112888" y="308093"/>
                    <a:pt x="324555" y="395111"/>
                  </a:cubicBezTo>
                  <a:cubicBezTo>
                    <a:pt x="536222" y="482130"/>
                    <a:pt x="1039519" y="428037"/>
                    <a:pt x="1270000" y="522111"/>
                  </a:cubicBezTo>
                  <a:cubicBezTo>
                    <a:pt x="1500481" y="616185"/>
                    <a:pt x="1707444" y="959556"/>
                    <a:pt x="1707444" y="959556"/>
                  </a:cubicBezTo>
                </a:path>
              </a:pathLst>
            </a:custGeom>
            <a:ln w="28575" cmpd="sng">
              <a:solidFill>
                <a:srgbClr val="4F81BD"/>
              </a:solidFill>
              <a:tailEnd type="triangle" w="lg" len="lg"/>
            </a:ln>
          </p:spPr>
          <p:txBody>
            <a:bodyPr/>
            <a:lstStyle/>
            <a:p>
              <a:pPr>
                <a:defRPr/>
              </a:pPr>
              <a:endParaRPr lang="en-US" sz="2400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</p:grp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0" y="2216150"/>
            <a:ext cx="2006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charset="0"/>
              </a:rPr>
              <a:t>Consider</a:t>
            </a:r>
            <a:br>
              <a:rPr lang="en-US" altLang="en-US" sz="2400">
                <a:latin typeface="Arial" charset="0"/>
              </a:rPr>
            </a:br>
            <a:r>
              <a:rPr lang="en-US" altLang="en-US" sz="2400">
                <a:latin typeface="Arial" charset="0"/>
              </a:rPr>
              <a:t>each pkt</a:t>
            </a:r>
            <a:br>
              <a:rPr lang="en-US" altLang="en-US" sz="2400">
                <a:latin typeface="Arial" charset="0"/>
              </a:rPr>
            </a:br>
            <a:r>
              <a:rPr lang="en-US" altLang="en-US" sz="2400">
                <a:latin typeface="Arial" charset="0"/>
              </a:rPr>
              <a:t>as a </a:t>
            </a:r>
            <a:r>
              <a:rPr lang="en-US" altLang="en-US" sz="2400">
                <a:solidFill>
                  <a:srgbClr val="FF0000"/>
                </a:solidFill>
                <a:latin typeface="Arial" charset="0"/>
              </a:rPr>
              <a:t>request</a:t>
            </a:r>
            <a:endParaRPr lang="en-US" altLang="en-US" sz="2400">
              <a:latin typeface="Arial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726238" y="3624263"/>
            <a:ext cx="39417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charset="0"/>
              </a:rPr>
              <a:t>- Network as a </a:t>
            </a:r>
            <a:r>
              <a:rPr lang="en-US" altLang="en-US" sz="2000">
                <a:solidFill>
                  <a:srgbClr val="FF0000"/>
                </a:solidFill>
                <a:latin typeface="Arial" charset="0"/>
              </a:rPr>
              <a:t>single virtual server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726238" y="4764088"/>
            <a:ext cx="3941762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charset="0"/>
              </a:rPr>
              <a:t>- Network functions (</a:t>
            </a:r>
            <a:r>
              <a:rPr lang="en-US" altLang="en-US" sz="2000" b="1" i="1">
                <a:solidFill>
                  <a:srgbClr val="C00000"/>
                </a:solidFill>
                <a:latin typeface="Arial" charset="0"/>
              </a:rPr>
              <a:t>logically</a:t>
            </a:r>
            <a:r>
              <a:rPr lang="en-US" altLang="en-US" sz="2000">
                <a:latin typeface="Arial" charset="0"/>
              </a:rPr>
              <a:t>) </a:t>
            </a:r>
            <a:r>
              <a:rPr lang="en-US" altLang="en-US" sz="2000">
                <a:solidFill>
                  <a:srgbClr val="FF0000"/>
                </a:solidFill>
                <a:latin typeface="Arial" charset="0"/>
              </a:rPr>
              <a:t>invoked on each new pkt</a:t>
            </a:r>
            <a:r>
              <a:rPr lang="en-US" altLang="en-US" sz="2000">
                <a:latin typeface="Arial" charset="0"/>
              </a:rPr>
              <a:t>, returning how net handles that request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726238" y="4024313"/>
            <a:ext cx="36163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charset="0"/>
              </a:rPr>
              <a:t>- Network functions expressed in </a:t>
            </a:r>
            <a:r>
              <a:rPr lang="en-US" altLang="en-US" sz="2000">
                <a:solidFill>
                  <a:srgbClr val="FF0000"/>
                </a:solidFill>
                <a:latin typeface="Arial" charset="0"/>
              </a:rPr>
              <a:t>general purpose language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726238" y="5729288"/>
            <a:ext cx="36163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charset="0"/>
              </a:rPr>
              <a:t>- </a:t>
            </a:r>
            <a:r>
              <a:rPr lang="en-US" altLang="en-US" sz="2000">
                <a:solidFill>
                  <a:srgbClr val="FF0000"/>
                </a:solidFill>
                <a:latin typeface="Arial" charset="0"/>
              </a:rPr>
              <a:t>Realization of return is opaque</a:t>
            </a:r>
            <a:r>
              <a:rPr lang="en-US" altLang="en-US" sz="2000">
                <a:latin typeface="Arial" charset="0"/>
              </a:rPr>
              <a:t>, computed by system</a:t>
            </a:r>
            <a:endParaRPr lang="en-US" altLang="en-US" sz="2000">
              <a:solidFill>
                <a:srgbClr val="FF0000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2"/>
          <p:cNvSpPr>
            <a:spLocks noGrp="1"/>
          </p:cNvSpPr>
          <p:nvPr>
            <p:ph type="title"/>
          </p:nvPr>
        </p:nvSpPr>
        <p:spPr>
          <a:xfrm>
            <a:off x="1981200" y="1177925"/>
            <a:ext cx="8229600" cy="606425"/>
          </a:xfrm>
        </p:spPr>
        <p:txBody>
          <a:bodyPr/>
          <a:lstStyle/>
          <a:p>
            <a:r>
              <a:rPr lang="en-US" altLang="en-US" sz="3200"/>
              <a:t>Example Maple Program</a:t>
            </a:r>
          </a:p>
        </p:txBody>
      </p:sp>
      <p:sp>
        <p:nvSpPr>
          <p:cNvPr id="40962" name="Rectangle 2"/>
          <p:cNvSpPr>
            <a:spLocks/>
          </p:cNvSpPr>
          <p:nvPr/>
        </p:nvSpPr>
        <p:spPr bwMode="auto">
          <a:xfrm>
            <a:off x="2014538" y="2073275"/>
            <a:ext cx="8391525" cy="4295775"/>
          </a:xfrm>
          <a:prstGeom prst="rect">
            <a:avLst/>
          </a:prstGeom>
          <a:noFill/>
          <a:ln w="12700">
            <a:solidFill>
              <a:srgbClr val="66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b"/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tabLst>
                <a:tab pos="209550" algn="l"/>
              </a:tabLst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>
                <a:tab pos="209550" algn="l"/>
              </a:tabLst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>
                <a:tab pos="209550" algn="l"/>
              </a:tabLst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>
                <a:tab pos="209550" algn="l"/>
              </a:tabLst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>
                <a:tab pos="209550" algn="l"/>
              </a:tabLst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tabLst>
                <a:tab pos="209550" algn="l"/>
              </a:tabLs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tabLst>
                <a:tab pos="209550" algn="l"/>
              </a:tabLs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tabLst>
                <a:tab pos="209550" algn="l"/>
              </a:tabLs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tabLst>
                <a:tab pos="209550" algn="l"/>
              </a:tabLs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Calibri Light" charset="0"/>
              <a:buAutoNum type="arabicPeriod"/>
            </a:pPr>
            <a:r>
              <a:rPr lang="en-US" altLang="en-US" sz="1600">
                <a:latin typeface="Menlo Bold" charset="0"/>
                <a:ea typeface="Menlo Bold" charset="0"/>
                <a:cs typeface="Menlo Bold" charset="0"/>
                <a:sym typeface="Menlo Bold" charset="0"/>
              </a:rPr>
              <a:t>void </a:t>
            </a:r>
            <a:r>
              <a:rPr lang="en-US" altLang="en-US" sz="1600">
                <a:latin typeface="Menlo Regular" charset="0"/>
                <a:ea typeface="Menlo Regular" charset="0"/>
                <a:cs typeface="Menlo Regular" charset="0"/>
                <a:sym typeface="Menlo Regular" charset="0"/>
              </a:rPr>
              <a:t>f(</a:t>
            </a:r>
            <a:r>
              <a:rPr lang="en-US" altLang="en-US" sz="1600">
                <a:latin typeface="Menlo Bold" charset="0"/>
                <a:ea typeface="Menlo Bold" charset="0"/>
                <a:cs typeface="Menlo Bold" charset="0"/>
                <a:sym typeface="Menlo Bold" charset="0"/>
              </a:rPr>
              <a:t>Packet</a:t>
            </a:r>
            <a:r>
              <a:rPr lang="en-US" altLang="en-US" sz="1600">
                <a:latin typeface="Menlo Regular" charset="0"/>
                <a:ea typeface="Menlo Regular" charset="0"/>
                <a:cs typeface="Menlo Regular" charset="0"/>
                <a:sym typeface="Menlo Regular" charset="0"/>
              </a:rPr>
              <a:t> p) {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Calibri Light" charset="0"/>
              <a:buAutoNum type="arabicPeriod"/>
            </a:pPr>
            <a:r>
              <a:rPr lang="en-US" altLang="en-US" sz="1600">
                <a:solidFill>
                  <a:srgbClr val="FFFFFF"/>
                </a:solidFill>
                <a:latin typeface="Menlo Regular" charset="0"/>
                <a:ea typeface="Menlo Regular" charset="0"/>
                <a:cs typeface="Menlo Regular" charset="0"/>
                <a:sym typeface="Menlo Regular" charset="0"/>
              </a:rPr>
              <a:t>  </a:t>
            </a:r>
            <a:r>
              <a:rPr lang="en-US" altLang="en-US" sz="1600">
                <a:solidFill>
                  <a:srgbClr val="B21889"/>
                </a:solidFill>
                <a:latin typeface="Menlo Regular" charset="0"/>
                <a:ea typeface="Menlo Regular" charset="0"/>
                <a:cs typeface="Menlo Regular" charset="0"/>
                <a:sym typeface="Menlo Regular" charset="0"/>
              </a:rPr>
              <a:t>if</a:t>
            </a:r>
            <a:r>
              <a:rPr lang="en-US" altLang="en-US" sz="1600">
                <a:latin typeface="Menlo Regular" charset="0"/>
                <a:ea typeface="Menlo Regular" charset="0"/>
                <a:cs typeface="Menlo Regular" charset="0"/>
                <a:sym typeface="Menlo Regular" charset="0"/>
              </a:rPr>
              <a:t> ( !</a:t>
            </a:r>
            <a:r>
              <a:rPr lang="en-US" altLang="en-US" sz="1600">
                <a:latin typeface="Menlo Bold" charset="0"/>
                <a:ea typeface="Menlo Bold" charset="0"/>
                <a:cs typeface="Menlo Bold" charset="0"/>
                <a:sym typeface="Menlo Bold" charset="0"/>
              </a:rPr>
              <a:t>permit</a:t>
            </a:r>
            <a:r>
              <a:rPr lang="en-US" altLang="en-US" sz="1600">
                <a:latin typeface="Menlo Regular" charset="0"/>
                <a:ea typeface="Menlo Regular" charset="0"/>
                <a:cs typeface="Menlo Regular" charset="0"/>
                <a:sym typeface="Menlo Regular" charset="0"/>
              </a:rPr>
              <a:t>(</a:t>
            </a:r>
            <a:r>
              <a:rPr lang="en-US" altLang="en-US" sz="1600">
                <a:solidFill>
                  <a:srgbClr val="786DC4"/>
                </a:solidFill>
                <a:latin typeface="Menlo Regular" charset="0"/>
                <a:ea typeface="Menlo Regular" charset="0"/>
                <a:cs typeface="Menlo Regular" charset="0"/>
                <a:sym typeface="Menlo Regular" charset="0"/>
              </a:rPr>
              <a:t>p</a:t>
            </a:r>
            <a:r>
              <a:rPr lang="en-US" altLang="en-US" sz="1600">
                <a:latin typeface="Menlo Regular" charset="0"/>
                <a:ea typeface="Menlo Regular" charset="0"/>
                <a:cs typeface="Menlo Regular" charset="0"/>
                <a:sym typeface="Menlo Regular" charset="0"/>
              </a:rPr>
              <a:t>) ) p.route = null;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Calibri Light" charset="0"/>
              <a:buAutoNum type="arabicPeriod"/>
            </a:pPr>
            <a:r>
              <a:rPr lang="en-US" altLang="en-US" sz="1600">
                <a:latin typeface="Menlo Regular" charset="0"/>
                <a:ea typeface="Menlo Regular" charset="0"/>
                <a:cs typeface="Menlo Regular" charset="0"/>
                <a:sym typeface="Menlo Regular" charset="0"/>
              </a:rPr>
              <a:t>  </a:t>
            </a:r>
            <a:r>
              <a:rPr lang="en-US" altLang="en-US" sz="1600">
                <a:solidFill>
                  <a:srgbClr val="B21889"/>
                </a:solidFill>
                <a:latin typeface="Menlo Regular" charset="0"/>
                <a:ea typeface="Menlo Regular" charset="0"/>
                <a:cs typeface="Menlo Regular" charset="0"/>
                <a:sym typeface="Menlo Regular" charset="0"/>
              </a:rPr>
              <a:t>else</a:t>
            </a:r>
            <a:r>
              <a:rPr lang="en-US" altLang="en-US" sz="1600">
                <a:latin typeface="Menlo Regular" charset="0"/>
                <a:ea typeface="Menlo Regular" charset="0"/>
                <a:cs typeface="Menlo Regular" charset="0"/>
                <a:sym typeface="Menlo Regular" charset="0"/>
              </a:rPr>
              <a:t> {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Calibri Light" charset="0"/>
              <a:buAutoNum type="arabicPeriod"/>
            </a:pPr>
            <a:r>
              <a:rPr lang="en-US" altLang="en-US" sz="1600">
                <a:latin typeface="Menlo Regular" charset="0"/>
                <a:ea typeface="Menlo Regular" charset="0"/>
                <a:cs typeface="Menlo Regular" charset="0"/>
                <a:sym typeface="Menlo Regular" charset="0"/>
              </a:rPr>
              <a:t>    </a:t>
            </a:r>
            <a:r>
              <a:rPr lang="en-US" altLang="en-US" sz="1600">
                <a:latin typeface="Menlo Bold" charset="0"/>
                <a:ea typeface="Menlo Bold" charset="0"/>
                <a:cs typeface="Menlo Bold" charset="0"/>
                <a:sym typeface="Menlo Bold" charset="0"/>
              </a:rPr>
              <a:t>EndpointProp</a:t>
            </a:r>
            <a:r>
              <a:rPr lang="en-US" altLang="en-US" sz="1600">
                <a:latin typeface="Menlo Regular" charset="0"/>
                <a:ea typeface="Menlo Regular" charset="0"/>
                <a:cs typeface="Menlo Regular" charset="0"/>
                <a:sym typeface="Menlo Regular" charset="0"/>
              </a:rPr>
              <a:t> sedp = </a:t>
            </a:r>
            <a:r>
              <a:rPr lang="en-US" altLang="en-US" sz="1600">
                <a:latin typeface="Menlo Bold" charset="0"/>
                <a:ea typeface="Menlo Bold" charset="0"/>
                <a:cs typeface="Menlo Bold" charset="0"/>
                <a:sym typeface="Menlo Bold" charset="0"/>
              </a:rPr>
              <a:t>hostTable</a:t>
            </a:r>
            <a:r>
              <a:rPr lang="en-US" altLang="en-US" sz="1600">
                <a:latin typeface="Menlo Regular" charset="0"/>
                <a:ea typeface="Menlo Regular" charset="0"/>
                <a:cs typeface="Menlo Regular" charset="0"/>
                <a:sym typeface="Menlo Regular" charset="0"/>
              </a:rPr>
              <a:t>(p.ip.</a:t>
            </a:r>
            <a:r>
              <a:rPr lang="en-US" altLang="en-US" sz="1600">
                <a:latin typeface="Menlo Bold" charset="0"/>
                <a:ea typeface="Menlo Bold" charset="0"/>
                <a:cs typeface="Menlo Bold" charset="0"/>
                <a:sym typeface="Menlo Bold" charset="0"/>
              </a:rPr>
              <a:t>ipSrc</a:t>
            </a:r>
            <a:r>
              <a:rPr lang="en-US" altLang="en-US" sz="1600">
                <a:latin typeface="Menlo Regular" charset="0"/>
                <a:ea typeface="Menlo Regular" charset="0"/>
                <a:cs typeface="Menlo Regular" charset="0"/>
                <a:sym typeface="Menlo Regular" charset="0"/>
              </a:rPr>
              <a:t>());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Calibri Light" charset="0"/>
              <a:buAutoNum type="arabicPeriod"/>
            </a:pPr>
            <a:r>
              <a:rPr lang="en-US" altLang="en-US" sz="1600">
                <a:latin typeface="Menlo Regular" charset="0"/>
                <a:ea typeface="Menlo Regular" charset="0"/>
                <a:cs typeface="Menlo Regular" charset="0"/>
                <a:sym typeface="Menlo Regular" charset="0"/>
              </a:rPr>
              <a:t>    </a:t>
            </a:r>
            <a:r>
              <a:rPr lang="en-US" altLang="en-US" sz="1600">
                <a:latin typeface="Menlo Bold" charset="0"/>
                <a:ea typeface="Menlo Bold" charset="0"/>
                <a:cs typeface="Menlo Bold" charset="0"/>
                <a:sym typeface="Menlo Bold" charset="0"/>
              </a:rPr>
              <a:t>EndpointProp</a:t>
            </a:r>
            <a:r>
              <a:rPr lang="en-US" altLang="en-US" sz="1600">
                <a:latin typeface="Menlo Regular" charset="0"/>
                <a:ea typeface="Menlo Regular" charset="0"/>
                <a:cs typeface="Menlo Regular" charset="0"/>
                <a:sym typeface="Menlo Regular" charset="0"/>
              </a:rPr>
              <a:t> dedp = </a:t>
            </a:r>
            <a:r>
              <a:rPr lang="en-US" altLang="en-US" sz="1600">
                <a:latin typeface="Menlo Bold" charset="0"/>
                <a:ea typeface="Menlo Bold" charset="0"/>
                <a:cs typeface="Menlo Bold" charset="0"/>
                <a:sym typeface="Menlo Bold" charset="0"/>
              </a:rPr>
              <a:t>hostTable</a:t>
            </a:r>
            <a:r>
              <a:rPr lang="en-US" altLang="en-US" sz="1600">
                <a:latin typeface="Menlo Regular" charset="0"/>
                <a:ea typeface="Menlo Regular" charset="0"/>
                <a:cs typeface="Menlo Regular" charset="0"/>
                <a:sym typeface="Menlo Regular" charset="0"/>
              </a:rPr>
              <a:t>(p.ip.</a:t>
            </a:r>
            <a:r>
              <a:rPr lang="en-US" altLang="en-US" sz="1600">
                <a:latin typeface="Menlo Bold" charset="0"/>
                <a:ea typeface="Menlo Bold" charset="0"/>
                <a:cs typeface="Menlo Bold" charset="0"/>
                <a:sym typeface="Menlo Bold" charset="0"/>
              </a:rPr>
              <a:t>ipDst</a:t>
            </a:r>
            <a:r>
              <a:rPr lang="en-US" altLang="en-US" sz="1600">
                <a:latin typeface="Menlo Regular" charset="0"/>
                <a:ea typeface="Menlo Regular" charset="0"/>
                <a:cs typeface="Menlo Regular" charset="0"/>
                <a:sym typeface="Menlo Regular" charset="0"/>
              </a:rPr>
              <a:t>());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Calibri Light" charset="0"/>
              <a:buAutoNum type="arabicPeriod"/>
            </a:pPr>
            <a:r>
              <a:rPr lang="en-US" altLang="en-US" sz="1600">
                <a:latin typeface="Menlo Regular" charset="0"/>
                <a:ea typeface="Menlo Regular" charset="0"/>
                <a:cs typeface="Menlo Regular" charset="0"/>
                <a:sym typeface="Menlo Regular" charset="0"/>
              </a:rPr>
              <a:t>    int          rate = p.te.</a:t>
            </a:r>
            <a:r>
              <a:rPr lang="en-US" altLang="en-US" sz="1600" b="1">
                <a:latin typeface="Menlo Regular" charset="0"/>
                <a:ea typeface="Menlo Regular" charset="0"/>
                <a:cs typeface="Menlo Regular" charset="0"/>
                <a:sym typeface="Menlo Regular" charset="0"/>
              </a:rPr>
              <a:t>vRate</a:t>
            </a:r>
            <a:r>
              <a:rPr lang="en-US" altLang="en-US" sz="1600">
                <a:latin typeface="Menlo Regular" charset="0"/>
                <a:ea typeface="Menlo Regular" charset="0"/>
                <a:cs typeface="Menlo Regular" charset="0"/>
                <a:sym typeface="Menlo Regular" charset="0"/>
              </a:rPr>
              <a:t>(); // custom protocol</a:t>
            </a:r>
            <a:br>
              <a:rPr lang="en-US" altLang="en-US" sz="1600">
                <a:latin typeface="Menlo Regular" charset="0"/>
                <a:ea typeface="Menlo Regular" charset="0"/>
                <a:cs typeface="Menlo Regular" charset="0"/>
                <a:sym typeface="Menlo Regular" charset="0"/>
              </a:rPr>
            </a:br>
            <a:endParaRPr lang="en-US" altLang="en-US" sz="1600">
              <a:latin typeface="Menlo Regular" charset="0"/>
              <a:ea typeface="Menlo Regular" charset="0"/>
              <a:cs typeface="Menlo Regular" charset="0"/>
              <a:sym typeface="Menlo Regular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Calibri Light" charset="0"/>
              <a:buAutoNum type="arabicPeriod"/>
            </a:pPr>
            <a:r>
              <a:rPr lang="en-US" altLang="en-US" sz="1600">
                <a:latin typeface="Menlo Regular" charset="0"/>
                <a:ea typeface="Menlo Regular" charset="0"/>
                <a:cs typeface="Menlo Regular" charset="0"/>
                <a:sym typeface="Menlo Regular" charset="0"/>
              </a:rPr>
              <a:t>    QoSRoute qr = routingAlg(sedp, dedp, rate);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Calibri Light" charset="0"/>
              <a:buAutoNum type="arabicPeriod"/>
            </a:pPr>
            <a:r>
              <a:rPr lang="en-US" altLang="en-US" sz="1600">
                <a:latin typeface="Menlo Regular" charset="0"/>
                <a:ea typeface="Menlo Regular" charset="0"/>
                <a:cs typeface="Menlo Regular" charset="0"/>
                <a:sym typeface="Menlo Regular" charset="0"/>
              </a:rPr>
              <a:t>    p.route = qr.route; p.vrate = qr.rate;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Calibri Light" charset="0"/>
              <a:buAutoNum type="arabicPeriod"/>
            </a:pPr>
            <a:r>
              <a:rPr lang="en-US" altLang="en-US" sz="1600">
                <a:latin typeface="Menlo Regular" charset="0"/>
                <a:ea typeface="Menlo Regular" charset="0"/>
                <a:cs typeface="Menlo Regular" charset="0"/>
                <a:sym typeface="Menlo Regular" charset="0"/>
              </a:rPr>
              <a:t>  }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Calibri Light" charset="0"/>
              <a:buAutoNum type="arabicPeriod"/>
            </a:pPr>
            <a:r>
              <a:rPr lang="en-US" altLang="en-US" sz="1600">
                <a:latin typeface="Menlo Regular" charset="0"/>
                <a:ea typeface="Menlo Regular" charset="0"/>
                <a:cs typeface="Menlo Regular" charset="0"/>
                <a:sym typeface="Menlo Regular" charset="0"/>
              </a:rPr>
              <a:t>}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Calibri Light" charset="0"/>
              <a:buAutoNum type="arabicPeriod"/>
            </a:pPr>
            <a:endParaRPr lang="en-US" altLang="en-US" sz="1600">
              <a:latin typeface="Menlo Regular" charset="0"/>
              <a:ea typeface="Menlo Regular" charset="0"/>
              <a:cs typeface="Menlo Regular" charset="0"/>
              <a:sym typeface="Menlo Regular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Calibri Light" charset="0"/>
              <a:buAutoNum type="arabicPeriod"/>
            </a:pPr>
            <a:r>
              <a:rPr lang="en-US" altLang="en-US" sz="1600">
                <a:latin typeface="Menlo Regular" charset="0"/>
                <a:ea typeface="Menlo Regular" charset="0"/>
                <a:cs typeface="Menlo Regular" charset="0"/>
                <a:sym typeface="Menlo Regular" charset="0"/>
              </a:rPr>
              <a:t>QoSRoute routingAlg(EndpointProp s, EndpointProp d, int r) {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Calibri Light" charset="0"/>
              <a:buAutoNum type="arabicPeriod"/>
            </a:pPr>
            <a:r>
              <a:rPr lang="en-US" altLang="en-US" sz="1600">
                <a:latin typeface="Menlo Regular" charset="0"/>
                <a:ea typeface="Menlo Regular" charset="0"/>
                <a:cs typeface="Menlo Regular" charset="0"/>
                <a:sym typeface="Menlo Regular" charset="0"/>
              </a:rPr>
              <a:t>   </a:t>
            </a:r>
            <a:r>
              <a:rPr lang="en-US" altLang="en-US" sz="1600">
                <a:solidFill>
                  <a:srgbClr val="B21889"/>
                </a:solidFill>
                <a:latin typeface="Menlo Regular" charset="0"/>
                <a:ea typeface="Menlo Regular" charset="0"/>
                <a:cs typeface="Menlo Regular" charset="0"/>
                <a:sym typeface="Menlo Regular" charset="0"/>
              </a:rPr>
              <a:t>if</a:t>
            </a:r>
            <a:r>
              <a:rPr lang="en-US" altLang="en-US" sz="1600">
                <a:latin typeface="Menlo Regular" charset="0"/>
                <a:ea typeface="Menlo Regular" charset="0"/>
                <a:cs typeface="Menlo Regular" charset="0"/>
                <a:sym typeface="Menlo Regular" charset="0"/>
              </a:rPr>
              <a:t> ( allowedRate(s, d) &lt; r )        // authorization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Calibri Light" charset="0"/>
              <a:buAutoNum type="arabicPeriod"/>
            </a:pPr>
            <a:r>
              <a:rPr lang="en-US" altLang="en-US" sz="1600">
                <a:latin typeface="Menlo Regular" charset="0"/>
                <a:ea typeface="Menlo Regular" charset="0"/>
                <a:cs typeface="Menlo Regular" charset="0"/>
                <a:sym typeface="Menlo Regular" charset="0"/>
              </a:rPr>
              <a:t>     r = allowedRate(s, d);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Calibri Light" charset="0"/>
              <a:buAutoNum type="arabicPeriod"/>
            </a:pPr>
            <a:r>
              <a:rPr lang="en-US" altLang="en-US" sz="1600">
                <a:latin typeface="Menlo Regular" charset="0"/>
                <a:ea typeface="Menlo Regular" charset="0"/>
                <a:cs typeface="Menlo Regular" charset="0"/>
                <a:sym typeface="Menlo Regular" charset="0"/>
              </a:rPr>
              <a:t> </a:t>
            </a:r>
            <a:r>
              <a:rPr lang="en-US" altLang="en-US" sz="1600">
                <a:solidFill>
                  <a:srgbClr val="B21889"/>
                </a:solidFill>
                <a:latin typeface="Menlo Regular" charset="0"/>
                <a:ea typeface="Menlo Regular" charset="0"/>
                <a:cs typeface="Menlo Regular" charset="0"/>
                <a:sym typeface="Menlo Regular" charset="0"/>
              </a:rPr>
              <a:t>  return</a:t>
            </a:r>
            <a:r>
              <a:rPr lang="en-US" altLang="en-US" sz="1600">
                <a:latin typeface="Menlo Regular" charset="0"/>
                <a:ea typeface="Menlo Regular" charset="0"/>
                <a:cs typeface="Menlo Regular" charset="0"/>
                <a:sym typeface="Menlo Regular" charset="0"/>
              </a:rPr>
              <a:t> QoSRouting(s, d, r);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Calibri Light" charset="0"/>
              <a:buAutoNum type="arabicPeriod"/>
            </a:pPr>
            <a:r>
              <a:rPr lang="en-US" altLang="en-US" sz="1600">
                <a:latin typeface="Menlo Regular" charset="0"/>
                <a:ea typeface="Menlo Regular" charset="0"/>
                <a:cs typeface="Menlo Regular" charset="0"/>
                <a:sym typeface="Menlo Regular" charset="0"/>
              </a:rPr>
              <a:t>}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5705475" y="161925"/>
            <a:ext cx="1957388" cy="1016000"/>
          </a:xfrm>
          <a:prstGeom prst="wedgeRoundRectCallout">
            <a:avLst>
              <a:gd name="adj1" fmla="val -130290"/>
              <a:gd name="adj2" fmla="val 159955"/>
              <a:gd name="adj3" fmla="val 16667"/>
            </a:avLst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/>
              <a:t>Per-packet programming model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8039100" y="1844675"/>
            <a:ext cx="2171700" cy="1016000"/>
          </a:xfrm>
          <a:prstGeom prst="wedgeRoundRectCallout">
            <a:avLst>
              <a:gd name="adj1" fmla="val -126121"/>
              <a:gd name="adj2" fmla="val 111755"/>
              <a:gd name="adj3" fmla="val 16667"/>
            </a:avLst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err="1"/>
              <a:t>Standard+Custom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protocols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8120063" y="4100513"/>
            <a:ext cx="2171700" cy="1016000"/>
          </a:xfrm>
          <a:prstGeom prst="wedgeRoundRectCallout">
            <a:avLst>
              <a:gd name="adj1" fmla="val -78001"/>
              <a:gd name="adj2" fmla="val -29632"/>
              <a:gd name="adj3" fmla="val 16667"/>
            </a:avLst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/>
              <a:t>Meta header to control cross layers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6577013" y="5673725"/>
            <a:ext cx="3095625" cy="1016000"/>
          </a:xfrm>
          <a:prstGeom prst="wedgeRoundRectCallout">
            <a:avLst>
              <a:gd name="adj1" fmla="val -138151"/>
              <a:gd name="adj2" fmla="val -174232"/>
              <a:gd name="adj3" fmla="val 16667"/>
            </a:avLst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/>
              <a:t>Unspecified realization: Source-routing, compile, </a:t>
            </a:r>
            <a:r>
              <a:rPr lang="en-US" sz="2000"/>
              <a:t>or on-demand </a:t>
            </a:r>
            <a:r>
              <a:rPr lang="en-US" sz="2000" dirty="0"/>
              <a:t>at switches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2"/>
          <p:cNvSpPr>
            <a:spLocks noGrp="1"/>
          </p:cNvSpPr>
          <p:nvPr>
            <p:ph type="title"/>
          </p:nvPr>
        </p:nvSpPr>
        <p:spPr>
          <a:xfrm>
            <a:off x="1920875" y="446088"/>
            <a:ext cx="8588375" cy="769937"/>
          </a:xfrm>
        </p:spPr>
        <p:txBody>
          <a:bodyPr/>
          <a:lstStyle/>
          <a:p>
            <a:r>
              <a:rPr lang="en-US" altLang="en-US" sz="2800"/>
              <a:t>IDE Features (Details, with a screenshot, use callout to label key components/features; Skip)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/>
          <p:cNvSpPr/>
          <p:nvPr/>
        </p:nvSpPr>
        <p:spPr>
          <a:xfrm>
            <a:off x="442913" y="2620963"/>
            <a:ext cx="3013075" cy="836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44034" name="Subtitle 2"/>
          <p:cNvSpPr txBox="1">
            <a:spLocks/>
          </p:cNvSpPr>
          <p:nvPr/>
        </p:nvSpPr>
        <p:spPr bwMode="auto">
          <a:xfrm>
            <a:off x="1854200" y="260350"/>
            <a:ext cx="8848725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buFont typeface="Arial" charset="0"/>
              <a:buNone/>
            </a:pPr>
            <a:r>
              <a:rPr lang="en-US" altLang="en-US" u="sng" dirty="0">
                <a:solidFill>
                  <a:srgbClr val="000000"/>
                </a:solidFill>
              </a:rPr>
              <a:t>New Tools in Action: Programmable Science DMZ</a:t>
            </a:r>
          </a:p>
        </p:txBody>
      </p:sp>
      <p:sp>
        <p:nvSpPr>
          <p:cNvPr id="44035" name="Shape 55"/>
          <p:cNvSpPr>
            <a:spLocks noChangeArrowheads="1"/>
          </p:cNvSpPr>
          <p:nvPr/>
        </p:nvSpPr>
        <p:spPr bwMode="auto">
          <a:xfrm>
            <a:off x="1854200" y="4348163"/>
            <a:ext cx="1665288" cy="469900"/>
          </a:xfrm>
          <a:prstGeom prst="rightArrow">
            <a:avLst>
              <a:gd name="adj1" fmla="val 50000"/>
              <a:gd name="adj2" fmla="val 50156"/>
            </a:avLst>
          </a:prstGeom>
          <a:solidFill>
            <a:srgbClr val="CC0000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cxnSp>
        <p:nvCxnSpPr>
          <p:cNvPr id="44036" name="Shape 57"/>
          <p:cNvCxnSpPr>
            <a:cxnSpLocks noChangeShapeType="1"/>
          </p:cNvCxnSpPr>
          <p:nvPr/>
        </p:nvCxnSpPr>
        <p:spPr bwMode="auto">
          <a:xfrm rot="10800000">
            <a:off x="6824663" y="2986088"/>
            <a:ext cx="4762" cy="82232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37" name="Shape 63"/>
          <p:cNvSpPr>
            <a:spLocks noChangeArrowheads="1"/>
          </p:cNvSpPr>
          <p:nvPr/>
        </p:nvSpPr>
        <p:spPr bwMode="auto">
          <a:xfrm>
            <a:off x="10452100" y="4395788"/>
            <a:ext cx="1381125" cy="461962"/>
          </a:xfrm>
          <a:prstGeom prst="rightArrow">
            <a:avLst>
              <a:gd name="adj1" fmla="val 50000"/>
              <a:gd name="adj2" fmla="val 50022"/>
            </a:avLst>
          </a:prstGeom>
          <a:solidFill>
            <a:srgbClr val="38761D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grpSp>
        <p:nvGrpSpPr>
          <p:cNvPr id="44038" name="Group 21"/>
          <p:cNvGrpSpPr>
            <a:grpSpLocks/>
          </p:cNvGrpSpPr>
          <p:nvPr/>
        </p:nvGrpSpPr>
        <p:grpSpPr bwMode="auto">
          <a:xfrm>
            <a:off x="5170488" y="1379538"/>
            <a:ext cx="3363912" cy="1592262"/>
            <a:chOff x="4260099" y="1171548"/>
            <a:chExt cx="3365054" cy="1591275"/>
          </a:xfrm>
        </p:grpSpPr>
        <p:grpSp>
          <p:nvGrpSpPr>
            <p:cNvPr id="44065" name="Group 48"/>
            <p:cNvGrpSpPr>
              <a:grpSpLocks/>
            </p:cNvGrpSpPr>
            <p:nvPr/>
          </p:nvGrpSpPr>
          <p:grpSpPr bwMode="auto">
            <a:xfrm>
              <a:off x="4260099" y="1171548"/>
              <a:ext cx="3365054" cy="1591275"/>
              <a:chOff x="3811095" y="3137544"/>
              <a:chExt cx="3365054" cy="1591275"/>
            </a:xfrm>
          </p:grpSpPr>
          <p:sp>
            <p:nvSpPr>
              <p:cNvPr id="50" name="Shape 54"/>
              <p:cNvSpPr/>
              <p:nvPr/>
            </p:nvSpPr>
            <p:spPr>
              <a:xfrm>
                <a:off x="3811095" y="3137544"/>
                <a:ext cx="3365054" cy="1591275"/>
              </a:xfrm>
              <a:prstGeom prst="cloud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/>
              <a:lstStyle/>
              <a:p>
                <a:pPr>
                  <a:spcBef>
                    <a:spcPts val="0"/>
                  </a:spcBef>
                  <a:defRPr/>
                </a:pPr>
                <a:endParaRPr lang="en" dirty="0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4451074" y="3932388"/>
                <a:ext cx="525641" cy="296679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Bro</a:t>
                </a:r>
              </a:p>
            </p:txBody>
          </p:sp>
          <p:sp>
            <p:nvSpPr>
              <p:cNvPr id="44070" name="Shape 61"/>
              <p:cNvSpPr txBox="1">
                <a:spLocks noChangeArrowheads="1"/>
              </p:cNvSpPr>
              <p:nvPr/>
            </p:nvSpPr>
            <p:spPr bwMode="auto">
              <a:xfrm>
                <a:off x="4783474" y="3346777"/>
                <a:ext cx="1618403" cy="387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5" tIns="91425" rIns="91425" bIns="91425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Calibri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Calibri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Calibri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Calibri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Calibri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Calibri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Calibri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Calibri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Arial" charset="0"/>
                  </a:rPr>
                  <a:t>function cloud</a:t>
                </a:r>
              </a:p>
            </p:txBody>
          </p:sp>
        </p:grpSp>
        <p:sp>
          <p:nvSpPr>
            <p:cNvPr id="60" name="Rectangle 59"/>
            <p:cNvSpPr/>
            <p:nvPr/>
          </p:nvSpPr>
          <p:spPr>
            <a:xfrm>
              <a:off x="5573407" y="1948941"/>
              <a:ext cx="525641" cy="295092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Bro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230855" y="1948941"/>
              <a:ext cx="525641" cy="295092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Bro</a:t>
              </a:r>
            </a:p>
          </p:txBody>
        </p:sp>
      </p:grpSp>
      <p:grpSp>
        <p:nvGrpSpPr>
          <p:cNvPr id="44039" name="Group 47"/>
          <p:cNvGrpSpPr>
            <a:grpSpLocks/>
          </p:cNvGrpSpPr>
          <p:nvPr/>
        </p:nvGrpSpPr>
        <p:grpSpPr bwMode="auto">
          <a:xfrm>
            <a:off x="3773488" y="3770313"/>
            <a:ext cx="6443662" cy="1870075"/>
            <a:chOff x="3875356" y="3409879"/>
            <a:chExt cx="4254254" cy="1870363"/>
          </a:xfrm>
        </p:grpSpPr>
        <p:sp>
          <p:nvSpPr>
            <p:cNvPr id="4" name="Shape 54"/>
            <p:cNvSpPr/>
            <p:nvPr/>
          </p:nvSpPr>
          <p:spPr>
            <a:xfrm>
              <a:off x="3875356" y="3409879"/>
              <a:ext cx="4254254" cy="1870363"/>
            </a:xfrm>
            <a:prstGeom prst="cloud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 lang="en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4965384" y="4195812"/>
              <a:ext cx="270411" cy="2984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/>
              <a:endParaRPr lang="en-US" altLang="en-US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644556" y="3648041"/>
              <a:ext cx="270411" cy="2984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/>
              <a:endParaRPr lang="en-US" altLang="en-US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003007" y="4495896"/>
              <a:ext cx="269362" cy="3000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/>
              <a:endParaRPr lang="en-US" altLang="en-US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105613" y="3990993"/>
              <a:ext cx="270411" cy="3000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/>
              <a:endParaRPr lang="en-US" altLang="en-US">
                <a:solidFill>
                  <a:srgbClr val="FFFFFF"/>
                </a:solidFill>
                <a:latin typeface="Calibri" charset="0"/>
              </a:endParaRPr>
            </a:p>
          </p:txBody>
        </p:sp>
        <p:cxnSp>
          <p:nvCxnSpPr>
            <p:cNvPr id="5" name="Straight Connector 4"/>
            <p:cNvCxnSpPr>
              <a:stCxn id="2" idx="3"/>
              <a:endCxn id="18" idx="1"/>
            </p:cNvCxnSpPr>
            <p:nvPr/>
          </p:nvCxnSpPr>
          <p:spPr>
            <a:xfrm flipV="1">
              <a:off x="5235795" y="3797289"/>
              <a:ext cx="408761" cy="5477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endCxn id="19" idx="1"/>
            </p:cNvCxnSpPr>
            <p:nvPr/>
          </p:nvCxnSpPr>
          <p:spPr>
            <a:xfrm>
              <a:off x="5252565" y="4345060"/>
              <a:ext cx="750442" cy="3000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0" idx="1"/>
              <a:endCxn id="18" idx="3"/>
            </p:cNvCxnSpPr>
            <p:nvPr/>
          </p:nvCxnSpPr>
          <p:spPr>
            <a:xfrm flipH="1" flipV="1">
              <a:off x="5914966" y="3797289"/>
              <a:ext cx="1190646" cy="3445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063" name="Shape 61"/>
            <p:cNvSpPr txBox="1">
              <a:spLocks noChangeArrowheads="1"/>
            </p:cNvSpPr>
            <p:nvPr/>
          </p:nvSpPr>
          <p:spPr bwMode="auto">
            <a:xfrm>
              <a:off x="4663384" y="4776171"/>
              <a:ext cx="2502935" cy="38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91425" rIns="91425" bIns="91425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charset="0"/>
                </a:rPr>
                <a:t>transport network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cxnSp>
          <p:nvCxnSpPr>
            <p:cNvPr id="70" name="Straight Connector 69"/>
            <p:cNvCxnSpPr>
              <a:stCxn id="70" idx="3"/>
            </p:cNvCxnSpPr>
            <p:nvPr/>
          </p:nvCxnSpPr>
          <p:spPr>
            <a:xfrm flipV="1">
              <a:off x="6164415" y="4124364"/>
              <a:ext cx="972641" cy="5684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Striped Right Arrow 61"/>
          <p:cNvSpPr>
            <a:spLocks/>
          </p:cNvSpPr>
          <p:nvPr/>
        </p:nvSpPr>
        <p:spPr bwMode="auto">
          <a:xfrm>
            <a:off x="5311775" y="4386263"/>
            <a:ext cx="3394075" cy="404812"/>
          </a:xfrm>
          <a:custGeom>
            <a:avLst/>
            <a:gdLst>
              <a:gd name="T0" fmla="*/ 0 w 3394364"/>
              <a:gd name="T1" fmla="*/ 101109 h 404436"/>
              <a:gd name="T2" fmla="*/ 12639 w 3394364"/>
              <a:gd name="T3" fmla="*/ 101109 h 404436"/>
              <a:gd name="T4" fmla="*/ 12639 w 3394364"/>
              <a:gd name="T5" fmla="*/ 303327 h 404436"/>
              <a:gd name="T6" fmla="*/ 0 w 3394364"/>
              <a:gd name="T7" fmla="*/ 303327 h 404436"/>
              <a:gd name="T8" fmla="*/ 0 w 3394364"/>
              <a:gd name="T9" fmla="*/ 101109 h 404436"/>
              <a:gd name="T10" fmla="*/ 25277 w 3394364"/>
              <a:gd name="T11" fmla="*/ 101109 h 404436"/>
              <a:gd name="T12" fmla="*/ 50555 w 3394364"/>
              <a:gd name="T13" fmla="*/ 101109 h 404436"/>
              <a:gd name="T14" fmla="*/ 50555 w 3394364"/>
              <a:gd name="T15" fmla="*/ 303327 h 404436"/>
              <a:gd name="T16" fmla="*/ 25277 w 3394364"/>
              <a:gd name="T17" fmla="*/ 303327 h 404436"/>
              <a:gd name="T18" fmla="*/ 25277 w 3394364"/>
              <a:gd name="T19" fmla="*/ 101109 h 404436"/>
              <a:gd name="T20" fmla="*/ 63193 w 3394364"/>
              <a:gd name="T21" fmla="*/ 101109 h 404436"/>
              <a:gd name="T22" fmla="*/ 3192146 w 3394364"/>
              <a:gd name="T23" fmla="*/ 101109 h 404436"/>
              <a:gd name="T24" fmla="*/ 3192146 w 3394364"/>
              <a:gd name="T25" fmla="*/ 0 h 404436"/>
              <a:gd name="T26" fmla="*/ 3394364 w 3394364"/>
              <a:gd name="T27" fmla="*/ 202218 h 404436"/>
              <a:gd name="T28" fmla="*/ 3192146 w 3394364"/>
              <a:gd name="T29" fmla="*/ 404436 h 404436"/>
              <a:gd name="T30" fmla="*/ 3192146 w 3394364"/>
              <a:gd name="T31" fmla="*/ 303327 h 404436"/>
              <a:gd name="T32" fmla="*/ 63193 w 3394364"/>
              <a:gd name="T33" fmla="*/ 303327 h 404436"/>
              <a:gd name="T34" fmla="*/ 63193 w 3394364"/>
              <a:gd name="T35" fmla="*/ 101109 h 4044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3394364" h="404436">
                <a:moveTo>
                  <a:pt x="0" y="101109"/>
                </a:moveTo>
                <a:lnTo>
                  <a:pt x="12639" y="101109"/>
                </a:lnTo>
                <a:lnTo>
                  <a:pt x="12639" y="303327"/>
                </a:lnTo>
                <a:lnTo>
                  <a:pt x="0" y="303327"/>
                </a:lnTo>
                <a:lnTo>
                  <a:pt x="0" y="101109"/>
                </a:lnTo>
                <a:close/>
                <a:moveTo>
                  <a:pt x="25277" y="101109"/>
                </a:moveTo>
                <a:lnTo>
                  <a:pt x="50555" y="101109"/>
                </a:lnTo>
                <a:lnTo>
                  <a:pt x="50555" y="303327"/>
                </a:lnTo>
                <a:lnTo>
                  <a:pt x="25277" y="303327"/>
                </a:lnTo>
                <a:lnTo>
                  <a:pt x="25277" y="101109"/>
                </a:lnTo>
                <a:close/>
                <a:moveTo>
                  <a:pt x="63193" y="101109"/>
                </a:moveTo>
                <a:lnTo>
                  <a:pt x="3192146" y="101109"/>
                </a:lnTo>
                <a:lnTo>
                  <a:pt x="3192146" y="0"/>
                </a:lnTo>
                <a:lnTo>
                  <a:pt x="3394364" y="202218"/>
                </a:lnTo>
                <a:lnTo>
                  <a:pt x="3192146" y="404436"/>
                </a:lnTo>
                <a:lnTo>
                  <a:pt x="3192146" y="303327"/>
                </a:lnTo>
                <a:lnTo>
                  <a:pt x="63193" y="303327"/>
                </a:lnTo>
                <a:lnTo>
                  <a:pt x="63193" y="101109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  <a:effectLst>
            <a:outerShdw blurRad="50800" dist="50800" dir="5400000" algn="ctr" rotWithShape="0">
              <a:srgbClr val="000000">
                <a:alpha val="68999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3" name="Bent-Up Arrow 62"/>
          <p:cNvSpPr/>
          <p:nvPr/>
        </p:nvSpPr>
        <p:spPr>
          <a:xfrm rot="10800000" flipH="1" flipV="1">
            <a:off x="6561138" y="2986088"/>
            <a:ext cx="549275" cy="1712912"/>
          </a:xfrm>
          <a:prstGeom prst="bentUpArrow">
            <a:avLst>
              <a:gd name="adj1" fmla="val 25000"/>
              <a:gd name="adj2" fmla="val 21151"/>
              <a:gd name="adj3" fmla="val 25000"/>
            </a:avLst>
          </a:prstGeom>
          <a:pattFill prst="pct5">
            <a:fgClr>
              <a:schemeClr val="accent1"/>
            </a:fgClr>
            <a:bgClr>
              <a:schemeClr val="accent4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44042" name="Group 74"/>
          <p:cNvGrpSpPr>
            <a:grpSpLocks/>
          </p:cNvGrpSpPr>
          <p:nvPr/>
        </p:nvGrpSpPr>
        <p:grpSpPr bwMode="auto">
          <a:xfrm>
            <a:off x="1420813" y="2725738"/>
            <a:ext cx="1152525" cy="615950"/>
            <a:chOff x="2600289" y="2665970"/>
            <a:chExt cx="1152578" cy="616541"/>
          </a:xfrm>
        </p:grpSpPr>
        <p:cxnSp>
          <p:nvCxnSpPr>
            <p:cNvPr id="68" name="Straight Connector 67"/>
            <p:cNvCxnSpPr/>
            <p:nvPr/>
          </p:nvCxnSpPr>
          <p:spPr>
            <a:xfrm flipH="1">
              <a:off x="2881289" y="2770846"/>
              <a:ext cx="277826" cy="2161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>
              <a:off x="2600289" y="2986953"/>
              <a:ext cx="301639" cy="2907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/>
            <p:cNvSpPr/>
            <p:nvPr/>
          </p:nvSpPr>
          <p:spPr>
            <a:xfrm>
              <a:off x="3030521" y="2665970"/>
              <a:ext cx="257187" cy="2145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/>
              <a:endParaRPr lang="en-US" altLang="en-US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85" name="Oval 84"/>
            <p:cNvSpPr/>
            <p:nvPr/>
          </p:nvSpPr>
          <p:spPr>
            <a:xfrm>
              <a:off x="2709831" y="2917036"/>
              <a:ext cx="257187" cy="2145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/>
              <a:endParaRPr lang="en-US" altLang="en-US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86" name="Oval 85"/>
            <p:cNvSpPr/>
            <p:nvPr/>
          </p:nvSpPr>
          <p:spPr>
            <a:xfrm>
              <a:off x="3333748" y="2917036"/>
              <a:ext cx="255599" cy="2145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/>
              <a:endParaRPr lang="en-US" altLang="en-US">
                <a:solidFill>
                  <a:srgbClr val="FFFFFF"/>
                </a:solidFill>
                <a:latin typeface="Calibri" charset="0"/>
              </a:endParaRPr>
            </a:p>
          </p:txBody>
        </p:sp>
        <p:cxnSp>
          <p:nvCxnSpPr>
            <p:cNvPr id="87" name="Straight Connector 86"/>
            <p:cNvCxnSpPr/>
            <p:nvPr/>
          </p:nvCxnSpPr>
          <p:spPr>
            <a:xfrm flipH="1">
              <a:off x="3108312" y="3067992"/>
              <a:ext cx="277825" cy="2145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3492505" y="3045746"/>
              <a:ext cx="260362" cy="2367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3190866" y="2778790"/>
              <a:ext cx="260362" cy="2383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Left Arrow 77"/>
          <p:cNvSpPr/>
          <p:nvPr/>
        </p:nvSpPr>
        <p:spPr>
          <a:xfrm rot="20864225">
            <a:off x="2927350" y="2471738"/>
            <a:ext cx="2266950" cy="2619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44044" name="Shape 61"/>
          <p:cNvSpPr txBox="1">
            <a:spLocks noChangeArrowheads="1"/>
          </p:cNvSpPr>
          <p:nvPr/>
        </p:nvSpPr>
        <p:spPr bwMode="auto">
          <a:xfrm rot="-799735">
            <a:off x="3124200" y="2381250"/>
            <a:ext cx="37909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RESTCONF</a:t>
            </a:r>
            <a:br>
              <a:rPr lang="en-US" altLang="en-US" sz="1800">
                <a:latin typeface="Arial" charset="0"/>
              </a:rPr>
            </a:br>
            <a:r>
              <a:rPr lang="en-US" altLang="en-US" sz="1800">
                <a:latin typeface="Arial" charset="0"/>
              </a:rPr>
              <a:t>/YANG Data Store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442913" y="1682750"/>
            <a:ext cx="3014662" cy="9302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595313" y="1776413"/>
            <a:ext cx="2768600" cy="7000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Data-driven </a:t>
            </a:r>
            <a:r>
              <a:rPr lang="en-US"/>
              <a:t>function/transport control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10362" y="804863"/>
            <a:ext cx="1321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smtClean="0">
                <a:solidFill>
                  <a:srgbClr val="000000"/>
                </a:solidFill>
              </a:rPr>
              <a:t>TO FINISH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2391</TotalTime>
  <Words>428</Words>
  <Application>Microsoft Macintosh PowerPoint</Application>
  <PresentationFormat>Widescreen</PresentationFormat>
  <Paragraphs>108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Calibri</vt:lpstr>
      <vt:lpstr>Calibri Light</vt:lpstr>
      <vt:lpstr>Consolas</vt:lpstr>
      <vt:lpstr>Menlo Bold</vt:lpstr>
      <vt:lpstr>Menlo Regular</vt:lpstr>
      <vt:lpstr>ＭＳ Ｐゴシック</vt:lpstr>
      <vt:lpstr>Arial</vt:lpstr>
      <vt:lpstr>1_Office Theme</vt:lpstr>
      <vt:lpstr>PowerPoint Presentation</vt:lpstr>
      <vt:lpstr>New Tools</vt:lpstr>
      <vt:lpstr>High-level SDN Programming Abstraction: Function Store (Details; skip)</vt:lpstr>
      <vt:lpstr>High-level SDN Programming Abstraction: Maple Programming (Details; Skip)</vt:lpstr>
      <vt:lpstr>Example Maple Program</vt:lpstr>
      <vt:lpstr>IDE Features (Details, with a screenshot, use callout to label key components/features; Skip)</vt:lpstr>
      <vt:lpstr>PowerPoint Presentation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Caltech SC16 Planning</dc:title>
  <dc:creator>Azher Mughal</dc:creator>
  <cp:lastModifiedBy>Richard Yang</cp:lastModifiedBy>
  <cp:revision>68</cp:revision>
  <dcterms:created xsi:type="dcterms:W3CDTF">2016-05-19T22:48:31Z</dcterms:created>
  <dcterms:modified xsi:type="dcterms:W3CDTF">2016-11-05T18:14:20Z</dcterms:modified>
</cp:coreProperties>
</file>