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E8CCB69-A1E3-44A7-899F-9F42116803A1}">
  <a:tblStyle styleId="{EE8CCB69-A1E3-44A7-899F-9F42116803A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low rate, unreliable, nodes are highly mobile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Relationship Id="rId7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38200" y="365125"/>
            <a:ext cx="10515599" cy="79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38199" y="1052945"/>
            <a:ext cx="11242964" cy="512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computing can benefit from super efficient and super flexible infrastructures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networks are not flexible, leading to inefficient network resources usage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Emergence of SDN promises super efficient and flexible networks but current SDN control programming systems are low level, limited (machine code age…)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x="1505526" y="2928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{EE8CCB69-A1E3-44A7-899F-9F42116803A1}</a:tableStyleId>
              </a:tblPr>
              <a:tblGrid>
                <a:gridCol w="4548900"/>
                <a:gridCol w="5112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Key feature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SDN programmer manually</a:t>
                      </a:r>
                      <a:r>
                        <a:rPr lang="en-US" sz="1800"/>
                        <a:t> generates OpenFlow rules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OpenFlow is a low level, complex computation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model: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it does not</a:t>
                      </a:r>
                      <a:r>
                        <a:rPr lang="en-US" sz="1800"/>
                        <a:t> even support logic negation, and hence needs priority to simulate logic negation, it supports only layer 2 to layer 4, but many decisions may depend on higher layers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SDN programmer uses </a:t>
                      </a:r>
                      <a:r>
                        <a:rPr i="1" lang="en-US" sz="1800"/>
                        <a:t>incremental programming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Complex manual tracking of execution dependency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Manual cleanup, re-execute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[TODO: Add more]…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787525" y="239712"/>
            <a:ext cx="8802688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SDN Programming Abstraction: Function Store (Details; skip)</a:t>
            </a:r>
          </a:p>
        </p:txBody>
      </p:sp>
      <p:sp>
        <p:nvSpPr>
          <p:cNvPr id="220" name="Shape 220"/>
          <p:cNvSpPr/>
          <p:nvPr/>
        </p:nvSpPr>
        <p:spPr>
          <a:xfrm>
            <a:off x="1603375" y="1757363"/>
            <a:ext cx="3230563" cy="1077912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831273" y="1968150"/>
            <a:ext cx="751114" cy="588905"/>
          </a:xfrm>
          <a:prstGeom prst="flowChartDocumen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b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046662" y="1552575"/>
            <a:ext cx="5259387" cy="46450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QoSRouting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</a:t>
            </a:r>
            <a:b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Ipv4Address dst, int requiredBw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srcNode, dstNode =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topology =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pq.add(srcNode);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while (!pq.isEmpty())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pq.pop();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(bw_src(n) &lt; requiredBw)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failure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(n == dstNode)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writeRoute(src, dst, path)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(e(n-&gt;m):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 (min(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updateBw(m, min(e.bw, bw_src(n)));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failure }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617662" y="3041650"/>
            <a:ext cx="3216275" cy="3155950"/>
          </a:xfrm>
          <a:prstGeom prst="rect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2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generic functions</a:t>
            </a:r>
          </a:p>
          <a:p>
            <a:pPr indent="-342900" lvl="2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track data dependency</a:t>
            </a:r>
          </a:p>
          <a:p>
            <a:pPr indent="-342900" lvl="2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clean up, reschedule,  and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re-execute after dependent data changes (achieve intent)</a:t>
            </a:r>
          </a:p>
        </p:txBody>
      </p:sp>
      <p:sp>
        <p:nvSpPr>
          <p:cNvPr id="224" name="Shape 224"/>
          <p:cNvSpPr/>
          <p:nvPr/>
        </p:nvSpPr>
        <p:spPr>
          <a:xfrm>
            <a:off x="2794658" y="1968149"/>
            <a:ext cx="751114" cy="588905"/>
          </a:xfrm>
          <a:prstGeom prst="flowChartDocumen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4472C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b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</a:p>
        </p:txBody>
      </p:sp>
      <p:sp>
        <p:nvSpPr>
          <p:cNvPr id="225" name="Shape 225"/>
          <p:cNvSpPr/>
          <p:nvPr/>
        </p:nvSpPr>
        <p:spPr>
          <a:xfrm>
            <a:off x="3839683" y="1968149"/>
            <a:ext cx="751114" cy="588905"/>
          </a:xfrm>
          <a:prstGeom prst="flowChartDocumen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b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442912" y="2620963"/>
            <a:ext cx="3013074" cy="83661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854200" y="260350"/>
            <a:ext cx="8848724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Tools in Action: Programmable Science DMZ</a:t>
            </a:r>
          </a:p>
        </p:txBody>
      </p:sp>
      <p:sp>
        <p:nvSpPr>
          <p:cNvPr id="232" name="Shape 232"/>
          <p:cNvSpPr/>
          <p:nvPr/>
        </p:nvSpPr>
        <p:spPr>
          <a:xfrm>
            <a:off x="1854200" y="4348162"/>
            <a:ext cx="1665287" cy="469899"/>
          </a:xfrm>
          <a:prstGeom prst="rightArrow">
            <a:avLst>
              <a:gd fmla="val 50000" name="adj1"/>
              <a:gd fmla="val 50156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Shape 233"/>
          <p:cNvCxnSpPr/>
          <p:nvPr/>
        </p:nvCxnSpPr>
        <p:spPr>
          <a:xfrm rot="10800000">
            <a:off x="6824662" y="2986087"/>
            <a:ext cx="4762" cy="82232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4" name="Shape 234"/>
          <p:cNvSpPr/>
          <p:nvPr/>
        </p:nvSpPr>
        <p:spPr>
          <a:xfrm>
            <a:off x="10452100" y="4395787"/>
            <a:ext cx="1381125" cy="461961"/>
          </a:xfrm>
          <a:prstGeom prst="rightArrow">
            <a:avLst>
              <a:gd fmla="val 50000" name="adj1"/>
              <a:gd fmla="val 50022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Shape 235"/>
          <p:cNvGrpSpPr/>
          <p:nvPr/>
        </p:nvGrpSpPr>
        <p:grpSpPr>
          <a:xfrm>
            <a:off x="5170487" y="1379537"/>
            <a:ext cx="3363912" cy="1592261"/>
            <a:chOff x="4260098" y="1171547"/>
            <a:chExt cx="3365054" cy="1591274"/>
          </a:xfrm>
        </p:grpSpPr>
        <p:grpSp>
          <p:nvGrpSpPr>
            <p:cNvPr id="236" name="Shape 236"/>
            <p:cNvGrpSpPr/>
            <p:nvPr/>
          </p:nvGrpSpPr>
          <p:grpSpPr>
            <a:xfrm>
              <a:off x="4260098" y="1171547"/>
              <a:ext cx="3365054" cy="1591274"/>
              <a:chOff x="3811094" y="3137543"/>
              <a:chExt cx="3365054" cy="1591274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3811094" y="3137543"/>
                <a:ext cx="3365054" cy="1591274"/>
              </a:xfrm>
              <a:prstGeom prst="cloud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4451073" y="3932387"/>
                <a:ext cx="525640" cy="296679"/>
              </a:xfrm>
              <a:prstGeom prst="rect">
                <a:avLst/>
              </a:prstGeom>
              <a:solidFill>
                <a:srgbClr val="833C0B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Bro</a:t>
                </a:r>
              </a:p>
            </p:txBody>
          </p:sp>
          <p:sp>
            <p:nvSpPr>
              <p:cNvPr id="239" name="Shape 239"/>
              <p:cNvSpPr txBox="1"/>
              <p:nvPr/>
            </p:nvSpPr>
            <p:spPr>
              <a:xfrm>
                <a:off x="4783473" y="3346776"/>
                <a:ext cx="1618403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 cloud</a:t>
                </a:r>
              </a:p>
            </p:txBody>
          </p:sp>
        </p:grpSp>
        <p:sp>
          <p:nvSpPr>
            <p:cNvPr id="240" name="Shape 240"/>
            <p:cNvSpPr/>
            <p:nvPr/>
          </p:nvSpPr>
          <p:spPr>
            <a:xfrm>
              <a:off x="5573407" y="1948941"/>
              <a:ext cx="525640" cy="295092"/>
            </a:xfrm>
            <a:prstGeom prst="rect">
              <a:avLst/>
            </a:prstGeom>
            <a:solidFill>
              <a:srgbClr val="833C0B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Bro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6230855" y="1948941"/>
              <a:ext cx="525640" cy="295092"/>
            </a:xfrm>
            <a:prstGeom prst="rect">
              <a:avLst/>
            </a:prstGeom>
            <a:solidFill>
              <a:srgbClr val="833C0B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Bro</a:t>
              </a: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3773487" y="3770312"/>
            <a:ext cx="6443662" cy="1870075"/>
            <a:chOff x="3875355" y="3409878"/>
            <a:chExt cx="4254254" cy="1870363"/>
          </a:xfrm>
        </p:grpSpPr>
        <p:sp>
          <p:nvSpPr>
            <p:cNvPr id="243" name="Shape 243"/>
            <p:cNvSpPr/>
            <p:nvPr/>
          </p:nvSpPr>
          <p:spPr>
            <a:xfrm>
              <a:off x="3875355" y="3409878"/>
              <a:ext cx="4254254" cy="1870363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965383" y="4195812"/>
              <a:ext cx="270410" cy="2984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5644555" y="3648041"/>
              <a:ext cx="270410" cy="2984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003007" y="4495896"/>
              <a:ext cx="269362" cy="30008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7105613" y="3990992"/>
              <a:ext cx="270410" cy="30008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Shape 248"/>
            <p:cNvCxnSpPr>
              <a:stCxn id="244" idx="3"/>
              <a:endCxn id="245" idx="1"/>
            </p:cNvCxnSpPr>
            <p:nvPr/>
          </p:nvCxnSpPr>
          <p:spPr>
            <a:xfrm flipH="1" rot="10800000">
              <a:off x="5235794" y="3797260"/>
              <a:ext cx="408900" cy="5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9" name="Shape 249"/>
            <p:cNvCxnSpPr>
              <a:endCxn id="246" idx="1"/>
            </p:cNvCxnSpPr>
            <p:nvPr/>
          </p:nvCxnSpPr>
          <p:spPr>
            <a:xfrm>
              <a:off x="5252407" y="4345937"/>
              <a:ext cx="750600" cy="30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50" name="Shape 250"/>
            <p:cNvCxnSpPr>
              <a:stCxn id="247" idx="1"/>
              <a:endCxn id="245" idx="3"/>
            </p:cNvCxnSpPr>
            <p:nvPr/>
          </p:nvCxnSpPr>
          <p:spPr>
            <a:xfrm rot="10800000">
              <a:off x="5914913" y="3797234"/>
              <a:ext cx="1190700" cy="343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51" name="Shape 251"/>
            <p:cNvSpPr txBox="1"/>
            <p:nvPr/>
          </p:nvSpPr>
          <p:spPr>
            <a:xfrm>
              <a:off x="4663383" y="4776171"/>
              <a:ext cx="2502934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 network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Shape 252"/>
            <p:cNvCxnSpPr>
              <a:stCxn id="252" idx="3"/>
            </p:cNvCxnSpPr>
            <p:nvPr/>
          </p:nvCxnSpPr>
          <p:spPr>
            <a:xfrm flipH="1" rot="10800000">
              <a:off x="6164414" y="4124576"/>
              <a:ext cx="972600" cy="568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53" name="Shape 253"/>
          <p:cNvSpPr/>
          <p:nvPr/>
        </p:nvSpPr>
        <p:spPr>
          <a:xfrm>
            <a:off x="5311775" y="4386262"/>
            <a:ext cx="3394075" cy="404811"/>
          </a:xfrm>
          <a:custGeom>
            <a:pathLst>
              <a:path extrusionOk="0" h="120000" w="120000">
                <a:moveTo>
                  <a:pt x="0" y="29999"/>
                </a:moveTo>
                <a:lnTo>
                  <a:pt x="446" y="29999"/>
                </a:lnTo>
                <a:lnTo>
                  <a:pt x="446" y="89999"/>
                </a:lnTo>
                <a:lnTo>
                  <a:pt x="0" y="89999"/>
                </a:lnTo>
                <a:lnTo>
                  <a:pt x="0" y="29999"/>
                </a:lnTo>
                <a:close/>
                <a:moveTo>
                  <a:pt x="893" y="29999"/>
                </a:moveTo>
                <a:lnTo>
                  <a:pt x="1787" y="29999"/>
                </a:lnTo>
                <a:lnTo>
                  <a:pt x="1787" y="89999"/>
                </a:lnTo>
                <a:lnTo>
                  <a:pt x="893" y="89999"/>
                </a:lnTo>
                <a:lnTo>
                  <a:pt x="893" y="29999"/>
                </a:lnTo>
                <a:close/>
                <a:moveTo>
                  <a:pt x="2234" y="29999"/>
                </a:moveTo>
                <a:lnTo>
                  <a:pt x="112851" y="29999"/>
                </a:lnTo>
                <a:lnTo>
                  <a:pt x="112851" y="0"/>
                </a:lnTo>
                <a:lnTo>
                  <a:pt x="120000" y="59999"/>
                </a:lnTo>
                <a:lnTo>
                  <a:pt x="112851" y="119999"/>
                </a:lnTo>
                <a:lnTo>
                  <a:pt x="112851" y="89999"/>
                </a:lnTo>
                <a:lnTo>
                  <a:pt x="2234" y="89999"/>
                </a:lnTo>
                <a:lnTo>
                  <a:pt x="2234" y="299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799" rotWithShape="0" algn="ctr" dir="5400000" dist="50800">
              <a:srgbClr val="000000">
                <a:alpha val="6862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6561138" y="2986088"/>
            <a:ext cx="549275" cy="1712911"/>
          </a:xfrm>
          <a:prstGeom prst="bentUpArrow">
            <a:avLst>
              <a:gd fmla="val 25000" name="adj1"/>
              <a:gd fmla="val 21151" name="adj2"/>
              <a:gd fmla="val 25000" name="adj3"/>
            </a:avLst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Shape 255"/>
          <p:cNvGrpSpPr/>
          <p:nvPr/>
        </p:nvGrpSpPr>
        <p:grpSpPr>
          <a:xfrm>
            <a:off x="1420812" y="2725737"/>
            <a:ext cx="1152525" cy="615950"/>
            <a:chOff x="2600288" y="2665969"/>
            <a:chExt cx="1152578" cy="616541"/>
          </a:xfrm>
        </p:grpSpPr>
        <p:cxnSp>
          <p:nvCxnSpPr>
            <p:cNvPr id="256" name="Shape 256"/>
            <p:cNvCxnSpPr/>
            <p:nvPr/>
          </p:nvCxnSpPr>
          <p:spPr>
            <a:xfrm flipH="1">
              <a:off x="2881289" y="2770846"/>
              <a:ext cx="277826" cy="21610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57" name="Shape 257"/>
            <p:cNvCxnSpPr/>
            <p:nvPr/>
          </p:nvCxnSpPr>
          <p:spPr>
            <a:xfrm flipH="1">
              <a:off x="2600288" y="2986952"/>
              <a:ext cx="301638" cy="2907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58" name="Shape 258"/>
            <p:cNvSpPr/>
            <p:nvPr/>
          </p:nvSpPr>
          <p:spPr>
            <a:xfrm>
              <a:off x="3030521" y="2665969"/>
              <a:ext cx="257187" cy="21451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709831" y="2917035"/>
              <a:ext cx="257187" cy="21451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3333748" y="2917035"/>
              <a:ext cx="255599" cy="21451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Shape 261"/>
            <p:cNvCxnSpPr/>
            <p:nvPr/>
          </p:nvCxnSpPr>
          <p:spPr>
            <a:xfrm flipH="1">
              <a:off x="3108312" y="3067991"/>
              <a:ext cx="277824" cy="21451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3492505" y="3045746"/>
              <a:ext cx="260362" cy="23676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3190866" y="2778790"/>
              <a:ext cx="260362" cy="23835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64" name="Shape 264"/>
          <p:cNvSpPr/>
          <p:nvPr/>
        </p:nvSpPr>
        <p:spPr>
          <a:xfrm rot="-735775">
            <a:off x="2927349" y="2471737"/>
            <a:ext cx="2266949" cy="2619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 rot="-799735">
            <a:off x="3124199" y="2381250"/>
            <a:ext cx="3790949" cy="387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RESTCONF</a:t>
            </a:r>
            <a:br>
              <a:rPr b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/YANG Data Store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42912" y="1682750"/>
            <a:ext cx="3014662" cy="93027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95312" y="1776413"/>
            <a:ext cx="2768599" cy="7000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Data-driven function/transport control</a:t>
            </a:r>
          </a:p>
        </p:txBody>
      </p:sp>
      <p:sp>
        <p:nvSpPr>
          <p:cNvPr id="268" name="Shape 268"/>
          <p:cNvSpPr/>
          <p:nvPr/>
        </p:nvSpPr>
        <p:spPr>
          <a:xfrm>
            <a:off x="710362" y="804862"/>
            <a:ext cx="1321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FINISH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38200" y="365125"/>
            <a:ext cx="10515599" cy="79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38199" y="1052945"/>
            <a:ext cx="11242964" cy="512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computing can benefit from super efficient and super flexible infrastructures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networks are not flexible and often cannot use network resources efficiently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Emergence of SDN promises super efficient and flexible networks but current SDN control programming systems are low level, limited in key capabilities</a:t>
            </a:r>
          </a:p>
        </p:txBody>
      </p:sp>
      <p:sp>
        <p:nvSpPr>
          <p:cNvPr id="275" name="Shape 275"/>
          <p:cNvSpPr/>
          <p:nvPr/>
        </p:nvSpPr>
        <p:spPr>
          <a:xfrm>
            <a:off x="1594749" y="3473460"/>
            <a:ext cx="8307294" cy="1740811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832126" y="4407953"/>
            <a:ext cx="1374589" cy="660045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b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</a:p>
        </p:txBody>
      </p:sp>
      <p:sp>
        <p:nvSpPr>
          <p:cNvPr id="277" name="Shape 277"/>
          <p:cNvSpPr/>
          <p:nvPr/>
        </p:nvSpPr>
        <p:spPr>
          <a:xfrm>
            <a:off x="6928752" y="3987725"/>
            <a:ext cx="1165410" cy="808144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b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sp>
        <p:nvSpPr>
          <p:cNvPr id="278" name="Shape 278"/>
          <p:cNvSpPr/>
          <p:nvPr/>
        </p:nvSpPr>
        <p:spPr>
          <a:xfrm>
            <a:off x="1811738" y="3604092"/>
            <a:ext cx="1401732" cy="648793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Service/</a:t>
            </a:r>
            <a:b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</a:p>
        </p:txBody>
      </p:sp>
      <p:sp>
        <p:nvSpPr>
          <p:cNvPr id="279" name="Shape 279"/>
          <p:cNvSpPr/>
          <p:nvPr/>
        </p:nvSpPr>
        <p:spPr>
          <a:xfrm>
            <a:off x="6749456" y="3708351"/>
            <a:ext cx="2913528" cy="1359646"/>
          </a:xfrm>
          <a:prstGeom prst="rect">
            <a:avLst/>
          </a:prstGeom>
          <a:noFill/>
          <a:ln cap="flat" cmpd="sng" w="9525">
            <a:solidFill>
              <a:srgbClr val="97480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8321270" y="3990712"/>
            <a:ext cx="1165410" cy="808144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b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3173294" y="4716884"/>
            <a:ext cx="3588735" cy="1321500"/>
            <a:chOff x="3277996" y="4320010"/>
            <a:chExt cx="3588735" cy="1321500"/>
          </a:xfrm>
        </p:grpSpPr>
        <p:cxnSp>
          <p:nvCxnSpPr>
            <p:cNvPr id="282" name="Shape 282"/>
            <p:cNvCxnSpPr>
              <a:stCxn id="283" idx="0"/>
            </p:cNvCxnSpPr>
            <p:nvPr/>
          </p:nvCxnSpPr>
          <p:spPr>
            <a:xfrm rot="10800000">
              <a:off x="3277996" y="4482010"/>
              <a:ext cx="1809600" cy="1159500"/>
            </a:xfrm>
            <a:prstGeom prst="straightConnector1">
              <a:avLst/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4" name="Shape 284"/>
            <p:cNvCxnSpPr>
              <a:stCxn id="285" idx="0"/>
            </p:cNvCxnSpPr>
            <p:nvPr/>
          </p:nvCxnSpPr>
          <p:spPr>
            <a:xfrm rot="10800000">
              <a:off x="3318632" y="4320010"/>
              <a:ext cx="3548100" cy="1321500"/>
            </a:xfrm>
            <a:prstGeom prst="straightConnector1">
              <a:avLst/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286" name="Shape 286"/>
          <p:cNvGrpSpPr/>
          <p:nvPr/>
        </p:nvGrpSpPr>
        <p:grpSpPr>
          <a:xfrm>
            <a:off x="5307886" y="4795869"/>
            <a:ext cx="3596091" cy="1204503"/>
            <a:chOff x="4236079" y="4374576"/>
            <a:chExt cx="3596091" cy="1204503"/>
          </a:xfrm>
        </p:grpSpPr>
        <p:cxnSp>
          <p:nvCxnSpPr>
            <p:cNvPr id="287" name="Shape 287"/>
            <p:cNvCxnSpPr/>
            <p:nvPr/>
          </p:nvCxnSpPr>
          <p:spPr>
            <a:xfrm flipH="1">
              <a:off x="4236079" y="4374576"/>
              <a:ext cx="2203572" cy="1163500"/>
            </a:xfrm>
            <a:prstGeom prst="straightConnector1">
              <a:avLst/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8" name="Shape 288"/>
            <p:cNvCxnSpPr/>
            <p:nvPr/>
          </p:nvCxnSpPr>
          <p:spPr>
            <a:xfrm flipH="1">
              <a:off x="5856945" y="4377564"/>
              <a:ext cx="1975225" cy="1201516"/>
            </a:xfrm>
            <a:prstGeom prst="straightConnector1">
              <a:avLst/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630" y="5959369"/>
            <a:ext cx="1445691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764" y="5959369"/>
            <a:ext cx="1445691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4973332" y="3869926"/>
            <a:ext cx="1165410" cy="808144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br>
              <a:rPr lang="en-US" sz="20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3213471" y="3718842"/>
            <a:ext cx="1759862" cy="555154"/>
          </a:xfrm>
          <a:prstGeom prst="straightConnector1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5" name="Shape 285"/>
          <p:cNvCxnSpPr/>
          <p:nvPr/>
        </p:nvCxnSpPr>
        <p:spPr>
          <a:xfrm flipH="1" rot="10800000">
            <a:off x="6138744" y="4259561"/>
            <a:ext cx="614775" cy="14436"/>
          </a:xfrm>
          <a:prstGeom prst="straightConnector1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92" name="Shape 292"/>
          <p:cNvCxnSpPr/>
          <p:nvPr/>
        </p:nvCxnSpPr>
        <p:spPr>
          <a:xfrm flipH="1" rot="10800000">
            <a:off x="3226983" y="4273997"/>
            <a:ext cx="1746349" cy="363842"/>
          </a:xfrm>
          <a:prstGeom prst="straightConnector1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52403" y="188190"/>
            <a:ext cx="119596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 Super SDN Programming: New SDN Programming Tools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61987" y="915987"/>
            <a:ext cx="10975974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state of the art, generic tools to substantially simplify SDN programming</a:t>
            </a:r>
          </a:p>
        </p:txBody>
      </p:sp>
      <p:sp>
        <p:nvSpPr>
          <p:cNvPr id="97" name="Shape 97"/>
          <p:cNvSpPr/>
          <p:nvPr/>
        </p:nvSpPr>
        <p:spPr>
          <a:xfrm>
            <a:off x="665162" y="2320925"/>
            <a:ext cx="5138736" cy="1569660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(low level, limited programming model)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Low-level, complex, limited (L2-L4) OpenFlow rule programming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can define only at flow level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access control allowing only hosts partition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98" name="Shape 98"/>
          <p:cNvSpPr/>
          <p:nvPr/>
        </p:nvSpPr>
        <p:spPr>
          <a:xfrm>
            <a:off x="6619875" y="2305050"/>
            <a:ext cx="5270499" cy="1569660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Maple programming (high-level, all-layer programming)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High-level, completely south-bound agnostic, cross-layer (L2-L7) programming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sees (logically) each and every packet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access control supporting per-user or role based programming</a:t>
            </a:r>
          </a:p>
        </p:txBody>
      </p:sp>
      <p:sp>
        <p:nvSpPr>
          <p:cNvPr id="99" name="Shape 99"/>
          <p:cNvSpPr/>
          <p:nvPr/>
        </p:nvSpPr>
        <p:spPr>
          <a:xfrm>
            <a:off x="5867400" y="2616200"/>
            <a:ext cx="755649" cy="4857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619875" y="3878262"/>
            <a:ext cx="5270499" cy="1076324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 (automation function store)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execution dependency tracking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cleanup, re-execution (intent ++)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generic network functions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661987" y="3903662"/>
            <a:ext cx="5138736" cy="1076324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(raw data store)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Complex, manual tracking of execution dependency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cleanup, re-execute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directly on raw data store</a:t>
            </a:r>
          </a:p>
        </p:txBody>
      </p:sp>
      <p:sp>
        <p:nvSpPr>
          <p:cNvPr id="102" name="Shape 102"/>
          <p:cNvSpPr/>
          <p:nvPr/>
        </p:nvSpPr>
        <p:spPr>
          <a:xfrm>
            <a:off x="5867400" y="4322762"/>
            <a:ext cx="755649" cy="4841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61987" y="4964112"/>
            <a:ext cx="11228387" cy="339724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Store</a:t>
            </a:r>
          </a:p>
        </p:txBody>
      </p:sp>
      <p:sp>
        <p:nvSpPr>
          <p:cNvPr id="104" name="Shape 104"/>
          <p:cNvSpPr/>
          <p:nvPr/>
        </p:nvSpPr>
        <p:spPr>
          <a:xfrm>
            <a:off x="665162" y="1458912"/>
            <a:ext cx="5138736" cy="830261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(manual programming)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Complex, manual maven programming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5" name="Shape 105"/>
          <p:cNvSpPr/>
          <p:nvPr/>
        </p:nvSpPr>
        <p:spPr>
          <a:xfrm>
            <a:off x="6619875" y="1443037"/>
            <a:ext cx="5270499" cy="831850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 IDE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Web-based automatic generation of projects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focuses only on key aspect</a:t>
            </a:r>
          </a:p>
        </p:txBody>
      </p:sp>
      <p:sp>
        <p:nvSpPr>
          <p:cNvPr id="106" name="Shape 106"/>
          <p:cNvSpPr/>
          <p:nvPr/>
        </p:nvSpPr>
        <p:spPr>
          <a:xfrm>
            <a:off x="5867400" y="1754188"/>
            <a:ext cx="755649" cy="4857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3536949" y="5303837"/>
            <a:ext cx="3033712" cy="881062"/>
            <a:chOff x="2168686" y="4216546"/>
            <a:chExt cx="3548116" cy="1321531"/>
          </a:xfrm>
        </p:grpSpPr>
        <p:cxnSp>
          <p:nvCxnSpPr>
            <p:cNvPr id="108" name="Shape 108"/>
            <p:cNvCxnSpPr/>
            <p:nvPr/>
          </p:nvCxnSpPr>
          <p:spPr>
            <a:xfrm rot="10800000">
              <a:off x="2168687" y="4272199"/>
              <a:ext cx="1768981" cy="12658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09" name="Shape 109"/>
            <p:cNvCxnSpPr/>
            <p:nvPr/>
          </p:nvCxnSpPr>
          <p:spPr>
            <a:xfrm rot="10800000">
              <a:off x="2168686" y="4216546"/>
              <a:ext cx="3548116" cy="132153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110" name="Shape 110"/>
          <p:cNvGrpSpPr/>
          <p:nvPr/>
        </p:nvGrpSpPr>
        <p:grpSpPr>
          <a:xfrm>
            <a:off x="5091112" y="5303838"/>
            <a:ext cx="3836986" cy="922336"/>
            <a:chOff x="4236079" y="4656501"/>
            <a:chExt cx="3837506" cy="922578"/>
          </a:xfrm>
        </p:grpSpPr>
        <p:cxnSp>
          <p:nvCxnSpPr>
            <p:cNvPr id="111" name="Shape 111"/>
            <p:cNvCxnSpPr/>
            <p:nvPr/>
          </p:nvCxnSpPr>
          <p:spPr>
            <a:xfrm flipH="1">
              <a:off x="4236079" y="4692891"/>
              <a:ext cx="3837506" cy="84518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12" name="Shape 112"/>
            <p:cNvCxnSpPr/>
            <p:nvPr/>
          </p:nvCxnSpPr>
          <p:spPr>
            <a:xfrm flipH="1">
              <a:off x="5856945" y="4656501"/>
              <a:ext cx="2216641" cy="92257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275" y="6175375"/>
            <a:ext cx="1444624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500" y="6184900"/>
            <a:ext cx="1446213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663575" y="5317403"/>
            <a:ext cx="2873375" cy="830261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 hoc flow rule installation</a:t>
            </a:r>
          </a:p>
        </p:txBody>
      </p:sp>
      <p:sp>
        <p:nvSpPr>
          <p:cNvPr id="116" name="Shape 116"/>
          <p:cNvSpPr/>
          <p:nvPr/>
        </p:nvSpPr>
        <p:spPr>
          <a:xfrm>
            <a:off x="9029700" y="5302250"/>
            <a:ext cx="2873375" cy="831850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Schedule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Consistent, optimized flow-mod scheduling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599" cy="79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Super Simple SDN Programming Model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2106902" y="1696316"/>
            <a:ext cx="4051299" cy="2647950"/>
            <a:chOff x="5308600" y="4744155"/>
            <a:chExt cx="2720620" cy="1471812"/>
          </a:xfrm>
        </p:grpSpPr>
        <p:pic>
          <p:nvPicPr>
            <p:cNvPr id="123" name="Shape 123"/>
            <p:cNvPicPr preferRelativeResize="0"/>
            <p:nvPr/>
          </p:nvPicPr>
          <p:blipFill rotWithShape="1">
            <a:blip r:embed="rId3">
              <a:alphaModFix amt="55000"/>
            </a:blip>
            <a:srcRect b="0" l="0" r="0" t="0"/>
            <a:stretch/>
          </p:blipFill>
          <p:spPr>
            <a:xfrm>
              <a:off x="5308600" y="4744155"/>
              <a:ext cx="2720620" cy="14718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Shape 124"/>
            <p:cNvCxnSpPr/>
            <p:nvPr/>
          </p:nvCxnSpPr>
          <p:spPr>
            <a:xfrm>
              <a:off x="5308600" y="4744155"/>
              <a:ext cx="378176" cy="251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25" name="Shape 125"/>
            <p:cNvSpPr/>
            <p:nvPr/>
          </p:nvSpPr>
          <p:spPr>
            <a:xfrm>
              <a:off x="5687055" y="5039753"/>
              <a:ext cx="1706785" cy="95914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966" y="19264"/>
                    <a:pt x="7933" y="38529"/>
                    <a:pt x="22809" y="49411"/>
                  </a:cubicBezTo>
                  <a:cubicBezTo>
                    <a:pt x="37685" y="60294"/>
                    <a:pt x="73057" y="53529"/>
                    <a:pt x="89256" y="65294"/>
                  </a:cubicBezTo>
                  <a:cubicBezTo>
                    <a:pt x="105454" y="77058"/>
                    <a:pt x="120000" y="119999"/>
                    <a:pt x="120000" y="119999"/>
                  </a:cubicBezTo>
                </a:path>
              </a:pathLst>
            </a:custGeom>
            <a:noFill/>
            <a:ln cap="flat" cmpd="sng" w="28575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Shape 126"/>
          <p:cNvSpPr/>
          <p:nvPr/>
        </p:nvSpPr>
        <p:spPr>
          <a:xfrm>
            <a:off x="955963" y="1274041"/>
            <a:ext cx="2006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pkt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127" name="Shape 127"/>
          <p:cNvSpPr/>
          <p:nvPr/>
        </p:nvSpPr>
        <p:spPr>
          <a:xfrm>
            <a:off x="6158201" y="1531505"/>
            <a:ext cx="464834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as 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single virtual server</a:t>
            </a:r>
          </a:p>
        </p:txBody>
      </p:sp>
      <p:sp>
        <p:nvSpPr>
          <p:cNvPr id="128" name="Shape 128"/>
          <p:cNvSpPr/>
          <p:nvPr/>
        </p:nvSpPr>
        <p:spPr>
          <a:xfrm>
            <a:off x="6158201" y="3145192"/>
            <a:ext cx="5341071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functions (</a:t>
            </a: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logically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invoked on each new pkt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returning how net handles that request</a:t>
            </a:r>
          </a:p>
        </p:txBody>
      </p:sp>
      <p:sp>
        <p:nvSpPr>
          <p:cNvPr id="129" name="Shape 129"/>
          <p:cNvSpPr/>
          <p:nvPr/>
        </p:nvSpPr>
        <p:spPr>
          <a:xfrm>
            <a:off x="6158201" y="2184391"/>
            <a:ext cx="5784416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functions expressed in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general purpose language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6158201" y="6100794"/>
            <a:ext cx="629703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Realization of return is opaque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system</a:t>
            </a:r>
          </a:p>
        </p:txBody>
      </p:sp>
      <p:sp>
        <p:nvSpPr>
          <p:cNvPr id="131" name="Shape 131"/>
          <p:cNvSpPr/>
          <p:nvPr/>
        </p:nvSpPr>
        <p:spPr>
          <a:xfrm>
            <a:off x="6175592" y="4413632"/>
            <a:ext cx="517820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decision can depend on L2 to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L7</a:t>
            </a:r>
          </a:p>
        </p:txBody>
      </p:sp>
      <p:sp>
        <p:nvSpPr>
          <p:cNvPr id="132" name="Shape 132"/>
          <p:cNvSpPr/>
          <p:nvPr/>
        </p:nvSpPr>
        <p:spPr>
          <a:xfrm>
            <a:off x="6175592" y="5186367"/>
            <a:ext cx="54622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decision is lambda decision, not incremental decision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576399" y="192150"/>
            <a:ext cx="10863600" cy="6384900"/>
          </a:xfrm>
          <a:prstGeom prst="rect">
            <a:avLst/>
          </a:prstGeom>
          <a:noFill/>
          <a:ln cap="flat" cmpd="sng" w="12700">
            <a:solidFill>
              <a:srgbClr val="6600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b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40400" y="147750"/>
            <a:ext cx="1093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1. private static final String[] H12_TAP = { H1, "openflow:1:2", "openflow:2:1" }​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2. private static final String[] H12_ONE = { H1, "openflow:1:2", "openflow:2:3", "openflow:4:1" }​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3. private static final String[] H12_TWO = { H1, "openflow:1:3", "openflow:3:2", "openflow:4:1" } 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4.​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5. void f(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Packet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pkt) {​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6.     int srcIP = pkt.srcIP; int dstIP = pkt.dstIP;​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7.     String flowId = computeFlowId( srcIP, dstIP, pkt.srcPort, pkt.dstPort, pkt.protocol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8. 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if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( srcIP == H1 &amp;&amp; dstIP == H2 ) {​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9.        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FlowMetadata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fm = getFlowMetadata(flowId);  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10.     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if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( fm == null ) { 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11.            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H12_TAP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12.            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H12_ONE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13.         }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else if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( isVideo(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getUri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fm ) ) ) {​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14.            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H12_TWO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15.         }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else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H12_ONE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16.     }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else if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( srcIP == H2 &amp;&amp; dstIP == H1 ) {​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17.         …​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18.     }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else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Route.drop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19. }​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203000" y="1282150"/>
            <a:ext cx="2069100" cy="886800"/>
          </a:xfrm>
          <a:prstGeom prst="wedgeRectCallout">
            <a:avLst>
              <a:gd fmla="val -302158" name="adj1"/>
              <a:gd fmla="val 20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1800"/>
              <a:t>Per-packet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 sz="1800"/>
              <a:t>programming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 sz="1800"/>
              <a:t>model</a:t>
            </a:r>
          </a:p>
        </p:txBody>
      </p:sp>
      <p:sp>
        <p:nvSpPr>
          <p:cNvPr id="141" name="Shape 141"/>
          <p:cNvSpPr/>
          <p:nvPr/>
        </p:nvSpPr>
        <p:spPr>
          <a:xfrm>
            <a:off x="7365100" y="4803550"/>
            <a:ext cx="2069100" cy="886800"/>
          </a:xfrm>
          <a:prstGeom prst="wedgeRectCallout">
            <a:avLst>
              <a:gd fmla="val -175228" name="adj1"/>
              <a:gd fmla="val -6333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South-band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agnostic</a:t>
            </a:r>
          </a:p>
        </p:txBody>
      </p:sp>
      <p:sp>
        <p:nvSpPr>
          <p:cNvPr id="142" name="Shape 142"/>
          <p:cNvSpPr/>
          <p:nvPr/>
        </p:nvSpPr>
        <p:spPr>
          <a:xfrm>
            <a:off x="6512450" y="3384662"/>
            <a:ext cx="2069100" cy="886800"/>
          </a:xfrm>
          <a:prstGeom prst="wedgeRectCallout">
            <a:avLst>
              <a:gd fmla="val -214024" name="adj1"/>
              <a:gd fmla="val -7333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Meta header 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control cross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layers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49299" y="61325"/>
            <a:ext cx="10493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Realizing Super Simple SDN Programming using OpenFlow, Bro</a:t>
            </a:r>
          </a:p>
        </p:txBody>
      </p:sp>
      <p:sp>
        <p:nvSpPr>
          <p:cNvPr id="148" name="Shape 148"/>
          <p:cNvSpPr/>
          <p:nvPr/>
        </p:nvSpPr>
        <p:spPr>
          <a:xfrm>
            <a:off x="1561375" y="2830673"/>
            <a:ext cx="5892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S1</a:t>
            </a:r>
          </a:p>
        </p:txBody>
      </p:sp>
      <p:sp>
        <p:nvSpPr>
          <p:cNvPr id="149" name="Shape 149"/>
          <p:cNvSpPr/>
          <p:nvPr/>
        </p:nvSpPr>
        <p:spPr>
          <a:xfrm>
            <a:off x="2614041" y="3370386"/>
            <a:ext cx="5892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S3</a:t>
            </a:r>
          </a:p>
        </p:txBody>
      </p:sp>
      <p:sp>
        <p:nvSpPr>
          <p:cNvPr id="150" name="Shape 150"/>
          <p:cNvSpPr/>
          <p:nvPr/>
        </p:nvSpPr>
        <p:spPr>
          <a:xfrm>
            <a:off x="2614041" y="2290950"/>
            <a:ext cx="5892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S2</a:t>
            </a:r>
          </a:p>
        </p:txBody>
      </p:sp>
      <p:sp>
        <p:nvSpPr>
          <p:cNvPr id="151" name="Shape 151"/>
          <p:cNvSpPr/>
          <p:nvPr/>
        </p:nvSpPr>
        <p:spPr>
          <a:xfrm>
            <a:off x="3666728" y="2830673"/>
            <a:ext cx="5892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S4</a:t>
            </a:r>
          </a:p>
        </p:txBody>
      </p:sp>
      <p:cxnSp>
        <p:nvCxnSpPr>
          <p:cNvPr id="152" name="Shape 152"/>
          <p:cNvCxnSpPr>
            <a:stCxn id="148" idx="7"/>
            <a:endCxn id="150" idx="2"/>
          </p:cNvCxnSpPr>
          <p:nvPr/>
        </p:nvCxnSpPr>
        <p:spPr>
          <a:xfrm flipH="1" rot="10800000">
            <a:off x="2064288" y="2560810"/>
            <a:ext cx="5499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50" idx="6"/>
            <a:endCxn id="151" idx="1"/>
          </p:cNvCxnSpPr>
          <p:nvPr/>
        </p:nvCxnSpPr>
        <p:spPr>
          <a:xfrm>
            <a:off x="3203241" y="2560800"/>
            <a:ext cx="549899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stCxn id="148" idx="5"/>
            <a:endCxn id="149" idx="2"/>
          </p:cNvCxnSpPr>
          <p:nvPr/>
        </p:nvCxnSpPr>
        <p:spPr>
          <a:xfrm>
            <a:off x="2064288" y="3291336"/>
            <a:ext cx="5499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>
            <a:stCxn id="149" idx="6"/>
            <a:endCxn id="151" idx="3"/>
          </p:cNvCxnSpPr>
          <p:nvPr/>
        </p:nvCxnSpPr>
        <p:spPr>
          <a:xfrm flipH="1" rot="10800000">
            <a:off x="3203241" y="3291336"/>
            <a:ext cx="549899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6" name="Shape 156"/>
          <p:cNvSpPr/>
          <p:nvPr/>
        </p:nvSpPr>
        <p:spPr>
          <a:xfrm>
            <a:off x="193375" y="2465400"/>
            <a:ext cx="8886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Client1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0850" y="2830675"/>
            <a:ext cx="8886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Server</a:t>
            </a:r>
          </a:p>
        </p:txBody>
      </p:sp>
      <p:sp>
        <p:nvSpPr>
          <p:cNvPr id="158" name="Shape 158"/>
          <p:cNvSpPr/>
          <p:nvPr/>
        </p:nvSpPr>
        <p:spPr>
          <a:xfrm>
            <a:off x="1524425" y="1953087"/>
            <a:ext cx="5892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Bro</a:t>
            </a:r>
          </a:p>
        </p:txBody>
      </p:sp>
      <p:sp>
        <p:nvSpPr>
          <p:cNvPr id="159" name="Shape 159"/>
          <p:cNvSpPr/>
          <p:nvPr/>
        </p:nvSpPr>
        <p:spPr>
          <a:xfrm>
            <a:off x="2631487" y="1379075"/>
            <a:ext cx="10782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Controller</a:t>
            </a:r>
          </a:p>
        </p:txBody>
      </p:sp>
      <p:cxnSp>
        <p:nvCxnSpPr>
          <p:cNvPr id="160" name="Shape 160"/>
          <p:cNvCxnSpPr>
            <a:stCxn id="158" idx="3"/>
            <a:endCxn id="150" idx="1"/>
          </p:cNvCxnSpPr>
          <p:nvPr/>
        </p:nvCxnSpPr>
        <p:spPr>
          <a:xfrm>
            <a:off x="2113625" y="2222937"/>
            <a:ext cx="5868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>
            <a:stCxn id="156" idx="3"/>
            <a:endCxn id="148" idx="2"/>
          </p:cNvCxnSpPr>
          <p:nvPr/>
        </p:nvCxnSpPr>
        <p:spPr>
          <a:xfrm>
            <a:off x="1081975" y="2735250"/>
            <a:ext cx="4794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stCxn id="151" idx="6"/>
            <a:endCxn id="157" idx="1"/>
          </p:cNvCxnSpPr>
          <p:nvPr/>
        </p:nvCxnSpPr>
        <p:spPr>
          <a:xfrm>
            <a:off x="4255928" y="3100523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stCxn id="159" idx="2"/>
            <a:endCxn id="148" idx="0"/>
          </p:cNvCxnSpPr>
          <p:nvPr/>
        </p:nvCxnSpPr>
        <p:spPr>
          <a:xfrm flipH="1">
            <a:off x="1855987" y="1918775"/>
            <a:ext cx="13146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>
            <a:stCxn id="159" idx="2"/>
            <a:endCxn id="150" idx="0"/>
          </p:cNvCxnSpPr>
          <p:nvPr/>
        </p:nvCxnSpPr>
        <p:spPr>
          <a:xfrm flipH="1">
            <a:off x="2908687" y="1918775"/>
            <a:ext cx="2619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>
            <a:stCxn id="159" idx="2"/>
            <a:endCxn id="149" idx="0"/>
          </p:cNvCxnSpPr>
          <p:nvPr/>
        </p:nvCxnSpPr>
        <p:spPr>
          <a:xfrm flipH="1">
            <a:off x="2908687" y="1918775"/>
            <a:ext cx="261900" cy="14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>
            <a:stCxn id="159" idx="2"/>
            <a:endCxn id="151" idx="0"/>
          </p:cNvCxnSpPr>
          <p:nvPr/>
        </p:nvCxnSpPr>
        <p:spPr>
          <a:xfrm>
            <a:off x="3170587" y="1918775"/>
            <a:ext cx="7908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 txBox="1"/>
          <p:nvPr/>
        </p:nvSpPr>
        <p:spPr>
          <a:xfrm>
            <a:off x="6118975" y="1206937"/>
            <a:ext cx="4892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Step one: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/>
              <a:t>    IDE writes MapleApp and Bro programs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118975" y="2085000"/>
            <a:ext cx="59769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Step two: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    IDE deploys programs </a:t>
            </a:r>
            <a:r>
              <a:rPr b="1" lang="en-US" sz="1800">
                <a:solidFill>
                  <a:srgbClr val="FF0000"/>
                </a:solidFill>
              </a:rPr>
              <a:t>one click away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118975" y="3116312"/>
            <a:ext cx="4892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Step three: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    Start an HTTP server at the Server</a:t>
            </a:r>
          </a:p>
        </p:txBody>
      </p:sp>
      <p:sp>
        <p:nvSpPr>
          <p:cNvPr id="170" name="Shape 170"/>
          <p:cNvSpPr/>
          <p:nvPr/>
        </p:nvSpPr>
        <p:spPr>
          <a:xfrm>
            <a:off x="209300" y="3370375"/>
            <a:ext cx="8886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Client2</a:t>
            </a:r>
          </a:p>
        </p:txBody>
      </p:sp>
      <p:cxnSp>
        <p:nvCxnSpPr>
          <p:cNvPr id="171" name="Shape 171"/>
          <p:cNvCxnSpPr>
            <a:stCxn id="170" idx="3"/>
            <a:endCxn id="148" idx="2"/>
          </p:cNvCxnSpPr>
          <p:nvPr/>
        </p:nvCxnSpPr>
        <p:spPr>
          <a:xfrm flipH="1" rot="10800000">
            <a:off x="1097900" y="3100525"/>
            <a:ext cx="4635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 txBox="1"/>
          <p:nvPr/>
        </p:nvSpPr>
        <p:spPr>
          <a:xfrm>
            <a:off x="6118975" y="4102225"/>
            <a:ext cx="5907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Step four: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    Client1 sends a request for a </a:t>
            </a:r>
            <a:r>
              <a:rPr b="1" lang="en-US" sz="1800">
                <a:solidFill>
                  <a:srgbClr val="FF0000"/>
                </a:solidFill>
              </a:rPr>
              <a:t>txt</a:t>
            </a:r>
            <a:r>
              <a:rPr b="1" lang="en-US" sz="1800"/>
              <a:t> file at the Server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118975" y="5025700"/>
            <a:ext cx="61782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Step five: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    Client2 sends a request for an </a:t>
            </a:r>
            <a:r>
              <a:rPr b="1" lang="en-US" sz="1800">
                <a:solidFill>
                  <a:srgbClr val="FF0000"/>
                </a:solidFill>
              </a:rPr>
              <a:t>mp4</a:t>
            </a:r>
            <a:r>
              <a:rPr b="1" lang="en-US" sz="1800"/>
              <a:t> file at the Server</a:t>
            </a:r>
          </a:p>
        </p:txBody>
      </p:sp>
      <p:sp>
        <p:nvSpPr>
          <p:cNvPr id="174" name="Shape 174"/>
          <p:cNvSpPr/>
          <p:nvPr/>
        </p:nvSpPr>
        <p:spPr>
          <a:xfrm>
            <a:off x="4344600" y="1004100"/>
            <a:ext cx="1552800" cy="460800"/>
          </a:xfrm>
          <a:prstGeom prst="snip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MapleApp.java</a:t>
            </a:r>
          </a:p>
        </p:txBody>
      </p:sp>
      <p:sp>
        <p:nvSpPr>
          <p:cNvPr id="175" name="Shape 175"/>
          <p:cNvSpPr/>
          <p:nvPr/>
        </p:nvSpPr>
        <p:spPr>
          <a:xfrm>
            <a:off x="532075" y="1004100"/>
            <a:ext cx="888600" cy="460800"/>
          </a:xfrm>
          <a:prstGeom prst="snip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http.bro</a:t>
            </a:r>
          </a:p>
        </p:txBody>
      </p:sp>
      <p:sp>
        <p:nvSpPr>
          <p:cNvPr id="176" name="Shape 176"/>
          <p:cNvSpPr/>
          <p:nvPr/>
        </p:nvSpPr>
        <p:spPr>
          <a:xfrm rot="5400000">
            <a:off x="812625" y="1541238"/>
            <a:ext cx="689999" cy="659700"/>
          </a:xfrm>
          <a:prstGeom prst="bentUpArrow">
            <a:avLst>
              <a:gd fmla="val 17909" name="adj1"/>
              <a:gd fmla="val 33535" name="adj2"/>
              <a:gd fmla="val 48484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flipH="1" rot="-5398059">
            <a:off x="4322505" y="1086299"/>
            <a:ext cx="531300" cy="1403400"/>
          </a:xfrm>
          <a:prstGeom prst="bentUpArrow">
            <a:avLst>
              <a:gd fmla="val 19959" name="adj1"/>
              <a:gd fmla="val 34620" name="adj2"/>
              <a:gd fmla="val 48674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33287" l="24643" r="26528" t="19408"/>
          <a:stretch/>
        </p:blipFill>
        <p:spPr>
          <a:xfrm>
            <a:off x="297975" y="4114666"/>
            <a:ext cx="2699373" cy="163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35620" l="27450" r="25673" t="20917"/>
          <a:stretch/>
        </p:blipFill>
        <p:spPr>
          <a:xfrm>
            <a:off x="1389387" y="4370762"/>
            <a:ext cx="3038525" cy="176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1733075" y="1384537"/>
            <a:ext cx="721800" cy="46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 b="43225" l="25716" r="29698" t="19417"/>
          <a:stretch/>
        </p:blipFill>
        <p:spPr>
          <a:xfrm>
            <a:off x="174848" y="4100825"/>
            <a:ext cx="3038526" cy="159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50" y="4021899"/>
            <a:ext cx="4892400" cy="280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5499" y="4714250"/>
            <a:ext cx="2931473" cy="21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6048000" y="5749150"/>
            <a:ext cx="4131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Choose paths based on </a:t>
            </a:r>
            <a:r>
              <a:rPr b="1" lang="en-US" sz="2400">
                <a:solidFill>
                  <a:srgbClr val="FF0000"/>
                </a:solidFill>
              </a:rPr>
              <a:t>L7</a:t>
            </a:r>
            <a:r>
              <a:rPr b="1" lang="en-US" sz="2400"/>
              <a:t> information (file type)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561375" y="596525"/>
            <a:ext cx="2783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Update data store, </a:t>
            </a:r>
            <a:r>
              <a:rPr lang="en-US">
                <a:solidFill>
                  <a:srgbClr val="FF0000"/>
                </a:solidFill>
              </a:rPr>
              <a:t>FAST</a:t>
            </a:r>
            <a:r>
              <a:rPr lang="en-US"/>
              <a:t> re-executes the MapleApp.java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52403" y="188190"/>
            <a:ext cx="11959800" cy="68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600" u="sng"/>
              <a:t>Summary 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191300" y="1701200"/>
            <a:ext cx="10418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Char char="➔"/>
            </a:pPr>
            <a:r>
              <a:rPr lang="en-US" sz="2200">
                <a:solidFill>
                  <a:srgbClr val="FF0000"/>
                </a:solidFill>
              </a:rPr>
              <a:t> Web IDE</a:t>
            </a:r>
            <a:r>
              <a:rPr lang="en-US" sz="2200"/>
              <a:t> simplifies SDN programming, automatically deploying the programs, integrating different views (programs, topology, routes)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96500" y="1080000"/>
            <a:ext cx="5089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Complex, manual programming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96500" y="2618600"/>
            <a:ext cx="5855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Low level, limited programming model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96500" y="4071500"/>
            <a:ext cx="8761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Complex data consistency management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191300" y="3095600"/>
            <a:ext cx="10418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-US" sz="2200">
                <a:solidFill>
                  <a:srgbClr val="FF0000"/>
                </a:solidFill>
              </a:rPr>
              <a:t>Maple </a:t>
            </a:r>
            <a:r>
              <a:rPr lang="en-US" sz="2200"/>
              <a:t>provides high-level, </a:t>
            </a:r>
            <a:r>
              <a:rPr lang="en-US" sz="2200">
                <a:solidFill>
                  <a:schemeClr val="dk1"/>
                </a:solidFill>
              </a:rPr>
              <a:t>per-packet, </a:t>
            </a:r>
            <a:r>
              <a:rPr lang="en-US" sz="2200"/>
              <a:t>south-bound agnostic, cross-layer (L2-L7) programming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91300" y="4548500"/>
            <a:ext cx="10418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-US" sz="2200">
                <a:solidFill>
                  <a:srgbClr val="FF0000"/>
                </a:solidFill>
              </a:rPr>
              <a:t>FAST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/>
              <a:t>automatically tracks execution dependencies, re-executing functions when dependencies 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905000" y="561975"/>
            <a:ext cx="8588375" cy="769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60217" y="2713398"/>
            <a:ext cx="9157854" cy="158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clear how others may try our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Slides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905000" y="561975"/>
            <a:ext cx="85884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Realizing Super Simple SDN Programming using OpenFlow, Bro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60217" y="2713398"/>
            <a:ext cx="91578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TODO: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network, label what each component does; show the overall workflow, including 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writes program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 to go beyond OF L2-4, to support L7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RESTCONF/YANG Data Store to achieve shared data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