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4" r:id="rId2"/>
    <p:sldId id="267" r:id="rId3"/>
    <p:sldId id="287" r:id="rId4"/>
    <p:sldId id="282" r:id="rId5"/>
    <p:sldId id="288" r:id="rId6"/>
    <p:sldId id="289" r:id="rId7"/>
    <p:sldId id="280" r:id="rId8"/>
    <p:sldId id="274" r:id="rId9"/>
    <p:sldId id="285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9" autoAdjust="0"/>
    <p:restoredTop sz="94660"/>
  </p:normalViewPr>
  <p:slideViewPr>
    <p:cSldViewPr snapToGrid="0">
      <p:cViewPr>
        <p:scale>
          <a:sx n="93" d="100"/>
          <a:sy n="93" d="100"/>
        </p:scale>
        <p:origin x="45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8D7B40-71F4-6643-BBA7-6F15D4C62CFC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762CC-B174-924F-A959-17F24BE6EF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161D77-DA42-0E4D-AA32-C2E1181A13B7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FD1460-5F4F-0E42-AF5B-94DBB77DF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relatively low rate, unreliable, nodes are highly mobile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C92CC8-7E75-864B-BC8A-CDD76A5E7CA1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C7E5A75-3EF9-7747-9D80-673BA4C4F15A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F2E0ADF8-235E-9A44-87BD-4FEC64F16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C439535-8C4F-4F49-893D-CCB17B0EBA3E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7BB60F1-28A3-0B41-BF7D-B1AB56043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4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E53A1AE-7E0A-CA42-A0FB-63A86C67CBA8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865A7EB-88F0-1545-95AB-82D607997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B2AAE7C-0E1A-6C47-9D98-5FC613114C8D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F1AC07B-22BE-8C44-A002-888334F7F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4D3AADE-735B-2F46-BE6C-5B2C3C25B9B2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5B23028-33B3-B845-BF81-0F19DDDBB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6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60DA9F1-D02C-0B4E-9374-37463F5FD456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72520EB-86FB-704E-9FBD-53E8D7F548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9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6F0FB61-C0D9-7245-AAD8-459E0B78ACD8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A39BFE7-142A-DF4A-A870-6D222D291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6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5C8D778-78AE-E04D-968F-081191FECE63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6C58F7A-ED39-EC40-8DA9-B9F594DD6D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32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F6E5D0B-0D5B-024B-8EE5-6984418D4C73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F417635-7272-B84C-8769-02739F181D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27E6482-7686-E94A-B175-7FCD7F301556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1B7778C-3345-0043-9CF0-A27400531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46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CD37D3C-2CEF-194E-8299-3A4002E27B08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16B1309-C649-F949-A0CD-F0FD96CB9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A591AD-CDA5-C742-A1D1-E131DEE42C17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B0F459D-EABA-3F46-A2AA-D728155DF0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altLang="en-US" sz="3200" b="1" u="sng" dirty="0" smtClean="0"/>
              <a:t>Problem</a:t>
            </a:r>
            <a:endParaRPr lang="en-US" alt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2945"/>
            <a:ext cx="11242965" cy="5124018"/>
          </a:xfrm>
        </p:spPr>
        <p:txBody>
          <a:bodyPr/>
          <a:lstStyle/>
          <a:p>
            <a:r>
              <a:rPr lang="en-US" sz="2400" dirty="0" smtClean="0"/>
              <a:t>Super computing can benefit from super efficient and super flexible infrastructures</a:t>
            </a:r>
          </a:p>
          <a:p>
            <a:r>
              <a:rPr lang="en-US" sz="2400" dirty="0" smtClean="0"/>
              <a:t>Traditional networks are not flexible, leading to inefficient network resources usage</a:t>
            </a:r>
          </a:p>
          <a:p>
            <a:r>
              <a:rPr lang="en-US" sz="2400" dirty="0" smtClean="0"/>
              <a:t>Emergence of SDN promises super efficient and flexible networks but current SDN control programming systems are low level, limited (machine code age</a:t>
            </a:r>
            <a:r>
              <a:rPr lang="mr-IN" sz="2400" dirty="0" smtClean="0"/>
              <a:t>…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88700"/>
              </p:ext>
            </p:extLst>
          </p:nvPr>
        </p:nvGraphicFramePr>
        <p:xfrm>
          <a:off x="1505527" y="2928692"/>
          <a:ext cx="9661237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8909"/>
                <a:gridCol w="51123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SDN programmer manually</a:t>
                      </a:r>
                      <a:r>
                        <a:rPr lang="en-US" baseline="0" dirty="0" smtClean="0"/>
                        <a:t> generates </a:t>
                      </a:r>
                      <a:r>
                        <a:rPr lang="en-US" baseline="0" dirty="0" err="1" smtClean="0"/>
                        <a:t>OpenFlow</a:t>
                      </a:r>
                      <a:r>
                        <a:rPr lang="en-US" baseline="0" dirty="0" smtClean="0"/>
                        <a:t>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OpenFlow</a:t>
                      </a:r>
                      <a:r>
                        <a:rPr lang="en-US" dirty="0" smtClean="0"/>
                        <a:t> is a low level, complex computation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model: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it does not</a:t>
                      </a:r>
                      <a:r>
                        <a:rPr lang="en-US" baseline="0" dirty="0" smtClean="0"/>
                        <a:t> even support logic negation, and hence needs priority to simulate logic negation, it supports only layer 2 to layer 4, but many decisions may depend on higher layers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SDN programmer uses </a:t>
                      </a:r>
                      <a:r>
                        <a:rPr lang="en-US" i="1" dirty="0" smtClean="0"/>
                        <a:t>incremental programming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Complex manual tracking of execution dependency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cleanup, re-execute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[TODO: Add more]</a:t>
                      </a:r>
                      <a:r>
                        <a:rPr lang="mr-IN" dirty="0" smtClean="0"/>
                        <a:t>…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3" y="188190"/>
            <a:ext cx="11959650" cy="688975"/>
          </a:xfrm>
        </p:spPr>
        <p:txBody>
          <a:bodyPr/>
          <a:lstStyle/>
          <a:p>
            <a:pPr algn="ctr" eaLnBrk="1" hangingPunct="1"/>
            <a:r>
              <a:rPr lang="en-US" altLang="en-US" sz="3600" b="1" u="sng" dirty="0"/>
              <a:t>Toward Super SDN </a:t>
            </a:r>
            <a:r>
              <a:rPr lang="en-US" altLang="en-US" sz="3600" b="1" u="sng" dirty="0" smtClean="0"/>
              <a:t>Programming: New </a:t>
            </a:r>
            <a:r>
              <a:rPr lang="en-US" altLang="en-US" sz="3600" b="1" u="sng" dirty="0" smtClean="0"/>
              <a:t>SDN Programming Tools</a:t>
            </a:r>
            <a:endParaRPr lang="en-US" altLang="en-US" sz="3600" b="1" i="1" u="sng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61988" y="915988"/>
            <a:ext cx="10975975" cy="4492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400"/>
              <a:t>Powerful state of the art, generic tools to substantially simplify SDN programming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65163" y="2320925"/>
            <a:ext cx="5138737" cy="15696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charset="0"/>
              </a:rPr>
              <a:t>Before (low </a:t>
            </a:r>
            <a:r>
              <a:rPr lang="en-US" altLang="en-US" sz="1600" dirty="0" smtClean="0">
                <a:latin typeface="Arial" charset="0"/>
              </a:rPr>
              <a:t>level, limited programming model)</a:t>
            </a:r>
            <a:endParaRPr lang="en-US" altLang="en-US" sz="1600" dirty="0"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 dirty="0">
                <a:latin typeface="Arial" charset="0"/>
              </a:rPr>
              <a:t>Low-level, </a:t>
            </a:r>
            <a:r>
              <a:rPr lang="en-US" altLang="en-US" sz="1600" dirty="0" smtClean="0">
                <a:latin typeface="Arial" charset="0"/>
              </a:rPr>
              <a:t>complex, limited (L2-L4) </a:t>
            </a:r>
            <a:r>
              <a:rPr lang="en-US" altLang="en-US" sz="1600" dirty="0" err="1">
                <a:latin typeface="Arial" charset="0"/>
              </a:rPr>
              <a:t>OpenFlow</a:t>
            </a:r>
            <a:r>
              <a:rPr lang="en-US" altLang="en-US" sz="1600" dirty="0">
                <a:latin typeface="Arial" charset="0"/>
              </a:rPr>
              <a:t> rule </a:t>
            </a:r>
            <a:r>
              <a:rPr lang="en-US" altLang="en-US" sz="1600" dirty="0" smtClean="0">
                <a:latin typeface="Arial" charset="0"/>
              </a:rPr>
              <a:t>programming</a:t>
            </a:r>
            <a:endParaRPr lang="en-US" altLang="en-US" sz="1600" dirty="0"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 dirty="0">
                <a:latin typeface="Arial" charset="0"/>
              </a:rPr>
              <a:t>Programmer can define only at flow level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 dirty="0">
                <a:latin typeface="Arial" charset="0"/>
              </a:rPr>
              <a:t>Specific access control allowing only hosts partition</a:t>
            </a:r>
            <a:br>
              <a:rPr lang="en-US" altLang="en-US" sz="1600" dirty="0">
                <a:latin typeface="Arial" charset="0"/>
              </a:rPr>
            </a:br>
            <a:endParaRPr lang="en-US" altLang="en-US" sz="160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9875" y="2305050"/>
            <a:ext cx="5270500" cy="15696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Maple programming (</a:t>
            </a:r>
            <a:r>
              <a:rPr lang="en-US" altLang="en-US" sz="1600" dirty="0" smtClean="0">
                <a:solidFill>
                  <a:srgbClr val="FF0000"/>
                </a:solidFill>
              </a:rPr>
              <a:t>high-level, all-layer </a:t>
            </a:r>
            <a:r>
              <a:rPr lang="en-US" altLang="en-US" sz="1600" dirty="0">
                <a:solidFill>
                  <a:srgbClr val="FF0000"/>
                </a:solidFill>
              </a:rPr>
              <a:t>programming)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High-level, completely south-bound agnostic, cross-layer </a:t>
            </a:r>
            <a:r>
              <a:rPr lang="en-US" altLang="en-US" sz="1600" dirty="0" smtClean="0"/>
              <a:t>(</a:t>
            </a:r>
            <a:r>
              <a:rPr lang="en-US" altLang="en-US" sz="1600" dirty="0" smtClean="0"/>
              <a:t>L2-L7) </a:t>
            </a:r>
            <a:r>
              <a:rPr lang="en-US" altLang="en-US" sz="1600" dirty="0" smtClean="0"/>
              <a:t>programming</a:t>
            </a:r>
            <a:endParaRPr lang="en-US" altLang="en-US" sz="160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Programmer sees (logically) each and every packet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Integrated access control supporting per-user or role based programming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867400" y="2616200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9875" y="3878263"/>
            <a:ext cx="5270500" cy="1076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FAST (automation function store)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Automatic execution dependency tracking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Automatic cleanup, re-execution (intent ++)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Host generic network functions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88" y="3903663"/>
            <a:ext cx="5138737" cy="1076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Before (raw data store)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Complex, manual tracking of execution dependency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Manual cleanup, re-execute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Designed directly on raw data store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67400" y="4322763"/>
            <a:ext cx="75565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988" y="4964113"/>
            <a:ext cx="11228387" cy="3397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/>
              <a:t>Data Store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5163" y="1458913"/>
            <a:ext cx="5138737" cy="83026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Before (manual programming)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Complex, manual maven programming</a:t>
            </a:r>
            <a:br>
              <a:rPr lang="en-US" altLang="en-US" sz="1600">
                <a:latin typeface="Arial" charset="0"/>
              </a:rPr>
            </a:br>
            <a:endParaRPr lang="en-US" altLang="en-US" sz="16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9875" y="1443038"/>
            <a:ext cx="5270500" cy="8318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Web IDE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Web-based automatic generation of projects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Programmer focuses only on key aspect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867400" y="1754188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grpSp>
        <p:nvGrpSpPr>
          <p:cNvPr id="37901" name="Group 15"/>
          <p:cNvGrpSpPr>
            <a:grpSpLocks/>
          </p:cNvGrpSpPr>
          <p:nvPr/>
        </p:nvGrpSpPr>
        <p:grpSpPr bwMode="auto">
          <a:xfrm>
            <a:off x="3536950" y="5303838"/>
            <a:ext cx="3033713" cy="881062"/>
            <a:chOff x="2168687" y="4216547"/>
            <a:chExt cx="3548117" cy="1321531"/>
          </a:xfrm>
        </p:grpSpPr>
        <p:cxnSp>
          <p:nvCxnSpPr>
            <p:cNvPr id="37909" name="Straight Arrow Connector 16"/>
            <p:cNvCxnSpPr>
              <a:cxnSpLocks noChangeShapeType="1"/>
            </p:cNvCxnSpPr>
            <p:nvPr/>
          </p:nvCxnSpPr>
          <p:spPr bwMode="auto">
            <a:xfrm flipH="1" flipV="1">
              <a:off x="2168687" y="4272199"/>
              <a:ext cx="1768982" cy="12658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Straight Arrow Connector 17"/>
            <p:cNvCxnSpPr>
              <a:cxnSpLocks noChangeShapeType="1"/>
            </p:cNvCxnSpPr>
            <p:nvPr/>
          </p:nvCxnSpPr>
          <p:spPr bwMode="auto">
            <a:xfrm flipH="1" flipV="1">
              <a:off x="2168687" y="4216547"/>
              <a:ext cx="3548117" cy="13215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902" name="Group 18"/>
          <p:cNvGrpSpPr>
            <a:grpSpLocks/>
          </p:cNvGrpSpPr>
          <p:nvPr/>
        </p:nvGrpSpPr>
        <p:grpSpPr bwMode="auto">
          <a:xfrm>
            <a:off x="5091113" y="5303838"/>
            <a:ext cx="3836987" cy="922337"/>
            <a:chOff x="4236080" y="4656501"/>
            <a:chExt cx="3837507" cy="922579"/>
          </a:xfrm>
        </p:grpSpPr>
        <p:cxnSp>
          <p:nvCxnSpPr>
            <p:cNvPr id="37907" name="Straight Arrow Connector 19"/>
            <p:cNvCxnSpPr>
              <a:cxnSpLocks noChangeShapeType="1"/>
            </p:cNvCxnSpPr>
            <p:nvPr/>
          </p:nvCxnSpPr>
          <p:spPr bwMode="auto">
            <a:xfrm flipH="1">
              <a:off x="4236080" y="4692891"/>
              <a:ext cx="3837507" cy="845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5856946" y="4656501"/>
              <a:ext cx="2216641" cy="9225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7903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6175375"/>
            <a:ext cx="1444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6184900"/>
            <a:ext cx="1446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63575" y="5317403"/>
            <a:ext cx="2873375" cy="83026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Before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Ad hoc flow rule installation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29700" y="5302250"/>
            <a:ext cx="2873375" cy="8318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FAST Schedule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Consistent, optimized flow-mod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altLang="en-US" sz="3200" b="1" u="sng" dirty="0" smtClean="0"/>
              <a:t>The Super Simple SDN Programming Model</a:t>
            </a:r>
            <a:endParaRPr lang="en-US" altLang="en-US" sz="2800" b="1" u="sng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06902" y="1696316"/>
            <a:ext cx="4051300" cy="2647950"/>
            <a:chOff x="5308600" y="4744155"/>
            <a:chExt cx="2720621" cy="1471812"/>
          </a:xfrm>
        </p:grpSpPr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00" y="4744155"/>
              <a:ext cx="2720621" cy="147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49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5"/>
            <p:cNvCxnSpPr>
              <a:cxnSpLocks noChangeShapeType="1"/>
            </p:cNvCxnSpPr>
            <p:nvPr/>
          </p:nvCxnSpPr>
          <p:spPr bwMode="auto">
            <a:xfrm>
              <a:off x="5308600" y="4744155"/>
              <a:ext cx="378177" cy="251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Freeform 7"/>
            <p:cNvSpPr/>
            <p:nvPr/>
          </p:nvSpPr>
          <p:spPr>
            <a:xfrm>
              <a:off x="5687056" y="5039753"/>
              <a:ext cx="1706785" cy="959148"/>
            </a:xfrm>
            <a:custGeom>
              <a:avLst/>
              <a:gdLst>
                <a:gd name="connsiteX0" fmla="*/ 0 w 1707444"/>
                <a:gd name="connsiteY0" fmla="*/ 0 h 959556"/>
                <a:gd name="connsiteX1" fmla="*/ 324555 w 1707444"/>
                <a:gd name="connsiteY1" fmla="*/ 395111 h 959556"/>
                <a:gd name="connsiteX2" fmla="*/ 1270000 w 1707444"/>
                <a:gd name="connsiteY2" fmla="*/ 522111 h 959556"/>
                <a:gd name="connsiteX3" fmla="*/ 1707444 w 1707444"/>
                <a:gd name="connsiteY3" fmla="*/ 959556 h 9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444" h="959556">
                  <a:moveTo>
                    <a:pt x="0" y="0"/>
                  </a:moveTo>
                  <a:cubicBezTo>
                    <a:pt x="56444" y="154046"/>
                    <a:pt x="112888" y="308093"/>
                    <a:pt x="324555" y="395111"/>
                  </a:cubicBezTo>
                  <a:cubicBezTo>
                    <a:pt x="536222" y="482130"/>
                    <a:pt x="1039519" y="428037"/>
                    <a:pt x="1270000" y="522111"/>
                  </a:cubicBezTo>
                  <a:cubicBezTo>
                    <a:pt x="1500481" y="616185"/>
                    <a:pt x="1707444" y="959556"/>
                    <a:pt x="1707444" y="959556"/>
                  </a:cubicBezTo>
                </a:path>
              </a:pathLst>
            </a:custGeom>
            <a:ln w="28575" cmpd="sng">
              <a:solidFill>
                <a:srgbClr val="4F81BD"/>
              </a:solidFill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24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5964" y="1274041"/>
            <a:ext cx="200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Consider</a:t>
            </a:r>
            <a:br>
              <a:rPr lang="en-US" altLang="en-US" sz="2400">
                <a:latin typeface="Arial" charset="0"/>
              </a:rPr>
            </a:br>
            <a:r>
              <a:rPr lang="en-US" altLang="en-US" sz="2400">
                <a:latin typeface="Arial" charset="0"/>
              </a:rPr>
              <a:t>each pkt</a:t>
            </a:r>
            <a:br>
              <a:rPr lang="en-US" altLang="en-US" sz="2400">
                <a:latin typeface="Arial" charset="0"/>
              </a:rPr>
            </a:br>
            <a:r>
              <a:rPr lang="en-US" altLang="en-US" sz="2400">
                <a:latin typeface="Arial" charset="0"/>
              </a:rPr>
              <a:t>as a </a:t>
            </a: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request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58201" y="1531506"/>
            <a:ext cx="4648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Network as a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single virtual server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58201" y="3145193"/>
            <a:ext cx="53410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Network functions (</a:t>
            </a:r>
            <a:r>
              <a:rPr lang="en-US" altLang="en-US" sz="2000" b="1" i="1" dirty="0">
                <a:solidFill>
                  <a:srgbClr val="C00000"/>
                </a:solidFill>
                <a:latin typeface="Arial" charset="0"/>
              </a:rPr>
              <a:t>logically</a:t>
            </a:r>
            <a:r>
              <a:rPr lang="en-US" altLang="en-US" sz="2000" dirty="0">
                <a:latin typeface="Arial" charset="0"/>
              </a:rPr>
              <a:t>)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invoked on each new </a:t>
            </a:r>
            <a:r>
              <a:rPr lang="en-US" altLang="en-US" sz="2000" dirty="0" err="1">
                <a:solidFill>
                  <a:srgbClr val="FF0000"/>
                </a:solidFill>
                <a:latin typeface="Arial" charset="0"/>
              </a:rPr>
              <a:t>pkt</a:t>
            </a:r>
            <a:r>
              <a:rPr lang="en-US" altLang="en-US" sz="2000" dirty="0">
                <a:latin typeface="Arial" charset="0"/>
              </a:rPr>
              <a:t>, returning how net handles that request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8201" y="2184392"/>
            <a:ext cx="578441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Network functions expressed in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general purpose language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58201" y="6100794"/>
            <a:ext cx="6297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Realization of return is opaque</a:t>
            </a:r>
            <a:r>
              <a:rPr lang="en-US" altLang="en-US" sz="2000" dirty="0">
                <a:latin typeface="Arial" charset="0"/>
              </a:rPr>
              <a:t>, </a:t>
            </a:r>
            <a:r>
              <a:rPr lang="en-US" altLang="en-US" sz="2000" dirty="0" smtClean="0">
                <a:latin typeface="Arial" charset="0"/>
              </a:rPr>
              <a:t>by </a:t>
            </a:r>
            <a:r>
              <a:rPr lang="en-US" altLang="en-US" sz="2000" dirty="0">
                <a:latin typeface="Arial" charset="0"/>
              </a:rPr>
              <a:t>system</a:t>
            </a:r>
            <a:endParaRPr lang="en-US" alt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75592" y="4413632"/>
            <a:ext cx="5178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Network </a:t>
            </a:r>
            <a:r>
              <a:rPr lang="en-US" altLang="en-US" sz="2000" dirty="0" smtClean="0">
                <a:latin typeface="Arial" charset="0"/>
              </a:rPr>
              <a:t>decision can depend on L2 to</a:t>
            </a:r>
            <a:r>
              <a:rPr lang="en-US" altLang="en-US" sz="2000" dirty="0" smtClean="0">
                <a:solidFill>
                  <a:srgbClr val="FF0000"/>
                </a:solidFill>
                <a:latin typeface="Arial" charset="0"/>
              </a:rPr>
              <a:t> L7</a:t>
            </a:r>
            <a:endParaRPr lang="en-US" alt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175592" y="5186368"/>
            <a:ext cx="54622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Network </a:t>
            </a:r>
            <a:r>
              <a:rPr lang="en-US" altLang="en-US" sz="2000" dirty="0" smtClean="0">
                <a:latin typeface="Arial" charset="0"/>
              </a:rPr>
              <a:t>decision is lambda decision, not </a:t>
            </a:r>
            <a:r>
              <a:rPr lang="en-US" altLang="en-US" sz="2000" smtClean="0">
                <a:latin typeface="Arial" charset="0"/>
              </a:rPr>
              <a:t>incremental decision</a:t>
            </a:r>
            <a:endParaRPr lang="en-US" altLang="en-US" sz="20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4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2"/>
          <p:cNvSpPr>
            <a:spLocks noGrp="1"/>
          </p:cNvSpPr>
          <p:nvPr>
            <p:ph type="title"/>
          </p:nvPr>
        </p:nvSpPr>
        <p:spPr>
          <a:xfrm>
            <a:off x="290946" y="164162"/>
            <a:ext cx="9157854" cy="1581511"/>
          </a:xfrm>
        </p:spPr>
        <p:txBody>
          <a:bodyPr/>
          <a:lstStyle/>
          <a:p>
            <a:r>
              <a:rPr lang="en-US" altLang="en-US" sz="3200" dirty="0" smtClean="0"/>
              <a:t>TODO: </a:t>
            </a:r>
            <a:br>
              <a:rPr lang="en-US" altLang="en-US" sz="3200" dirty="0" smtClean="0"/>
            </a:br>
            <a:r>
              <a:rPr lang="en-US" altLang="en-US" sz="3200" dirty="0" smtClean="0"/>
              <a:t>- </a:t>
            </a:r>
            <a:r>
              <a:rPr lang="en-US" altLang="en-US" sz="3200" dirty="0" smtClean="0"/>
              <a:t>Change to Final Program</a:t>
            </a:r>
            <a:br>
              <a:rPr lang="en-US" altLang="en-US" sz="3200" dirty="0" smtClean="0"/>
            </a:br>
            <a:r>
              <a:rPr lang="en-US" altLang="en-US" sz="3200" dirty="0" smtClean="0"/>
              <a:t>- Highlight key features, e.g., per-packet,</a:t>
            </a:r>
            <a:br>
              <a:rPr lang="en-US" altLang="en-US" sz="3200" dirty="0" smtClean="0"/>
            </a:br>
            <a:r>
              <a:rPr lang="en-US" altLang="en-US" sz="3200" dirty="0" smtClean="0"/>
              <a:t>   cross layer (L7), meta control, </a:t>
            </a:r>
            <a:r>
              <a:rPr lang="mr-IN" altLang="en-US" sz="3200" dirty="0" smtClean="0"/>
              <a:t>…</a:t>
            </a:r>
            <a:endParaRPr lang="en-US" altLang="en-US" sz="3200" dirty="0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2014538" y="2073275"/>
            <a:ext cx="8391525" cy="4295775"/>
          </a:xfrm>
          <a:prstGeom prst="rect">
            <a:avLst/>
          </a:prstGeom>
          <a:noFill/>
          <a:ln w="127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b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209550" algn="l"/>
              </a:tabLst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void 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f(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Packet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p)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solidFill>
                  <a:srgbClr val="FFFFFF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if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( !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permit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</a:t>
            </a:r>
            <a:r>
              <a:rPr lang="en-US" altLang="en-US" sz="1600">
                <a:solidFill>
                  <a:srgbClr val="786DC4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) ) p.route = null;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else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EndpointProp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sedp =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hostTable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(p.ip.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ipSrc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EndpointProp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dedp =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hostTable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(p.ip.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ipDst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int          rate = p.te.</a:t>
            </a:r>
            <a:r>
              <a:rPr lang="en-US" altLang="en-US" sz="1600" b="1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vRate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(); // custom protocol</a:t>
            </a:r>
            <a:b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</a:br>
            <a:endParaRPr lang="en-US" altLang="en-US" sz="1600">
              <a:latin typeface="Menlo Regular" charset="0"/>
              <a:ea typeface="Menlo Regular" charset="0"/>
              <a:cs typeface="Menlo Regular" charset="0"/>
              <a:sym typeface="Menlo Regular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QoSRoute qr = routingAlg(sedp, dedp, rate);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p.route = qr.route; p.vrate = qr.rate;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endParaRPr lang="en-US" altLang="en-US" sz="1600">
              <a:latin typeface="Menlo Regular" charset="0"/>
              <a:ea typeface="Menlo Regular" charset="0"/>
              <a:cs typeface="Menlo Regular" charset="0"/>
              <a:sym typeface="Menlo Regular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QoSRoute routingAlg(EndpointProp s, EndpointProp d, int r)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if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( allowedRate(s, d) &lt; r )        // authorization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 r = allowedRate(s, d);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return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QoSRouting(s, d, r);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705475" y="161925"/>
            <a:ext cx="1957388" cy="1016000"/>
          </a:xfrm>
          <a:prstGeom prst="wedgeRoundRectCallout">
            <a:avLst>
              <a:gd name="adj1" fmla="val -130290"/>
              <a:gd name="adj2" fmla="val 159955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Per-packet programming model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039100" y="1844675"/>
            <a:ext cx="2171700" cy="1016000"/>
          </a:xfrm>
          <a:prstGeom prst="wedgeRoundRectCallout">
            <a:avLst>
              <a:gd name="adj1" fmla="val -126121"/>
              <a:gd name="adj2" fmla="val 111755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Standard+Custom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protocols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120063" y="4100513"/>
            <a:ext cx="2171700" cy="1016000"/>
          </a:xfrm>
          <a:prstGeom prst="wedgeRoundRectCallout">
            <a:avLst>
              <a:gd name="adj1" fmla="val -78001"/>
              <a:gd name="adj2" fmla="val -29632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Meta header to control cross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2"/>
          <p:cNvSpPr>
            <a:spLocks noGrp="1"/>
          </p:cNvSpPr>
          <p:nvPr>
            <p:ph type="title"/>
          </p:nvPr>
        </p:nvSpPr>
        <p:spPr>
          <a:xfrm>
            <a:off x="1905000" y="561975"/>
            <a:ext cx="8588375" cy="769938"/>
          </a:xfrm>
        </p:spPr>
        <p:txBody>
          <a:bodyPr/>
          <a:lstStyle/>
          <a:p>
            <a:pPr algn="ctr"/>
            <a:r>
              <a:rPr lang="en-US" altLang="en-US" sz="2800" dirty="0" smtClean="0"/>
              <a:t>Demo: Realizing Super Simple SDN Programming using </a:t>
            </a:r>
            <a:r>
              <a:rPr lang="en-US" altLang="en-US" sz="2800" dirty="0" err="1" smtClean="0"/>
              <a:t>OpenFlow</a:t>
            </a:r>
            <a:r>
              <a:rPr lang="en-US" altLang="en-US" sz="2800" dirty="0" smtClean="0"/>
              <a:t>, Bro</a:t>
            </a:r>
            <a:endParaRPr lang="en-US" altLang="en-US" sz="2800" dirty="0"/>
          </a:p>
        </p:txBody>
      </p:sp>
      <p:sp>
        <p:nvSpPr>
          <p:cNvPr id="3" name="Title 2"/>
          <p:cNvSpPr txBox="1">
            <a:spLocks/>
          </p:cNvSpPr>
          <p:nvPr/>
        </p:nvSpPr>
        <p:spPr bwMode="auto">
          <a:xfrm>
            <a:off x="360218" y="2713398"/>
            <a:ext cx="9157854" cy="158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sz="3200" dirty="0" smtClean="0"/>
              <a:t>TODO: </a:t>
            </a:r>
            <a:br>
              <a:rPr lang="en-US" altLang="en-US" sz="3200" dirty="0" smtClean="0"/>
            </a:br>
            <a:r>
              <a:rPr lang="en-US" altLang="en-US" sz="3200" dirty="0" smtClean="0"/>
              <a:t>Draw network, label what each component does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85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787525" y="239713"/>
            <a:ext cx="8802688" cy="554037"/>
          </a:xfrm>
        </p:spPr>
        <p:txBody>
          <a:bodyPr/>
          <a:lstStyle/>
          <a:p>
            <a:r>
              <a:rPr lang="en-US" altLang="en-US" sz="2400"/>
              <a:t>High-level SDN Programming Abstraction: Function Store (Details; skip)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3375" y="1757363"/>
            <a:ext cx="3230563" cy="1077912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kern="0" baseline="-2500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" name="Document 3"/>
          <p:cNvSpPr/>
          <p:nvPr/>
        </p:nvSpPr>
        <p:spPr>
          <a:xfrm>
            <a:off x="1831273" y="1968150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38918" name="Shape 167"/>
          <p:cNvSpPr txBox="1">
            <a:spLocks/>
          </p:cNvSpPr>
          <p:nvPr/>
        </p:nvSpPr>
        <p:spPr bwMode="auto">
          <a:xfrm>
            <a:off x="5046663" y="1552575"/>
            <a:ext cx="5259387" cy="4645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1333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101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1143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1143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public void </a:t>
            </a: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QoSRouting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Ipv4Address src, </a:t>
            </a: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/>
            </a:r>
            <a:b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  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Ipv4Address dst, int requiredBw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srcNode, dstNode =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mapToNode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(src, dst);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topology =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readTopology()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endParaRPr lang="mr-IN" altLang="en-US" sz="1400" b="1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pq.add(srcNode);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while (!pq.isEmpty())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n = pq.pop();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if (bw_src(n) &lt; requiredBw)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return failure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if (n == dstNode)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return </a:t>
            </a:r>
            <a:r>
              <a:rPr lang="en-US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writeRoute</a:t>
            </a:r>
            <a:r>
              <a:rPr lang="mr-IN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en-US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src, dst, </a:t>
            </a:r>
            <a:r>
              <a:rPr lang="mr-IN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path)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for (e(n-&gt;m):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n.neighbors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if (min(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e.bw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, bw_src(n)) &gt; bw_src(m))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updateBw(m, min(e.bw, bw_src(n)));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return failure</a:t>
            </a:r>
            <a:r>
              <a:rPr lang="en-US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}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617663" y="3041650"/>
            <a:ext cx="3216275" cy="3155950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/>
          </a:bodyPr>
          <a:lstStyle/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Allow generic functions</a:t>
            </a:r>
          </a:p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Automatically track data dependency</a:t>
            </a:r>
          </a:p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Automatic clean up, reschedule,  and </a:t>
            </a:r>
            <a:br>
              <a:rPr lang="en-US" altLang="ja-JP" dirty="0" smtClean="0">
                <a:cs typeface="ＭＳ Ｐゴシック" charset="0"/>
              </a:rPr>
            </a:br>
            <a:r>
              <a:rPr lang="en-US" altLang="ja-JP" dirty="0" smtClean="0">
                <a:cs typeface="ＭＳ Ｐゴシック" charset="0"/>
              </a:rPr>
              <a:t>re-execute after dependent data changes (achieve intent)</a:t>
            </a:r>
          </a:p>
        </p:txBody>
      </p:sp>
      <p:sp>
        <p:nvSpPr>
          <p:cNvPr id="12" name="Document 11"/>
          <p:cNvSpPr/>
          <p:nvPr/>
        </p:nvSpPr>
        <p:spPr>
          <a:xfrm>
            <a:off x="2794658" y="1968149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13" name="Document 12"/>
          <p:cNvSpPr/>
          <p:nvPr/>
        </p:nvSpPr>
        <p:spPr>
          <a:xfrm>
            <a:off x="3839684" y="1968149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442913" y="2620963"/>
            <a:ext cx="3013075" cy="83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4034" name="Subtitle 2"/>
          <p:cNvSpPr txBox="1">
            <a:spLocks/>
          </p:cNvSpPr>
          <p:nvPr/>
        </p:nvSpPr>
        <p:spPr bwMode="auto">
          <a:xfrm>
            <a:off x="1854200" y="260350"/>
            <a:ext cx="88487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en-US" u="sng" dirty="0">
                <a:solidFill>
                  <a:srgbClr val="000000"/>
                </a:solidFill>
              </a:rPr>
              <a:t>New Tools in Action: Programmable Science DMZ</a:t>
            </a:r>
          </a:p>
        </p:txBody>
      </p:sp>
      <p:sp>
        <p:nvSpPr>
          <p:cNvPr id="44035" name="Shape 55"/>
          <p:cNvSpPr>
            <a:spLocks noChangeArrowheads="1"/>
          </p:cNvSpPr>
          <p:nvPr/>
        </p:nvSpPr>
        <p:spPr bwMode="auto">
          <a:xfrm>
            <a:off x="1854200" y="4348163"/>
            <a:ext cx="1665288" cy="469900"/>
          </a:xfrm>
          <a:prstGeom prst="rightArrow">
            <a:avLst>
              <a:gd name="adj1" fmla="val 50000"/>
              <a:gd name="adj2" fmla="val 50156"/>
            </a:avLst>
          </a:prstGeom>
          <a:solidFill>
            <a:srgbClr val="CC00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44036" name="Shape 57"/>
          <p:cNvCxnSpPr>
            <a:cxnSpLocks noChangeShapeType="1"/>
          </p:cNvCxnSpPr>
          <p:nvPr/>
        </p:nvCxnSpPr>
        <p:spPr bwMode="auto">
          <a:xfrm rot="10800000">
            <a:off x="6824663" y="2986088"/>
            <a:ext cx="4762" cy="8223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7" name="Shape 63"/>
          <p:cNvSpPr>
            <a:spLocks noChangeArrowheads="1"/>
          </p:cNvSpPr>
          <p:nvPr/>
        </p:nvSpPr>
        <p:spPr bwMode="auto">
          <a:xfrm>
            <a:off x="10452100" y="4395788"/>
            <a:ext cx="1381125" cy="461962"/>
          </a:xfrm>
          <a:prstGeom prst="rightArrow">
            <a:avLst>
              <a:gd name="adj1" fmla="val 50000"/>
              <a:gd name="adj2" fmla="val 50022"/>
            </a:avLst>
          </a:prstGeom>
          <a:solidFill>
            <a:srgbClr val="38761D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pSp>
        <p:nvGrpSpPr>
          <p:cNvPr id="44038" name="Group 21"/>
          <p:cNvGrpSpPr>
            <a:grpSpLocks/>
          </p:cNvGrpSpPr>
          <p:nvPr/>
        </p:nvGrpSpPr>
        <p:grpSpPr bwMode="auto">
          <a:xfrm>
            <a:off x="5170488" y="1379538"/>
            <a:ext cx="3363912" cy="1592262"/>
            <a:chOff x="4260099" y="1171548"/>
            <a:chExt cx="3365054" cy="1591275"/>
          </a:xfrm>
        </p:grpSpPr>
        <p:grpSp>
          <p:nvGrpSpPr>
            <p:cNvPr id="44065" name="Group 48"/>
            <p:cNvGrpSpPr>
              <a:grpSpLocks/>
            </p:cNvGrpSpPr>
            <p:nvPr/>
          </p:nvGrpSpPr>
          <p:grpSpPr bwMode="auto">
            <a:xfrm>
              <a:off x="4260099" y="1171548"/>
              <a:ext cx="3365054" cy="1591275"/>
              <a:chOff x="3811095" y="3137544"/>
              <a:chExt cx="3365054" cy="1591275"/>
            </a:xfrm>
          </p:grpSpPr>
          <p:sp>
            <p:nvSpPr>
              <p:cNvPr id="50" name="Shape 54"/>
              <p:cNvSpPr/>
              <p:nvPr/>
            </p:nvSpPr>
            <p:spPr>
              <a:xfrm>
                <a:off x="3811095" y="3137544"/>
                <a:ext cx="3365054" cy="1591275"/>
              </a:xfrm>
              <a:prstGeom prst="cloud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>
                  <a:spcBef>
                    <a:spcPts val="0"/>
                  </a:spcBef>
                  <a:defRPr/>
                </a:pPr>
                <a:endParaRPr lang="en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51074" y="3932388"/>
                <a:ext cx="525641" cy="2966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Bro</a:t>
                </a:r>
              </a:p>
            </p:txBody>
          </p:sp>
          <p:sp>
            <p:nvSpPr>
              <p:cNvPr id="44070" name="Shape 61"/>
              <p:cNvSpPr txBox="1">
                <a:spLocks noChangeArrowheads="1"/>
              </p:cNvSpPr>
              <p:nvPr/>
            </p:nvSpPr>
            <p:spPr bwMode="auto">
              <a:xfrm>
                <a:off x="4783474" y="3346777"/>
                <a:ext cx="1618403" cy="38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charset="0"/>
                  </a:rPr>
                  <a:t>function cloud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573407" y="1948941"/>
              <a:ext cx="525641" cy="2950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Bro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30855" y="1948941"/>
              <a:ext cx="525641" cy="2950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Bro</a:t>
              </a:r>
            </a:p>
          </p:txBody>
        </p:sp>
      </p:grpSp>
      <p:grpSp>
        <p:nvGrpSpPr>
          <p:cNvPr id="44039" name="Group 47"/>
          <p:cNvGrpSpPr>
            <a:grpSpLocks/>
          </p:cNvGrpSpPr>
          <p:nvPr/>
        </p:nvGrpSpPr>
        <p:grpSpPr bwMode="auto">
          <a:xfrm>
            <a:off x="3773488" y="3770313"/>
            <a:ext cx="6443662" cy="1870075"/>
            <a:chOff x="3875356" y="3409879"/>
            <a:chExt cx="4254254" cy="1870363"/>
          </a:xfrm>
        </p:grpSpPr>
        <p:sp>
          <p:nvSpPr>
            <p:cNvPr id="4" name="Shape 54"/>
            <p:cNvSpPr/>
            <p:nvPr/>
          </p:nvSpPr>
          <p:spPr>
            <a:xfrm>
              <a:off x="3875356" y="3409879"/>
              <a:ext cx="4254254" cy="1870363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 lang="e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965384" y="4195812"/>
              <a:ext cx="270411" cy="298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44556" y="3648041"/>
              <a:ext cx="270411" cy="298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03007" y="4495896"/>
              <a:ext cx="269362" cy="300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5613" y="3990993"/>
              <a:ext cx="270411" cy="300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  <a:endCxn id="18" idx="1"/>
            </p:cNvCxnSpPr>
            <p:nvPr/>
          </p:nvCxnSpPr>
          <p:spPr>
            <a:xfrm flipV="1">
              <a:off x="5235795" y="3797289"/>
              <a:ext cx="408761" cy="547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9" idx="1"/>
            </p:cNvCxnSpPr>
            <p:nvPr/>
          </p:nvCxnSpPr>
          <p:spPr>
            <a:xfrm>
              <a:off x="5252565" y="4345060"/>
              <a:ext cx="750442" cy="300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1"/>
              <a:endCxn id="18" idx="3"/>
            </p:cNvCxnSpPr>
            <p:nvPr/>
          </p:nvCxnSpPr>
          <p:spPr>
            <a:xfrm flipH="1" flipV="1">
              <a:off x="5914966" y="3797289"/>
              <a:ext cx="1190646" cy="344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63" name="Shape 61"/>
            <p:cNvSpPr txBox="1">
              <a:spLocks noChangeArrowheads="1"/>
            </p:cNvSpPr>
            <p:nvPr/>
          </p:nvSpPr>
          <p:spPr bwMode="auto">
            <a:xfrm>
              <a:off x="4663384" y="4776171"/>
              <a:ext cx="250293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transport network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cxnSp>
          <p:nvCxnSpPr>
            <p:cNvPr id="70" name="Straight Connector 69"/>
            <p:cNvCxnSpPr>
              <a:stCxn id="70" idx="3"/>
            </p:cNvCxnSpPr>
            <p:nvPr/>
          </p:nvCxnSpPr>
          <p:spPr>
            <a:xfrm flipV="1">
              <a:off x="6164415" y="4124364"/>
              <a:ext cx="972641" cy="568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triped Right Arrow 61"/>
          <p:cNvSpPr>
            <a:spLocks/>
          </p:cNvSpPr>
          <p:nvPr/>
        </p:nvSpPr>
        <p:spPr bwMode="auto">
          <a:xfrm>
            <a:off x="5311775" y="4386263"/>
            <a:ext cx="3394075" cy="404812"/>
          </a:xfrm>
          <a:custGeom>
            <a:avLst/>
            <a:gdLst>
              <a:gd name="T0" fmla="*/ 0 w 3394364"/>
              <a:gd name="T1" fmla="*/ 101109 h 404436"/>
              <a:gd name="T2" fmla="*/ 12639 w 3394364"/>
              <a:gd name="T3" fmla="*/ 101109 h 404436"/>
              <a:gd name="T4" fmla="*/ 12639 w 3394364"/>
              <a:gd name="T5" fmla="*/ 303327 h 404436"/>
              <a:gd name="T6" fmla="*/ 0 w 3394364"/>
              <a:gd name="T7" fmla="*/ 303327 h 404436"/>
              <a:gd name="T8" fmla="*/ 0 w 3394364"/>
              <a:gd name="T9" fmla="*/ 101109 h 404436"/>
              <a:gd name="T10" fmla="*/ 25277 w 3394364"/>
              <a:gd name="T11" fmla="*/ 101109 h 404436"/>
              <a:gd name="T12" fmla="*/ 50555 w 3394364"/>
              <a:gd name="T13" fmla="*/ 101109 h 404436"/>
              <a:gd name="T14" fmla="*/ 50555 w 3394364"/>
              <a:gd name="T15" fmla="*/ 303327 h 404436"/>
              <a:gd name="T16" fmla="*/ 25277 w 3394364"/>
              <a:gd name="T17" fmla="*/ 303327 h 404436"/>
              <a:gd name="T18" fmla="*/ 25277 w 3394364"/>
              <a:gd name="T19" fmla="*/ 101109 h 404436"/>
              <a:gd name="T20" fmla="*/ 63193 w 3394364"/>
              <a:gd name="T21" fmla="*/ 101109 h 404436"/>
              <a:gd name="T22" fmla="*/ 3192146 w 3394364"/>
              <a:gd name="T23" fmla="*/ 101109 h 404436"/>
              <a:gd name="T24" fmla="*/ 3192146 w 3394364"/>
              <a:gd name="T25" fmla="*/ 0 h 404436"/>
              <a:gd name="T26" fmla="*/ 3394364 w 3394364"/>
              <a:gd name="T27" fmla="*/ 202218 h 404436"/>
              <a:gd name="T28" fmla="*/ 3192146 w 3394364"/>
              <a:gd name="T29" fmla="*/ 404436 h 404436"/>
              <a:gd name="T30" fmla="*/ 3192146 w 3394364"/>
              <a:gd name="T31" fmla="*/ 303327 h 404436"/>
              <a:gd name="T32" fmla="*/ 63193 w 3394364"/>
              <a:gd name="T33" fmla="*/ 303327 h 404436"/>
              <a:gd name="T34" fmla="*/ 63193 w 3394364"/>
              <a:gd name="T35" fmla="*/ 101109 h 4044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94364" h="404436">
                <a:moveTo>
                  <a:pt x="0" y="101109"/>
                </a:moveTo>
                <a:lnTo>
                  <a:pt x="12639" y="101109"/>
                </a:lnTo>
                <a:lnTo>
                  <a:pt x="12639" y="303327"/>
                </a:lnTo>
                <a:lnTo>
                  <a:pt x="0" y="303327"/>
                </a:lnTo>
                <a:lnTo>
                  <a:pt x="0" y="101109"/>
                </a:lnTo>
                <a:close/>
                <a:moveTo>
                  <a:pt x="25277" y="101109"/>
                </a:moveTo>
                <a:lnTo>
                  <a:pt x="50555" y="101109"/>
                </a:lnTo>
                <a:lnTo>
                  <a:pt x="50555" y="303327"/>
                </a:lnTo>
                <a:lnTo>
                  <a:pt x="25277" y="303327"/>
                </a:lnTo>
                <a:lnTo>
                  <a:pt x="25277" y="101109"/>
                </a:lnTo>
                <a:close/>
                <a:moveTo>
                  <a:pt x="63193" y="101109"/>
                </a:moveTo>
                <a:lnTo>
                  <a:pt x="3192146" y="101109"/>
                </a:lnTo>
                <a:lnTo>
                  <a:pt x="3192146" y="0"/>
                </a:lnTo>
                <a:lnTo>
                  <a:pt x="3394364" y="202218"/>
                </a:lnTo>
                <a:lnTo>
                  <a:pt x="3192146" y="404436"/>
                </a:lnTo>
                <a:lnTo>
                  <a:pt x="3192146" y="303327"/>
                </a:lnTo>
                <a:lnTo>
                  <a:pt x="63193" y="303327"/>
                </a:lnTo>
                <a:lnTo>
                  <a:pt x="63193" y="10110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>
                <a:alpha val="6899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3" name="Bent-Up Arrow 62"/>
          <p:cNvSpPr/>
          <p:nvPr/>
        </p:nvSpPr>
        <p:spPr>
          <a:xfrm rot="10800000" flipH="1" flipV="1">
            <a:off x="6561138" y="2986088"/>
            <a:ext cx="549275" cy="1712912"/>
          </a:xfrm>
          <a:prstGeom prst="bentUpArrow">
            <a:avLst>
              <a:gd name="adj1" fmla="val 25000"/>
              <a:gd name="adj2" fmla="val 21151"/>
              <a:gd name="adj3" fmla="val 25000"/>
            </a:avLst>
          </a:prstGeom>
          <a:pattFill prst="pct5">
            <a:fgClr>
              <a:schemeClr val="accent1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4042" name="Group 74"/>
          <p:cNvGrpSpPr>
            <a:grpSpLocks/>
          </p:cNvGrpSpPr>
          <p:nvPr/>
        </p:nvGrpSpPr>
        <p:grpSpPr bwMode="auto">
          <a:xfrm>
            <a:off x="1420813" y="2725738"/>
            <a:ext cx="1152525" cy="615950"/>
            <a:chOff x="2600289" y="2665970"/>
            <a:chExt cx="1152578" cy="616541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881289" y="2770846"/>
              <a:ext cx="277826" cy="216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600289" y="2986953"/>
              <a:ext cx="301639" cy="290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030521" y="2665970"/>
              <a:ext cx="257187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709831" y="2917036"/>
              <a:ext cx="257187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333748" y="2917036"/>
              <a:ext cx="255599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3108312" y="3067992"/>
              <a:ext cx="277825" cy="21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492505" y="3045746"/>
              <a:ext cx="260362" cy="23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190866" y="2778790"/>
              <a:ext cx="260362" cy="23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Left Arrow 77"/>
          <p:cNvSpPr/>
          <p:nvPr/>
        </p:nvSpPr>
        <p:spPr>
          <a:xfrm rot="20864225">
            <a:off x="2927350" y="2471738"/>
            <a:ext cx="2266950" cy="261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4044" name="Shape 61"/>
          <p:cNvSpPr txBox="1">
            <a:spLocks noChangeArrowheads="1"/>
          </p:cNvSpPr>
          <p:nvPr/>
        </p:nvSpPr>
        <p:spPr bwMode="auto">
          <a:xfrm rot="-799735">
            <a:off x="3124200" y="2381250"/>
            <a:ext cx="379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RESTCONF</a:t>
            </a:r>
            <a:br>
              <a:rPr lang="en-US" altLang="en-US" sz="1800">
                <a:latin typeface="Arial" charset="0"/>
              </a:rPr>
            </a:br>
            <a:r>
              <a:rPr lang="en-US" altLang="en-US" sz="1800">
                <a:latin typeface="Arial" charset="0"/>
              </a:rPr>
              <a:t>/YANG Data Store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913" y="1682750"/>
            <a:ext cx="3014662" cy="930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95313" y="1776413"/>
            <a:ext cx="2768600" cy="70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Data-driven </a:t>
            </a:r>
            <a:r>
              <a:rPr lang="en-US"/>
              <a:t>function/transport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0362" y="804863"/>
            <a:ext cx="132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smtClean="0">
                <a:solidFill>
                  <a:srgbClr val="000000"/>
                </a:solidFill>
              </a:rPr>
              <a:t>TO FINISH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altLang="en-US" sz="2800" dirty="0" smtClean="0"/>
              <a:t>Problem</a:t>
            </a:r>
            <a:endParaRPr lang="en-US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2945"/>
            <a:ext cx="11242965" cy="5124018"/>
          </a:xfrm>
        </p:spPr>
        <p:txBody>
          <a:bodyPr/>
          <a:lstStyle/>
          <a:p>
            <a:r>
              <a:rPr lang="en-US" sz="2400" dirty="0" smtClean="0"/>
              <a:t>Super computing can benefit from super efficient and super flexible infrastructures</a:t>
            </a:r>
          </a:p>
          <a:p>
            <a:r>
              <a:rPr lang="en-US" sz="2400" dirty="0" smtClean="0"/>
              <a:t>Traditional networks are not flexible and often cannot use network resources efficiently</a:t>
            </a:r>
          </a:p>
          <a:p>
            <a:r>
              <a:rPr lang="en-US" sz="2400" dirty="0" smtClean="0"/>
              <a:t>Emergence of SDN promises super efficient and flexible networks but current SDN control programming systems are low level, limited in key capabilities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94749" y="3473460"/>
            <a:ext cx="8307295" cy="1740812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2127" y="4407953"/>
            <a:ext cx="1374589" cy="660046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Network</a:t>
            </a:r>
            <a:b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State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8752" y="3987725"/>
            <a:ext cx="1165411" cy="808144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aseline="0" dirty="0" err="1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Datapath</a:t>
            </a:r>
            <a: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/>
            </a:r>
            <a:b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Model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1738" y="3604092"/>
            <a:ext cx="1401733" cy="648794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Service</a:t>
            </a:r>
            <a:r>
              <a:rPr lang="en-US" baseline="0" dirty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/</a:t>
            </a: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/>
            </a:r>
            <a:b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Policy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49456" y="3708352"/>
            <a:ext cx="2913529" cy="1359647"/>
          </a:xfrm>
          <a:prstGeom prst="rect">
            <a:avLst/>
          </a:prstGeom>
          <a:noFill/>
          <a:ln w="3175" cap="flat" cmpd="sng" algn="ctr">
            <a:solidFill>
              <a:srgbClr val="F79646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21270" y="3990713"/>
            <a:ext cx="1165411" cy="808144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aseline="0" dirty="0" err="1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Datapath</a:t>
            </a:r>
            <a: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/>
            </a:r>
            <a:b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Model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3379" y="4716854"/>
            <a:ext cx="3588651" cy="1321530"/>
            <a:chOff x="3278081" y="4319980"/>
            <a:chExt cx="3588651" cy="1321530"/>
          </a:xfrm>
        </p:grpSpPr>
        <p:cxnSp>
          <p:nvCxnSpPr>
            <p:cNvPr id="12" name="Straight Arrow Connector 11"/>
            <p:cNvCxnSpPr>
              <a:stCxn id="20" idx="0"/>
            </p:cNvCxnSpPr>
            <p:nvPr/>
          </p:nvCxnSpPr>
          <p:spPr bwMode="auto">
            <a:xfrm flipH="1" flipV="1">
              <a:off x="3278081" y="4482101"/>
              <a:ext cx="1809516" cy="1159409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3" name="Straight Arrow Connector 12"/>
            <p:cNvCxnSpPr>
              <a:stCxn id="21" idx="0"/>
            </p:cNvCxnSpPr>
            <p:nvPr/>
          </p:nvCxnSpPr>
          <p:spPr bwMode="auto">
            <a:xfrm flipH="1" flipV="1">
              <a:off x="3318615" y="4319980"/>
              <a:ext cx="3548117" cy="132153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5307886" y="4795869"/>
            <a:ext cx="3596091" cy="1204504"/>
            <a:chOff x="4236079" y="4374576"/>
            <a:chExt cx="3596091" cy="1204504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H="1">
              <a:off x="4236079" y="4374576"/>
              <a:ext cx="2203573" cy="1163501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5856945" y="4377564"/>
              <a:ext cx="1975225" cy="120151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630" y="5959370"/>
            <a:ext cx="1445692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5765" y="5959370"/>
            <a:ext cx="1445692" cy="609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973333" y="3869926"/>
            <a:ext cx="1165411" cy="808144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Program</a:t>
            </a:r>
            <a:br>
              <a:rPr lang="en-US" altLang="zh-CN" sz="20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20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Logic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213471" y="3718843"/>
            <a:ext cx="1759862" cy="555155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138744" y="4259561"/>
            <a:ext cx="614776" cy="14437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226983" y="4273998"/>
            <a:ext cx="1746350" cy="36384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555</Words>
  <Application>Microsoft Macintosh PowerPoint</Application>
  <PresentationFormat>Widescreen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Calibri Light</vt:lpstr>
      <vt:lpstr>Consolas</vt:lpstr>
      <vt:lpstr>Mangal</vt:lpstr>
      <vt:lpstr>Menlo Bold</vt:lpstr>
      <vt:lpstr>Menlo Regular</vt:lpstr>
      <vt:lpstr>ＭＳ Ｐゴシック</vt:lpstr>
      <vt:lpstr>Arial</vt:lpstr>
      <vt:lpstr>1_Office Theme</vt:lpstr>
      <vt:lpstr>Problem</vt:lpstr>
      <vt:lpstr>Toward Super SDN Programming: New SDN Programming Tools</vt:lpstr>
      <vt:lpstr>The Super Simple SDN Programming Model</vt:lpstr>
      <vt:lpstr>TODO:  - Change to Final Program - Highlight key features, e.g., per-packet,    cross layer (L7), meta control, …</vt:lpstr>
      <vt:lpstr>Demo: Realizing Super Simple SDN Programming using OpenFlow, Bro</vt:lpstr>
      <vt:lpstr>Backup Slides</vt:lpstr>
      <vt:lpstr>High-level SDN Programming Abstraction: Function Store (Details; skip)</vt:lpstr>
      <vt:lpstr>PowerPoint Presentation</vt:lpstr>
      <vt:lpstr>Problem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 SC16 Planning</dc:title>
  <dc:creator>Azher Mughal</dc:creator>
  <cp:lastModifiedBy>Richard Yang</cp:lastModifiedBy>
  <cp:revision>86</cp:revision>
  <dcterms:created xsi:type="dcterms:W3CDTF">2016-05-19T22:48:31Z</dcterms:created>
  <dcterms:modified xsi:type="dcterms:W3CDTF">2016-11-08T04:08:31Z</dcterms:modified>
</cp:coreProperties>
</file>