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4" r:id="rId2"/>
    <p:sldId id="275" r:id="rId3"/>
    <p:sldId id="262" r:id="rId4"/>
    <p:sldId id="270" r:id="rId5"/>
    <p:sldId id="271" r:id="rId6"/>
    <p:sldId id="269" r:id="rId7"/>
    <p:sldId id="272" r:id="rId8"/>
    <p:sldId id="258" r:id="rId9"/>
    <p:sldId id="259" r:id="rId10"/>
    <p:sldId id="273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1"/>
    <p:restoredTop sz="94648"/>
  </p:normalViewPr>
  <p:slideViewPr>
    <p:cSldViewPr snapToGrid="0" snapToObjects="1">
      <p:cViewPr varScale="1">
        <p:scale>
          <a:sx n="105" d="100"/>
          <a:sy n="105" d="100"/>
        </p:scale>
        <p:origin x="2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45DF1-CECB-1E40-91F0-C10778717205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A6B44-1E9C-2545-8E07-1DC035330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4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0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5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1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4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6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63CF-BA54-D549-9D5C-B7FFE81D7A99}" type="datetimeFigureOut">
              <a:rPr lang="en-US" smtClean="0"/>
              <a:t>11/12/16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F01A-CE0F-4F46-B785-041037040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219766"/>
            <a:ext cx="11780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smtClean="0"/>
              <a:t>Minimally </a:t>
            </a:r>
            <a:r>
              <a:rPr lang="en-GB" sz="3200" dirty="0"/>
              <a:t>invasive change on end host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Real-time, dynamic resource allocation under the existence of other network traffic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/>
              <a:t>Not CMS or HEP specific, </a:t>
            </a:r>
            <a:r>
              <a:rPr lang="en-GB" sz="3200" dirty="0"/>
              <a:t>hence support any data intensive sciences.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Dataset distribution to N </a:t>
            </a:r>
            <a:r>
              <a:rPr lang="en-GB" sz="3200" dirty="0" smtClean="0"/>
              <a:t>destination:</a:t>
            </a:r>
            <a:endParaRPr lang="en-GB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3200" b="1" dirty="0"/>
              <a:t>Maximal link utilization </a:t>
            </a:r>
            <a:r>
              <a:rPr lang="en-GB" sz="3200" dirty="0"/>
              <a:t>in the testbed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3200" b="1" dirty="0"/>
              <a:t>N</a:t>
            </a:r>
            <a:r>
              <a:rPr lang="en-GB" sz="3200" b="1" dirty="0" smtClean="0"/>
              <a:t> </a:t>
            </a:r>
            <a:r>
              <a:rPr lang="en-GB" sz="3200" b="1" dirty="0"/>
              <a:t>times faster than dataset level scheduling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21997" y="144050"/>
            <a:ext cx="43364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>
                <a:latin typeface="+mj-lt"/>
                <a:ea typeface="+mj-ea"/>
                <a:cs typeface="+mj-cs"/>
              </a:rPr>
              <a:t>Practical Concerns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138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13184" y="5698364"/>
            <a:ext cx="429110" cy="43198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34970" y="5709653"/>
            <a:ext cx="429110" cy="43198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394743" y="5728632"/>
            <a:ext cx="719092" cy="30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Source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115495" y="5743408"/>
            <a:ext cx="1121914" cy="30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Destination</a:t>
            </a:r>
            <a:endParaRPr lang="en-US" sz="2000" b="1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7950618" y="6477047"/>
            <a:ext cx="781745" cy="85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845571" y="6266194"/>
            <a:ext cx="2739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100G</a:t>
            </a:r>
            <a:r>
              <a:rPr lang="en-US" altLang="zh-CN" sz="2000" b="1" dirty="0" smtClean="0"/>
              <a:t>bps</a:t>
            </a:r>
            <a:r>
              <a:rPr lang="en-US" sz="2000" b="1" dirty="0" smtClean="0"/>
              <a:t> </a:t>
            </a:r>
            <a:r>
              <a:rPr lang="en-US" sz="2000" b="1" dirty="0" smtClean="0"/>
              <a:t>full duplex link</a:t>
            </a:r>
            <a:endParaRPr lang="en-US" sz="2000" b="1" dirty="0"/>
          </a:p>
        </p:txBody>
      </p:sp>
      <p:pic>
        <p:nvPicPr>
          <p:cNvPr id="4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3" y="3017789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3" y="379913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2" y="458048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2238" y="3799137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3017789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3799137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458048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8177" y="2898818"/>
            <a:ext cx="541383" cy="559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07215" y="2136818"/>
            <a:ext cx="541383" cy="559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65748" y="3680167"/>
            <a:ext cx="541383" cy="559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8175" y="4461517"/>
            <a:ext cx="541383" cy="5596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1" y="2867595"/>
            <a:ext cx="541383" cy="5596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2" y="3691250"/>
            <a:ext cx="541383" cy="5596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1" y="4472600"/>
            <a:ext cx="541383" cy="55969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2549878" y="315078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40982" y="3918415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549878" y="470037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48302" y="3188637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353988" y="3969986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348302" y="475133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76909" y="2685425"/>
            <a:ext cx="2" cy="11459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146604" y="3169385"/>
            <a:ext cx="1392236" cy="68505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349932" y="3960011"/>
            <a:ext cx="1199980" cy="182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46604" y="4036402"/>
            <a:ext cx="1451560" cy="6057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327646" y="3936577"/>
            <a:ext cx="1199980" cy="182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36856" y="3188638"/>
            <a:ext cx="1268366" cy="67581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36856" y="4013403"/>
            <a:ext cx="1270359" cy="76205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30451" y="1736708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1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290224" y="2980619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Site 2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290223" y="3754758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3</a:t>
            </a:r>
            <a:endParaRPr lang="en-US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290223" y="4528010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Site 4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9904959" y="2961596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5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904958" y="3735735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6</a:t>
            </a:r>
            <a:endParaRPr 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904958" y="4508987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7</a:t>
            </a:r>
            <a:endParaRPr lang="en-US" sz="2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571367" y="2599018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SW1</a:t>
            </a:r>
            <a:endParaRPr lang="en-US" sz="2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577549" y="3412187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SW2</a:t>
            </a:r>
            <a:endParaRPr 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571366" y="4194375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SW3</a:t>
            </a:r>
            <a:endParaRPr lang="en-US" sz="2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596199" y="2590398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SW5</a:t>
            </a:r>
            <a:endParaRPr lang="en-US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602381" y="3403567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SW6</a:t>
            </a:r>
            <a:endParaRPr 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596198" y="4185755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SW7</a:t>
            </a:r>
            <a:endParaRPr lang="en-US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78590" y="3316873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SW4</a:t>
            </a:r>
            <a:endParaRPr lang="en-US" sz="2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378628" y="1336598"/>
            <a:ext cx="3153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sp>
        <p:nvSpPr>
          <p:cNvPr id="81" name="Rectangle 80"/>
          <p:cNvSpPr/>
          <p:nvPr/>
        </p:nvSpPr>
        <p:spPr>
          <a:xfrm>
            <a:off x="192048" y="233969"/>
            <a:ext cx="119999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latin typeface="+mj-lt"/>
                <a:ea typeface="+mj-ea"/>
                <a:cs typeface="+mj-cs"/>
              </a:rPr>
              <a:t>Case Revisited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: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Distribution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Dataset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X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to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All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the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Sites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842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265" y="198371"/>
            <a:ext cx="74583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+mj-lt"/>
                <a:ea typeface="+mj-ea"/>
                <a:cs typeface="+mj-cs"/>
              </a:rPr>
              <a:t>Scheduling Policy Made by </a:t>
            </a:r>
            <a:r>
              <a:rPr lang="en-US" altLang="zh-CN" sz="4400" dirty="0" err="1">
                <a:latin typeface="+mj-lt"/>
                <a:ea typeface="+mj-ea"/>
                <a:cs typeface="+mj-cs"/>
              </a:rPr>
              <a:t>ExaO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6115" y="3613584"/>
            <a:ext cx="429110" cy="43198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6115" y="4700335"/>
            <a:ext cx="429110" cy="43198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289" y="5755846"/>
            <a:ext cx="429110" cy="4319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1702" y="5755846"/>
            <a:ext cx="429110" cy="43198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26115" y="5755846"/>
            <a:ext cx="429110" cy="431980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30528" y="5755846"/>
            <a:ext cx="429110" cy="43198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34941" y="5755846"/>
            <a:ext cx="429110" cy="431980"/>
          </a:xfrm>
          <a:prstGeom prst="rect">
            <a:avLst/>
          </a:prstGeom>
        </p:spPr>
      </p:pic>
      <p:cxnSp>
        <p:nvCxnSpPr>
          <p:cNvPr id="104" name="Straight Connector 103"/>
          <p:cNvCxnSpPr>
            <a:endCxn id="98" idx="0"/>
          </p:cNvCxnSpPr>
          <p:nvPr/>
        </p:nvCxnSpPr>
        <p:spPr>
          <a:xfrm>
            <a:off x="1933351" y="4031174"/>
            <a:ext cx="7319" cy="66916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99" idx="0"/>
          </p:cNvCxnSpPr>
          <p:nvPr/>
        </p:nvCxnSpPr>
        <p:spPr>
          <a:xfrm flipH="1">
            <a:off x="331844" y="5022728"/>
            <a:ext cx="1428138" cy="733118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00" idx="0"/>
          </p:cNvCxnSpPr>
          <p:nvPr/>
        </p:nvCxnSpPr>
        <p:spPr>
          <a:xfrm flipH="1">
            <a:off x="1136257" y="5132315"/>
            <a:ext cx="623725" cy="62353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endCxn id="101" idx="0"/>
          </p:cNvCxnSpPr>
          <p:nvPr/>
        </p:nvCxnSpPr>
        <p:spPr>
          <a:xfrm>
            <a:off x="1926032" y="5132315"/>
            <a:ext cx="14638" cy="62353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102" idx="0"/>
          </p:cNvCxnSpPr>
          <p:nvPr/>
        </p:nvCxnSpPr>
        <p:spPr>
          <a:xfrm>
            <a:off x="2040628" y="5086685"/>
            <a:ext cx="704455" cy="66916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103" idx="0"/>
          </p:cNvCxnSpPr>
          <p:nvPr/>
        </p:nvCxnSpPr>
        <p:spPr>
          <a:xfrm>
            <a:off x="2106720" y="5033491"/>
            <a:ext cx="1442776" cy="722355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988489" y="3631064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1</a:t>
            </a:r>
            <a:endParaRPr lang="en-US" sz="20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991582" y="4686575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2</a:t>
            </a:r>
            <a:endParaRPr lang="en-US" sz="20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-53903" y="6233306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3</a:t>
            </a:r>
            <a:endParaRPr lang="en-US" sz="2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718658" y="6233306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4</a:t>
            </a:r>
            <a:endParaRPr lang="en-US" sz="20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1554923" y="6233306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Site 5</a:t>
            </a:r>
            <a:endParaRPr lang="en-US" sz="20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2369793" y="6233306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Site 6</a:t>
            </a:r>
            <a:endParaRPr lang="en-US" sz="20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3184663" y="6234461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7</a:t>
            </a:r>
            <a:endParaRPr lang="en-US" sz="20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2020544" y="4052148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File 1-500</a:t>
            </a:r>
          </a:p>
          <a:p>
            <a:pPr algn="ctr"/>
            <a:r>
              <a:rPr lang="en-US" sz="1600" b="1" dirty="0" smtClean="0"/>
              <a:t>16.7G</a:t>
            </a:r>
            <a:r>
              <a:rPr lang="en-US" altLang="zh-CN" sz="1600" b="1" dirty="0" smtClean="0"/>
              <a:t>bps</a:t>
            </a:r>
            <a:endParaRPr lang="en-US" sz="16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2764360" y="4886630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File 1-500</a:t>
            </a:r>
          </a:p>
          <a:p>
            <a:pPr algn="ctr"/>
            <a:r>
              <a:rPr lang="en-US" sz="1600" b="1" dirty="0" smtClean="0"/>
              <a:t>16.7G</a:t>
            </a:r>
            <a:r>
              <a:rPr lang="en-US" altLang="zh-CN" sz="1600" b="1" dirty="0" smtClean="0"/>
              <a:t>bps</a:t>
            </a:r>
            <a:endParaRPr lang="en-US" sz="1600" b="1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02316" y="3612429"/>
            <a:ext cx="429110" cy="43198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02316" y="4699180"/>
            <a:ext cx="429110" cy="43198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93490" y="5754691"/>
            <a:ext cx="429110" cy="431980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97903" y="5754691"/>
            <a:ext cx="429110" cy="43198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02316" y="5754691"/>
            <a:ext cx="429110" cy="431980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06729" y="5754691"/>
            <a:ext cx="429110" cy="43198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11142" y="5754691"/>
            <a:ext cx="429110" cy="431980"/>
          </a:xfrm>
          <a:prstGeom prst="rect">
            <a:avLst/>
          </a:prstGeom>
        </p:spPr>
      </p:pic>
      <p:cxnSp>
        <p:nvCxnSpPr>
          <p:cNvPr id="129" name="Straight Connector 128"/>
          <p:cNvCxnSpPr/>
          <p:nvPr/>
        </p:nvCxnSpPr>
        <p:spPr>
          <a:xfrm>
            <a:off x="6609552" y="4030019"/>
            <a:ext cx="7319" cy="66916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5008045" y="5021573"/>
            <a:ext cx="1428138" cy="733118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812458" y="5131160"/>
            <a:ext cx="623725" cy="62353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6602233" y="5131160"/>
            <a:ext cx="14638" cy="62353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6716829" y="5085530"/>
            <a:ext cx="704455" cy="669161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6782921" y="5032336"/>
            <a:ext cx="1442776" cy="722355"/>
          </a:xfrm>
          <a:prstGeom prst="line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664690" y="3629909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1</a:t>
            </a:r>
            <a:endParaRPr lang="en-US" sz="20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5667783" y="4685420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7</a:t>
            </a:r>
            <a:endParaRPr lang="en-US" sz="20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4622298" y="6232151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2</a:t>
            </a:r>
            <a:endParaRPr lang="en-US" sz="20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5394859" y="6232151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3</a:t>
            </a:r>
            <a:endParaRPr lang="en-US" sz="20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6231124" y="6232151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4</a:t>
            </a:r>
            <a:endParaRPr lang="en-US" sz="20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7045994" y="6232151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5</a:t>
            </a:r>
            <a:endParaRPr lang="en-US" sz="20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7860864" y="6233306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6</a:t>
            </a:r>
            <a:endParaRPr lang="en-US" sz="20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619901" y="4051585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File 2501-3000</a:t>
            </a:r>
          </a:p>
          <a:p>
            <a:pPr algn="ctr"/>
            <a:r>
              <a:rPr lang="en-US" sz="1600" b="1" dirty="0" smtClean="0"/>
              <a:t>16.7G</a:t>
            </a:r>
            <a:r>
              <a:rPr lang="en-US" altLang="zh-CN" sz="1600" b="1" dirty="0" smtClean="0"/>
              <a:t>bps</a:t>
            </a:r>
            <a:endParaRPr lang="en-US" sz="16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7232171" y="4885475"/>
            <a:ext cx="1423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File 2501-3000</a:t>
            </a:r>
          </a:p>
          <a:p>
            <a:pPr algn="ctr"/>
            <a:r>
              <a:rPr lang="en-US" sz="1600" b="1" smtClean="0"/>
              <a:t>16.7G</a:t>
            </a:r>
            <a:r>
              <a:rPr lang="en-US" altLang="zh-CN" sz="1600" b="1" smtClean="0"/>
              <a:t>bps</a:t>
            </a:r>
            <a:endParaRPr lang="en-US" sz="1600" b="1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3956156" y="4699180"/>
            <a:ext cx="751311" cy="3002"/>
          </a:xfrm>
          <a:prstGeom prst="line">
            <a:avLst/>
          </a:prstGeom>
          <a:ln w="1016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9349829" y="4308361"/>
                <a:ext cx="2249783" cy="1523559"/>
              </a:xfrm>
              <a:prstGeom prst="rect">
                <a:avLst/>
              </a:prstGeom>
            </p:spPr>
            <p:txBody>
              <a:bodyPr wrap="none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x-none" sz="2400" b="1" dirty="0" smtClean="0"/>
                  <a:t>Link Utilization</a:t>
                </a:r>
                <a:r>
                  <a:rPr lang="en-US" sz="2400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7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=85.71%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(Maximum)</a:t>
                </a: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829" y="4308361"/>
                <a:ext cx="2249783" cy="1523559"/>
              </a:xfrm>
              <a:prstGeom prst="rect">
                <a:avLst/>
              </a:prstGeom>
              <a:blipFill rotWithShape="0">
                <a:blip r:embed="rId3"/>
                <a:stretch>
                  <a:fillRect l="-1897" t="-3200" r="-1626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Content Placeholder 2"/>
          <p:cNvSpPr>
            <a:spLocks noGrp="1"/>
          </p:cNvSpPr>
          <p:nvPr>
            <p:ph idx="1"/>
          </p:nvPr>
        </p:nvSpPr>
        <p:spPr>
          <a:xfrm>
            <a:off x="608881" y="937204"/>
            <a:ext cx="10836264" cy="249085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en-US" sz="2000" dirty="0" smtClean="0"/>
              <a:t>Site 1 is the only source at the beginning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Each site can become a source once receiving certain files 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Site 1 sends 3000/6=500 unique files to each destination site</a:t>
            </a:r>
          </a:p>
          <a:p>
            <a:pPr lvl="1">
              <a:lnSpc>
                <a:spcPct val="70000"/>
              </a:lnSpc>
            </a:pPr>
            <a:r>
              <a:rPr lang="en-US" sz="2000" dirty="0" smtClean="0"/>
              <a:t>Fair share of each (site 1, site X) flow is 100/6=16.7GB/s</a:t>
            </a:r>
          </a:p>
          <a:p>
            <a:pPr lvl="1">
              <a:lnSpc>
                <a:spcPct val="70000"/>
              </a:lnSpc>
            </a:pPr>
            <a:r>
              <a:rPr lang="en-US" sz="2000" dirty="0" smtClean="0"/>
              <a:t>Remaining uplink bandwidth of site 1 is 0GB/s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After receiving a unique file from site 1, site X becomes a source to other destination sites</a:t>
            </a:r>
          </a:p>
          <a:p>
            <a:pPr>
              <a:lnSpc>
                <a:spcPct val="70000"/>
              </a:lnSpc>
            </a:pPr>
            <a:r>
              <a:rPr lang="en-US" sz="2000" dirty="0" smtClean="0"/>
              <a:t>Site X sends the received file to other destination sites at (100-16.7)/</a:t>
            </a:r>
            <a:r>
              <a:rPr lang="en-US" altLang="zh-CN" sz="2000" dirty="0" smtClean="0"/>
              <a:t>5=16.7GB/s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0048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9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390"/>
            <a:ext cx="10515600" cy="5656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dirty="0" smtClean="0"/>
              <a:t>A u</a:t>
            </a:r>
            <a:r>
              <a:rPr lang="x-none" altLang="zh-CN" sz="3200" dirty="0" smtClean="0"/>
              <a:t>ser</a:t>
            </a:r>
            <a:r>
              <a:rPr lang="x-none" altLang="en-US" sz="3200" dirty="0" smtClean="0"/>
              <a:t> </a:t>
            </a:r>
            <a:r>
              <a:rPr lang="x-none" altLang="zh-CN" sz="3200" dirty="0"/>
              <a:t>submits</a:t>
            </a:r>
            <a:r>
              <a:rPr lang="x-none" altLang="en-US" sz="3200" dirty="0"/>
              <a:t> </a:t>
            </a:r>
            <a:r>
              <a:rPr lang="x-none" altLang="zh-CN" sz="3200" dirty="0"/>
              <a:t>a</a:t>
            </a:r>
            <a:r>
              <a:rPr lang="x-none" altLang="en-US" sz="3200" dirty="0"/>
              <a:t> </a:t>
            </a:r>
            <a:r>
              <a:rPr lang="x-none" altLang="zh-CN" sz="3200" dirty="0"/>
              <a:t>request:</a:t>
            </a:r>
          </a:p>
          <a:p>
            <a:pPr marL="457200" lvl="1" indent="0">
              <a:buNone/>
            </a:pPr>
            <a:r>
              <a:rPr lang="x-none" altLang="zh-CN" sz="3200" dirty="0"/>
              <a:t>	{</a:t>
            </a:r>
          </a:p>
          <a:p>
            <a:pPr marL="457200" lvl="1" indent="0">
              <a:buNone/>
            </a:pPr>
            <a:r>
              <a:rPr lang="x-none" altLang="zh-CN" sz="3200" dirty="0"/>
              <a:t>		“</a:t>
            </a:r>
            <a:r>
              <a:rPr lang="x-none" altLang="x-none" sz="3200" dirty="0"/>
              <a:t>DatasetName</a:t>
            </a:r>
            <a:r>
              <a:rPr lang="x-none" altLang="zh-CN" sz="3200" dirty="0"/>
              <a:t>”:</a:t>
            </a:r>
            <a:r>
              <a:rPr lang="x-none" altLang="en-US" sz="3200" dirty="0"/>
              <a:t> </a:t>
            </a:r>
            <a:r>
              <a:rPr lang="x-none" altLang="zh-CN" sz="3200" dirty="0"/>
              <a:t>“A”,</a:t>
            </a:r>
          </a:p>
          <a:p>
            <a:pPr marL="457200" lvl="1" indent="0">
              <a:buNone/>
            </a:pPr>
            <a:r>
              <a:rPr lang="x-none" altLang="x-none" sz="3200" dirty="0"/>
              <a:t>	 	“Destination”: {“Site 2”, “Site 3”, “Site 4”, “Site 5”, “Site 6”, “Site 7”}</a:t>
            </a:r>
          </a:p>
          <a:p>
            <a:pPr marL="457200" lvl="1" indent="0">
              <a:buNone/>
            </a:pPr>
            <a:r>
              <a:rPr lang="x-none" altLang="zh-CN" sz="3200" dirty="0"/>
              <a:t>	}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ExaO receives this </a:t>
            </a:r>
            <a:r>
              <a:rPr lang="x-none" sz="3200" dirty="0" smtClean="0"/>
              <a:t>request </a:t>
            </a:r>
            <a:r>
              <a:rPr lang="x-none" sz="3200" dirty="0"/>
              <a:t>and makes online file-level scheduling </a:t>
            </a:r>
            <a:r>
              <a:rPr lang="x-none" sz="3200" dirty="0" smtClean="0"/>
              <a:t>to </a:t>
            </a:r>
            <a:r>
              <a:rPr lang="x-none" sz="3200" dirty="0"/>
              <a:t>maximize network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x-none" sz="3200" dirty="0"/>
              <a:t>Audience </a:t>
            </a:r>
            <a:r>
              <a:rPr lang="en-US" sz="3200" dirty="0" smtClean="0"/>
              <a:t>observe </a:t>
            </a:r>
            <a:r>
              <a:rPr lang="x-none" sz="3200" dirty="0" smtClean="0"/>
              <a:t>the </a:t>
            </a:r>
            <a:r>
              <a:rPr lang="en-US" sz="3200" dirty="0" smtClean="0"/>
              <a:t>scheduling decision made by </a:t>
            </a:r>
            <a:r>
              <a:rPr lang="en-US" sz="3200" dirty="0" err="1" smtClean="0"/>
              <a:t>ExaO</a:t>
            </a:r>
            <a:r>
              <a:rPr lang="en-US" sz="3200" dirty="0" smtClean="0"/>
              <a:t> and the high link utilization from testbed UI, and observe the </a:t>
            </a:r>
            <a:r>
              <a:rPr lang="x-none" sz="3200" dirty="0" smtClean="0"/>
              <a:t>status </a:t>
            </a:r>
            <a:r>
              <a:rPr lang="x-none" sz="3200" dirty="0"/>
              <a:t>of file transfers through </a:t>
            </a:r>
            <a:r>
              <a:rPr lang="x-none" sz="3200" dirty="0" smtClean="0"/>
              <a:t>Monalisa</a:t>
            </a:r>
            <a:endParaRPr lang="x-none" sz="3200" dirty="0"/>
          </a:p>
        </p:txBody>
      </p:sp>
      <p:sp>
        <p:nvSpPr>
          <p:cNvPr id="4" name="Rectangle 3"/>
          <p:cNvSpPr/>
          <p:nvPr/>
        </p:nvSpPr>
        <p:spPr>
          <a:xfrm>
            <a:off x="491253" y="186361"/>
            <a:ext cx="1297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Demo: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244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8132" cy="4351338"/>
          </a:xfrm>
        </p:spPr>
        <p:txBody>
          <a:bodyPr/>
          <a:lstStyle/>
          <a:p>
            <a:r>
              <a:rPr lang="en-US" altLang="zh-CN" dirty="0" smtClean="0"/>
              <a:t>Large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raw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collected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LHC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Tier-0</a:t>
            </a:r>
            <a:r>
              <a:rPr lang="zh-CN" altLang="en-US" dirty="0" smtClean="0"/>
              <a:t> </a:t>
            </a:r>
            <a:r>
              <a:rPr lang="en-US" altLang="zh-CN" smtClean="0"/>
              <a:t>site.</a:t>
            </a:r>
            <a:endParaRPr lang="en-US" altLang="zh-CN" dirty="0" smtClean="0"/>
          </a:p>
          <a:p>
            <a:r>
              <a:rPr lang="en-US" altLang="zh-CN" dirty="0" smtClean="0"/>
              <a:t>RECO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AOD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Tier-1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storage.</a:t>
            </a:r>
          </a:p>
          <a:p>
            <a:r>
              <a:rPr lang="en-US" altLang="zh-CN" dirty="0" smtClean="0"/>
              <a:t>RECO,</a:t>
            </a:r>
            <a:r>
              <a:rPr lang="zh-CN" altLang="en-US" dirty="0" smtClean="0"/>
              <a:t> </a:t>
            </a:r>
            <a:r>
              <a:rPr lang="en-US" altLang="zh-CN" dirty="0" smtClean="0"/>
              <a:t>AOD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simulation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transferred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among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Tier-1,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Tier-2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Tier-3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analysis.</a:t>
            </a:r>
            <a:endParaRPr lang="en-US" dirty="0"/>
          </a:p>
        </p:txBody>
      </p:sp>
      <p:pic>
        <p:nvPicPr>
          <p:cNvPr id="1026" name="Picture 2" descr="https://lh3.googleusercontent.com/DSdqmqXeKLejnUZHFvHQGfRvziLjKLtq53ada9O_861eHaqUWG3gNlAiYk41qululBHksQBH2M4jjQsC3f-F0TEeI-dDVArIE7hl9ir4P1fGDvdYNCBHDuVmOusHK4dIyEfIBLTsE7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332" y="1825625"/>
            <a:ext cx="6089629" cy="412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1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</a:t>
            </a:r>
            <a:r>
              <a:rPr lang="en-US" dirty="0" smtClean="0"/>
              <a:t>ata </a:t>
            </a:r>
            <a:r>
              <a:rPr lang="en-US" dirty="0"/>
              <a:t>transfer services in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Dataset</a:t>
            </a:r>
            <a:r>
              <a:rPr lang="zh-CN" altLang="en-US" dirty="0" smtClean="0"/>
              <a:t> </a:t>
            </a:r>
            <a:r>
              <a:rPr lang="en-US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  <a:p>
            <a:pPr lvl="1"/>
            <a:r>
              <a:rPr lang="en-US" altLang="zh-CN" sz="2800" dirty="0" smtClean="0"/>
              <a:t>Decide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sources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files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once</a:t>
            </a:r>
            <a:endParaRPr lang="en-US" altLang="zh-CN" sz="2800" dirty="0"/>
          </a:p>
          <a:p>
            <a:pPr lvl="1"/>
            <a:r>
              <a:rPr lang="en-US" altLang="zh-CN" sz="2800" dirty="0" smtClean="0"/>
              <a:t>D</a:t>
            </a:r>
            <a:r>
              <a:rPr lang="en-US" sz="2800" dirty="0" smtClean="0"/>
              <a:t>estination </a:t>
            </a:r>
            <a:r>
              <a:rPr lang="en-US" sz="2800" dirty="0"/>
              <a:t>sites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treated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only </a:t>
            </a:r>
            <a:r>
              <a:rPr lang="en-US" altLang="zh-CN" sz="2800" dirty="0" smtClean="0"/>
              <a:t>as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consumers</a:t>
            </a:r>
            <a:endParaRPr lang="en-US" sz="2800" dirty="0"/>
          </a:p>
          <a:p>
            <a:r>
              <a:rPr lang="en-US" altLang="zh-CN" dirty="0" smtClean="0"/>
              <a:t>Built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multi-domain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</a:p>
          <a:p>
            <a:pPr lvl="1"/>
            <a:r>
              <a:rPr lang="en-US" sz="2800" dirty="0" smtClean="0"/>
              <a:t>Lack </a:t>
            </a:r>
            <a:r>
              <a:rPr lang="en-US" sz="2800" dirty="0"/>
              <a:t>of </a:t>
            </a:r>
            <a:r>
              <a:rPr lang="en-US" altLang="zh-CN" sz="2800" dirty="0" smtClean="0"/>
              <a:t>real-time,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global </a:t>
            </a:r>
            <a:r>
              <a:rPr lang="en-US" sz="2800" dirty="0"/>
              <a:t>network </a:t>
            </a:r>
            <a:r>
              <a:rPr lang="en-US" altLang="zh-CN" sz="2800" dirty="0" smtClean="0"/>
              <a:t>view</a:t>
            </a:r>
          </a:p>
          <a:p>
            <a:pPr lvl="1"/>
            <a:r>
              <a:rPr lang="en-US" altLang="zh-CN" sz="2800" dirty="0" smtClean="0"/>
              <a:t>No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network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resource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allocation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scheme</a:t>
            </a:r>
          </a:p>
          <a:p>
            <a:r>
              <a:rPr lang="en-US" altLang="zh-CN" dirty="0" smtClean="0"/>
              <a:t>Performance</a:t>
            </a:r>
          </a:p>
          <a:p>
            <a:pPr lvl="1"/>
            <a:r>
              <a:rPr lang="en-US" sz="2800" b="1" dirty="0" smtClean="0"/>
              <a:t>Low concurrency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</a:t>
            </a:r>
            <a:r>
              <a:rPr lang="en-US" sz="2800" b="1" dirty="0" smtClean="0"/>
              <a:t>ow </a:t>
            </a:r>
            <a:r>
              <a:rPr lang="en-US" sz="2800" b="1" dirty="0"/>
              <a:t>link </a:t>
            </a:r>
            <a:r>
              <a:rPr lang="en-US" sz="2800" b="1" dirty="0" smtClean="0"/>
              <a:t>utilization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long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transfer delay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47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13184" y="5698364"/>
            <a:ext cx="429110" cy="43198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34970" y="5709653"/>
            <a:ext cx="429110" cy="43198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394743" y="5728632"/>
            <a:ext cx="719092" cy="30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Source</a:t>
            </a:r>
            <a:endParaRPr 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0115495" y="5743408"/>
            <a:ext cx="1121914" cy="30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Destination</a:t>
            </a:r>
            <a:endParaRPr lang="en-US" sz="2000" b="1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7950618" y="6477047"/>
            <a:ext cx="781745" cy="85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845571" y="6266194"/>
            <a:ext cx="2739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100G</a:t>
            </a:r>
            <a:r>
              <a:rPr lang="en-US" altLang="zh-CN" sz="2000" b="1" dirty="0" smtClean="0"/>
              <a:t>bps</a:t>
            </a:r>
            <a:r>
              <a:rPr lang="en-US" sz="2000" b="1" dirty="0" smtClean="0"/>
              <a:t> </a:t>
            </a:r>
            <a:r>
              <a:rPr lang="en-US" sz="2000" b="1" dirty="0" smtClean="0"/>
              <a:t>full duplex link</a:t>
            </a:r>
            <a:endParaRPr lang="en-US" sz="2000" b="1" dirty="0"/>
          </a:p>
        </p:txBody>
      </p:sp>
      <p:pic>
        <p:nvPicPr>
          <p:cNvPr id="4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3" y="3017789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3" y="379913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7512" y="458048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2238" y="3799137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3017789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3799137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6963" y="4580488"/>
            <a:ext cx="931338" cy="34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8177" y="2898818"/>
            <a:ext cx="541383" cy="559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07215" y="2136818"/>
            <a:ext cx="541383" cy="559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65748" y="3680167"/>
            <a:ext cx="541383" cy="559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78175" y="4461517"/>
            <a:ext cx="541383" cy="5596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1" y="2867595"/>
            <a:ext cx="541383" cy="5596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2" y="3691250"/>
            <a:ext cx="541383" cy="5596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281631" y="4472600"/>
            <a:ext cx="541383" cy="55969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2549878" y="315078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540982" y="3918415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549878" y="470037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348302" y="3188637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353988" y="3969986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348302" y="4751334"/>
            <a:ext cx="986282" cy="11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876909" y="2685425"/>
            <a:ext cx="2" cy="114595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146604" y="3169385"/>
            <a:ext cx="1392236" cy="68505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349932" y="3960011"/>
            <a:ext cx="1199980" cy="182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146604" y="4036402"/>
            <a:ext cx="1451560" cy="6057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327646" y="3936577"/>
            <a:ext cx="1199980" cy="1823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36856" y="3188638"/>
            <a:ext cx="1268366" cy="67581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336856" y="4013403"/>
            <a:ext cx="1270359" cy="76205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30451" y="1736708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1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290224" y="2980619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Site 2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290223" y="3754758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3</a:t>
            </a:r>
            <a:endParaRPr lang="en-US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290223" y="4528010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/>
              <a:t>Site 4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9904959" y="2961596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5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904958" y="3735735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6</a:t>
            </a:r>
            <a:endParaRPr lang="en-US" sz="2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904958" y="4508987"/>
            <a:ext cx="771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Site 7</a:t>
            </a:r>
            <a:endParaRPr lang="en-US" sz="20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571367" y="2599018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SW1</a:t>
            </a:r>
            <a:endParaRPr lang="en-US" sz="2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577549" y="3412187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SW2</a:t>
            </a:r>
            <a:endParaRPr lang="en-US" sz="20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571366" y="4194375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SW3</a:t>
            </a:r>
            <a:endParaRPr lang="en-US" sz="20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7596199" y="2590398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SW5</a:t>
            </a:r>
            <a:endParaRPr lang="en-US" sz="20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602381" y="3403567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SW6</a:t>
            </a:r>
            <a:endParaRPr lang="en-US" sz="20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7596198" y="4185755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SW7</a:t>
            </a:r>
            <a:endParaRPr lang="en-US" sz="2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5878590" y="3316873"/>
            <a:ext cx="66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SW4</a:t>
            </a:r>
            <a:endParaRPr lang="en-US" sz="2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378628" y="1336598"/>
            <a:ext cx="3153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Dataset </a:t>
            </a:r>
            <a:r>
              <a:rPr lang="en-US" altLang="zh-CN" sz="2000" b="1" dirty="0" smtClean="0"/>
              <a:t>X</a:t>
            </a:r>
            <a:r>
              <a:rPr lang="en-US" sz="2000" b="1" dirty="0" smtClean="0"/>
              <a:t> (3000 50GB files)</a:t>
            </a:r>
            <a:endParaRPr lang="en-US" sz="2000" b="1" dirty="0"/>
          </a:p>
        </p:txBody>
      </p:sp>
      <p:sp>
        <p:nvSpPr>
          <p:cNvPr id="81" name="Rectangle 80"/>
          <p:cNvSpPr/>
          <p:nvPr/>
        </p:nvSpPr>
        <p:spPr>
          <a:xfrm>
            <a:off x="592648" y="392500"/>
            <a:ext cx="1140613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4400" dirty="0">
                <a:latin typeface="+mj-lt"/>
                <a:ea typeface="+mj-ea"/>
                <a:cs typeface="+mj-cs"/>
              </a:rPr>
              <a:t>Case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Study: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Distribution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Dataset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X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to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All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the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Sites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54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265" y="198371"/>
            <a:ext cx="91006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latin typeface="+mj-lt"/>
                <a:ea typeface="+mj-ea"/>
                <a:cs typeface="+mj-cs"/>
              </a:rPr>
              <a:t>Scheduling Policy Computed by </a:t>
            </a:r>
            <a:r>
              <a:rPr lang="en-US" altLang="zh-CN" sz="4400" dirty="0" err="1" smtClean="0">
                <a:latin typeface="+mj-lt"/>
                <a:ea typeface="+mj-ea"/>
                <a:cs typeface="+mj-cs"/>
              </a:rPr>
              <a:t>PhEDEx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92924" y="3934815"/>
            <a:ext cx="2547921" cy="909971"/>
            <a:chOff x="712302" y="762637"/>
            <a:chExt cx="2547921" cy="909971"/>
          </a:xfrm>
        </p:grpSpPr>
        <p:sp>
          <p:nvSpPr>
            <p:cNvPr id="10" name="TextBox 9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2</a:t>
              </a:r>
              <a:endParaRPr lang="en-US" sz="2000" b="1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8" name="Straight Connector 7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449929" y="1334054"/>
                <a:ext cx="985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</a:t>
                </a:r>
                <a:r>
                  <a:rPr lang="en-US" altLang="zh-CN" sz="1600" b="1" dirty="0" smtClean="0"/>
                  <a:t>bps</a:t>
                </a:r>
                <a:endParaRPr lang="en-US" sz="1600" b="1" dirty="0"/>
              </a:p>
            </p:txBody>
          </p:sp>
        </p:grpSp>
      </p:grpSp>
      <p:grpSp>
        <p:nvGrpSpPr>
          <p:cNvPr id="50" name="Group 49"/>
          <p:cNvGrpSpPr/>
          <p:nvPr/>
        </p:nvGrpSpPr>
        <p:grpSpPr>
          <a:xfrm>
            <a:off x="892924" y="4945338"/>
            <a:ext cx="2547921" cy="909971"/>
            <a:chOff x="712302" y="762637"/>
            <a:chExt cx="2547921" cy="909971"/>
          </a:xfrm>
        </p:grpSpPr>
        <p:sp>
          <p:nvSpPr>
            <p:cNvPr id="51" name="TextBox 50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5</a:t>
              </a:r>
              <a:endParaRPr lang="en-US" sz="2000" b="1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56" name="Straight Connector 55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449929" y="1334054"/>
                <a:ext cx="985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</a:t>
                </a:r>
                <a:r>
                  <a:rPr lang="en-US" altLang="zh-CN" sz="1600" b="1" dirty="0" smtClean="0"/>
                  <a:t>bps</a:t>
                </a:r>
                <a:endParaRPr lang="en-US" sz="1600" b="1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679771" y="3929289"/>
            <a:ext cx="2547921" cy="909971"/>
            <a:chOff x="712302" y="762637"/>
            <a:chExt cx="2547921" cy="909971"/>
          </a:xfrm>
        </p:grpSpPr>
        <p:sp>
          <p:nvSpPr>
            <p:cNvPr id="60" name="TextBox 59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3</a:t>
              </a:r>
              <a:endParaRPr lang="en-US" sz="2000" b="1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65" name="Straight Connector 64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449929" y="1334054"/>
                <a:ext cx="985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</a:t>
                </a:r>
                <a:r>
                  <a:rPr lang="en-US" altLang="zh-CN" sz="1600" b="1" dirty="0" smtClean="0"/>
                  <a:t>bps</a:t>
                </a:r>
                <a:endParaRPr lang="en-US" sz="1600" b="1" dirty="0"/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3679771" y="4944297"/>
            <a:ext cx="2547921" cy="909971"/>
            <a:chOff x="712302" y="762637"/>
            <a:chExt cx="2547921" cy="909971"/>
          </a:xfrm>
        </p:grpSpPr>
        <p:sp>
          <p:nvSpPr>
            <p:cNvPr id="69" name="TextBox 68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6</a:t>
              </a:r>
              <a:endParaRPr lang="en-US" sz="2000" b="1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74" name="Straight Connector 73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449929" y="1334054"/>
                <a:ext cx="985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</a:t>
                </a:r>
                <a:r>
                  <a:rPr lang="en-US" altLang="zh-CN" sz="1600" b="1" dirty="0" smtClean="0"/>
                  <a:t>bps</a:t>
                </a:r>
                <a:endParaRPr lang="en-US" sz="1600" b="1" dirty="0"/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6515276" y="3907493"/>
            <a:ext cx="2547921" cy="909971"/>
            <a:chOff x="712302" y="762637"/>
            <a:chExt cx="2547921" cy="909971"/>
          </a:xfrm>
        </p:grpSpPr>
        <p:sp>
          <p:nvSpPr>
            <p:cNvPr id="78" name="TextBox 77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4</a:t>
              </a:r>
              <a:endParaRPr lang="en-US" sz="2000" b="1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83" name="Straight Connector 82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449929" y="1334054"/>
                <a:ext cx="985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</a:t>
                </a:r>
                <a:r>
                  <a:rPr lang="en-US" altLang="zh-CN" sz="1600" b="1" dirty="0" smtClean="0"/>
                  <a:t>bps</a:t>
                </a:r>
                <a:endParaRPr lang="en-US" sz="1600" b="1" dirty="0"/>
              </a:p>
            </p:txBody>
          </p:sp>
        </p:grpSp>
      </p:grpSp>
      <p:grpSp>
        <p:nvGrpSpPr>
          <p:cNvPr id="86" name="Group 85"/>
          <p:cNvGrpSpPr/>
          <p:nvPr/>
        </p:nvGrpSpPr>
        <p:grpSpPr>
          <a:xfrm>
            <a:off x="6515276" y="4917999"/>
            <a:ext cx="2547921" cy="909971"/>
            <a:chOff x="712302" y="762637"/>
            <a:chExt cx="2547921" cy="909971"/>
          </a:xfrm>
        </p:grpSpPr>
        <p:sp>
          <p:nvSpPr>
            <p:cNvPr id="87" name="TextBox 86"/>
            <p:cNvSpPr txBox="1"/>
            <p:nvPr/>
          </p:nvSpPr>
          <p:spPr>
            <a:xfrm>
              <a:off x="712302" y="783146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Site 1</a:t>
              </a:r>
              <a:endParaRPr lang="en-US" sz="20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488730" y="762637"/>
              <a:ext cx="771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/>
                <a:t>Site 7</a:t>
              </a:r>
              <a:endParaRPr lang="en-US" sz="2000" b="1" dirty="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860916" y="1021024"/>
              <a:ext cx="2295850" cy="651584"/>
              <a:chOff x="860916" y="1021024"/>
              <a:chExt cx="2295850" cy="651584"/>
            </a:xfrm>
          </p:grpSpPr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60916" y="1143778"/>
                <a:ext cx="429110" cy="431980"/>
              </a:xfrm>
              <a:prstGeom prst="rect">
                <a:avLst/>
              </a:prstGeom>
            </p:spPr>
          </p:pic>
          <p:pic>
            <p:nvPicPr>
              <p:cNvPr id="91" name="Picture 90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27656" y="1142237"/>
                <a:ext cx="429110" cy="431980"/>
              </a:xfrm>
              <a:prstGeom prst="rect">
                <a:avLst/>
              </a:prstGeom>
            </p:spPr>
          </p:pic>
          <p:cxnSp>
            <p:nvCxnSpPr>
              <p:cNvPr id="92" name="Straight Connector 91"/>
              <p:cNvCxnSpPr/>
              <p:nvPr/>
            </p:nvCxnSpPr>
            <p:spPr>
              <a:xfrm flipV="1">
                <a:off x="1240023" y="1358227"/>
                <a:ext cx="1548333" cy="2649"/>
              </a:xfrm>
              <a:prstGeom prst="line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1441976" y="1021024"/>
                <a:ext cx="99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3000 files</a:t>
                </a:r>
                <a:endParaRPr lang="en-US" sz="1600" b="1" dirty="0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449929" y="1334054"/>
                <a:ext cx="985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/>
                  <a:t>16.7G</a:t>
                </a:r>
                <a:r>
                  <a:rPr lang="en-US" altLang="zh-CN" sz="1600" b="1" dirty="0" smtClean="0"/>
                  <a:t>bps</a:t>
                </a:r>
                <a:endParaRPr lang="en-US" sz="1600" b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9571584" y="4475293"/>
                <a:ext cx="2167516" cy="1154227"/>
              </a:xfrm>
              <a:prstGeom prst="rect">
                <a:avLst/>
              </a:prstGeom>
            </p:spPr>
            <p:txBody>
              <a:bodyPr wrap="none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x-none" sz="2400" b="1" dirty="0" smtClean="0"/>
                  <a:t>Link Utilization</a:t>
                </a:r>
                <a:r>
                  <a:rPr lang="en-US" sz="2400" dirty="0" smtClean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7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=14.29%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584" y="4475293"/>
                <a:ext cx="2167516" cy="1154227"/>
              </a:xfrm>
              <a:prstGeom prst="rect">
                <a:avLst/>
              </a:prstGeom>
              <a:blipFill rotWithShape="0">
                <a:blip r:embed="rId3"/>
                <a:stretch>
                  <a:fillRect l="-3652" t="-4233" r="-3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ontent Placeholder 2"/>
          <p:cNvSpPr>
            <a:spLocks noGrp="1"/>
          </p:cNvSpPr>
          <p:nvPr>
            <p:ph idx="1"/>
          </p:nvPr>
        </p:nvSpPr>
        <p:spPr>
          <a:xfrm>
            <a:off x="791292" y="1013578"/>
            <a:ext cx="10836264" cy="2817498"/>
          </a:xfrm>
        </p:spPr>
        <p:txBody>
          <a:bodyPr>
            <a:normAutofit/>
          </a:bodyPr>
          <a:lstStyle/>
          <a:p>
            <a:r>
              <a:rPr lang="en-US" dirty="0" smtClean="0"/>
              <a:t>Only Site 1 can be the source</a:t>
            </a:r>
          </a:p>
          <a:p>
            <a:r>
              <a:rPr lang="en-US" sz="2800" dirty="0" smtClean="0"/>
              <a:t>Site 1 sends all 3000 files to each destination site</a:t>
            </a:r>
          </a:p>
          <a:p>
            <a:pPr lvl="1"/>
            <a:r>
              <a:rPr lang="en-US" dirty="0" smtClean="0"/>
              <a:t>Scheduling decision: (File K, site 1, site X)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K=1,</a:t>
            </a:r>
            <a:r>
              <a:rPr lang="zh-CN" altLang="en-US" dirty="0" smtClean="0"/>
              <a:t> </a:t>
            </a:r>
            <a:r>
              <a:rPr lang="en-US" altLang="zh-CN" dirty="0" smtClean="0"/>
              <a:t>2,</a:t>
            </a:r>
            <a:r>
              <a:rPr lang="zh-CN" altLang="en-US" dirty="0" smtClean="0"/>
              <a:t> </a:t>
            </a:r>
            <a:r>
              <a:rPr lang="is-IS" altLang="zh-CN" dirty="0" smtClean="0"/>
              <a:t>…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X=2,</a:t>
            </a:r>
            <a:r>
              <a:rPr lang="zh-CN" altLang="en-US" dirty="0" smtClean="0"/>
              <a:t> </a:t>
            </a:r>
            <a:r>
              <a:rPr lang="en-US" altLang="zh-CN" dirty="0" smtClean="0"/>
              <a:t>3,</a:t>
            </a:r>
            <a:r>
              <a:rPr lang="zh-CN" altLang="en-US" dirty="0" smtClean="0"/>
              <a:t> </a:t>
            </a:r>
            <a:r>
              <a:rPr lang="is-IS" altLang="zh-CN" dirty="0" smtClean="0"/>
              <a:t>…</a:t>
            </a:r>
            <a:r>
              <a:rPr lang="zh-CN" altLang="en-US" dirty="0" smtClean="0"/>
              <a:t> </a:t>
            </a:r>
            <a:r>
              <a:rPr lang="en-US" altLang="zh-CN" dirty="0" smtClean="0"/>
              <a:t>7</a:t>
            </a:r>
            <a:endParaRPr lang="en-US" sz="2400" dirty="0" smtClean="0"/>
          </a:p>
          <a:p>
            <a:r>
              <a:rPr lang="en-US" dirty="0" smtClean="0"/>
              <a:t>Leaves the bandwidth allocation to TCP</a:t>
            </a:r>
          </a:p>
          <a:p>
            <a:pPr lvl="1"/>
            <a:r>
              <a:rPr lang="en-US" altLang="zh-CN" dirty="0" smtClean="0"/>
              <a:t>Fair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site-to-site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converges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100/6=16.7Gbps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598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907"/>
            <a:ext cx="10515600" cy="4967524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 smtClean="0"/>
              <a:t>Leverage the emerging SDN technique to realize </a:t>
            </a:r>
            <a:r>
              <a:rPr lang="en-GB" sz="3200" b="1" dirty="0" smtClean="0"/>
              <a:t>end-to-end </a:t>
            </a:r>
            <a:r>
              <a:rPr lang="en-GB" sz="3200" b="1" dirty="0"/>
              <a:t>orchestration </a:t>
            </a:r>
            <a:r>
              <a:rPr lang="en-GB" sz="3200" dirty="0"/>
              <a:t>of data flows involving multiple host groups at different domains</a:t>
            </a:r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altLang="zh-CN" sz="3200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Features</a:t>
            </a:r>
            <a:endParaRPr lang="en-US" altLang="zh-CN" sz="3200"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On-demand,</a:t>
            </a:r>
            <a:r>
              <a:rPr lang="zh-CN" alt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dynamic,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minimal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state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abstraction to provide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real-time, inter-domain network view</a:t>
            </a:r>
            <a:endParaRPr lang="en-US" altLang="zh-CN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r>
              <a:rPr lang="en-US" altLang="zh-CN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Centralized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file-level transfer scheduling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transfer concurrency</a:t>
            </a:r>
          </a:p>
          <a:p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Global, dynamic</a:t>
            </a:r>
            <a:r>
              <a:rPr lang="zh-CN" altLang="en-US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resource allocation among flows to achieve 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high network utilization </a:t>
            </a:r>
            <a:r>
              <a:rPr lang="en-US" altLang="zh-CN" sz="3200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and</a:t>
            </a:r>
            <a:r>
              <a:rPr lang="en-US" altLang="zh-CN" sz="32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low transfer delay</a:t>
            </a:r>
            <a:endParaRPr lang="en-US" sz="32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1488" y="507708"/>
            <a:ext cx="11649023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ExaO</a:t>
            </a:r>
            <a:r>
              <a:rPr lang="en-GB" dirty="0"/>
              <a:t>: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GB" dirty="0"/>
              <a:t>Data Transfer Orchestrator</a:t>
            </a:r>
          </a:p>
        </p:txBody>
      </p:sp>
    </p:spTree>
    <p:extLst>
      <p:ext uri="{BB962C8B-B14F-4D97-AF65-F5344CB8AC3E}">
        <p14:creationId xmlns:p14="http://schemas.microsoft.com/office/powerpoint/2010/main" val="11087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5400489" y="2165299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6816" y="206908"/>
            <a:ext cx="1181349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err="1">
                <a:latin typeface="+mj-lt"/>
                <a:ea typeface="+mj-ea"/>
                <a:cs typeface="+mj-cs"/>
              </a:rPr>
              <a:t>ExaO</a:t>
            </a:r>
            <a:r>
              <a:rPr lang="en-GB" sz="4400" dirty="0">
                <a:latin typeface="+mj-lt"/>
                <a:ea typeface="+mj-ea"/>
                <a:cs typeface="+mj-cs"/>
              </a:rPr>
              <a:t>: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Software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Defined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GB" sz="4400" dirty="0">
                <a:latin typeface="+mj-lt"/>
                <a:ea typeface="+mj-ea"/>
                <a:cs typeface="+mj-cs"/>
              </a:rPr>
              <a:t>Data Transfer Orchestrator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41255" y="1052518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PhEDEx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364938" y="3182248"/>
            <a:ext cx="5046132" cy="147732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 smtClean="0">
                <a:latin typeface="+mn-lt"/>
              </a:rPr>
              <a:t>Dataset level scheduling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 smtClean="0">
                <a:latin typeface="+mn-lt"/>
              </a:rPr>
              <a:t>Destination </a:t>
            </a:r>
            <a:r>
              <a:rPr lang="en-US" altLang="en-US" sz="1800" dirty="0">
                <a:latin typeface="+mn-lt"/>
              </a:rPr>
              <a:t>sites </a:t>
            </a:r>
            <a:r>
              <a:rPr lang="en-US" altLang="en-US" sz="1800" dirty="0" smtClean="0">
                <a:latin typeface="+mn-lt"/>
              </a:rPr>
              <a:t>cannot become candidate sources until receiving the whole dataset</a:t>
            </a:r>
            <a:endParaRPr lang="en-US" altLang="en-US" sz="1800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>
                <a:latin typeface="+mn-lt"/>
              </a:rPr>
              <a:t>Low </a:t>
            </a:r>
            <a:r>
              <a:rPr lang="en-US" altLang="en-US" sz="1800" dirty="0" smtClean="0">
                <a:latin typeface="+mn-lt"/>
              </a:rPr>
              <a:t>concurrency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66721" y="3180961"/>
            <a:ext cx="5607592" cy="147732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Scheduler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dirty="0" smtClean="0"/>
              <a:t>Centralized file </a:t>
            </a:r>
            <a:r>
              <a:rPr lang="en-US" altLang="en-US" dirty="0"/>
              <a:t>level </a:t>
            </a:r>
            <a:r>
              <a:rPr lang="en-US" altLang="en-US" dirty="0" smtClean="0"/>
              <a:t>scheduling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Destination </a:t>
            </a:r>
            <a:r>
              <a:rPr lang="en-US" altLang="en-US" dirty="0"/>
              <a:t>sites </a:t>
            </a:r>
            <a:r>
              <a:rPr lang="en-US" altLang="en-US" dirty="0" smtClean="0"/>
              <a:t>become candidate sources </a:t>
            </a:r>
            <a:r>
              <a:rPr lang="en-US" altLang="en-US" dirty="0"/>
              <a:t>after receiving files 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High concurrency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11778" y="3642627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957" y="4755367"/>
            <a:ext cx="5046132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>
                <a:latin typeface="+mn-lt"/>
              </a:rPr>
              <a:t>No </a:t>
            </a:r>
            <a:r>
              <a:rPr lang="en-US" sz="1800" dirty="0"/>
              <a:t>network resource allocation </a:t>
            </a:r>
            <a:r>
              <a:rPr lang="en-US" sz="1800" dirty="0" smtClean="0"/>
              <a:t>scheme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en-US" sz="1800" dirty="0" smtClean="0"/>
              <a:t>Low utilization</a:t>
            </a:r>
            <a:endParaRPr lang="en-US" altLang="en-US" sz="1800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66720" y="4755369"/>
            <a:ext cx="5607592" cy="120032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Scheduler and Transfer Execution Nodes (TEN)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 smtClean="0"/>
              <a:t>Global, dynamic </a:t>
            </a:r>
            <a:r>
              <a:rPr lang="en-US" altLang="en-US" dirty="0"/>
              <a:t>rate allocation among </a:t>
            </a:r>
            <a:r>
              <a:rPr lang="en-US" altLang="en-US" dirty="0" smtClean="0"/>
              <a:t>transfers (Scheduler)</a:t>
            </a:r>
            <a:endParaRPr lang="en-US" altLang="en-US" dirty="0"/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en-US" dirty="0"/>
              <a:t>End host rate limiting to enforce </a:t>
            </a:r>
            <a:r>
              <a:rPr lang="en-US" altLang="en-US" dirty="0" smtClean="0"/>
              <a:t>allocation (TEN)</a:t>
            </a:r>
            <a:endParaRPr lang="en-US" alt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5411070" y="5112645"/>
            <a:ext cx="7556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0465" y="1052517"/>
            <a:ext cx="1025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ExaO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349957" y="1632925"/>
            <a:ext cx="5046132" cy="147732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r>
              <a:rPr lang="en-US" altLang="zh-CN" sz="1800" dirty="0" smtClean="0">
                <a:latin typeface="+mn-lt"/>
              </a:rPr>
              <a:t>No</a:t>
            </a:r>
            <a:r>
              <a:rPr lang="zh-CN" altLang="en-US" sz="1800" dirty="0" smtClean="0">
                <a:latin typeface="+mn-lt"/>
              </a:rPr>
              <a:t> </a:t>
            </a:r>
            <a:r>
              <a:rPr lang="en-US" altLang="zh-CN" sz="1800" dirty="0" smtClean="0">
                <a:latin typeface="+mn-lt"/>
              </a:rPr>
              <a:t>real-time,</a:t>
            </a:r>
            <a:r>
              <a:rPr lang="zh-CN" altLang="en-US" sz="1800" dirty="0" smtClean="0">
                <a:latin typeface="+mn-lt"/>
              </a:rPr>
              <a:t> </a:t>
            </a:r>
            <a:r>
              <a:rPr lang="en-US" altLang="zh-CN" sz="1800" dirty="0" smtClean="0">
                <a:latin typeface="+mn-lt"/>
              </a:rPr>
              <a:t>global</a:t>
            </a:r>
            <a:r>
              <a:rPr lang="zh-CN" altLang="en-US" sz="1800" dirty="0" smtClean="0">
                <a:latin typeface="+mn-lt"/>
              </a:rPr>
              <a:t> </a:t>
            </a:r>
            <a:r>
              <a:rPr lang="en-US" altLang="zh-CN" sz="1800" dirty="0" smtClean="0">
                <a:latin typeface="+mn-lt"/>
              </a:rPr>
              <a:t>network</a:t>
            </a:r>
            <a:r>
              <a:rPr lang="zh-CN" altLang="en-US" sz="1800" dirty="0" smtClean="0">
                <a:latin typeface="+mn-lt"/>
              </a:rPr>
              <a:t> </a:t>
            </a:r>
            <a:r>
              <a:rPr lang="en-US" altLang="zh-CN" sz="1800" dirty="0" smtClean="0">
                <a:latin typeface="+mn-lt"/>
              </a:rPr>
              <a:t>view</a:t>
            </a: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dirty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zh-CN" sz="1800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 smtClean="0">
              <a:latin typeface="+mn-lt"/>
            </a:endParaRPr>
          </a:p>
          <a:p>
            <a:pPr marL="285750" indent="-285750">
              <a:lnSpc>
                <a:spcPct val="100000"/>
              </a:lnSpc>
              <a:spcBef>
                <a:spcPct val="0"/>
              </a:spcBef>
            </a:pPr>
            <a:endParaRPr lang="en-US" altLang="en-US" sz="180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1740" y="1625674"/>
            <a:ext cx="5622572" cy="147732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Application-Layer Traffic Optimization (ALTO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</a:t>
            </a:r>
            <a:r>
              <a:rPr lang="en-GB" dirty="0" err="1" smtClean="0"/>
              <a:t>ollect</a:t>
            </a:r>
            <a:r>
              <a:rPr lang="en-GB" dirty="0" smtClean="0"/>
              <a:t> </a:t>
            </a:r>
            <a:r>
              <a:rPr lang="en-GB" dirty="0"/>
              <a:t>real-time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GB" dirty="0" smtClean="0"/>
              <a:t>information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domains (ALTO-SPCE)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zh-CN" dirty="0" smtClean="0"/>
              <a:t>Compute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minimal,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equivalent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state (ATLO-RSA)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8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3752863" y="3503737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665779" y="3575979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38779" y="905156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4661" y="979379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57682" y="1059537"/>
            <a:ext cx="1581401" cy="874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 smtClean="0"/>
              <a:t>R</a:t>
            </a:r>
            <a:r>
              <a:rPr lang="en-US" altLang="zh-CN" dirty="0" err="1" smtClean="0"/>
              <a:t>ESTful</a:t>
            </a:r>
            <a:r>
              <a:rPr lang="en-GB" dirty="0" smtClean="0"/>
              <a:t> </a:t>
            </a:r>
            <a:r>
              <a:rPr lang="en-GB" dirty="0"/>
              <a:t>Interface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027446" y="2373329"/>
            <a:ext cx="661592" cy="725427"/>
            <a:chOff x="4156031" y="2354387"/>
            <a:chExt cx="413656" cy="552203"/>
          </a:xfrm>
        </p:grpSpPr>
        <p:sp>
          <p:nvSpPr>
            <p:cNvPr id="5" name="Can 4"/>
            <p:cNvSpPr/>
            <p:nvPr/>
          </p:nvSpPr>
          <p:spPr>
            <a:xfrm>
              <a:off x="4278741" y="235438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an 5"/>
            <p:cNvSpPr/>
            <p:nvPr/>
          </p:nvSpPr>
          <p:spPr>
            <a:xfrm>
              <a:off x="4217386" y="240584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Can 6"/>
            <p:cNvSpPr/>
            <p:nvPr/>
          </p:nvSpPr>
          <p:spPr>
            <a:xfrm>
              <a:off x="4156031" y="2457307"/>
              <a:ext cx="290946" cy="449283"/>
            </a:xfrm>
            <a:prstGeom prst="can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DB</a:t>
              </a: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578695" y="3655150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Kibana</a:t>
            </a:r>
            <a:r>
              <a:rPr lang="en-GB" dirty="0"/>
              <a:t> Monitoring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01503" y="1951617"/>
            <a:ext cx="4" cy="4463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4260112" y="3098756"/>
            <a:ext cx="0" cy="421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557682" y="5376640"/>
            <a:ext cx="1315323" cy="8186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Monalisa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12" idx="2"/>
            <a:endCxn id="23" idx="0"/>
          </p:cNvCxnSpPr>
          <p:nvPr/>
        </p:nvCxnSpPr>
        <p:spPr>
          <a:xfrm flipH="1">
            <a:off x="4215344" y="4473757"/>
            <a:ext cx="21013" cy="90288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316070" y="1421786"/>
            <a:ext cx="1211576" cy="78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6724436" y="833401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40318" y="907624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543339" y="987782"/>
            <a:ext cx="1280956" cy="82433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Scheduler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741758" y="2367004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5673988" y="2412175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ExaO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Rest Interface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577009" y="2492333"/>
            <a:ext cx="1274081" cy="913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Transfer Execution Nodes</a:t>
            </a:r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 flipV="1">
            <a:off x="4998720" y="1956421"/>
            <a:ext cx="578289" cy="99251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9836133" y="2211085"/>
            <a:ext cx="212964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Cloud 57"/>
          <p:cNvSpPr/>
          <p:nvPr/>
        </p:nvSpPr>
        <p:spPr>
          <a:xfrm>
            <a:off x="9695609" y="5319452"/>
            <a:ext cx="241069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Cloud 69"/>
          <p:cNvSpPr/>
          <p:nvPr/>
        </p:nvSpPr>
        <p:spPr>
          <a:xfrm>
            <a:off x="6229993" y="5335778"/>
            <a:ext cx="2129641" cy="145670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ounded Rectangle 75"/>
          <p:cNvSpPr/>
          <p:nvPr/>
        </p:nvSpPr>
        <p:spPr>
          <a:xfrm>
            <a:off x="6860380" y="5564876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cxnSp>
        <p:nvCxnSpPr>
          <p:cNvPr id="60" name="Elbow Connector 59"/>
          <p:cNvCxnSpPr>
            <a:endCxn id="58" idx="2"/>
          </p:cNvCxnSpPr>
          <p:nvPr/>
        </p:nvCxnSpPr>
        <p:spPr>
          <a:xfrm>
            <a:off x="7910358" y="5772697"/>
            <a:ext cx="1792729" cy="27510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379705" y="5562408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sp>
        <p:nvSpPr>
          <p:cNvPr id="81" name="Rounded Rectangle 80"/>
          <p:cNvSpPr/>
          <p:nvPr/>
        </p:nvSpPr>
        <p:spPr>
          <a:xfrm>
            <a:off x="10389245" y="2449834"/>
            <a:ext cx="1049976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FDTDaemon</a:t>
            </a:r>
            <a:endParaRPr lang="en-GB" sz="1200" dirty="0"/>
          </a:p>
        </p:txBody>
      </p:sp>
      <p:pic>
        <p:nvPicPr>
          <p:cNvPr id="1026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95" y="5954580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501" y="5954580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http://www.freeiconspng.com/uploads/server-storage-icon-1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776" y="2843105"/>
            <a:ext cx="395061" cy="3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Elbow Connector 85"/>
          <p:cNvCxnSpPr>
            <a:endCxn id="80" idx="0"/>
          </p:cNvCxnSpPr>
          <p:nvPr/>
        </p:nvCxnSpPr>
        <p:spPr>
          <a:xfrm rot="5400000">
            <a:off x="9527100" y="4175274"/>
            <a:ext cx="2764728" cy="95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0800000" flipV="1">
            <a:off x="7377911" y="2600360"/>
            <a:ext cx="3003877" cy="2941119"/>
          </a:xfrm>
          <a:prstGeom prst="bentConnector2">
            <a:avLst/>
          </a:prstGeom>
          <a:ln w="28575">
            <a:solidFill>
              <a:srgbClr val="00B05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769076" y="3370099"/>
            <a:ext cx="4107493" cy="72174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769076" y="3367245"/>
            <a:ext cx="1976507" cy="24029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769074" y="3364777"/>
            <a:ext cx="569338" cy="3925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6512507" y="5862262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55435" y="5850179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sp>
        <p:nvSpPr>
          <p:cNvPr id="106" name="Rounded Rectangle 105"/>
          <p:cNvSpPr/>
          <p:nvPr/>
        </p:nvSpPr>
        <p:spPr>
          <a:xfrm>
            <a:off x="10022540" y="2736043"/>
            <a:ext cx="854029" cy="3478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MLSensor</a:t>
            </a:r>
            <a:endParaRPr lang="en-GB" sz="1200" dirty="0"/>
          </a:p>
        </p:txBody>
      </p:sp>
      <p:cxnSp>
        <p:nvCxnSpPr>
          <p:cNvPr id="103" name="Straight Arrow Connector 102"/>
          <p:cNvCxnSpPr>
            <a:stCxn id="104" idx="1"/>
          </p:cNvCxnSpPr>
          <p:nvPr/>
        </p:nvCxnSpPr>
        <p:spPr>
          <a:xfrm flipH="1" flipV="1">
            <a:off x="4894018" y="5910251"/>
            <a:ext cx="1618489" cy="125934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894018" y="4363607"/>
            <a:ext cx="2472518" cy="1051661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80998" y="1126445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Ph</a:t>
            </a:r>
            <a:r>
              <a:rPr lang="en-US" altLang="zh-CN" dirty="0" smtClean="0"/>
              <a:t>EDE</a:t>
            </a:r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66" name="Rounded Rectangle 65"/>
          <p:cNvSpPr/>
          <p:nvPr/>
        </p:nvSpPr>
        <p:spPr>
          <a:xfrm>
            <a:off x="380999" y="2495851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ASO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80998" y="3971091"/>
            <a:ext cx="1206399" cy="718557"/>
          </a:xfrm>
          <a:prstGeom prst="roundRect">
            <a:avLst/>
          </a:prstGeom>
          <a:solidFill>
            <a:srgbClr val="00B0F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Batch</a:t>
            </a:r>
          </a:p>
        </p:txBody>
      </p:sp>
      <p:cxnSp>
        <p:nvCxnSpPr>
          <p:cNvPr id="34" name="Elbow Connector 33"/>
          <p:cNvCxnSpPr>
            <a:stCxn id="67" idx="3"/>
            <a:endCxn id="4" idx="1"/>
          </p:cNvCxnSpPr>
          <p:nvPr/>
        </p:nvCxnSpPr>
        <p:spPr>
          <a:xfrm flipV="1">
            <a:off x="1587397" y="1496599"/>
            <a:ext cx="1970285" cy="283377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6" idx="3"/>
            <a:endCxn id="4" idx="1"/>
          </p:cNvCxnSpPr>
          <p:nvPr/>
        </p:nvCxnSpPr>
        <p:spPr>
          <a:xfrm flipV="1">
            <a:off x="1587398" y="1496599"/>
            <a:ext cx="1970284" cy="1358531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9" idx="3"/>
            <a:endCxn id="4" idx="1"/>
          </p:cNvCxnSpPr>
          <p:nvPr/>
        </p:nvCxnSpPr>
        <p:spPr>
          <a:xfrm>
            <a:off x="1587397" y="1485724"/>
            <a:ext cx="1970285" cy="1087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256905" y="2686172"/>
            <a:ext cx="1280956" cy="824335"/>
          </a:xfrm>
          <a:prstGeom prst="roundRect">
            <a:avLst/>
          </a:prstGeom>
          <a:solidFill>
            <a:srgbClr val="FFE699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ALTO</a:t>
            </a:r>
          </a:p>
        </p:txBody>
      </p:sp>
      <p:cxnSp>
        <p:nvCxnSpPr>
          <p:cNvPr id="47" name="Straight Arrow Connector 46"/>
          <p:cNvCxnSpPr>
            <a:stCxn id="75" idx="0"/>
          </p:cNvCxnSpPr>
          <p:nvPr/>
        </p:nvCxnSpPr>
        <p:spPr>
          <a:xfrm flipH="1" flipV="1">
            <a:off x="7757329" y="1812117"/>
            <a:ext cx="1140054" cy="87405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80998" y="31020"/>
            <a:ext cx="116490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err="1">
                <a:latin typeface="+mj-lt"/>
                <a:ea typeface="+mj-ea"/>
                <a:cs typeface="+mj-cs"/>
              </a:rPr>
              <a:t>ExaO</a:t>
            </a:r>
            <a:r>
              <a:rPr lang="en-GB" sz="4400" dirty="0">
                <a:latin typeface="+mj-lt"/>
                <a:ea typeface="+mj-ea"/>
                <a:cs typeface="+mj-cs"/>
              </a:rPr>
              <a:t>: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Software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>
                <a:latin typeface="+mj-lt"/>
                <a:ea typeface="+mj-ea"/>
                <a:cs typeface="+mj-cs"/>
              </a:rPr>
              <a:t>Defined</a:t>
            </a:r>
            <a:r>
              <a:rPr lang="zh-CN" altLang="en-US" sz="4400" dirty="0">
                <a:latin typeface="+mj-lt"/>
                <a:ea typeface="+mj-ea"/>
                <a:cs typeface="+mj-cs"/>
              </a:rPr>
              <a:t> </a:t>
            </a:r>
            <a:r>
              <a:rPr lang="en-GB" sz="4400" dirty="0">
                <a:latin typeface="+mj-lt"/>
                <a:ea typeface="+mj-ea"/>
                <a:cs typeface="+mj-cs"/>
              </a:rPr>
              <a:t>Data Transfer Orchestrator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9537861" y="3079814"/>
            <a:ext cx="416806" cy="89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9230926" y="3522824"/>
            <a:ext cx="1143387" cy="1945804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7905619" y="3520532"/>
            <a:ext cx="593229" cy="185610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4221" y="1894167"/>
            <a:ext cx="1935364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Users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submit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dataset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transfer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requests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49434" y="1977228"/>
            <a:ext cx="15896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Update database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331209" y="718790"/>
            <a:ext cx="118129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requests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8913530" y="4261467"/>
            <a:ext cx="1620027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Collect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complete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network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195255" y="1717597"/>
            <a:ext cx="1427270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Query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abstract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routing state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050657" y="3264136"/>
            <a:ext cx="1904009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Compute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complete and abstract routing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state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5296972" y="1590036"/>
            <a:ext cx="1211576" cy="781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34035" y="1533688"/>
            <a:ext cx="112973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Dynamic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Scheduling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263325" y="2273317"/>
            <a:ext cx="1129738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Query updated scheduling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81557" y="4163627"/>
            <a:ext cx="112973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Enforce scheduling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36760" y="5153951"/>
            <a:ext cx="1290403" cy="8309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smtClean="0"/>
              <a:t>Monitor Transfer Status</a:t>
            </a:r>
            <a:endParaRPr lang="en-US" altLang="zh-CN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3547567" y="3245714"/>
            <a:ext cx="15896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Update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2" grpId="0" animBg="1"/>
      <p:bldP spid="73" grpId="0" animBg="1"/>
      <p:bldP spid="74" grpId="0" animBg="1"/>
      <p:bldP spid="77" grpId="0" animBg="1"/>
      <p:bldP spid="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219766"/>
            <a:ext cx="11780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 smtClean="0"/>
              <a:t>RESTful-API</a:t>
            </a:r>
            <a:r>
              <a:rPr lang="en-GB" sz="3200" b="1" dirty="0"/>
              <a:t>: </a:t>
            </a:r>
            <a:r>
              <a:rPr lang="en-GB" sz="3200" dirty="0"/>
              <a:t>allow users submit and manage transfer request through different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/>
              <a:t>ALTO: </a:t>
            </a:r>
            <a:r>
              <a:rPr lang="en-GB" sz="3200" dirty="0"/>
              <a:t>collect </a:t>
            </a:r>
            <a:r>
              <a:rPr lang="en-GB" sz="3200" dirty="0" smtClean="0"/>
              <a:t>on-demand, real-time, minimal abstract routing </a:t>
            </a:r>
            <a:r>
              <a:rPr lang="en-GB" sz="3200" dirty="0"/>
              <a:t>information from different domains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 err="1"/>
              <a:t>ExaO</a:t>
            </a:r>
            <a:r>
              <a:rPr lang="en-GB" sz="3200" b="1" dirty="0"/>
              <a:t> Scheduler: </a:t>
            </a:r>
            <a:r>
              <a:rPr lang="en-GB" sz="3200" dirty="0"/>
              <a:t>centralized, efficient file-level </a:t>
            </a:r>
            <a:r>
              <a:rPr lang="en-GB" sz="3200" dirty="0" smtClean="0"/>
              <a:t>scheduling and network resource allocation </a:t>
            </a: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/>
              <a:t>FDT: </a:t>
            </a:r>
            <a:r>
              <a:rPr lang="en-GB" sz="3200" dirty="0"/>
              <a:t>efficient data transfer tools on end hosts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dirty="0" err="1"/>
              <a:t>Monalisa</a:t>
            </a:r>
            <a:r>
              <a:rPr lang="en-GB" sz="3200" b="1" dirty="0"/>
              <a:t>: </a:t>
            </a:r>
            <a:r>
              <a:rPr lang="en-GB" sz="3200" dirty="0"/>
              <a:t>Distributed monitoring infrastructure for real time monitoring </a:t>
            </a:r>
            <a:r>
              <a:rPr lang="en-GB" sz="3200" dirty="0" smtClean="0"/>
              <a:t>of each </a:t>
            </a:r>
            <a:r>
              <a:rPr lang="en-GB" sz="3200" dirty="0"/>
              <a:t>flow, </a:t>
            </a:r>
            <a:r>
              <a:rPr lang="en-GB" sz="3200" dirty="0" smtClean="0"/>
              <a:t>transfer</a:t>
            </a:r>
            <a:r>
              <a:rPr lang="en-GB" sz="3200" b="1" dirty="0" smtClean="0"/>
              <a:t> </a:t>
            </a:r>
            <a:endParaRPr lang="en-GB" sz="3200" b="1" dirty="0"/>
          </a:p>
        </p:txBody>
      </p:sp>
      <p:sp>
        <p:nvSpPr>
          <p:cNvPr id="55" name="Rectangle 54"/>
          <p:cNvSpPr/>
          <p:nvPr/>
        </p:nvSpPr>
        <p:spPr>
          <a:xfrm>
            <a:off x="321997" y="144050"/>
            <a:ext cx="493462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 smtClean="0">
                <a:latin typeface="+mj-lt"/>
                <a:ea typeface="+mj-ea"/>
                <a:cs typeface="+mj-cs"/>
              </a:rPr>
              <a:t>Components of </a:t>
            </a:r>
            <a:r>
              <a:rPr lang="en-GB" sz="4400" dirty="0" err="1" smtClean="0">
                <a:latin typeface="+mj-lt"/>
                <a:ea typeface="+mj-ea"/>
                <a:cs typeface="+mj-cs"/>
              </a:rPr>
              <a:t>ExaO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455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829</Words>
  <Application>Microsoft Macintosh PowerPoint</Application>
  <PresentationFormat>Widescreen</PresentationFormat>
  <Paragraphs>210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Calibri Light</vt:lpstr>
      <vt:lpstr>Cambria Math</vt:lpstr>
      <vt:lpstr>DengXian</vt:lpstr>
      <vt:lpstr>DengXian Light</vt:lpstr>
      <vt:lpstr>Arial</vt:lpstr>
      <vt:lpstr>Office Theme</vt:lpstr>
      <vt:lpstr>ExaO: Software Defined Data Transfer Orchestrator</vt:lpstr>
      <vt:lpstr>Background</vt:lpstr>
      <vt:lpstr>Data transfer services in CMS</vt:lpstr>
      <vt:lpstr>PowerPoint Presentation</vt:lpstr>
      <vt:lpstr>PowerPoint Presentation</vt:lpstr>
      <vt:lpstr>ExaO: Software Defined Data Transfer Orchestrator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Qiao Xiang</dc:creator>
  <cp:lastModifiedBy>Qiao Xiang</cp:lastModifiedBy>
  <cp:revision>260</cp:revision>
  <dcterms:created xsi:type="dcterms:W3CDTF">2016-11-10T10:23:16Z</dcterms:created>
  <dcterms:modified xsi:type="dcterms:W3CDTF">2016-11-12T19:57:39Z</dcterms:modified>
</cp:coreProperties>
</file>