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9" r:id="rId7"/>
    <p:sldId id="284" r:id="rId8"/>
    <p:sldId id="261" r:id="rId9"/>
    <p:sldId id="278" r:id="rId10"/>
    <p:sldId id="283" r:id="rId11"/>
    <p:sldId id="266" r:id="rId12"/>
    <p:sldId id="280" r:id="rId13"/>
    <p:sldId id="285" r:id="rId14"/>
    <p:sldId id="28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5926-E472-4C02-870D-6695B5662C1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C6E7-FA6B-4994-9245-5EBA7D80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2A78-B982-4A34-9FA2-A93522812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7806A-A0F1-4D53-B7F9-4E31A8CB0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D0F8-9F45-42E7-9A60-B74B50F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84E4-C9AB-44A5-80DF-C9BCE9E1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BB48-9792-4805-8197-61B003BD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5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0C10-FE4A-46D0-8053-87D964AE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9CDB8-D733-43B7-AC69-3F13267FB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BA2F-3BB6-46DE-AA06-ACF003B5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22F7-85DC-4DE1-97F6-3BC34C68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2480-D517-4514-B46D-43DE5578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44D04-EEB9-4F82-8075-88DB2371C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AEED9-EE9D-4569-B9D1-3C73766F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1A51-3470-486C-8A0D-8A32BC63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29FA-E282-4F65-98D1-E2060165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3709-DDDB-4D70-9049-C4878A84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D0C2-4168-4A41-AA53-D20801FE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13B1-F1B6-401C-837A-E6C4AD2F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0C27-A9CC-41C1-8BE1-307B14D0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13CF-DF4D-4C5A-B36A-CC2EE370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E5791-5E9C-4A70-80E0-FD751508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39E9-87CE-44AB-B2BB-FF5A8E2C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21BD-FE76-43B8-A7E9-92C47650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4F6F-3B90-4FF3-B843-B0BB27BB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47C6-E140-45E3-887C-CEC22811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8738-4E70-47F7-A668-A1E46B6C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EEC4-FAEA-404B-90A8-B5AAE07B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8FDC-1545-421D-A5D4-BBC91EFD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CBC5D-17E9-4DFD-9EEF-BC6E382F8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B0972-31E7-4CF1-8591-6498A206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0E430-FB33-4FE3-8120-E190D65C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C1401-07BF-4989-B3F8-DF069EAC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DC58-DD4D-4C06-8C4A-C18C2568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2E41C-3C44-41B8-9D1D-AD8DA216B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E587F-630F-49BA-BC40-DCDAF73C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FA28D-ED8B-47D7-BB3F-AF4825B8A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99A09-1AF7-4934-8603-4EE6664D3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B1F0E-B748-471B-8AAE-978A3802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85DF8-DEA4-4962-9E6E-FABCBDE7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9228E-0931-49F1-A59A-52E42808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5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CADC-AD8A-4C8E-9391-A0CC8299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17860-271F-40F6-9DBA-87A1550A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0016C-51F2-462D-8DC1-95C4B580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280ED-C644-4DE3-AD2E-5CE41BF1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9CCBF-F029-4487-89A2-B89115C0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A6986-0B01-4CCA-A7AE-E578036F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3E24-D33E-48F5-B211-A0C92999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76C-B9C2-4677-BF5C-D005B42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46DE-B79A-474F-945E-FB6BD4910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A78FD-A95F-4B3B-A471-6E8F84B73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AC522-97DD-4722-A8B9-6DFECE64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926B0-5A03-44B4-A04E-45BB8038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86684-966E-4630-B591-2003399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F491-16EE-4800-A6B5-63C003B2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8FB8D-3DCB-4B29-9C64-687525C00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1BD5D-4235-4076-B9CD-F0E8DFF5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D32D3-8D2A-4E1B-BF47-AE288253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818AB-9E41-42D1-B44C-8AE0E6CC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FE241-63C4-46F4-8550-5DF3CBEA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65716-05C6-4F6C-B509-A6945AC4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65C3-CA88-4CFC-B62D-58E16C13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C01F2-2859-46BD-89F1-70B23CC8D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CD46-487E-4287-B084-A560F87BAD1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C9C4C-EEE2-4AF1-B5FE-E18DD488D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3E38-5F26-4757-90F3-0BFCD934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ibm.com/accelerators/catalog/content/Customer-chur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b1453/viz/TelecomChurnratesinCitiesofCalifornia/Sheet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EF92-261E-49B1-8A94-3427220B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437268"/>
            <a:ext cx="11849100" cy="238760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+mn-lt"/>
              </a:rPr>
              <a:t>Capstone Project  - Three</a:t>
            </a:r>
            <a:br>
              <a:rPr lang="en-US" sz="4400" b="1" dirty="0">
                <a:latin typeface="+mn-lt"/>
              </a:rPr>
            </a:br>
            <a:r>
              <a:rPr lang="en-US" sz="4400" b="1" dirty="0">
                <a:solidFill>
                  <a:srgbClr val="FFC000"/>
                </a:solidFill>
                <a:latin typeface="+mn-lt"/>
              </a:rPr>
              <a:t>“Who will Burn the Bridges?”</a:t>
            </a:r>
            <a:br>
              <a:rPr lang="en-US" sz="4400" b="1" dirty="0">
                <a:solidFill>
                  <a:srgbClr val="FFC000"/>
                </a:solidFill>
                <a:latin typeface="+mn-lt"/>
              </a:rPr>
            </a:br>
            <a:r>
              <a:rPr lang="en-US" sz="4400" b="1" dirty="0">
                <a:solidFill>
                  <a:srgbClr val="7030A0"/>
                </a:solidFill>
                <a:latin typeface="+mn-lt"/>
              </a:rPr>
              <a:t>A Churn Prediction Model for a </a:t>
            </a:r>
            <a:br>
              <a:rPr lang="en-US" sz="4400" b="1" dirty="0">
                <a:solidFill>
                  <a:srgbClr val="7030A0"/>
                </a:solidFill>
                <a:latin typeface="+mn-lt"/>
              </a:rPr>
            </a:br>
            <a:r>
              <a:rPr lang="en-US" sz="4400" b="1" dirty="0">
                <a:solidFill>
                  <a:srgbClr val="7030A0"/>
                </a:solidFill>
                <a:latin typeface="+mn-lt"/>
              </a:rPr>
              <a:t>Telecom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28896-D0C4-44C4-8A18-8C9A69FD3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4868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Brintha</a:t>
            </a:r>
            <a:r>
              <a:rPr lang="en-US" b="1" dirty="0">
                <a:solidFill>
                  <a:schemeClr val="accent2"/>
                </a:solidFill>
              </a:rPr>
              <a:t> Subramaniam </a:t>
            </a:r>
          </a:p>
          <a:p>
            <a:r>
              <a:rPr lang="en-US" b="1" dirty="0">
                <a:solidFill>
                  <a:schemeClr val="accent2"/>
                </a:solidFill>
              </a:rPr>
              <a:t>Data Science Career Track - Springboard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C59A0-6632-4928-BE5C-E1CAE1EE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45" y="3652749"/>
            <a:ext cx="5582709" cy="31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5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7192-256C-443B-AB39-97A96CF7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380"/>
            <a:ext cx="10515600" cy="849313"/>
          </a:xfrm>
        </p:spPr>
        <p:txBody>
          <a:bodyPr/>
          <a:lstStyle/>
          <a:p>
            <a:r>
              <a:rPr lang="en-US" dirty="0"/>
              <a:t>Other Numeric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A03C-099B-4364-A272-0BBAD7F2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93"/>
            <a:ext cx="10515600" cy="5071270"/>
          </a:xfrm>
        </p:spPr>
        <p:txBody>
          <a:bodyPr numCol="2"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Average monthly charges:</a:t>
            </a:r>
          </a:p>
          <a:p>
            <a:r>
              <a:rPr lang="en-US" sz="2000" dirty="0"/>
              <a:t>Equals total charges/no. of tenure months</a:t>
            </a:r>
          </a:p>
          <a:p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 churners and the distribution is somewhat narrower than that of non-churners</a:t>
            </a:r>
          </a:p>
          <a:p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edian charges for churners is higher ($80) than that for non-churners ($64)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21B14-5EE1-415D-801A-0655E081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14" y="3760669"/>
            <a:ext cx="3725672" cy="2769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D8421A-874F-49EB-A327-77C417B27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41328"/>
            <a:ext cx="4262438" cy="28885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5E6687-2F0B-41C7-A73E-FED78C40ECF4}"/>
              </a:ext>
            </a:extLst>
          </p:cNvPr>
          <p:cNvSpPr txBox="1"/>
          <p:nvPr/>
        </p:nvSpPr>
        <p:spPr>
          <a:xfrm>
            <a:off x="6098382" y="1073855"/>
            <a:ext cx="609361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Total number of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alculated by taking into whether the customer is having phone (single line/multiple line), internet, streaming TV, and streaming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Ranges from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1 to 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churn rates are lower when the customer has only one service and it increases when it becomes at least 2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0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70B4-F048-4A53-9192-500EE5C5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2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Modeling</a:t>
            </a:r>
            <a:br>
              <a:rPr lang="en-US" dirty="0"/>
            </a:br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Predicting Churn Labels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9FAEA1-72EC-4CBD-8B3E-A3D2DDFF9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049460"/>
              </p:ext>
            </p:extLst>
          </p:nvPr>
        </p:nvGraphicFramePr>
        <p:xfrm>
          <a:off x="1178785" y="2996296"/>
          <a:ext cx="9150350" cy="2844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984">
                  <a:extLst>
                    <a:ext uri="{9D8B030D-6E8A-4147-A177-3AD203B41FA5}">
                      <a16:colId xmlns:a16="http://schemas.microsoft.com/office/drawing/2014/main" val="3408015433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2062500524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2206542333"/>
                    </a:ext>
                  </a:extLst>
                </a:gridCol>
                <a:gridCol w="1161697">
                  <a:extLst>
                    <a:ext uri="{9D8B030D-6E8A-4147-A177-3AD203B41FA5}">
                      <a16:colId xmlns:a16="http://schemas.microsoft.com/office/drawing/2014/main" val="518679984"/>
                    </a:ext>
                  </a:extLst>
                </a:gridCol>
                <a:gridCol w="1161697">
                  <a:extLst>
                    <a:ext uri="{9D8B030D-6E8A-4147-A177-3AD203B41FA5}">
                      <a16:colId xmlns:a16="http://schemas.microsoft.com/office/drawing/2014/main" val="1255968640"/>
                    </a:ext>
                  </a:extLst>
                </a:gridCol>
              </a:tblGrid>
              <a:tr h="165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(accuracy)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(AUC)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(accuracy)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(AUC)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43958358"/>
                  </a:ext>
                </a:extLst>
              </a:tr>
              <a:tr h="4318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Dummy Regressor (most frequent values)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9326972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0.811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0.856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0.807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0.866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968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 with GridSearchCV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0.811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0.856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0.808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0.867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344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 (3 hidden layers)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0.818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0.872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0.806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0.863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187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0.823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0.885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0.808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0.862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870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with hyperparameter tuning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0.826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0.883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0.816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0.870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82672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8B3876-AE87-4F17-AD0D-91A26BAA2013}"/>
              </a:ext>
            </a:extLst>
          </p:cNvPr>
          <p:cNvSpPr txBox="1"/>
          <p:nvPr/>
        </p:nvSpPr>
        <p:spPr>
          <a:xfrm>
            <a:off x="1026385" y="1626646"/>
            <a:ext cx="880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 values were standardized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was split into train and test data (test-data = 0.2)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Performance metric: Accuracy Score and AUC</a:t>
            </a:r>
          </a:p>
        </p:txBody>
      </p:sp>
    </p:spTree>
    <p:extLst>
      <p:ext uri="{BB962C8B-B14F-4D97-AF65-F5344CB8AC3E}">
        <p14:creationId xmlns:p14="http://schemas.microsoft.com/office/powerpoint/2010/main" val="351804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9929-278F-4639-8383-D481D9F5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– Using SHAP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1DA0-BF7F-4EB0-86A0-A8C9F186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98DED-D68E-4B0F-B9C8-B307D092A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429646"/>
            <a:ext cx="6527800" cy="50632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9D341E-01E9-44E5-9768-4099313B636D}"/>
              </a:ext>
            </a:extLst>
          </p:cNvPr>
          <p:cNvSpPr txBox="1"/>
          <p:nvPr/>
        </p:nvSpPr>
        <p:spPr>
          <a:xfrm>
            <a:off x="7165975" y="1543051"/>
            <a:ext cx="4078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plot shows that ‘month-to-month contract, tenure months, and having dependents/not are some of the important features that decide the churn labels.</a:t>
            </a:r>
          </a:p>
        </p:txBody>
      </p:sp>
    </p:spTree>
    <p:extLst>
      <p:ext uri="{BB962C8B-B14F-4D97-AF65-F5344CB8AC3E}">
        <p14:creationId xmlns:p14="http://schemas.microsoft.com/office/powerpoint/2010/main" val="333451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79A1-A666-429D-A573-FBA55138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F276-E0AB-4D90-B4F5-2C266832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 Matrix	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report</a:t>
            </a: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 of total actual churners of 362, the model identifies 205 of them correctly, so recall is 0.57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 of 1047 actual non-churners, model identifies 945 non-churners correctly, so the recall is 0.90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model performs better in terms of finding correct non-churners compared to churners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BA1336-84A0-47D3-9F27-DE2FF77040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03704"/>
              </p:ext>
            </p:extLst>
          </p:nvPr>
        </p:nvGraphicFramePr>
        <p:xfrm>
          <a:off x="1213307" y="2268175"/>
          <a:ext cx="3058656" cy="1160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1460">
                  <a:extLst>
                    <a:ext uri="{9D8B030D-6E8A-4147-A177-3AD203B41FA5}">
                      <a16:colId xmlns:a16="http://schemas.microsoft.com/office/drawing/2014/main" val="1216486966"/>
                    </a:ext>
                  </a:extLst>
                </a:gridCol>
                <a:gridCol w="947980">
                  <a:extLst>
                    <a:ext uri="{9D8B030D-6E8A-4147-A177-3AD203B41FA5}">
                      <a16:colId xmlns:a16="http://schemas.microsoft.com/office/drawing/2014/main" val="1921903561"/>
                    </a:ext>
                  </a:extLst>
                </a:gridCol>
                <a:gridCol w="729216">
                  <a:extLst>
                    <a:ext uri="{9D8B030D-6E8A-4147-A177-3AD203B41FA5}">
                      <a16:colId xmlns:a16="http://schemas.microsoft.com/office/drawing/2014/main" val="2652834270"/>
                    </a:ext>
                  </a:extLst>
                </a:gridCol>
              </a:tblGrid>
              <a:tr h="386942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Outcome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Precision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913057"/>
                  </a:ext>
                </a:extLst>
              </a:tr>
              <a:tr h="386942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0 (Not Churn)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effectLst/>
                        </a:rPr>
                        <a:t>0.86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0.90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7547203"/>
                  </a:ext>
                </a:extLst>
              </a:tr>
              <a:tr h="386942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 (Churn)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effectLst/>
                        </a:rPr>
                        <a:t>0.67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0.57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233021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0BFA73-A7BA-4C1B-A045-DC38F42F8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38414"/>
              </p:ext>
            </p:extLst>
          </p:nvPr>
        </p:nvGraphicFramePr>
        <p:xfrm>
          <a:off x="4796972" y="2268175"/>
          <a:ext cx="2932566" cy="1260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933">
                  <a:extLst>
                    <a:ext uri="{9D8B030D-6E8A-4147-A177-3AD203B41FA5}">
                      <a16:colId xmlns:a16="http://schemas.microsoft.com/office/drawing/2014/main" val="61736956"/>
                    </a:ext>
                  </a:extLst>
                </a:gridCol>
                <a:gridCol w="1048732">
                  <a:extLst>
                    <a:ext uri="{9D8B030D-6E8A-4147-A177-3AD203B41FA5}">
                      <a16:colId xmlns:a16="http://schemas.microsoft.com/office/drawing/2014/main" val="1041985548"/>
                    </a:ext>
                  </a:extLst>
                </a:gridCol>
                <a:gridCol w="908901">
                  <a:extLst>
                    <a:ext uri="{9D8B030D-6E8A-4147-A177-3AD203B41FA5}">
                      <a16:colId xmlns:a16="http://schemas.microsoft.com/office/drawing/2014/main" val="2997331656"/>
                    </a:ext>
                  </a:extLst>
                </a:gridCol>
              </a:tblGrid>
              <a:tr h="637612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Actual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Predicted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0                  1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74778"/>
                  </a:ext>
                </a:extLst>
              </a:tr>
              <a:tr h="311613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945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effectLst/>
                        </a:rPr>
                        <a:t>102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84599318"/>
                  </a:ext>
                </a:extLst>
              </a:tr>
              <a:tr h="311613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157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205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9491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1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C000-7645-44B2-831E-0EEFA2D4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How does this model matter to the business?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</a:rPr>
              <a:t>Optimizing Decision Boundary for better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0746A4-420B-499E-B339-91016D0E7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699528"/>
              </p:ext>
            </p:extLst>
          </p:nvPr>
        </p:nvGraphicFramePr>
        <p:xfrm>
          <a:off x="1257078" y="5398996"/>
          <a:ext cx="2598056" cy="756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427">
                  <a:extLst>
                    <a:ext uri="{9D8B030D-6E8A-4147-A177-3AD203B41FA5}">
                      <a16:colId xmlns:a16="http://schemas.microsoft.com/office/drawing/2014/main" val="3987076669"/>
                    </a:ext>
                  </a:extLst>
                </a:gridCol>
                <a:gridCol w="805225">
                  <a:extLst>
                    <a:ext uri="{9D8B030D-6E8A-4147-A177-3AD203B41FA5}">
                      <a16:colId xmlns:a16="http://schemas.microsoft.com/office/drawing/2014/main" val="1166810053"/>
                    </a:ext>
                  </a:extLst>
                </a:gridCol>
                <a:gridCol w="619404">
                  <a:extLst>
                    <a:ext uri="{9D8B030D-6E8A-4147-A177-3AD203B41FA5}">
                      <a16:colId xmlns:a16="http://schemas.microsoft.com/office/drawing/2014/main" val="2390856253"/>
                    </a:ext>
                  </a:extLst>
                </a:gridCol>
              </a:tblGrid>
              <a:tr h="252307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Outcome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623063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0 (Not Churn)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83108878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 (Churn)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30271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9D02CD-4278-44DD-A6BE-07D0DDA5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75281"/>
              </p:ext>
            </p:extLst>
          </p:nvPr>
        </p:nvGraphicFramePr>
        <p:xfrm>
          <a:off x="4159934" y="5398996"/>
          <a:ext cx="2598055" cy="1135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724">
                  <a:extLst>
                    <a:ext uri="{9D8B030D-6E8A-4147-A177-3AD203B41FA5}">
                      <a16:colId xmlns:a16="http://schemas.microsoft.com/office/drawing/2014/main" val="4185096831"/>
                    </a:ext>
                  </a:extLst>
                </a:gridCol>
                <a:gridCol w="929106">
                  <a:extLst>
                    <a:ext uri="{9D8B030D-6E8A-4147-A177-3AD203B41FA5}">
                      <a16:colId xmlns:a16="http://schemas.microsoft.com/office/drawing/2014/main" val="2433390226"/>
                    </a:ext>
                  </a:extLst>
                </a:gridCol>
                <a:gridCol w="805225">
                  <a:extLst>
                    <a:ext uri="{9D8B030D-6E8A-4147-A177-3AD203B41FA5}">
                      <a16:colId xmlns:a16="http://schemas.microsoft.com/office/drawing/2014/main" val="2192904471"/>
                    </a:ext>
                  </a:extLst>
                </a:gridCol>
              </a:tblGrid>
              <a:tr h="574166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Actual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Predicted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0                  1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21435"/>
                  </a:ext>
                </a:extLst>
              </a:tr>
              <a:tr h="280606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197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27227060"/>
                  </a:ext>
                </a:extLst>
              </a:tr>
              <a:tr h="280606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159474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8C8781-A7EC-40BB-92D2-13A1C4B72613}"/>
              </a:ext>
            </a:extLst>
          </p:cNvPr>
          <p:cNvSpPr txBox="1"/>
          <p:nvPr/>
        </p:nvSpPr>
        <p:spPr>
          <a:xfrm>
            <a:off x="1257078" y="4984659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C9422"/>
                </a:solidFill>
              </a:rPr>
              <a:t>When decision boundary = 0.35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FA5C0C-581C-4782-9356-111AB314A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7" y="1649995"/>
            <a:ext cx="4852987" cy="46856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68C1B5-62AF-4797-9A4A-037475EF7A70}"/>
              </a:ext>
            </a:extLst>
          </p:cNvPr>
          <p:cNvSpPr txBox="1"/>
          <p:nvPr/>
        </p:nvSpPr>
        <p:spPr>
          <a:xfrm>
            <a:off x="1146183" y="1504009"/>
            <a:ext cx="594836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 of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F1_score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balances the effects of both precision and recall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higher the F1 score, the better will be the balance between precision and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 the max F1 score, decision boundary  was set in the range of 0.1 to 0.9 with an increment of 0.05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iterations helped find the max F1 score of 0.66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model identified around 276 churners out of 362 total actual churners with a recall of 0.76 (earlier it was 0.57)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53AF-958A-4254-839C-B1246B63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Limitations and Future Directions</a:t>
            </a:r>
            <a:b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7321-9DFD-4DFD-AFBD-30A17885A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ustomers leave the company mainly due to competitor offers </a:t>
            </a:r>
          </a:p>
          <a:p>
            <a:pPr marL="457200" lvl="1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ncorporating, other competitive factors such as the number of companies in the area where the customer is from, their pricing strategies etc. might improve churn prediction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ustomers also leave because of lack of service support and service personnel’s attitude </a:t>
            </a:r>
          </a:p>
          <a:p>
            <a:pPr marL="457200" lvl="1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These differences could be included in prediction through features like customer’s satisfaction score after a service failure recovery or support service experience of a customer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520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56E8-67FE-4F0C-925A-798DF11A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041"/>
            <a:ext cx="10515600" cy="1325563"/>
          </a:xfrm>
        </p:spPr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8485-373D-49B1-8DCD-15C0DBC39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93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7030A0"/>
                </a:solidFill>
                <a:latin typeface="Times New Roman" panose="02020603050405020304" pitchFamily="18" charset="0"/>
              </a:rPr>
              <a:t>Customer Churn: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tendency of customers to leave the service provider or switch to a different provider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 churn rates of around 20 – 40% seen in Telecom companies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Why Churn rate is important?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affects the KPIs and profitability of a company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cquiring new customers costs much more than retaining existing customers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1026" name="Picture 2" descr="Churn Prediction — A Telco Example | by Cogniata | Medium">
            <a:extLst>
              <a:ext uri="{FF2B5EF4-FFF2-40B4-BE49-F238E27FC236}">
                <a16:creationId xmlns:a16="http://schemas.microsoft.com/office/drawing/2014/main" id="{E09A6B5F-95BF-4478-9EEF-86112014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608" y="4303272"/>
            <a:ext cx="3726510" cy="223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8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AAB7-564A-411B-BFD2-F37D1A9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7449-2C4C-437B-9092-1AF3E36E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What’s the deliverable  - </a:t>
            </a:r>
            <a:r>
              <a:rPr lang="en-US" sz="20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Churn Prediction Model</a:t>
            </a:r>
          </a:p>
          <a:p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 who – </a:t>
            </a:r>
            <a:r>
              <a:rPr lang="en-US" sz="20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Telecom companies and management looking for ways to identify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customers who will churn</a:t>
            </a:r>
          </a:p>
          <a:p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actors that will be considered:</a:t>
            </a:r>
          </a:p>
          <a:p>
            <a:pPr lvl="1"/>
            <a:r>
              <a:rPr lang="en-US" sz="2000" b="0" i="0" u="none" strike="noStrike" baseline="0" dirty="0">
                <a:solidFill>
                  <a:srgbClr val="7030A0"/>
                </a:solidFill>
              </a:rPr>
              <a:t>Type of services offered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P</a:t>
            </a:r>
            <a:r>
              <a:rPr lang="en-US" sz="2000" b="0" i="0" u="none" strike="noStrike" baseline="0" dirty="0">
                <a:solidFill>
                  <a:srgbClr val="7030A0"/>
                </a:solidFill>
              </a:rPr>
              <a:t>ayment m</a:t>
            </a:r>
            <a:r>
              <a:rPr lang="en-US" sz="2000" dirty="0">
                <a:solidFill>
                  <a:srgbClr val="7030A0"/>
                </a:solidFill>
              </a:rPr>
              <a:t>ode/amount</a:t>
            </a:r>
            <a:endParaRPr lang="en-US" sz="2000" b="0" i="0" u="none" strike="noStrike" baseline="0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Type of contract</a:t>
            </a:r>
          </a:p>
          <a:p>
            <a:pPr lvl="1"/>
            <a:r>
              <a:rPr lang="en-US" sz="2000" b="0" i="0" u="none" strike="noStrike" baseline="0" dirty="0">
                <a:solidFill>
                  <a:srgbClr val="7030A0"/>
                </a:solidFill>
              </a:rPr>
              <a:t>Demographic</a:t>
            </a:r>
            <a:r>
              <a:rPr lang="en-US" sz="2000" dirty="0">
                <a:solidFill>
                  <a:srgbClr val="7030A0"/>
                </a:solidFill>
              </a:rPr>
              <a:t> features of customers</a:t>
            </a:r>
            <a:endParaRPr lang="en-US" sz="2000" b="0" i="0" u="none" strike="noStrike" baseline="0" dirty="0">
              <a:solidFill>
                <a:srgbClr val="7030A0"/>
              </a:solidFill>
            </a:endParaRPr>
          </a:p>
          <a:p>
            <a:pPr lvl="1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Magnifying Glass On A Large Group Of People. 3D Rendering Stock Photo,  Picture And Royalty Free Image. Image 125821417.">
            <a:extLst>
              <a:ext uri="{FF2B5EF4-FFF2-40B4-BE49-F238E27FC236}">
                <a16:creationId xmlns:a16="http://schemas.microsoft.com/office/drawing/2014/main" id="{02750328-E0D1-4B39-9F5E-B5E12C716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7" y="3177580"/>
            <a:ext cx="4281488" cy="321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14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FE24-EB50-4397-9BB2-E622EE5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4BB8-8007-43A7-8CE9-AE1B81B5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cs typeface="Times New Roman" panose="02020603050405020304" pitchFamily="18" charset="0"/>
              </a:rPr>
              <a:t>Data Source: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Data was extracted from IBM Cognos Analytics Data Collection.</a:t>
            </a:r>
            <a:endParaRPr lang="en-US" sz="2000" b="1" dirty="0"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Data is about a fictional Telecom company that offers home phone and internet services to customers in California in Q3.</a:t>
            </a:r>
          </a:p>
          <a:p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Available in </a:t>
            </a:r>
            <a:r>
              <a:rPr lang="en-US" sz="2000" b="0" i="0" u="none" strike="noStrike" baseline="0" dirty="0">
                <a:solidFill>
                  <a:srgbClr val="0000FF"/>
                </a:solidFill>
                <a:hlinkClick r:id="rId2"/>
              </a:rPr>
              <a:t>https://community.ibm.com/accelerators/catalog/content/Customer-churn</a:t>
            </a:r>
            <a:endParaRPr lang="en-US" sz="2000" b="0" i="0" u="none" strike="noStrike" baseline="0" dirty="0">
              <a:solidFill>
                <a:srgbClr val="0000FF"/>
              </a:solidFill>
            </a:endParaRPr>
          </a:p>
          <a:p>
            <a:endParaRPr lang="en-US" sz="2000" b="0" i="0" u="none" strike="noStrike" baseline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Data:</a:t>
            </a:r>
            <a:endParaRPr lang="en-US" sz="2000" b="1" i="0" u="none" strike="noStrike" baseline="0" dirty="0"/>
          </a:p>
          <a:p>
            <a:r>
              <a:rPr lang="en-US" sz="2000" dirty="0">
                <a:solidFill>
                  <a:srgbClr val="000000"/>
                </a:solidFill>
              </a:rPr>
              <a:t>Consisted of 7043 rows of customer data including churn labels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1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78B2-26D4-440A-ADD3-19C2DBA5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41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Exploratory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604D-C3F1-4C8E-8767-3C566CCB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956"/>
            <a:ext cx="10515600" cy="481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Finalized Features: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F36120-280F-4C9C-B9C3-F8D355E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77176"/>
              </p:ext>
            </p:extLst>
          </p:nvPr>
        </p:nvGraphicFramePr>
        <p:xfrm>
          <a:off x="838200" y="1766587"/>
          <a:ext cx="9271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697122315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11411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Categorical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9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Senior Citizen/Not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Tenure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3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Dependents/Not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Monthly Charges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38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Partner/Not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Internet DSL/Fiber Optic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7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multiple lines/not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1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Contract-monthly/one-year/two-year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4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Payment mode – Electronic check/Check/Credit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366686"/>
                  </a:ext>
                </a:extLst>
              </a:tr>
              <a:tr h="151464">
                <a:tc>
                  <a:txBody>
                    <a:bodyPr/>
                    <a:lstStyle/>
                    <a:p>
                      <a:r>
                        <a:rPr lang="en-US" dirty="0"/>
                        <a:t>Have online Security/Not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Online Backup/Not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1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Tech support/Not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3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Device Protection/Not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8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69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958E-8DA1-406E-9842-1BE58F7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Reasons for Churning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A312B-6105-459B-9776-944968CD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01D49-A3BD-43B6-AE93-85CA3522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0" y="2144395"/>
            <a:ext cx="11081550" cy="403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52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1BA5-E0E2-4260-9B73-E953134C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Churn rates in Different Cities/Neighborhoods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1EA2-D1B3-485D-A3B3-4A36FC37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hurn rates were calculated for each city/neighborhood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was done by dividing the total number of churners in each city by total customers in the city.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Tableau, the geographical distribution of churn rates in different cities/neighborhoods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shown.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https://public.tableau.com/app/profile/b1453/viz/TelecomChurnratesinCitiesofCalifornia/Sheet1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5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B4819-794C-412A-A6EE-43511D38FB4F}"/>
              </a:ext>
            </a:extLst>
          </p:cNvPr>
          <p:cNvSpPr txBox="1"/>
          <p:nvPr/>
        </p:nvSpPr>
        <p:spPr>
          <a:xfrm>
            <a:off x="6567714" y="1433746"/>
            <a:ext cx="3941194" cy="3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D5387-355B-43EA-821F-388867C6BD2E}"/>
              </a:ext>
            </a:extLst>
          </p:cNvPr>
          <p:cNvSpPr txBox="1"/>
          <p:nvPr/>
        </p:nvSpPr>
        <p:spPr>
          <a:xfrm>
            <a:off x="6720114" y="1586146"/>
            <a:ext cx="3941194" cy="3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C596B-026D-44BD-9532-AFDA61983850}"/>
              </a:ext>
            </a:extLst>
          </p:cNvPr>
          <p:cNvSpPr txBox="1"/>
          <p:nvPr/>
        </p:nvSpPr>
        <p:spPr>
          <a:xfrm>
            <a:off x="6872514" y="1738546"/>
            <a:ext cx="3941194" cy="3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3002F-303B-49DB-8FB5-C2DCF4766832}"/>
              </a:ext>
            </a:extLst>
          </p:cNvPr>
          <p:cNvSpPr txBox="1"/>
          <p:nvPr/>
        </p:nvSpPr>
        <p:spPr>
          <a:xfrm>
            <a:off x="7024914" y="1890946"/>
            <a:ext cx="3941194" cy="3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60712C-C0F3-489B-ABD8-3D2AF2F4A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6" t="7326"/>
          <a:stretch/>
        </p:blipFill>
        <p:spPr bwMode="auto">
          <a:xfrm>
            <a:off x="0" y="718969"/>
            <a:ext cx="3847024" cy="29298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425E74-282E-4EB2-85FE-C2493FAABE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2" t="6511"/>
          <a:stretch/>
        </p:blipFill>
        <p:spPr bwMode="auto">
          <a:xfrm>
            <a:off x="3685728" y="659330"/>
            <a:ext cx="3996934" cy="30007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BD7916-6268-40B9-AB01-E91DF3FFFD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3" t="6512"/>
          <a:stretch/>
        </p:blipFill>
        <p:spPr bwMode="auto">
          <a:xfrm>
            <a:off x="7632792" y="644644"/>
            <a:ext cx="3784020" cy="28688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A17E27-71D5-4759-846B-ADE597B776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1" t="6104"/>
          <a:stretch/>
        </p:blipFill>
        <p:spPr bwMode="auto">
          <a:xfrm>
            <a:off x="-98292" y="3719718"/>
            <a:ext cx="3909165" cy="29380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14E333-1952-4611-8F4F-6E4B7E3952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1" t="7325"/>
          <a:stretch/>
        </p:blipFill>
        <p:spPr bwMode="auto">
          <a:xfrm>
            <a:off x="3685728" y="3818149"/>
            <a:ext cx="3909165" cy="28998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177FA6A-2269-4422-8D0D-CA4AA6F8E0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2" t="6918"/>
          <a:stretch/>
        </p:blipFill>
        <p:spPr bwMode="auto">
          <a:xfrm>
            <a:off x="7469748" y="3797411"/>
            <a:ext cx="3909165" cy="29413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7330C118-C271-40A8-A6A9-82B82B13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08" y="233194"/>
            <a:ext cx="10515600" cy="4857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Key Categorical Features that Affect Churn Rate</a:t>
            </a:r>
          </a:p>
        </p:txBody>
      </p:sp>
    </p:spTree>
    <p:extLst>
      <p:ext uri="{BB962C8B-B14F-4D97-AF65-F5344CB8AC3E}">
        <p14:creationId xmlns:p14="http://schemas.microsoft.com/office/powerpoint/2010/main" val="93711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F323-EB8E-44FB-BD7B-11151EAC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6"/>
            <a:ext cx="10515600" cy="968375"/>
          </a:xfrm>
        </p:spPr>
        <p:txBody>
          <a:bodyPr>
            <a:normAutofit/>
          </a:bodyPr>
          <a:lstStyle/>
          <a:p>
            <a:r>
              <a:rPr lang="en-US" dirty="0"/>
              <a:t>Churn Label and Numeric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F787A7-2129-4506-8D59-521F54DCC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985838"/>
            <a:ext cx="10515600" cy="56292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Churn Label : </a:t>
            </a:r>
          </a:p>
          <a:p>
            <a:pPr marL="0" indent="0">
              <a:buNone/>
            </a:pPr>
            <a:r>
              <a:rPr lang="en-US" sz="2400" dirty="0"/>
              <a:t>Yes (Churned)    </a:t>
            </a:r>
            <a:r>
              <a:rPr lang="en-US" sz="2400" dirty="0">
                <a:solidFill>
                  <a:schemeClr val="accent1"/>
                </a:solidFill>
              </a:rPr>
              <a:t>1163  (16.5%)</a:t>
            </a:r>
          </a:p>
          <a:p>
            <a:pPr marL="0" indent="0">
              <a:buNone/>
            </a:pPr>
            <a:r>
              <a:rPr lang="en-US" sz="2400" dirty="0"/>
              <a:t>No (Not Churned) </a:t>
            </a:r>
            <a:r>
              <a:rPr lang="en-US" sz="2400" dirty="0">
                <a:solidFill>
                  <a:schemeClr val="accent1"/>
                </a:solidFill>
              </a:rPr>
              <a:t>5880 (83.5%)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Tenure months: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Measures how long the customer has been in contract with the company.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hurners - mean 18 months (median10 months)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on-churners - mean 38 months (median = mean)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28490-A32A-40F1-ABAD-FC37A9843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7" y="4078374"/>
            <a:ext cx="3743326" cy="2536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12149</TotalTime>
  <Words>954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Capstone Project  - Three “Who will Burn the Bridges?” A Churn Prediction Model for a  Telecom Organization</vt:lpstr>
      <vt:lpstr>Problem Identification</vt:lpstr>
      <vt:lpstr>Project Objective</vt:lpstr>
      <vt:lpstr>Data and Method</vt:lpstr>
      <vt:lpstr>Exploratory Analysis </vt:lpstr>
      <vt:lpstr>Exploring Reasons for Churning</vt:lpstr>
      <vt:lpstr>Churn rates in Different Cities/Neighborhoods</vt:lpstr>
      <vt:lpstr>Key Categorical Features that Affect Churn Rate</vt:lpstr>
      <vt:lpstr>Churn Label and Numeric Features</vt:lpstr>
      <vt:lpstr>Other Numeric Features</vt:lpstr>
      <vt:lpstr>Modeling Predicting Churn Labels</vt:lpstr>
      <vt:lpstr>Feature Importances – Using SHAP Values</vt:lpstr>
      <vt:lpstr>Model Evaluation</vt:lpstr>
      <vt:lpstr>How does this model matter to the business? Optimizing Decision Boundary for better performance</vt:lpstr>
      <vt:lpstr>Limitations and Future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- Two Airbnb Price Model</dc:title>
  <dc:creator>tnsubram@outlook.com</dc:creator>
  <cp:lastModifiedBy>tnsubram@outlook.com</cp:lastModifiedBy>
  <cp:revision>170</cp:revision>
  <dcterms:created xsi:type="dcterms:W3CDTF">2021-09-13T17:30:03Z</dcterms:created>
  <dcterms:modified xsi:type="dcterms:W3CDTF">2021-11-17T18:14:50Z</dcterms:modified>
</cp:coreProperties>
</file>