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7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002060"/>
                </a:solidFill>
              </a:rPr>
              <a:t>Error Analysis</a:t>
            </a:r>
          </a:p>
          <a:p>
            <a:pPr>
              <a:defRPr>
                <a:solidFill>
                  <a:srgbClr val="002060"/>
                </a:solidFill>
              </a:defRPr>
            </a:pPr>
            <a:r>
              <a:rPr lang="en-US" dirty="0">
                <a:solidFill>
                  <a:srgbClr val="002060"/>
                </a:solidFill>
              </a:rPr>
              <a:t>Absolute</a:t>
            </a:r>
            <a:r>
              <a:rPr lang="en-US" baseline="0" dirty="0">
                <a:solidFill>
                  <a:srgbClr val="002060"/>
                </a:solidFill>
              </a:rPr>
              <a:t> Error in Test Samples (n = 6,838)</a:t>
            </a:r>
            <a:endParaRPr lang="en-US" dirty="0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B9-4008-A427-FDE95A6D64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B9-4008-A427-FDE95A6D64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B9-4008-A427-FDE95A6D6409}"/>
              </c:ext>
            </c:extLst>
          </c:dPt>
          <c:dLbls>
            <c:dLbl>
              <c:idx val="0"/>
              <c:layout>
                <c:manualLayout>
                  <c:x val="-0.14031465601617149"/>
                  <c:y val="-5.4308162137627541E-2"/>
                </c:manualLayout>
              </c:layout>
              <c:tx>
                <c:rich>
                  <a:bodyPr rot="0" spcFirstLastPara="1" vertOverflow="ellipsis" horzOverflow="clip" vert="horz" wrap="square" lIns="274320" tIns="274320" rIns="274320" bIns="9144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ln w="635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>
                        <a:ln w="635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rPr>
                      <a:t>&lt; $20</a:t>
                    </a:r>
                  </a:p>
                  <a:p>
                    <a:pPr>
                      <a:defRPr>
                        <a:ln w="635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defRPr>
                    </a:pPr>
                    <a:fld id="{D6DA335E-0A4B-4CAB-93B6-CE33E03C6F49}" type="VALUE">
                      <a:rPr lang="en-US">
                        <a:ln w="635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rPr>
                      <a:pPr>
                        <a:defRPr>
                          <a:ln w="635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274320" tIns="274320" rIns="274320" bIns="9144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ln w="6350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150684931506848"/>
                      <c:h val="0.2406015037593984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AB9-4008-A427-FDE95A6D6409}"/>
                </c:ext>
              </c:extLst>
            </c:dLbl>
            <c:dLbl>
              <c:idx val="1"/>
              <c:layout>
                <c:manualLayout>
                  <c:x val="0.19264564532173203"/>
                  <c:y val="5.5850913372670523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$20</a:t>
                    </a:r>
                    <a:r>
                      <a:rPr lang="en-US" baseline="0"/>
                      <a:t> - $50</a:t>
                    </a:r>
                  </a:p>
                  <a:p>
                    <a:r>
                      <a:rPr lang="en-US" baseline="0"/>
                      <a:t>37%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AB9-4008-A427-FDE95A6D640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&gt;</a:t>
                    </a:r>
                    <a:r>
                      <a:rPr lang="en-US" baseline="0"/>
                      <a:t> $50</a:t>
                    </a:r>
                  </a:p>
                  <a:p>
                    <a:fld id="{FBA162ED-95E0-4C27-91A3-58BCDC38628B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AB9-4008-A427-FDE95A6D64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274320" tIns="274320" rIns="274320" bIns="9144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Sheet1!$H$2:$H$4</c:f>
              <c:strCache>
                <c:ptCount val="3"/>
                <c:pt idx="0">
                  <c:v>&lt; $20</c:v>
                </c:pt>
                <c:pt idx="1">
                  <c:v>$20 - $50</c:v>
                </c:pt>
                <c:pt idx="2">
                  <c:v>&gt; $50</c:v>
                </c:pt>
              </c:strCache>
            </c:strRef>
          </c:cat>
          <c:val>
            <c:numRef>
              <c:f>Sheet1!$I$2:$I$4</c:f>
              <c:numCache>
                <c:formatCode>0%</c:formatCode>
                <c:ptCount val="3"/>
                <c:pt idx="0">
                  <c:v>0.57999999999999996</c:v>
                </c:pt>
                <c:pt idx="1">
                  <c:v>0.37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9-4008-A427-FDE95A6D6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0T13:23:49.8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0T13:23:50.6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5926-E472-4C02-870D-6695B5662C1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C6E7-FA6B-4994-9245-5EBA7D80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2A78-B982-4A34-9FA2-A93522812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7806A-A0F1-4D53-B7F9-4E31A8CB0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D0F8-9F45-42E7-9A60-B74B50F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84E4-C9AB-44A5-80DF-C9BCE9E1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BB48-9792-4805-8197-61B003BD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5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0C10-FE4A-46D0-8053-87D964AE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9CDB8-D733-43B7-AC69-3F13267FB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2BA2F-3BB6-46DE-AA06-ACF003B5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222F7-85DC-4DE1-97F6-3BC34C68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72480-D517-4514-B46D-43DE5578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44D04-EEB9-4F82-8075-88DB2371C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AEED9-EE9D-4569-B9D1-3C73766F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1A51-3470-486C-8A0D-8A32BC63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29FA-E282-4F65-98D1-E2060165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3709-DDDB-4D70-9049-C4878A84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D0C2-4168-4A41-AA53-D20801FE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13B1-F1B6-401C-837A-E6C4AD2F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0C27-A9CC-41C1-8BE1-307B14D0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13CF-DF4D-4C5A-B36A-CC2EE370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E5791-5E9C-4A70-80E0-FD751508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39E9-87CE-44AB-B2BB-FF5A8E2C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21BD-FE76-43B8-A7E9-92C47650A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4F6F-3B90-4FF3-B843-B0BB27BB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47C6-E140-45E3-887C-CEC22811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8738-4E70-47F7-A668-A1E46B6C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EEC4-FAEA-404B-90A8-B5AAE07B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8FDC-1545-421D-A5D4-BBC91EFD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CBC5D-17E9-4DFD-9EEF-BC6E382F8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B0972-31E7-4CF1-8591-6498A206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0E430-FB33-4FE3-8120-E190D65C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C1401-07BF-4989-B3F8-DF069EAC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DC58-DD4D-4C06-8C4A-C18C2568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2E41C-3C44-41B8-9D1D-AD8DA216B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E587F-630F-49BA-BC40-DCDAF73C6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FA28D-ED8B-47D7-BB3F-AF4825B8A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99A09-1AF7-4934-8603-4EE6664D3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B1F0E-B748-471B-8AAE-978A3802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85DF8-DEA4-4962-9E6E-FABCBDE7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9228E-0931-49F1-A59A-52E42808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5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CADC-AD8A-4C8E-9391-A0CC8299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17860-271F-40F6-9DBA-87A1550A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0016C-51F2-462D-8DC1-95C4B580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280ED-C644-4DE3-AD2E-5CE41BF1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9CCBF-F029-4487-89A2-B89115C0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A6986-0B01-4CCA-A7AE-E578036F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E3E24-D33E-48F5-B211-A0C92999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76C-B9C2-4677-BF5C-D005B42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46DE-B79A-474F-945E-FB6BD4910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A78FD-A95F-4B3B-A471-6E8F84B73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AC522-97DD-4722-A8B9-6DFECE64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926B0-5A03-44B4-A04E-45BB8038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86684-966E-4630-B591-20033996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2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F491-16EE-4800-A6B5-63C003B2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8FB8D-3DCB-4B29-9C64-687525C00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1BD5D-4235-4076-B9CD-F0E8DFF5F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D32D3-8D2A-4E1B-BF47-AE288253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D46-487E-4287-B084-A560F87BAD1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818AB-9E41-42D1-B44C-8AE0E6CC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FE241-63C4-46F4-8550-5DF3CBEA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65716-05C6-4F6C-B509-A6945AC4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865C3-CA88-4CFC-B62D-58E16C13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C01F2-2859-46BD-89F1-70B23CC8D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CD46-487E-4287-B084-A560F87BAD1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C9C4C-EEE2-4AF1-B5FE-E18DD488D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3E38-5F26-4757-90F3-0BFCD934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E842-D9B1-4AA9-AA99-299E5C81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bnb Customer Story">
            <a:extLst>
              <a:ext uri="{FF2B5EF4-FFF2-40B4-BE49-F238E27FC236}">
                <a16:creationId xmlns:a16="http://schemas.microsoft.com/office/drawing/2014/main" id="{9515170B-560E-4A26-942C-91FB6EE3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3728720"/>
            <a:ext cx="7823200" cy="31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30EF92-261E-49B1-8A94-3427220BA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281940"/>
            <a:ext cx="11849100" cy="2387600"/>
          </a:xfrm>
        </p:spPr>
        <p:txBody>
          <a:bodyPr>
            <a:noAutofit/>
          </a:bodyPr>
          <a:lstStyle/>
          <a:p>
            <a:r>
              <a:rPr lang="en-US" sz="4800" b="1" dirty="0"/>
              <a:t>Capstone Project  - Two</a:t>
            </a:r>
            <a:br>
              <a:rPr lang="en-US" sz="4800" b="1" dirty="0"/>
            </a:br>
            <a:r>
              <a:rPr lang="en-US" sz="4800" b="1" dirty="0">
                <a:solidFill>
                  <a:schemeClr val="accent2"/>
                </a:solidFill>
              </a:rPr>
              <a:t>“How Much should I Charge?”</a:t>
            </a:r>
            <a:br>
              <a:rPr lang="en-US" sz="4800" b="1" dirty="0">
                <a:solidFill>
                  <a:srgbClr val="C00000"/>
                </a:solidFill>
              </a:rPr>
            </a:br>
            <a:r>
              <a:rPr lang="en-US" sz="4800" b="1" dirty="0">
                <a:solidFill>
                  <a:srgbClr val="0070C0"/>
                </a:solidFill>
              </a:rPr>
              <a:t>A Price Prediction Model for NY Airbnb 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28896-D0C4-44C4-8A18-8C9A69FD3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9713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Brintha</a:t>
            </a:r>
            <a:r>
              <a:rPr lang="en-US" sz="2000" b="1" dirty="0"/>
              <a:t> Subramaniam </a:t>
            </a:r>
          </a:p>
          <a:p>
            <a:r>
              <a:rPr lang="en-US" sz="2000" b="1" dirty="0"/>
              <a:t>Data Science Career Track - Springboard</a:t>
            </a:r>
          </a:p>
        </p:txBody>
      </p:sp>
    </p:spTree>
    <p:extLst>
      <p:ext uri="{BB962C8B-B14F-4D97-AF65-F5344CB8AC3E}">
        <p14:creationId xmlns:p14="http://schemas.microsoft.com/office/powerpoint/2010/main" val="143205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70B4-F048-4A53-9192-500EE5C5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2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Modeling</a:t>
            </a:r>
            <a:br>
              <a:rPr lang="en-US" dirty="0"/>
            </a:br>
            <a:r>
              <a:rPr lang="en-US" sz="3100" dirty="0">
                <a:solidFill>
                  <a:schemeClr val="accent1">
                    <a:lumMod val="75000"/>
                  </a:schemeClr>
                </a:solidFill>
              </a:rPr>
              <a:t>Predicting Listings’ Prices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9FAEA1-72EC-4CBD-8B3E-A3D2DDFF9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716723"/>
              </p:ext>
            </p:extLst>
          </p:nvPr>
        </p:nvGraphicFramePr>
        <p:xfrm>
          <a:off x="1026385" y="3030967"/>
          <a:ext cx="9150349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984">
                  <a:extLst>
                    <a:ext uri="{9D8B030D-6E8A-4147-A177-3AD203B41FA5}">
                      <a16:colId xmlns:a16="http://schemas.microsoft.com/office/drawing/2014/main" val="3408015433"/>
                    </a:ext>
                  </a:extLst>
                </a:gridCol>
                <a:gridCol w="2409972">
                  <a:extLst>
                    <a:ext uri="{9D8B030D-6E8A-4147-A177-3AD203B41FA5}">
                      <a16:colId xmlns:a16="http://schemas.microsoft.com/office/drawing/2014/main" val="2062500524"/>
                    </a:ext>
                  </a:extLst>
                </a:gridCol>
                <a:gridCol w="2323393">
                  <a:extLst>
                    <a:ext uri="{9D8B030D-6E8A-4147-A177-3AD203B41FA5}">
                      <a16:colId xmlns:a16="http://schemas.microsoft.com/office/drawing/2014/main" val="518679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Absolute Error (train-data)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 Absolute Error (test-data)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5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Dummy Regressor </a:t>
                      </a:r>
                    </a:p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(Median)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$67.60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$67.61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68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$48.27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$49.24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Lasso Regression </a:t>
                      </a:r>
                    </a:p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l-GR" sz="1400" dirty="0">
                          <a:solidFill>
                            <a:schemeClr val="accent2"/>
                          </a:solidFill>
                        </a:rPr>
                        <a:t>α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 = 0.0001)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$48.28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$49.25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7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Random Forest </a:t>
                      </a:r>
                    </a:p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(number of estimators = 286; maximum depth =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$43.40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$45.95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0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Gradient Boosting –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Finalized model</a:t>
                      </a:r>
                    </a:p>
                    <a:p>
                      <a:r>
                        <a:rPr lang="en-US" sz="1400" b="0" dirty="0">
                          <a:solidFill>
                            <a:schemeClr val="accent2"/>
                          </a:solidFill>
                        </a:rPr>
                        <a:t>(number of estimators = 50 and maximum depth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$41.17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$45.20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2672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8B3876-AE87-4F17-AD0D-91A26BAA2013}"/>
              </a:ext>
            </a:extLst>
          </p:cNvPr>
          <p:cNvSpPr txBox="1"/>
          <p:nvPr/>
        </p:nvSpPr>
        <p:spPr>
          <a:xfrm>
            <a:off x="838200" y="1643981"/>
            <a:ext cx="880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Numeric values were standardized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was split into train and test data (test-data = 0.25)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Performance metric: Mean Absolute Error (MAE)</a:t>
            </a:r>
          </a:p>
        </p:txBody>
      </p:sp>
    </p:spTree>
    <p:extLst>
      <p:ext uri="{BB962C8B-B14F-4D97-AF65-F5344CB8AC3E}">
        <p14:creationId xmlns:p14="http://schemas.microsoft.com/office/powerpoint/2010/main" val="351804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F1F7-4C75-4349-8C71-57EDC4DB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3" y="111351"/>
            <a:ext cx="1193074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Comparing Actual Vs. Predicted Prices (using test-data)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D9C58B-50F1-4344-A844-EB379F9638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914" y="1067580"/>
            <a:ext cx="6139543" cy="52106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9DC28-F925-47CF-8E68-F49610C52D31}"/>
              </a:ext>
            </a:extLst>
          </p:cNvPr>
          <p:cNvSpPr txBox="1"/>
          <p:nvPr/>
        </p:nvSpPr>
        <p:spPr>
          <a:xfrm rot="16200000">
            <a:off x="6008024" y="5672184"/>
            <a:ext cx="461665" cy="167371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Actual Prices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02394-DF2E-4868-A473-8246632B426F}"/>
              </a:ext>
            </a:extLst>
          </p:cNvPr>
          <p:cNvSpPr txBox="1"/>
          <p:nvPr/>
        </p:nvSpPr>
        <p:spPr>
          <a:xfrm rot="16200000">
            <a:off x="2822070" y="3280787"/>
            <a:ext cx="738664" cy="1035089"/>
          </a:xfrm>
          <a:prstGeom prst="rect">
            <a:avLst/>
          </a:prstGeom>
          <a:solidFill>
            <a:schemeClr val="bg1"/>
          </a:solidFill>
        </p:spPr>
        <p:txBody>
          <a:bodyPr vert="vert" wrap="square" rtlCol="0">
            <a:spAutoFit/>
          </a:bodyPr>
          <a:lstStyle/>
          <a:p>
            <a:r>
              <a:rPr lang="en-US" b="1" dirty="0"/>
              <a:t>Predicted</a:t>
            </a:r>
          </a:p>
          <a:p>
            <a:r>
              <a:rPr lang="en-US" b="1" dirty="0"/>
              <a:t> Prices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E6E9C4-7065-489D-AE58-C41CC99FE283}"/>
              </a:ext>
            </a:extLst>
          </p:cNvPr>
          <p:cNvCxnSpPr/>
          <p:nvPr/>
        </p:nvCxnSpPr>
        <p:spPr>
          <a:xfrm>
            <a:off x="4257675" y="5815013"/>
            <a:ext cx="942975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F3726-86E7-48E0-94C1-6C0AE85581E3}"/>
              </a:ext>
            </a:extLst>
          </p:cNvPr>
          <p:cNvCxnSpPr>
            <a:cxnSpLocks/>
          </p:cNvCxnSpPr>
          <p:nvPr/>
        </p:nvCxnSpPr>
        <p:spPr>
          <a:xfrm flipV="1">
            <a:off x="5300663" y="5786438"/>
            <a:ext cx="3914775" cy="28575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2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B41-F207-4843-A245-FF7BE72A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Models for Different Price Ranges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D0BB-D15A-4A5E-BA59-61B2DB71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Model for “Prices &lt; $156”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Model for “Prices between $156 and $600”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4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014D-057D-4CE3-ACE3-ABBD8CC3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02" y="-57150"/>
            <a:ext cx="10932886" cy="1325563"/>
          </a:xfrm>
        </p:spPr>
        <p:txBody>
          <a:bodyPr/>
          <a:lstStyle/>
          <a:p>
            <a:r>
              <a:rPr lang="en-US" dirty="0"/>
              <a:t>Modeling for Prices less than $156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877F8-74FC-4550-834B-8D2F7101C2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65" y="938248"/>
            <a:ext cx="6120796" cy="569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373A-9000-4B13-AD86-F4BE12ADD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520" y="1268413"/>
            <a:ext cx="4390068" cy="1504543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8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 was subset for prices &lt; $156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8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n_estimators</a:t>
            </a:r>
            <a:r>
              <a:rPr lang="en-US" sz="8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100, max-depth = 5.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8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MAE (train) = 19.64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8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MAE (test) = 20.49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8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80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D4293-A938-46F1-83B8-40A78FCB8AF9}"/>
              </a:ext>
            </a:extLst>
          </p:cNvPr>
          <p:cNvSpPr txBox="1"/>
          <p:nvPr/>
        </p:nvSpPr>
        <p:spPr>
          <a:xfrm rot="16200000">
            <a:off x="396544" y="3118489"/>
            <a:ext cx="738664" cy="1035089"/>
          </a:xfrm>
          <a:prstGeom prst="rect">
            <a:avLst/>
          </a:prstGeom>
          <a:solidFill>
            <a:schemeClr val="bg1"/>
          </a:solidFill>
        </p:spPr>
        <p:txBody>
          <a:bodyPr vert="vert" wrap="square" rtlCol="0">
            <a:spAutoFit/>
          </a:bodyPr>
          <a:lstStyle/>
          <a:p>
            <a:r>
              <a:rPr lang="en-US" b="1" dirty="0"/>
              <a:t>Predicted</a:t>
            </a:r>
          </a:p>
          <a:p>
            <a:r>
              <a:rPr lang="en-US" b="1" dirty="0"/>
              <a:t> Prices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074F9-C7CB-44FD-90EC-EEE32084D7B5}"/>
              </a:ext>
            </a:extLst>
          </p:cNvPr>
          <p:cNvSpPr txBox="1"/>
          <p:nvPr/>
        </p:nvSpPr>
        <p:spPr>
          <a:xfrm rot="16200000">
            <a:off x="4500179" y="5794728"/>
            <a:ext cx="461665" cy="1673715"/>
          </a:xfrm>
          <a:prstGeom prst="rect">
            <a:avLst/>
          </a:prstGeom>
          <a:solidFill>
            <a:schemeClr val="bg1"/>
          </a:solidFill>
        </p:spPr>
        <p:txBody>
          <a:bodyPr vert="vert" wrap="square" rtlCol="0">
            <a:spAutoFit/>
          </a:bodyPr>
          <a:lstStyle/>
          <a:p>
            <a:r>
              <a:rPr lang="en-US" b="1" dirty="0"/>
              <a:t>Actual Prices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C450A6-F1C3-4246-8C14-3B3405C52A91}"/>
              </a:ext>
            </a:extLst>
          </p:cNvPr>
          <p:cNvGrpSpPr/>
          <p:nvPr/>
        </p:nvGrpSpPr>
        <p:grpSpPr>
          <a:xfrm>
            <a:off x="5085832" y="4014135"/>
            <a:ext cx="360" cy="360"/>
            <a:chOff x="5085832" y="401413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D33E719-2DF6-4673-8303-305240DB350F}"/>
                    </a:ext>
                  </a:extLst>
                </p14:cNvPr>
                <p14:cNvContentPartPr/>
                <p14:nvPr/>
              </p14:nvContentPartPr>
              <p14:xfrm>
                <a:off x="5085832" y="4014135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D33E719-2DF6-4673-8303-305240DB35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68192" y="39961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E501A4-D933-4AD1-B426-BC23D10A580E}"/>
                    </a:ext>
                  </a:extLst>
                </p14:cNvPr>
                <p14:cNvContentPartPr/>
                <p14:nvPr/>
              </p14:nvContentPartPr>
              <p14:xfrm>
                <a:off x="5085832" y="4014135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E501A4-D933-4AD1-B426-BC23D10A58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68192" y="39961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44ECCB53-3715-402C-8582-1DE7644065F5}"/>
              </a:ext>
            </a:extLst>
          </p:cNvPr>
          <p:cNvSpPr/>
          <p:nvPr/>
        </p:nvSpPr>
        <p:spPr>
          <a:xfrm flipH="1">
            <a:off x="4200793" y="1854848"/>
            <a:ext cx="2776654" cy="3400980"/>
          </a:xfrm>
          <a:prstGeom prst="rtTriangle">
            <a:avLst/>
          </a:prstGeom>
          <a:noFill/>
          <a:ln w="25400">
            <a:solidFill>
              <a:srgbClr val="FC9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algn="ctr"/>
            <a:endParaRPr lang="en-US">
              <a:ln w="19050">
                <a:solidFill>
                  <a:srgbClr val="FC9422"/>
                </a:solidFill>
              </a:ln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7D9D-A34B-4E1F-A0A3-28BF20C2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275"/>
            <a:ext cx="10515600" cy="1325563"/>
          </a:xfrm>
        </p:spPr>
        <p:txBody>
          <a:bodyPr/>
          <a:lstStyle/>
          <a:p>
            <a:r>
              <a:rPr lang="en-US" dirty="0"/>
              <a:t>Modeling for Prices less than $156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A5F9F1D-8F48-49C4-8220-315182CD28D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1404937"/>
            <a:ext cx="6951748" cy="5067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343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6C12-1165-413D-A1FE-4180E12F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for Prices less than $156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7D5FB0-FE2A-43F2-9DFA-90A31E0AEB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031" y="1455361"/>
            <a:ext cx="9693938" cy="1837491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8E47138-5CB0-417E-B0AC-3AAC3D7735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492148"/>
              </p:ext>
            </p:extLst>
          </p:nvPr>
        </p:nvGraphicFramePr>
        <p:xfrm>
          <a:off x="2967037" y="3292852"/>
          <a:ext cx="6257925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9508AB-19B7-4EDA-A8FE-713ED5A4DE1E}"/>
              </a:ext>
            </a:extLst>
          </p:cNvPr>
          <p:cNvSpPr txBox="1"/>
          <p:nvPr/>
        </p:nvSpPr>
        <p:spPr>
          <a:xfrm>
            <a:off x="1714499" y="2923520"/>
            <a:ext cx="581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Price = $59.8 and Actual Price = $59</a:t>
            </a:r>
          </a:p>
        </p:txBody>
      </p:sp>
    </p:spTree>
    <p:extLst>
      <p:ext uri="{BB962C8B-B14F-4D97-AF65-F5344CB8AC3E}">
        <p14:creationId xmlns:p14="http://schemas.microsoft.com/office/powerpoint/2010/main" val="135729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CDA5-582A-48DA-ADEF-B03C7EE0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-295740"/>
            <a:ext cx="10515600" cy="1325563"/>
          </a:xfrm>
        </p:spPr>
        <p:txBody>
          <a:bodyPr/>
          <a:lstStyle/>
          <a:p>
            <a:r>
              <a:rPr lang="en-US" dirty="0"/>
              <a:t>Modeling for Prices between $156 and $600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68140-436A-458F-8D05-3A5E1966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919873"/>
            <a:ext cx="4652962" cy="556226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was sub-set for prices between $156 and $600. 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estimators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50 and max-depth = 5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train) $54.18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MAE (test) $57.45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Analysis:</a:t>
            </a:r>
          </a:p>
          <a:p>
            <a:r>
              <a:rPr lang="en-US" sz="2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 of 2185 predictions, 11.4% of them have absolute error less than $10 </a:t>
            </a:r>
          </a:p>
          <a:p>
            <a:r>
              <a:rPr lang="en-US" sz="2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61% of them had absolute error less than $50. </a:t>
            </a:r>
          </a:p>
          <a:p>
            <a:r>
              <a:rPr lang="en-US" sz="2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 of them, most of their actual prices are close to $600, had absolute prediction error of $300. 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18CD1-B9A5-4F8D-8CF3-3E6E991069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648323"/>
            <a:ext cx="5943600" cy="584263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A5D5BC-A537-4CB9-B768-4ACD38C0790B}"/>
              </a:ext>
            </a:extLst>
          </p:cNvPr>
          <p:cNvSpPr txBox="1"/>
          <p:nvPr/>
        </p:nvSpPr>
        <p:spPr>
          <a:xfrm rot="16200000">
            <a:off x="4615031" y="2097223"/>
            <a:ext cx="738664" cy="1035089"/>
          </a:xfrm>
          <a:prstGeom prst="rect">
            <a:avLst/>
          </a:prstGeom>
          <a:solidFill>
            <a:schemeClr val="bg1"/>
          </a:solidFill>
        </p:spPr>
        <p:txBody>
          <a:bodyPr vert="vert" wrap="square" rtlCol="0">
            <a:spAutoFit/>
          </a:bodyPr>
          <a:lstStyle/>
          <a:p>
            <a:r>
              <a:rPr lang="en-US" b="1" dirty="0"/>
              <a:t>Predicted</a:t>
            </a:r>
          </a:p>
          <a:p>
            <a:r>
              <a:rPr lang="en-US" b="1" dirty="0"/>
              <a:t> Prices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9AAF9-DA13-4669-9455-210209C1B1B3}"/>
              </a:ext>
            </a:extLst>
          </p:cNvPr>
          <p:cNvSpPr txBox="1"/>
          <p:nvPr/>
        </p:nvSpPr>
        <p:spPr>
          <a:xfrm rot="16200000">
            <a:off x="7951142" y="5766168"/>
            <a:ext cx="461665" cy="1673715"/>
          </a:xfrm>
          <a:prstGeom prst="rect">
            <a:avLst/>
          </a:prstGeom>
          <a:solidFill>
            <a:schemeClr val="bg1"/>
          </a:solidFill>
        </p:spPr>
        <p:txBody>
          <a:bodyPr vert="vert" wrap="square" rtlCol="0">
            <a:spAutoFit/>
          </a:bodyPr>
          <a:lstStyle/>
          <a:p>
            <a:r>
              <a:rPr lang="en-US" b="1" dirty="0"/>
              <a:t>Actual Prices</a:t>
            </a:r>
          </a:p>
        </p:txBody>
      </p:sp>
    </p:spTree>
    <p:extLst>
      <p:ext uri="{BB962C8B-B14F-4D97-AF65-F5344CB8AC3E}">
        <p14:creationId xmlns:p14="http://schemas.microsoft.com/office/powerpoint/2010/main" val="1533772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7682-1030-4395-9372-D4006AD9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Modeling for Prices between $156 and $600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07C09-7BC5-4420-83CB-240C7C413E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1072355"/>
            <a:ext cx="6862763" cy="522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37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A68D-43B6-4F80-84A4-69BA4418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for Prices between $156 and $600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0B2A4-F641-422C-9661-D620D94944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3122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0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53AF-958A-4254-839C-B1246B63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Limitations and Future Directions</a:t>
            </a:r>
            <a:b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7321-9DFD-4DFD-AFBD-30A17885A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 applicable for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Listings in New York area and for first quarter of the year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mbalance (skewness) in data set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with large number of lower prices and small number of higher prices.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SMOTER- which is a minority class oversampling technique modified for continuous target feature/regression to handle unbalanced data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Torgo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al., 2013).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ack of data on the demand side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listings (seasonal changes, local events, and actual demand)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nalyze the text-data on reviews of listings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alculate how far the listings are from tourist attractions and historic places, as distance between landmarks and listings has been found to influence prices (Perez-Sanchez et al., 2018)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Missing data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on acceptance-rate and response-rate features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Count of amenities; not differentiated from each other.</a:t>
            </a: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520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56E8-67FE-4F0C-925A-798DF11A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0041"/>
            <a:ext cx="10515600" cy="1325563"/>
          </a:xfrm>
        </p:spPr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8485-373D-49B1-8DCD-15C0DBC39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76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Airbnb: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An online marketplace for vacation rentals, and homestays.</a:t>
            </a:r>
          </a:p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njoys around 5% of the tourism accommodation revenue.</a:t>
            </a:r>
          </a:p>
          <a:p>
            <a:pPr marL="0" indent="0" algn="ctr">
              <a:buNone/>
            </a:pPr>
            <a:endParaRPr lang="en-US" sz="2000" b="1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So, what’s the problem?</a:t>
            </a:r>
          </a:p>
          <a:p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etting a price for listings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challenging task for Airbnb hosts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Inefficient pricing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</a:rPr>
              <a:t> - resulted 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loss of 46% of additional revenue among some hosts.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D2ACB-F044-4F02-97D7-328D675A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2" y="1968261"/>
            <a:ext cx="2937102" cy="23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92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CE20-EC0F-42B2-993C-6F9F5968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ifferent Ways to Say Thank-You — Emily Post">
            <a:extLst>
              <a:ext uri="{FF2B5EF4-FFF2-40B4-BE49-F238E27FC236}">
                <a16:creationId xmlns:a16="http://schemas.microsoft.com/office/drawing/2014/main" id="{A1E1AB5A-6E41-482F-A1CC-66495591DD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57" y="2200275"/>
            <a:ext cx="4552894" cy="302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02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AAB7-564A-411B-BFD2-F37D1A9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7449-2C4C-437B-9092-1AF3E36E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What’s the deliverable  - </a:t>
            </a:r>
            <a:r>
              <a:rPr lang="en-US" sz="18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Price Prediction Model</a:t>
            </a:r>
          </a:p>
          <a:p>
            <a:endParaRPr lang="en-US" sz="18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 who – </a:t>
            </a:r>
            <a:r>
              <a:rPr lang="en-US" sz="18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 hosts from </a:t>
            </a:r>
            <a:r>
              <a:rPr lang="en-US" sz="18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New York area </a:t>
            </a:r>
          </a:p>
          <a:p>
            <a:endParaRPr lang="en-US" sz="18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are the factors that will be considered: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ocation of listing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Housing type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vailable amenities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Number of rooms/bathrooms/bedrooms</a:t>
            </a:r>
            <a:endParaRPr lang="en-US" sz="1800" dirty="0">
              <a:solidFill>
                <a:srgbClr val="C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eviews about the listing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ating</a:t>
            </a:r>
          </a:p>
          <a:p>
            <a:pPr lvl="1"/>
            <a:endParaRPr lang="en-US" sz="18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76102-4CB1-4E1D-9FEC-9B92BDD6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5177"/>
            <a:ext cx="3409950" cy="134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F69A1B-F2AB-4533-9B39-7A897F187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62691"/>
            <a:ext cx="5136444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4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FE24-EB50-4397-9BB2-E622EE5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D4BB8-8007-43A7-8CE9-AE1B81B5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cs typeface="Times New Roman" panose="02020603050405020304" pitchFamily="18" charset="0"/>
              </a:rPr>
              <a:t>Data Source: Inside Airbnb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http://insideairbnb.com/get-the-data.html</a:t>
            </a:r>
            <a:endParaRPr lang="en-US" sz="1800" dirty="0">
              <a:solidFill>
                <a:srgbClr val="0000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Approx. 36,000 listings (36,000 rows) </a:t>
            </a:r>
            <a:endParaRPr lang="en-US" sz="1800" b="1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Manhattan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Brooklyn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Queens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Bronx </a:t>
            </a:r>
            <a:endParaRPr lang="en-US" sz="14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Staten Island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overs early periods of April 2021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72 columns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details of listing, information about host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u="sng" dirty="0">
              <a:solidFill>
                <a:srgbClr val="0000FF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u="sng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F7CB7-C39D-446E-A499-391543CF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261" y="1825625"/>
            <a:ext cx="3585614" cy="35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1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78B2-26D4-440A-ADD3-19C2DBA5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41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Exploratory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604D-C3F1-4C8E-8767-3C566CCB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956"/>
            <a:ext cx="10515600" cy="4811007"/>
          </a:xfrm>
        </p:spPr>
        <p:txBody>
          <a:bodyPr>
            <a:normAutofit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Missing data: missing at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random; all with &lt;10% missingness, imputed with suitable values</a:t>
            </a:r>
            <a:endParaRPr lang="en-US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Features for Analysis: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F36120-280F-4C9C-B9C3-F8D355E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16862"/>
              </p:ext>
            </p:extLst>
          </p:nvPr>
        </p:nvGraphicFramePr>
        <p:xfrm>
          <a:off x="838200" y="2525324"/>
          <a:ext cx="70753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90">
                  <a:extLst>
                    <a:ext uri="{9D8B030D-6E8A-4147-A177-3AD203B41FA5}">
                      <a16:colId xmlns:a16="http://schemas.microsoft.com/office/drawing/2014/main" val="697122315"/>
                    </a:ext>
                  </a:extLst>
                </a:gridCol>
                <a:gridCol w="4143022">
                  <a:extLst>
                    <a:ext uri="{9D8B030D-6E8A-4147-A177-3AD203B41FA5}">
                      <a16:colId xmlns:a16="http://schemas.microsoft.com/office/drawing/2014/main" val="311411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Numeric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Dummy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9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Instant_Bookable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83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Host_is_superhost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38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Amenities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Room_type_Entire</a:t>
                      </a:r>
                      <a:r>
                        <a:rPr lang="en-US" dirty="0"/>
                        <a:t> home/apt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Beds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Room_type_Hotel</a:t>
                      </a:r>
                      <a:r>
                        <a:rPr lang="en-US" dirty="0"/>
                        <a:t>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7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Room_type_Shared</a:t>
                      </a:r>
                      <a:r>
                        <a:rPr lang="en-US" dirty="0"/>
                        <a:t>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1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Neighbourhood_group_Manhattan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4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Accommodates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Neighbourhood_group_Brooklyn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36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Neighbourhood_group_Queens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2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Neighbourhood_group_Bronx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13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69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C64F-1A4E-49E4-A4A4-9BA3CD90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32B38D-483F-4F7E-8132-CE6D09F255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4" y="1929254"/>
            <a:ext cx="4939682" cy="35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322C72-D08B-4351-88AE-CB29D0974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50" y="1929254"/>
            <a:ext cx="3941194" cy="393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DB4819-794C-412A-A6EE-43511D38FB4F}"/>
              </a:ext>
            </a:extLst>
          </p:cNvPr>
          <p:cNvSpPr txBox="1"/>
          <p:nvPr/>
        </p:nvSpPr>
        <p:spPr>
          <a:xfrm>
            <a:off x="6567714" y="1433746"/>
            <a:ext cx="3941194" cy="3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D5387-355B-43EA-821F-388867C6BD2E}"/>
              </a:ext>
            </a:extLst>
          </p:cNvPr>
          <p:cNvSpPr txBox="1"/>
          <p:nvPr/>
        </p:nvSpPr>
        <p:spPr>
          <a:xfrm>
            <a:off x="6720114" y="1586146"/>
            <a:ext cx="3941194" cy="3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C596B-026D-44BD-9532-AFDA61983850}"/>
              </a:ext>
            </a:extLst>
          </p:cNvPr>
          <p:cNvSpPr txBox="1"/>
          <p:nvPr/>
        </p:nvSpPr>
        <p:spPr>
          <a:xfrm>
            <a:off x="6872514" y="1738546"/>
            <a:ext cx="3941194" cy="3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3002F-303B-49DB-8FB5-C2DCF4766832}"/>
              </a:ext>
            </a:extLst>
          </p:cNvPr>
          <p:cNvSpPr txBox="1"/>
          <p:nvPr/>
        </p:nvSpPr>
        <p:spPr>
          <a:xfrm>
            <a:off x="7024914" y="1890946"/>
            <a:ext cx="3941194" cy="3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4B5D8-A7B5-44C2-868F-247E051748B7}"/>
              </a:ext>
            </a:extLst>
          </p:cNvPr>
          <p:cNvSpPr txBox="1"/>
          <p:nvPr/>
        </p:nvSpPr>
        <p:spPr>
          <a:xfrm>
            <a:off x="6643914" y="1414592"/>
            <a:ext cx="3941194" cy="3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and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A301E-9D81-4CCD-8FF6-4C2D5F505273}"/>
              </a:ext>
            </a:extLst>
          </p:cNvPr>
          <p:cNvSpPr txBox="1"/>
          <p:nvPr/>
        </p:nvSpPr>
        <p:spPr>
          <a:xfrm>
            <a:off x="1157514" y="1526116"/>
            <a:ext cx="3941194" cy="3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and Room type</a:t>
            </a:r>
          </a:p>
        </p:txBody>
      </p:sp>
    </p:spTree>
    <p:extLst>
      <p:ext uri="{BB962C8B-B14F-4D97-AF65-F5344CB8AC3E}">
        <p14:creationId xmlns:p14="http://schemas.microsoft.com/office/powerpoint/2010/main" val="93711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05D3-DCF7-4B74-B348-4F35DEE0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7840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Price and Other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7E47C-BE1E-4B9A-97CF-27628AD0D76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7" b="67507"/>
          <a:stretch/>
        </p:blipFill>
        <p:spPr bwMode="auto">
          <a:xfrm>
            <a:off x="1196559" y="957943"/>
            <a:ext cx="2772130" cy="28163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87E47C-BE1E-4B9A-97CF-27628AD0D76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6" r="31944" b="68187"/>
          <a:stretch/>
        </p:blipFill>
        <p:spPr bwMode="auto">
          <a:xfrm>
            <a:off x="4061717" y="1108073"/>
            <a:ext cx="2390276" cy="26002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039CD7-616B-4C0D-BC38-64170072B5A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3" b="67086"/>
          <a:stretch/>
        </p:blipFill>
        <p:spPr bwMode="auto">
          <a:xfrm>
            <a:off x="6371417" y="1069972"/>
            <a:ext cx="2265963" cy="26764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87E47C-BE1E-4B9A-97CF-27628AD0D76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13" r="65795" b="33092"/>
          <a:stretch/>
        </p:blipFill>
        <p:spPr bwMode="auto">
          <a:xfrm>
            <a:off x="8649832" y="728145"/>
            <a:ext cx="2390276" cy="29812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87E47C-BE1E-4B9A-97CF-27628AD0D76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3" t="32102" r="33078" b="33767"/>
          <a:stretch/>
        </p:blipFill>
        <p:spPr bwMode="auto">
          <a:xfrm>
            <a:off x="1120774" y="3816407"/>
            <a:ext cx="2741631" cy="27083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7E47C-BE1E-4B9A-97CF-27628AD0D76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4" t="32500" b="32278"/>
          <a:stretch/>
        </p:blipFill>
        <p:spPr bwMode="auto">
          <a:xfrm>
            <a:off x="3870790" y="3659301"/>
            <a:ext cx="2647873" cy="30225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87E47C-BE1E-4B9A-97CF-27628AD0D76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78" r="65643"/>
          <a:stretch/>
        </p:blipFill>
        <p:spPr bwMode="auto">
          <a:xfrm>
            <a:off x="6447123" y="3708343"/>
            <a:ext cx="2777324" cy="28163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87E47C-BE1E-4B9A-97CF-27628AD0D76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4" t="66506" r="32752"/>
          <a:stretch/>
        </p:blipFill>
        <p:spPr bwMode="auto">
          <a:xfrm>
            <a:off x="9094996" y="3566765"/>
            <a:ext cx="2772130" cy="30995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608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C1D1-17D2-4E28-9AC9-FD1FEF09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86F6F-3814-47A8-A3FF-5AD8A78D1E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2" y="892966"/>
            <a:ext cx="7565572" cy="4863955"/>
          </a:xfrm>
          <a:prstGeom prst="rect">
            <a:avLst/>
          </a:prstGeom>
          <a:noFill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D9953-E486-43C2-853D-89CF5BFF33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2" y="1065061"/>
            <a:ext cx="8992325" cy="5528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EF2908-AD27-4434-95FC-2FC28F4939F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16" y="1371755"/>
            <a:ext cx="7565571" cy="505715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B1661-F692-4F74-B92F-7409BE5BC2A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953" y="1703791"/>
            <a:ext cx="7130735" cy="4725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D1907-663D-48EF-A788-994AB16FADC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17" y="1924795"/>
            <a:ext cx="7403808" cy="43976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01F1076-CF04-4C3C-8206-AED8CAE4424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Distribution of Price and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157176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2016-20F0-4CB5-9DB4-5101C334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33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Target/Label -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FD42-9FBF-4D35-8414-CB0D918EB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910" y="151690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35 listings had 0 prices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prices after 99th percentile consisted outlier values like $2,000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After this step, the price ranged between </a:t>
            </a:r>
            <a:r>
              <a:rPr lang="en-US" sz="1800" b="1" i="0" u="none" strike="noStrike" baseline="0" dirty="0">
                <a:solidFill>
                  <a:schemeClr val="accent2"/>
                </a:solidFill>
                <a:latin typeface="Times New Roman" panose="02020603050405020304" pitchFamily="18" charset="0"/>
              </a:rPr>
              <a:t>$20 and $946</a:t>
            </a:r>
            <a:endParaRPr lang="en-US" sz="1800" b="0" i="0" u="none" strike="noStrike" baseline="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Skewness Problem: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75% of samples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 -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$20 - $156 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</a:rPr>
              <a:t>25%  of samples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 - $156 and $946</a:t>
            </a:r>
            <a:endParaRPr lang="en-US" sz="1800" dirty="0">
              <a:solidFill>
                <a:srgbClr val="0070C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D3203-07CF-4167-8BF5-B913A12E4ED8}"/>
              </a:ext>
            </a:extLst>
          </p:cNvPr>
          <p:cNvGrpSpPr/>
          <p:nvPr/>
        </p:nvGrpSpPr>
        <p:grpSpPr>
          <a:xfrm>
            <a:off x="3806576" y="3525838"/>
            <a:ext cx="6988674" cy="3165429"/>
            <a:chOff x="0" y="0"/>
            <a:chExt cx="5907405" cy="240523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D2F90BA-A93D-433E-B911-0CAB9C050AB3}"/>
                </a:ext>
              </a:extLst>
            </p:cNvPr>
            <p:cNvGrpSpPr/>
            <p:nvPr/>
          </p:nvGrpSpPr>
          <p:grpSpPr>
            <a:xfrm>
              <a:off x="0" y="398004"/>
              <a:ext cx="5907405" cy="2007235"/>
              <a:chOff x="0" y="398004"/>
              <a:chExt cx="5907405" cy="2007235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972EE1E-304D-42E5-A6E5-247509E2970C}"/>
                  </a:ext>
                </a:extLst>
              </p:cNvPr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411339"/>
                <a:ext cx="2952750" cy="1993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BD0C868-8494-47C6-934D-70AF344F8E6D}"/>
                  </a:ext>
                </a:extLst>
              </p:cNvPr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2750" y="398004"/>
                <a:ext cx="2954655" cy="20072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1C938528-C180-4CE1-AF41-5F8548BAD76E}"/>
                </a:ext>
              </a:extLst>
            </p:cNvPr>
            <p:cNvSpPr txBox="1"/>
            <p:nvPr/>
          </p:nvSpPr>
          <p:spPr>
            <a:xfrm>
              <a:off x="454555" y="0"/>
              <a:ext cx="5351145" cy="382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Price distribution before and after log transformation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ight Brace 3">
            <a:extLst>
              <a:ext uri="{FF2B5EF4-FFF2-40B4-BE49-F238E27FC236}">
                <a16:creationId xmlns:a16="http://schemas.microsoft.com/office/drawing/2014/main" id="{AEA5C575-D258-4D75-A865-D2E90D8938F9}"/>
              </a:ext>
            </a:extLst>
          </p:cNvPr>
          <p:cNvSpPr/>
          <p:nvPr/>
        </p:nvSpPr>
        <p:spPr>
          <a:xfrm>
            <a:off x="7509630" y="1496310"/>
            <a:ext cx="342900" cy="6833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55DB3-3C2D-4E58-B05A-860A7B4D2C64}"/>
              </a:ext>
            </a:extLst>
          </p:cNvPr>
          <p:cNvSpPr txBox="1"/>
          <p:nvPr/>
        </p:nvSpPr>
        <p:spPr>
          <a:xfrm>
            <a:off x="7887629" y="1653330"/>
            <a:ext cx="178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</a:t>
            </a:r>
          </a:p>
        </p:txBody>
      </p:sp>
    </p:spTree>
    <p:extLst>
      <p:ext uri="{BB962C8B-B14F-4D97-AF65-F5344CB8AC3E}">
        <p14:creationId xmlns:p14="http://schemas.microsoft.com/office/powerpoint/2010/main" val="119749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6580</TotalTime>
  <Words>874</Words>
  <Application>Microsoft Office PowerPoint</Application>
  <PresentationFormat>Widescreen</PresentationFormat>
  <Paragraphs>156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Capstone Project  - Two “How Much should I Charge?” A Price Prediction Model for NY Airbnb Listings</vt:lpstr>
      <vt:lpstr>Problem Identification</vt:lpstr>
      <vt:lpstr>Project Objective</vt:lpstr>
      <vt:lpstr>Data and Method</vt:lpstr>
      <vt:lpstr>Exploratory Analysis </vt:lpstr>
      <vt:lpstr>Exploratory Analysis</vt:lpstr>
      <vt:lpstr>Distribution of Price and Other Features</vt:lpstr>
      <vt:lpstr>PowerPoint Presentation</vt:lpstr>
      <vt:lpstr>Target/Label - Price</vt:lpstr>
      <vt:lpstr>Modeling Predicting Listings’ Prices</vt:lpstr>
      <vt:lpstr>Comparing Actual Vs. Predicted Prices (using test-data)</vt:lpstr>
      <vt:lpstr>Different Models for Different Price Ranges </vt:lpstr>
      <vt:lpstr>Modeling for Prices less than $156</vt:lpstr>
      <vt:lpstr>Modeling for Prices less than $156</vt:lpstr>
      <vt:lpstr>Modeling for Prices less than $156</vt:lpstr>
      <vt:lpstr>Modeling for Prices between $156 and $600</vt:lpstr>
      <vt:lpstr>Modeling for Prices between $156 and $600</vt:lpstr>
      <vt:lpstr>Modeling for Prices between $156 and $600 </vt:lpstr>
      <vt:lpstr>Limitations and Future Directions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- Two Airbnb Price Model</dc:title>
  <dc:creator>tnsubram@outlook.com</dc:creator>
  <cp:lastModifiedBy>tnsubram@outlook.com</cp:lastModifiedBy>
  <cp:revision>103</cp:revision>
  <dcterms:created xsi:type="dcterms:W3CDTF">2021-09-13T17:30:03Z</dcterms:created>
  <dcterms:modified xsi:type="dcterms:W3CDTF">2021-09-21T19:21:46Z</dcterms:modified>
</cp:coreProperties>
</file>