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0" autoAdjust="0"/>
    <p:restoredTop sz="94660"/>
  </p:normalViewPr>
  <p:slideViewPr>
    <p:cSldViewPr snapToGrid="0">
      <p:cViewPr varScale="1">
        <p:scale>
          <a:sx n="64" d="100"/>
          <a:sy n="64" d="100"/>
        </p:scale>
        <p:origin x="9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F2BFBA9-00FE-1438-3892-FC8094E73AE6}"/>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en-US"/>
          </a:p>
        </p:txBody>
      </p:sp>
      <p:sp>
        <p:nvSpPr>
          <p:cNvPr id="3" name="عنوان فرعي 2">
            <a:extLst>
              <a:ext uri="{FF2B5EF4-FFF2-40B4-BE49-F238E27FC236}">
                <a16:creationId xmlns:a16="http://schemas.microsoft.com/office/drawing/2014/main" id="{1B8153B9-F6F6-7AC1-F73E-C41C669E09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a:p>
        </p:txBody>
      </p:sp>
      <p:sp>
        <p:nvSpPr>
          <p:cNvPr id="4" name="عنصر نائب للتاريخ 3">
            <a:extLst>
              <a:ext uri="{FF2B5EF4-FFF2-40B4-BE49-F238E27FC236}">
                <a16:creationId xmlns:a16="http://schemas.microsoft.com/office/drawing/2014/main" id="{029383C2-4613-2DE9-D134-1BBD38ADF0D5}"/>
              </a:ext>
            </a:extLst>
          </p:cNvPr>
          <p:cNvSpPr>
            <a:spLocks noGrp="1"/>
          </p:cNvSpPr>
          <p:nvPr>
            <p:ph type="dt" sz="half" idx="10"/>
          </p:nvPr>
        </p:nvSpPr>
        <p:spPr/>
        <p:txBody>
          <a:bodyPr/>
          <a:lstStyle/>
          <a:p>
            <a:fld id="{34E64DBA-7474-4DD3-9D0F-4D96B7FECA63}" type="datetimeFigureOut">
              <a:rPr lang="en-US" smtClean="0"/>
              <a:t>10/20/2023</a:t>
            </a:fld>
            <a:endParaRPr lang="en-US"/>
          </a:p>
        </p:txBody>
      </p:sp>
      <p:sp>
        <p:nvSpPr>
          <p:cNvPr id="5" name="عنصر نائب للتذييل 4">
            <a:extLst>
              <a:ext uri="{FF2B5EF4-FFF2-40B4-BE49-F238E27FC236}">
                <a16:creationId xmlns:a16="http://schemas.microsoft.com/office/drawing/2014/main" id="{F2D0CCE9-6144-5D64-E5CD-43FB215D106A}"/>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12BD8D8E-A329-10C9-1594-2E67BED6DCE3}"/>
              </a:ext>
            </a:extLst>
          </p:cNvPr>
          <p:cNvSpPr>
            <a:spLocks noGrp="1"/>
          </p:cNvSpPr>
          <p:nvPr>
            <p:ph type="sldNum" sz="quarter" idx="12"/>
          </p:nvPr>
        </p:nvSpPr>
        <p:spPr/>
        <p:txBody>
          <a:bodyPr/>
          <a:lstStyle/>
          <a:p>
            <a:fld id="{33635723-5DAD-4D49-8F63-E9A53D99AB8F}" type="slidenum">
              <a:rPr lang="en-US" smtClean="0"/>
              <a:t>‹#›</a:t>
            </a:fld>
            <a:endParaRPr lang="en-US"/>
          </a:p>
        </p:txBody>
      </p:sp>
    </p:spTree>
    <p:extLst>
      <p:ext uri="{BB962C8B-B14F-4D97-AF65-F5344CB8AC3E}">
        <p14:creationId xmlns:p14="http://schemas.microsoft.com/office/powerpoint/2010/main" val="92340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3C1DBC6-AF59-C056-1666-37B3DDEAA8EE}"/>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عنوان العمودي 2">
            <a:extLst>
              <a:ext uri="{FF2B5EF4-FFF2-40B4-BE49-F238E27FC236}">
                <a16:creationId xmlns:a16="http://schemas.microsoft.com/office/drawing/2014/main" id="{5392816D-CB0C-FCE0-0A39-AD05524CB76B}"/>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7C3EDA51-F584-2C3D-D6D4-48EBEB5AB382}"/>
              </a:ext>
            </a:extLst>
          </p:cNvPr>
          <p:cNvSpPr>
            <a:spLocks noGrp="1"/>
          </p:cNvSpPr>
          <p:nvPr>
            <p:ph type="dt" sz="half" idx="10"/>
          </p:nvPr>
        </p:nvSpPr>
        <p:spPr/>
        <p:txBody>
          <a:bodyPr/>
          <a:lstStyle/>
          <a:p>
            <a:fld id="{34E64DBA-7474-4DD3-9D0F-4D96B7FECA63}" type="datetimeFigureOut">
              <a:rPr lang="en-US" smtClean="0"/>
              <a:t>10/20/2023</a:t>
            </a:fld>
            <a:endParaRPr lang="en-US"/>
          </a:p>
        </p:txBody>
      </p:sp>
      <p:sp>
        <p:nvSpPr>
          <p:cNvPr id="5" name="عنصر نائب للتذييل 4">
            <a:extLst>
              <a:ext uri="{FF2B5EF4-FFF2-40B4-BE49-F238E27FC236}">
                <a16:creationId xmlns:a16="http://schemas.microsoft.com/office/drawing/2014/main" id="{56F8C804-3877-12BA-F085-894220324B5B}"/>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F51E267F-53E6-16BB-2A70-6C24D9F608F0}"/>
              </a:ext>
            </a:extLst>
          </p:cNvPr>
          <p:cNvSpPr>
            <a:spLocks noGrp="1"/>
          </p:cNvSpPr>
          <p:nvPr>
            <p:ph type="sldNum" sz="quarter" idx="12"/>
          </p:nvPr>
        </p:nvSpPr>
        <p:spPr/>
        <p:txBody>
          <a:bodyPr/>
          <a:lstStyle/>
          <a:p>
            <a:fld id="{33635723-5DAD-4D49-8F63-E9A53D99AB8F}" type="slidenum">
              <a:rPr lang="en-US" smtClean="0"/>
              <a:t>‹#›</a:t>
            </a:fld>
            <a:endParaRPr lang="en-US"/>
          </a:p>
        </p:txBody>
      </p:sp>
    </p:spTree>
    <p:extLst>
      <p:ext uri="{BB962C8B-B14F-4D97-AF65-F5344CB8AC3E}">
        <p14:creationId xmlns:p14="http://schemas.microsoft.com/office/powerpoint/2010/main" val="425177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90B2CDC8-0546-9916-1C51-1D224B2D1B06}"/>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en-US"/>
          </a:p>
        </p:txBody>
      </p:sp>
      <p:sp>
        <p:nvSpPr>
          <p:cNvPr id="3" name="عنصر نائب للعنوان العمودي 2">
            <a:extLst>
              <a:ext uri="{FF2B5EF4-FFF2-40B4-BE49-F238E27FC236}">
                <a16:creationId xmlns:a16="http://schemas.microsoft.com/office/drawing/2014/main" id="{1B163C19-9B4A-3A4F-9263-DA437BC28DA4}"/>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E6AE8100-EC9A-A28A-2913-6AA5ADCE69D7}"/>
              </a:ext>
            </a:extLst>
          </p:cNvPr>
          <p:cNvSpPr>
            <a:spLocks noGrp="1"/>
          </p:cNvSpPr>
          <p:nvPr>
            <p:ph type="dt" sz="half" idx="10"/>
          </p:nvPr>
        </p:nvSpPr>
        <p:spPr/>
        <p:txBody>
          <a:bodyPr/>
          <a:lstStyle/>
          <a:p>
            <a:fld id="{34E64DBA-7474-4DD3-9D0F-4D96B7FECA63}" type="datetimeFigureOut">
              <a:rPr lang="en-US" smtClean="0"/>
              <a:t>10/20/2023</a:t>
            </a:fld>
            <a:endParaRPr lang="en-US"/>
          </a:p>
        </p:txBody>
      </p:sp>
      <p:sp>
        <p:nvSpPr>
          <p:cNvPr id="5" name="عنصر نائب للتذييل 4">
            <a:extLst>
              <a:ext uri="{FF2B5EF4-FFF2-40B4-BE49-F238E27FC236}">
                <a16:creationId xmlns:a16="http://schemas.microsoft.com/office/drawing/2014/main" id="{E10BBB5A-42F2-C8A9-DE50-43039E28EC18}"/>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83E2CC3C-9EC4-1C6C-7820-359C49675084}"/>
              </a:ext>
            </a:extLst>
          </p:cNvPr>
          <p:cNvSpPr>
            <a:spLocks noGrp="1"/>
          </p:cNvSpPr>
          <p:nvPr>
            <p:ph type="sldNum" sz="quarter" idx="12"/>
          </p:nvPr>
        </p:nvSpPr>
        <p:spPr/>
        <p:txBody>
          <a:bodyPr/>
          <a:lstStyle/>
          <a:p>
            <a:fld id="{33635723-5DAD-4D49-8F63-E9A53D99AB8F}" type="slidenum">
              <a:rPr lang="en-US" smtClean="0"/>
              <a:t>‹#›</a:t>
            </a:fld>
            <a:endParaRPr lang="en-US"/>
          </a:p>
        </p:txBody>
      </p:sp>
    </p:spTree>
    <p:extLst>
      <p:ext uri="{BB962C8B-B14F-4D97-AF65-F5344CB8AC3E}">
        <p14:creationId xmlns:p14="http://schemas.microsoft.com/office/powerpoint/2010/main" val="400982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F8146AF-5FA7-A5B5-ADF6-3BB774AAC8B2}"/>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4CA43129-DCDF-CBA3-D731-94CAD7C9A06F}"/>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AFF81417-346A-30D2-A5E8-9DF170291E67}"/>
              </a:ext>
            </a:extLst>
          </p:cNvPr>
          <p:cNvSpPr>
            <a:spLocks noGrp="1"/>
          </p:cNvSpPr>
          <p:nvPr>
            <p:ph type="dt" sz="half" idx="10"/>
          </p:nvPr>
        </p:nvSpPr>
        <p:spPr/>
        <p:txBody>
          <a:bodyPr/>
          <a:lstStyle/>
          <a:p>
            <a:fld id="{34E64DBA-7474-4DD3-9D0F-4D96B7FECA63}" type="datetimeFigureOut">
              <a:rPr lang="en-US" smtClean="0"/>
              <a:t>10/20/2023</a:t>
            </a:fld>
            <a:endParaRPr lang="en-US"/>
          </a:p>
        </p:txBody>
      </p:sp>
      <p:sp>
        <p:nvSpPr>
          <p:cNvPr id="5" name="عنصر نائب للتذييل 4">
            <a:extLst>
              <a:ext uri="{FF2B5EF4-FFF2-40B4-BE49-F238E27FC236}">
                <a16:creationId xmlns:a16="http://schemas.microsoft.com/office/drawing/2014/main" id="{4550C0F4-9876-4CE6-8271-73DA545A9635}"/>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ED1B95C1-C0C8-874C-8879-D0463D9927CB}"/>
              </a:ext>
            </a:extLst>
          </p:cNvPr>
          <p:cNvSpPr>
            <a:spLocks noGrp="1"/>
          </p:cNvSpPr>
          <p:nvPr>
            <p:ph type="sldNum" sz="quarter" idx="12"/>
          </p:nvPr>
        </p:nvSpPr>
        <p:spPr/>
        <p:txBody>
          <a:bodyPr/>
          <a:lstStyle/>
          <a:p>
            <a:fld id="{33635723-5DAD-4D49-8F63-E9A53D99AB8F}" type="slidenum">
              <a:rPr lang="en-US" smtClean="0"/>
              <a:t>‹#›</a:t>
            </a:fld>
            <a:endParaRPr lang="en-US"/>
          </a:p>
        </p:txBody>
      </p:sp>
    </p:spTree>
    <p:extLst>
      <p:ext uri="{BB962C8B-B14F-4D97-AF65-F5344CB8AC3E}">
        <p14:creationId xmlns:p14="http://schemas.microsoft.com/office/powerpoint/2010/main" val="1017401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1B94F13-EC15-72FE-E06E-CD3D5CFDEA19}"/>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en-US"/>
          </a:p>
        </p:txBody>
      </p:sp>
      <p:sp>
        <p:nvSpPr>
          <p:cNvPr id="3" name="عنصر نائب للنص 2">
            <a:extLst>
              <a:ext uri="{FF2B5EF4-FFF2-40B4-BE49-F238E27FC236}">
                <a16:creationId xmlns:a16="http://schemas.microsoft.com/office/drawing/2014/main" id="{D1E39E9A-7AD8-EAE3-32D8-06A858A7BC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19A911BC-4AF7-9B28-F04D-DA83D61A3836}"/>
              </a:ext>
            </a:extLst>
          </p:cNvPr>
          <p:cNvSpPr>
            <a:spLocks noGrp="1"/>
          </p:cNvSpPr>
          <p:nvPr>
            <p:ph type="dt" sz="half" idx="10"/>
          </p:nvPr>
        </p:nvSpPr>
        <p:spPr/>
        <p:txBody>
          <a:bodyPr/>
          <a:lstStyle/>
          <a:p>
            <a:fld id="{34E64DBA-7474-4DD3-9D0F-4D96B7FECA63}" type="datetimeFigureOut">
              <a:rPr lang="en-US" smtClean="0"/>
              <a:t>10/20/2023</a:t>
            </a:fld>
            <a:endParaRPr lang="en-US"/>
          </a:p>
        </p:txBody>
      </p:sp>
      <p:sp>
        <p:nvSpPr>
          <p:cNvPr id="5" name="عنصر نائب للتذييل 4">
            <a:extLst>
              <a:ext uri="{FF2B5EF4-FFF2-40B4-BE49-F238E27FC236}">
                <a16:creationId xmlns:a16="http://schemas.microsoft.com/office/drawing/2014/main" id="{3748B2D8-467A-FF0F-F533-734A17B83F2B}"/>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E66F7C74-6B83-0B96-2AD1-CE005C55F219}"/>
              </a:ext>
            </a:extLst>
          </p:cNvPr>
          <p:cNvSpPr>
            <a:spLocks noGrp="1"/>
          </p:cNvSpPr>
          <p:nvPr>
            <p:ph type="sldNum" sz="quarter" idx="12"/>
          </p:nvPr>
        </p:nvSpPr>
        <p:spPr/>
        <p:txBody>
          <a:bodyPr/>
          <a:lstStyle/>
          <a:p>
            <a:fld id="{33635723-5DAD-4D49-8F63-E9A53D99AB8F}" type="slidenum">
              <a:rPr lang="en-US" smtClean="0"/>
              <a:t>‹#›</a:t>
            </a:fld>
            <a:endParaRPr lang="en-US"/>
          </a:p>
        </p:txBody>
      </p:sp>
    </p:spTree>
    <p:extLst>
      <p:ext uri="{BB962C8B-B14F-4D97-AF65-F5344CB8AC3E}">
        <p14:creationId xmlns:p14="http://schemas.microsoft.com/office/powerpoint/2010/main" val="923531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C97C05A-1404-B220-19C3-B800334EA207}"/>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B5B3311F-EBDF-2958-DFC1-530775A7927C}"/>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محتوى 3">
            <a:extLst>
              <a:ext uri="{FF2B5EF4-FFF2-40B4-BE49-F238E27FC236}">
                <a16:creationId xmlns:a16="http://schemas.microsoft.com/office/drawing/2014/main" id="{EFCDB369-5B6B-7571-4D4E-E387CC1759A4}"/>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تاريخ 4">
            <a:extLst>
              <a:ext uri="{FF2B5EF4-FFF2-40B4-BE49-F238E27FC236}">
                <a16:creationId xmlns:a16="http://schemas.microsoft.com/office/drawing/2014/main" id="{25EE6F49-73E5-912A-54EF-4E14F39CF301}"/>
              </a:ext>
            </a:extLst>
          </p:cNvPr>
          <p:cNvSpPr>
            <a:spLocks noGrp="1"/>
          </p:cNvSpPr>
          <p:nvPr>
            <p:ph type="dt" sz="half" idx="10"/>
          </p:nvPr>
        </p:nvSpPr>
        <p:spPr/>
        <p:txBody>
          <a:bodyPr/>
          <a:lstStyle/>
          <a:p>
            <a:fld id="{34E64DBA-7474-4DD3-9D0F-4D96B7FECA63}" type="datetimeFigureOut">
              <a:rPr lang="en-US" smtClean="0"/>
              <a:t>10/20/2023</a:t>
            </a:fld>
            <a:endParaRPr lang="en-US"/>
          </a:p>
        </p:txBody>
      </p:sp>
      <p:sp>
        <p:nvSpPr>
          <p:cNvPr id="6" name="عنصر نائب للتذييل 5">
            <a:extLst>
              <a:ext uri="{FF2B5EF4-FFF2-40B4-BE49-F238E27FC236}">
                <a16:creationId xmlns:a16="http://schemas.microsoft.com/office/drawing/2014/main" id="{822E6789-E752-3339-C1CD-33B6EA6100FF}"/>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615659F9-5087-6296-2EB9-EEDF596C1FCC}"/>
              </a:ext>
            </a:extLst>
          </p:cNvPr>
          <p:cNvSpPr>
            <a:spLocks noGrp="1"/>
          </p:cNvSpPr>
          <p:nvPr>
            <p:ph type="sldNum" sz="quarter" idx="12"/>
          </p:nvPr>
        </p:nvSpPr>
        <p:spPr/>
        <p:txBody>
          <a:bodyPr/>
          <a:lstStyle/>
          <a:p>
            <a:fld id="{33635723-5DAD-4D49-8F63-E9A53D99AB8F}" type="slidenum">
              <a:rPr lang="en-US" smtClean="0"/>
              <a:t>‹#›</a:t>
            </a:fld>
            <a:endParaRPr lang="en-US"/>
          </a:p>
        </p:txBody>
      </p:sp>
    </p:spTree>
    <p:extLst>
      <p:ext uri="{BB962C8B-B14F-4D97-AF65-F5344CB8AC3E}">
        <p14:creationId xmlns:p14="http://schemas.microsoft.com/office/powerpoint/2010/main" val="96854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21B7C0E-B46F-778E-90C6-366FAD7221D0}"/>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en-US"/>
          </a:p>
        </p:txBody>
      </p:sp>
      <p:sp>
        <p:nvSpPr>
          <p:cNvPr id="3" name="عنصر نائب للنص 2">
            <a:extLst>
              <a:ext uri="{FF2B5EF4-FFF2-40B4-BE49-F238E27FC236}">
                <a16:creationId xmlns:a16="http://schemas.microsoft.com/office/drawing/2014/main" id="{B5D9A664-A2CF-7B66-CD83-B5DAD645AD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2DD25793-9D40-D84B-E4E8-9CA65DA620C3}"/>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نص 4">
            <a:extLst>
              <a:ext uri="{FF2B5EF4-FFF2-40B4-BE49-F238E27FC236}">
                <a16:creationId xmlns:a16="http://schemas.microsoft.com/office/drawing/2014/main" id="{33F9709B-9A8B-E3B1-E597-D8E94188DC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EDFAF7B6-788C-1BC2-3826-9AF01291C1B1}"/>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7" name="عنصر نائب للتاريخ 6">
            <a:extLst>
              <a:ext uri="{FF2B5EF4-FFF2-40B4-BE49-F238E27FC236}">
                <a16:creationId xmlns:a16="http://schemas.microsoft.com/office/drawing/2014/main" id="{E55E70A9-2B1D-053E-E195-D91AFBD9BFE6}"/>
              </a:ext>
            </a:extLst>
          </p:cNvPr>
          <p:cNvSpPr>
            <a:spLocks noGrp="1"/>
          </p:cNvSpPr>
          <p:nvPr>
            <p:ph type="dt" sz="half" idx="10"/>
          </p:nvPr>
        </p:nvSpPr>
        <p:spPr/>
        <p:txBody>
          <a:bodyPr/>
          <a:lstStyle/>
          <a:p>
            <a:fld id="{34E64DBA-7474-4DD3-9D0F-4D96B7FECA63}" type="datetimeFigureOut">
              <a:rPr lang="en-US" smtClean="0"/>
              <a:t>10/20/2023</a:t>
            </a:fld>
            <a:endParaRPr lang="en-US"/>
          </a:p>
        </p:txBody>
      </p:sp>
      <p:sp>
        <p:nvSpPr>
          <p:cNvPr id="8" name="عنصر نائب للتذييل 7">
            <a:extLst>
              <a:ext uri="{FF2B5EF4-FFF2-40B4-BE49-F238E27FC236}">
                <a16:creationId xmlns:a16="http://schemas.microsoft.com/office/drawing/2014/main" id="{EBB55BBE-6F8C-C10D-DAE4-309F2493FB3D}"/>
              </a:ext>
            </a:extLst>
          </p:cNvPr>
          <p:cNvSpPr>
            <a:spLocks noGrp="1"/>
          </p:cNvSpPr>
          <p:nvPr>
            <p:ph type="ftr" sz="quarter" idx="11"/>
          </p:nvPr>
        </p:nvSpPr>
        <p:spPr/>
        <p:txBody>
          <a:bodyPr/>
          <a:lstStyle/>
          <a:p>
            <a:endParaRPr lang="en-US"/>
          </a:p>
        </p:txBody>
      </p:sp>
      <p:sp>
        <p:nvSpPr>
          <p:cNvPr id="9" name="عنصر نائب لرقم الشريحة 8">
            <a:extLst>
              <a:ext uri="{FF2B5EF4-FFF2-40B4-BE49-F238E27FC236}">
                <a16:creationId xmlns:a16="http://schemas.microsoft.com/office/drawing/2014/main" id="{E3E0EF95-C1E2-1803-6E85-3E27774D0C74}"/>
              </a:ext>
            </a:extLst>
          </p:cNvPr>
          <p:cNvSpPr>
            <a:spLocks noGrp="1"/>
          </p:cNvSpPr>
          <p:nvPr>
            <p:ph type="sldNum" sz="quarter" idx="12"/>
          </p:nvPr>
        </p:nvSpPr>
        <p:spPr/>
        <p:txBody>
          <a:bodyPr/>
          <a:lstStyle/>
          <a:p>
            <a:fld id="{33635723-5DAD-4D49-8F63-E9A53D99AB8F}" type="slidenum">
              <a:rPr lang="en-US" smtClean="0"/>
              <a:t>‹#›</a:t>
            </a:fld>
            <a:endParaRPr lang="en-US"/>
          </a:p>
        </p:txBody>
      </p:sp>
    </p:spTree>
    <p:extLst>
      <p:ext uri="{BB962C8B-B14F-4D97-AF65-F5344CB8AC3E}">
        <p14:creationId xmlns:p14="http://schemas.microsoft.com/office/powerpoint/2010/main" val="2625380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AF15661-6739-F29F-DE06-2B2A8B533D7D}"/>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تاريخ 2">
            <a:extLst>
              <a:ext uri="{FF2B5EF4-FFF2-40B4-BE49-F238E27FC236}">
                <a16:creationId xmlns:a16="http://schemas.microsoft.com/office/drawing/2014/main" id="{C24A2258-F1B4-1C15-90D7-F68ECC780248}"/>
              </a:ext>
            </a:extLst>
          </p:cNvPr>
          <p:cNvSpPr>
            <a:spLocks noGrp="1"/>
          </p:cNvSpPr>
          <p:nvPr>
            <p:ph type="dt" sz="half" idx="10"/>
          </p:nvPr>
        </p:nvSpPr>
        <p:spPr/>
        <p:txBody>
          <a:bodyPr/>
          <a:lstStyle/>
          <a:p>
            <a:fld id="{34E64DBA-7474-4DD3-9D0F-4D96B7FECA63}" type="datetimeFigureOut">
              <a:rPr lang="en-US" smtClean="0"/>
              <a:t>10/20/2023</a:t>
            </a:fld>
            <a:endParaRPr lang="en-US"/>
          </a:p>
        </p:txBody>
      </p:sp>
      <p:sp>
        <p:nvSpPr>
          <p:cNvPr id="4" name="عنصر نائب للتذييل 3">
            <a:extLst>
              <a:ext uri="{FF2B5EF4-FFF2-40B4-BE49-F238E27FC236}">
                <a16:creationId xmlns:a16="http://schemas.microsoft.com/office/drawing/2014/main" id="{4EA90BA7-F645-AC98-7CA9-436127CD2079}"/>
              </a:ext>
            </a:extLst>
          </p:cNvPr>
          <p:cNvSpPr>
            <a:spLocks noGrp="1"/>
          </p:cNvSpPr>
          <p:nvPr>
            <p:ph type="ftr" sz="quarter" idx="11"/>
          </p:nvPr>
        </p:nvSpPr>
        <p:spPr/>
        <p:txBody>
          <a:bodyPr/>
          <a:lstStyle/>
          <a:p>
            <a:endParaRPr lang="en-US"/>
          </a:p>
        </p:txBody>
      </p:sp>
      <p:sp>
        <p:nvSpPr>
          <p:cNvPr id="5" name="عنصر نائب لرقم الشريحة 4">
            <a:extLst>
              <a:ext uri="{FF2B5EF4-FFF2-40B4-BE49-F238E27FC236}">
                <a16:creationId xmlns:a16="http://schemas.microsoft.com/office/drawing/2014/main" id="{822AB158-2385-B70D-36F8-35A65C1423E2}"/>
              </a:ext>
            </a:extLst>
          </p:cNvPr>
          <p:cNvSpPr>
            <a:spLocks noGrp="1"/>
          </p:cNvSpPr>
          <p:nvPr>
            <p:ph type="sldNum" sz="quarter" idx="12"/>
          </p:nvPr>
        </p:nvSpPr>
        <p:spPr/>
        <p:txBody>
          <a:bodyPr/>
          <a:lstStyle/>
          <a:p>
            <a:fld id="{33635723-5DAD-4D49-8F63-E9A53D99AB8F}" type="slidenum">
              <a:rPr lang="en-US" smtClean="0"/>
              <a:t>‹#›</a:t>
            </a:fld>
            <a:endParaRPr lang="en-US"/>
          </a:p>
        </p:txBody>
      </p:sp>
    </p:spTree>
    <p:extLst>
      <p:ext uri="{BB962C8B-B14F-4D97-AF65-F5344CB8AC3E}">
        <p14:creationId xmlns:p14="http://schemas.microsoft.com/office/powerpoint/2010/main" val="3914496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BB8DF261-4524-1C28-84D6-6B84437504E3}"/>
              </a:ext>
            </a:extLst>
          </p:cNvPr>
          <p:cNvSpPr>
            <a:spLocks noGrp="1"/>
          </p:cNvSpPr>
          <p:nvPr>
            <p:ph type="dt" sz="half" idx="10"/>
          </p:nvPr>
        </p:nvSpPr>
        <p:spPr/>
        <p:txBody>
          <a:bodyPr/>
          <a:lstStyle/>
          <a:p>
            <a:fld id="{34E64DBA-7474-4DD3-9D0F-4D96B7FECA63}" type="datetimeFigureOut">
              <a:rPr lang="en-US" smtClean="0"/>
              <a:t>10/20/2023</a:t>
            </a:fld>
            <a:endParaRPr lang="en-US"/>
          </a:p>
        </p:txBody>
      </p:sp>
      <p:sp>
        <p:nvSpPr>
          <p:cNvPr id="3" name="عنصر نائب للتذييل 2">
            <a:extLst>
              <a:ext uri="{FF2B5EF4-FFF2-40B4-BE49-F238E27FC236}">
                <a16:creationId xmlns:a16="http://schemas.microsoft.com/office/drawing/2014/main" id="{3E54895B-703C-3740-8205-5FCAC04F7FBB}"/>
              </a:ext>
            </a:extLst>
          </p:cNvPr>
          <p:cNvSpPr>
            <a:spLocks noGrp="1"/>
          </p:cNvSpPr>
          <p:nvPr>
            <p:ph type="ftr" sz="quarter" idx="11"/>
          </p:nvPr>
        </p:nvSpPr>
        <p:spPr/>
        <p:txBody>
          <a:bodyPr/>
          <a:lstStyle/>
          <a:p>
            <a:endParaRPr lang="en-US"/>
          </a:p>
        </p:txBody>
      </p:sp>
      <p:sp>
        <p:nvSpPr>
          <p:cNvPr id="4" name="عنصر نائب لرقم الشريحة 3">
            <a:extLst>
              <a:ext uri="{FF2B5EF4-FFF2-40B4-BE49-F238E27FC236}">
                <a16:creationId xmlns:a16="http://schemas.microsoft.com/office/drawing/2014/main" id="{4280920A-B332-2609-BBEA-E20049F3E24D}"/>
              </a:ext>
            </a:extLst>
          </p:cNvPr>
          <p:cNvSpPr>
            <a:spLocks noGrp="1"/>
          </p:cNvSpPr>
          <p:nvPr>
            <p:ph type="sldNum" sz="quarter" idx="12"/>
          </p:nvPr>
        </p:nvSpPr>
        <p:spPr/>
        <p:txBody>
          <a:bodyPr/>
          <a:lstStyle/>
          <a:p>
            <a:fld id="{33635723-5DAD-4D49-8F63-E9A53D99AB8F}" type="slidenum">
              <a:rPr lang="en-US" smtClean="0"/>
              <a:t>‹#›</a:t>
            </a:fld>
            <a:endParaRPr lang="en-US"/>
          </a:p>
        </p:txBody>
      </p:sp>
    </p:spTree>
    <p:extLst>
      <p:ext uri="{BB962C8B-B14F-4D97-AF65-F5344CB8AC3E}">
        <p14:creationId xmlns:p14="http://schemas.microsoft.com/office/powerpoint/2010/main" val="40829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90ECB76-235E-4755-3818-9ADFD240B520}"/>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4821A58F-09BD-FE66-4C0D-9423436010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نص 3">
            <a:extLst>
              <a:ext uri="{FF2B5EF4-FFF2-40B4-BE49-F238E27FC236}">
                <a16:creationId xmlns:a16="http://schemas.microsoft.com/office/drawing/2014/main" id="{409F5033-AEC4-7820-4F57-813094AEA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0FCC439F-BD52-2A6E-FCED-021468D042E3}"/>
              </a:ext>
            </a:extLst>
          </p:cNvPr>
          <p:cNvSpPr>
            <a:spLocks noGrp="1"/>
          </p:cNvSpPr>
          <p:nvPr>
            <p:ph type="dt" sz="half" idx="10"/>
          </p:nvPr>
        </p:nvSpPr>
        <p:spPr/>
        <p:txBody>
          <a:bodyPr/>
          <a:lstStyle/>
          <a:p>
            <a:fld id="{34E64DBA-7474-4DD3-9D0F-4D96B7FECA63}" type="datetimeFigureOut">
              <a:rPr lang="en-US" smtClean="0"/>
              <a:t>10/20/2023</a:t>
            </a:fld>
            <a:endParaRPr lang="en-US"/>
          </a:p>
        </p:txBody>
      </p:sp>
      <p:sp>
        <p:nvSpPr>
          <p:cNvPr id="6" name="عنصر نائب للتذييل 5">
            <a:extLst>
              <a:ext uri="{FF2B5EF4-FFF2-40B4-BE49-F238E27FC236}">
                <a16:creationId xmlns:a16="http://schemas.microsoft.com/office/drawing/2014/main" id="{146AC131-EF24-40F4-E6F3-E29292D5B9E1}"/>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779EC569-BC88-8825-7DA7-EBE87BA9450C}"/>
              </a:ext>
            </a:extLst>
          </p:cNvPr>
          <p:cNvSpPr>
            <a:spLocks noGrp="1"/>
          </p:cNvSpPr>
          <p:nvPr>
            <p:ph type="sldNum" sz="quarter" idx="12"/>
          </p:nvPr>
        </p:nvSpPr>
        <p:spPr/>
        <p:txBody>
          <a:bodyPr/>
          <a:lstStyle/>
          <a:p>
            <a:fld id="{33635723-5DAD-4D49-8F63-E9A53D99AB8F}" type="slidenum">
              <a:rPr lang="en-US" smtClean="0"/>
              <a:t>‹#›</a:t>
            </a:fld>
            <a:endParaRPr lang="en-US"/>
          </a:p>
        </p:txBody>
      </p:sp>
    </p:spTree>
    <p:extLst>
      <p:ext uri="{BB962C8B-B14F-4D97-AF65-F5344CB8AC3E}">
        <p14:creationId xmlns:p14="http://schemas.microsoft.com/office/powerpoint/2010/main" val="267536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BF3E35D-4168-B656-0E92-FC228FB2BC4D}"/>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a:p>
        </p:txBody>
      </p:sp>
      <p:sp>
        <p:nvSpPr>
          <p:cNvPr id="3" name="عنصر نائب للصورة 2">
            <a:extLst>
              <a:ext uri="{FF2B5EF4-FFF2-40B4-BE49-F238E27FC236}">
                <a16:creationId xmlns:a16="http://schemas.microsoft.com/office/drawing/2014/main" id="{9D330096-43BB-1551-B66B-03CD9B6B6E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عنصر نائب للنص 3">
            <a:extLst>
              <a:ext uri="{FF2B5EF4-FFF2-40B4-BE49-F238E27FC236}">
                <a16:creationId xmlns:a16="http://schemas.microsoft.com/office/drawing/2014/main" id="{3EB1BF01-EEDF-A3E1-1702-66158ABF3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545A35D4-DB52-D833-2600-57BB73320B37}"/>
              </a:ext>
            </a:extLst>
          </p:cNvPr>
          <p:cNvSpPr>
            <a:spLocks noGrp="1"/>
          </p:cNvSpPr>
          <p:nvPr>
            <p:ph type="dt" sz="half" idx="10"/>
          </p:nvPr>
        </p:nvSpPr>
        <p:spPr/>
        <p:txBody>
          <a:bodyPr/>
          <a:lstStyle/>
          <a:p>
            <a:fld id="{34E64DBA-7474-4DD3-9D0F-4D96B7FECA63}" type="datetimeFigureOut">
              <a:rPr lang="en-US" smtClean="0"/>
              <a:t>10/20/2023</a:t>
            </a:fld>
            <a:endParaRPr lang="en-US"/>
          </a:p>
        </p:txBody>
      </p:sp>
      <p:sp>
        <p:nvSpPr>
          <p:cNvPr id="6" name="عنصر نائب للتذييل 5">
            <a:extLst>
              <a:ext uri="{FF2B5EF4-FFF2-40B4-BE49-F238E27FC236}">
                <a16:creationId xmlns:a16="http://schemas.microsoft.com/office/drawing/2014/main" id="{87186821-9628-6C8C-CA0F-9769DEBC7B73}"/>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C3383B71-251A-A517-A91F-0F3A93ED6DE2}"/>
              </a:ext>
            </a:extLst>
          </p:cNvPr>
          <p:cNvSpPr>
            <a:spLocks noGrp="1"/>
          </p:cNvSpPr>
          <p:nvPr>
            <p:ph type="sldNum" sz="quarter" idx="12"/>
          </p:nvPr>
        </p:nvSpPr>
        <p:spPr/>
        <p:txBody>
          <a:bodyPr/>
          <a:lstStyle/>
          <a:p>
            <a:fld id="{33635723-5DAD-4D49-8F63-E9A53D99AB8F}" type="slidenum">
              <a:rPr lang="en-US" smtClean="0"/>
              <a:t>‹#›</a:t>
            </a:fld>
            <a:endParaRPr lang="en-US"/>
          </a:p>
        </p:txBody>
      </p:sp>
    </p:spTree>
    <p:extLst>
      <p:ext uri="{BB962C8B-B14F-4D97-AF65-F5344CB8AC3E}">
        <p14:creationId xmlns:p14="http://schemas.microsoft.com/office/powerpoint/2010/main" val="231190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CF090FCA-7298-363B-57B7-15862FBD1A5A}"/>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en-US"/>
          </a:p>
        </p:txBody>
      </p:sp>
      <p:sp>
        <p:nvSpPr>
          <p:cNvPr id="3" name="عنصر نائب للنص 2">
            <a:extLst>
              <a:ext uri="{FF2B5EF4-FFF2-40B4-BE49-F238E27FC236}">
                <a16:creationId xmlns:a16="http://schemas.microsoft.com/office/drawing/2014/main" id="{D7D5D298-4B1C-B837-FE20-4D29C4D0F7C2}"/>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99E69394-CCC6-51DF-5D1E-E8FE0375ABF2}"/>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4E64DBA-7474-4DD3-9D0F-4D96B7FECA63}" type="datetimeFigureOut">
              <a:rPr lang="en-US" smtClean="0"/>
              <a:t>10/20/2023</a:t>
            </a:fld>
            <a:endParaRPr lang="en-US"/>
          </a:p>
        </p:txBody>
      </p:sp>
      <p:sp>
        <p:nvSpPr>
          <p:cNvPr id="5" name="عنصر نائب للتذييل 4">
            <a:extLst>
              <a:ext uri="{FF2B5EF4-FFF2-40B4-BE49-F238E27FC236}">
                <a16:creationId xmlns:a16="http://schemas.microsoft.com/office/drawing/2014/main" id="{70CD7BBD-74BA-E2ED-3DE3-5D08A3EE2B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عنصر نائب لرقم الشريحة 5">
            <a:extLst>
              <a:ext uri="{FF2B5EF4-FFF2-40B4-BE49-F238E27FC236}">
                <a16:creationId xmlns:a16="http://schemas.microsoft.com/office/drawing/2014/main" id="{A5679241-2005-74BD-C5F7-4B8B720162D1}"/>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33635723-5DAD-4D49-8F63-E9A53D99AB8F}" type="slidenum">
              <a:rPr lang="en-US" smtClean="0"/>
              <a:t>‹#›</a:t>
            </a:fld>
            <a:endParaRPr lang="en-US"/>
          </a:p>
        </p:txBody>
      </p:sp>
    </p:spTree>
    <p:extLst>
      <p:ext uri="{BB962C8B-B14F-4D97-AF65-F5344CB8AC3E}">
        <p14:creationId xmlns:p14="http://schemas.microsoft.com/office/powerpoint/2010/main" val="3353171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403061A-BC6B-1945-64B3-21602C50E76F}"/>
              </a:ext>
            </a:extLst>
          </p:cNvPr>
          <p:cNvSpPr>
            <a:spLocks noGrp="1"/>
          </p:cNvSpPr>
          <p:nvPr>
            <p:ph type="title"/>
          </p:nvPr>
        </p:nvSpPr>
        <p:spPr/>
        <p:txBody>
          <a:bodyPr/>
          <a:lstStyle/>
          <a:p>
            <a:pPr algn="ctr"/>
            <a:r>
              <a:rPr lang="en-US" dirty="0">
                <a:effectLst/>
                <a:latin typeface="Segoe UI Web (West European)"/>
              </a:rPr>
              <a:t>Program Configuration</a:t>
            </a:r>
          </a:p>
        </p:txBody>
      </p:sp>
      <p:sp>
        <p:nvSpPr>
          <p:cNvPr id="3" name="عنصر نائب للمحتوى 2">
            <a:extLst>
              <a:ext uri="{FF2B5EF4-FFF2-40B4-BE49-F238E27FC236}">
                <a16:creationId xmlns:a16="http://schemas.microsoft.com/office/drawing/2014/main" id="{A53A58A7-DBB9-88C3-CD3F-213791BF3044}"/>
              </a:ext>
            </a:extLst>
          </p:cNvPr>
          <p:cNvSpPr>
            <a:spLocks noGrp="1"/>
          </p:cNvSpPr>
          <p:nvPr>
            <p:ph idx="1"/>
          </p:nvPr>
        </p:nvSpPr>
        <p:spPr/>
        <p:txBody>
          <a:bodyPr/>
          <a:lstStyle/>
          <a:p>
            <a:r>
              <a:rPr lang="en-US" dirty="0">
                <a:effectLst/>
                <a:latin typeface="Segoe UI Web (West European)"/>
              </a:rPr>
              <a:t>When you create a new program in Android Studio that will generate some codes to configure your program to work, we modify these codes to give our application some of the </a:t>
            </a:r>
            <a:r>
              <a:rPr lang="en-US" dirty="0">
                <a:latin typeface="Segoe UI Web (West European)"/>
              </a:rPr>
              <a:t>access</a:t>
            </a:r>
            <a:r>
              <a:rPr lang="en-US" dirty="0">
                <a:effectLst/>
                <a:latin typeface="Segoe UI Web (West European)"/>
              </a:rPr>
              <a:t> and basics it needs, and it will be in the XML language</a:t>
            </a:r>
          </a:p>
        </p:txBody>
      </p:sp>
    </p:spTree>
    <p:extLst>
      <p:ext uri="{BB962C8B-B14F-4D97-AF65-F5344CB8AC3E}">
        <p14:creationId xmlns:p14="http://schemas.microsoft.com/office/powerpoint/2010/main" val="3241154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36E7B759-A7D1-8AB2-8914-2029C5373991}"/>
              </a:ext>
            </a:extLst>
          </p:cNvPr>
          <p:cNvSpPr>
            <a:spLocks noGrp="1"/>
          </p:cNvSpPr>
          <p:nvPr>
            <p:ph type="title"/>
          </p:nvPr>
        </p:nvSpPr>
        <p:spPr>
          <a:xfrm>
            <a:off x="851183" y="1143000"/>
            <a:ext cx="4846320" cy="2898648"/>
          </a:xfrm>
        </p:spPr>
        <p:txBody>
          <a:bodyPr vert="horz" lIns="91440" tIns="45720" rIns="91440" bIns="45720" rtlCol="0" anchor="b">
            <a:normAutofit/>
          </a:bodyPr>
          <a:lstStyle/>
          <a:p>
            <a:r>
              <a:rPr lang="en-US" sz="8800" dirty="0">
                <a:effectLst/>
                <a:latin typeface="Segoe UI Web (West European)"/>
              </a:rPr>
              <a:t>First XML template</a:t>
            </a:r>
          </a:p>
        </p:txBody>
      </p:sp>
      <p:sp>
        <p:nvSpPr>
          <p:cNvPr id="26" name="Rectangle 25">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صورة 4">
            <a:extLst>
              <a:ext uri="{FF2B5EF4-FFF2-40B4-BE49-F238E27FC236}">
                <a16:creationId xmlns:a16="http://schemas.microsoft.com/office/drawing/2014/main" id="{28333CBB-AA7D-D92E-998F-9848CBB61C3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05099" y="918718"/>
            <a:ext cx="4752714" cy="1690342"/>
          </a:xfrm>
          <a:prstGeom prst="rect">
            <a:avLst/>
          </a:prstGeom>
        </p:spPr>
      </p:pic>
      <p:sp>
        <p:nvSpPr>
          <p:cNvPr id="28" name="Rectangle 27">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صورة 3" descr="صورة تحتوي على نص, لقطة شاشة, الخط, الرسومات&#10;&#10;تم إنشاء الوصف تلقائياً">
            <a:extLst>
              <a:ext uri="{FF2B5EF4-FFF2-40B4-BE49-F238E27FC236}">
                <a16:creationId xmlns:a16="http://schemas.microsoft.com/office/drawing/2014/main" id="{95E21A2F-BD51-949A-DEEE-803E07128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9620" y="3522180"/>
            <a:ext cx="2763672" cy="3143861"/>
          </a:xfrm>
          <a:prstGeom prst="rect">
            <a:avLst/>
          </a:prstGeom>
        </p:spPr>
      </p:pic>
    </p:spTree>
    <p:extLst>
      <p:ext uri="{BB962C8B-B14F-4D97-AF65-F5344CB8AC3E}">
        <p14:creationId xmlns:p14="http://schemas.microsoft.com/office/powerpoint/2010/main" val="203628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5DB573E7-BE3C-72B2-C9B7-143573BF4EDA}"/>
              </a:ext>
            </a:extLst>
          </p:cNvPr>
          <p:cNvSpPr>
            <a:spLocks noGrp="1"/>
          </p:cNvSpPr>
          <p:nvPr>
            <p:ph idx="1"/>
          </p:nvPr>
        </p:nvSpPr>
        <p:spPr>
          <a:xfrm>
            <a:off x="838200" y="159026"/>
            <a:ext cx="10515600" cy="6017937"/>
          </a:xfrm>
        </p:spPr>
        <p:txBody>
          <a:bodyPr/>
          <a:lstStyle/>
          <a:p>
            <a:pPr algn="l" rtl="0"/>
            <a:r>
              <a:rPr lang="en-US" dirty="0">
                <a:effectLst/>
                <a:latin typeface="Segoe UI Web (West European)"/>
              </a:rPr>
              <a:t>10- Special tag for photos </a:t>
            </a:r>
          </a:p>
          <a:p>
            <a:pPr algn="l" rtl="0"/>
            <a:r>
              <a:rPr lang="en-US" dirty="0">
                <a:effectLst/>
                <a:latin typeface="Segoe UI Web (West European)"/>
              </a:rPr>
              <a:t>11 – Tag Name </a:t>
            </a:r>
          </a:p>
          <a:p>
            <a:pPr algn="l" rtl="0"/>
            <a:r>
              <a:rPr lang="en-US" dirty="0">
                <a:effectLst/>
                <a:latin typeface="Segoe UI Web (West European)"/>
              </a:rPr>
              <a:t>12 – 150 pixels wide </a:t>
            </a:r>
          </a:p>
          <a:p>
            <a:pPr algn="l" rtl="0"/>
            <a:r>
              <a:rPr lang="en-US" dirty="0">
                <a:effectLst/>
                <a:latin typeface="Segoe UI Web (West European)"/>
              </a:rPr>
              <a:t>13 – 150 pixels long </a:t>
            </a:r>
          </a:p>
          <a:p>
            <a:pPr algn="l" rtl="0"/>
            <a:r>
              <a:rPr lang="en-US" dirty="0">
                <a:effectLst/>
                <a:latin typeface="Segoe UI Web (West European)"/>
              </a:rPr>
              <a:t>14 – Make the basis of this image on the far left </a:t>
            </a:r>
          </a:p>
          <a:p>
            <a:pPr algn="l" rtl="0"/>
            <a:r>
              <a:rPr lang="en-US" dirty="0">
                <a:effectLst/>
                <a:latin typeface="Segoe UI Web (West European)"/>
              </a:rPr>
              <a:t>15 – Photo location</a:t>
            </a:r>
          </a:p>
        </p:txBody>
      </p:sp>
    </p:spTree>
    <p:extLst>
      <p:ext uri="{BB962C8B-B14F-4D97-AF65-F5344CB8AC3E}">
        <p14:creationId xmlns:p14="http://schemas.microsoft.com/office/powerpoint/2010/main" val="2196969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36E7B759-A7D1-8AB2-8914-2029C5373991}"/>
              </a:ext>
            </a:extLst>
          </p:cNvPr>
          <p:cNvSpPr>
            <a:spLocks noGrp="1"/>
          </p:cNvSpPr>
          <p:nvPr>
            <p:ph type="title"/>
          </p:nvPr>
        </p:nvSpPr>
        <p:spPr>
          <a:xfrm>
            <a:off x="851183" y="1143000"/>
            <a:ext cx="4846320" cy="2898648"/>
          </a:xfrm>
        </p:spPr>
        <p:txBody>
          <a:bodyPr vert="horz" lIns="91440" tIns="45720" rIns="91440" bIns="45720" rtlCol="0" anchor="b">
            <a:normAutofit/>
          </a:bodyPr>
          <a:lstStyle/>
          <a:p>
            <a:r>
              <a:rPr lang="en-US" sz="8800" dirty="0">
                <a:effectLst/>
                <a:latin typeface="Segoe UI Web (West European)"/>
              </a:rPr>
              <a:t>First XML template</a:t>
            </a:r>
          </a:p>
        </p:txBody>
      </p:sp>
      <p:sp>
        <p:nvSpPr>
          <p:cNvPr id="26" name="Rectangle 25">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صورة 4">
            <a:extLst>
              <a:ext uri="{FF2B5EF4-FFF2-40B4-BE49-F238E27FC236}">
                <a16:creationId xmlns:a16="http://schemas.microsoft.com/office/drawing/2014/main" id="{28333CBB-AA7D-D92E-998F-9848CBB61C3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23398" y="621279"/>
            <a:ext cx="5713428" cy="2622349"/>
          </a:xfrm>
          <a:prstGeom prst="rect">
            <a:avLst/>
          </a:prstGeom>
        </p:spPr>
      </p:pic>
      <p:sp>
        <p:nvSpPr>
          <p:cNvPr id="28" name="Rectangle 27">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صورة 3" descr="صورة تحتوي على لقطة شاشة, خط, رسم بياني, الرسومات&#10;&#10;تم إنشاء الوصف تلقائياً">
            <a:extLst>
              <a:ext uri="{FF2B5EF4-FFF2-40B4-BE49-F238E27FC236}">
                <a16:creationId xmlns:a16="http://schemas.microsoft.com/office/drawing/2014/main" id="{63C0A8E1-83B3-0259-9532-3348751B89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2366" y="3522180"/>
            <a:ext cx="3758180" cy="3143861"/>
          </a:xfrm>
          <a:prstGeom prst="rect">
            <a:avLst/>
          </a:prstGeom>
        </p:spPr>
      </p:pic>
    </p:spTree>
    <p:extLst>
      <p:ext uri="{BB962C8B-B14F-4D97-AF65-F5344CB8AC3E}">
        <p14:creationId xmlns:p14="http://schemas.microsoft.com/office/powerpoint/2010/main" val="1427099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EAE7FE39-C608-9298-41BE-F94C12BA6EAB}"/>
              </a:ext>
            </a:extLst>
          </p:cNvPr>
          <p:cNvSpPr>
            <a:spLocks noGrp="1"/>
          </p:cNvSpPr>
          <p:nvPr>
            <p:ph idx="1"/>
          </p:nvPr>
        </p:nvSpPr>
        <p:spPr>
          <a:xfrm>
            <a:off x="838200" y="379828"/>
            <a:ext cx="10515600" cy="5797135"/>
          </a:xfrm>
        </p:spPr>
        <p:txBody>
          <a:bodyPr/>
          <a:lstStyle/>
          <a:p>
            <a:pPr algn="l" rtl="0"/>
            <a:r>
              <a:rPr lang="en-US" dirty="0">
                <a:effectLst/>
                <a:latin typeface="Segoe UI Web (West European)"/>
              </a:rPr>
              <a:t>17 – Special tag for button creation </a:t>
            </a:r>
          </a:p>
          <a:p>
            <a:pPr algn="l" rtl="0"/>
            <a:r>
              <a:rPr lang="en-US" dirty="0">
                <a:effectLst/>
                <a:latin typeface="Segoe UI Web (West European)"/>
              </a:rPr>
              <a:t>18 – Button Name </a:t>
            </a:r>
          </a:p>
          <a:p>
            <a:pPr algn="l" rtl="0"/>
            <a:r>
              <a:rPr lang="en-US" dirty="0">
                <a:effectLst/>
                <a:latin typeface="Segoe UI Web (West European)"/>
              </a:rPr>
              <a:t>19 – Button width and appropriate with text display </a:t>
            </a:r>
          </a:p>
          <a:p>
            <a:pPr algn="l" rtl="0"/>
            <a:r>
              <a:rPr lang="en-US" dirty="0">
                <a:effectLst/>
                <a:latin typeface="Segoe UI Web (West European)"/>
              </a:rPr>
              <a:t>20 – Button length </a:t>
            </a:r>
          </a:p>
          <a:p>
            <a:pPr algn="l" rtl="0"/>
            <a:r>
              <a:rPr lang="en-US" dirty="0">
                <a:effectLst/>
                <a:latin typeface="Segoe UI Web (West European)"/>
              </a:rPr>
              <a:t>21 – Its basis is on the far right</a:t>
            </a:r>
          </a:p>
          <a:p>
            <a:pPr algn="l" rtl="0"/>
            <a:r>
              <a:rPr lang="en-US" dirty="0">
                <a:effectLst/>
                <a:latin typeface="Segoe UI Web (West European)"/>
              </a:rPr>
              <a:t> 22 – Its basis is at the bottom </a:t>
            </a:r>
          </a:p>
          <a:p>
            <a:pPr algn="l" rtl="0"/>
            <a:r>
              <a:rPr lang="en-US" dirty="0">
                <a:effectLst/>
                <a:latin typeface="Segoe UI Web (West European)"/>
              </a:rPr>
              <a:t>23 - Move the button from the right 180 </a:t>
            </a:r>
            <a:r>
              <a:rPr lang="en-US" dirty="0" err="1">
                <a:effectLst/>
                <a:latin typeface="Segoe UI Web (West European)"/>
              </a:rPr>
              <a:t>pxels</a:t>
            </a:r>
            <a:r>
              <a:rPr lang="en-US" dirty="0">
                <a:effectLst/>
                <a:latin typeface="Segoe UI Web (West European)"/>
              </a:rPr>
              <a:t> </a:t>
            </a:r>
          </a:p>
          <a:p>
            <a:pPr algn="l" rtl="0"/>
            <a:r>
              <a:rPr lang="en-US" dirty="0">
                <a:effectLst/>
                <a:latin typeface="Segoe UI Web (West European)"/>
              </a:rPr>
              <a:t>24 – Move the button from the bottom 50 pixels </a:t>
            </a:r>
          </a:p>
          <a:p>
            <a:pPr algn="l" rtl="0"/>
            <a:r>
              <a:rPr lang="en-US" dirty="0">
                <a:effectLst/>
                <a:latin typeface="Segoe UI Web (West European)"/>
              </a:rPr>
              <a:t>25 – Text inside the button</a:t>
            </a:r>
          </a:p>
        </p:txBody>
      </p:sp>
    </p:spTree>
    <p:extLst>
      <p:ext uri="{BB962C8B-B14F-4D97-AF65-F5344CB8AC3E}">
        <p14:creationId xmlns:p14="http://schemas.microsoft.com/office/powerpoint/2010/main" val="657936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صورة 3" descr="صورة تحتوي على نص, لقطة شاشة, الخط, رقم&#10;&#10;تم إنشاء الوصف تلقائياً">
            <a:extLst>
              <a:ext uri="{FF2B5EF4-FFF2-40B4-BE49-F238E27FC236}">
                <a16:creationId xmlns:a16="http://schemas.microsoft.com/office/drawing/2014/main" id="{22C88D68-A9BC-7B6B-BB5D-19E604AA5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8" y="787400"/>
            <a:ext cx="3565525" cy="4164013"/>
          </a:xfrm>
          <a:prstGeom prst="rect">
            <a:avLst/>
          </a:prstGeom>
        </p:spPr>
      </p:pic>
      <p:pic>
        <p:nvPicPr>
          <p:cNvPr id="5" name="صورة 4">
            <a:extLst>
              <a:ext uri="{FF2B5EF4-FFF2-40B4-BE49-F238E27FC236}">
                <a16:creationId xmlns:a16="http://schemas.microsoft.com/office/drawing/2014/main" id="{28333CBB-AA7D-D92E-998F-9848CBB61C3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04053" y="867758"/>
            <a:ext cx="7222443" cy="4003296"/>
          </a:xfrm>
          <a:prstGeom prst="rect">
            <a:avLst/>
          </a:prstGeom>
        </p:spPr>
      </p:pic>
      <p:sp>
        <p:nvSpPr>
          <p:cNvPr id="2" name="عنوان 1">
            <a:extLst>
              <a:ext uri="{FF2B5EF4-FFF2-40B4-BE49-F238E27FC236}">
                <a16:creationId xmlns:a16="http://schemas.microsoft.com/office/drawing/2014/main" id="{36E7B759-A7D1-8AB2-8914-2029C5373991}"/>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en-US" sz="5400" dirty="0">
                <a:effectLst/>
                <a:latin typeface="Segoe UI Web (West European)"/>
              </a:rPr>
              <a:t>First XML template</a:t>
            </a:r>
          </a:p>
        </p:txBody>
      </p:sp>
    </p:spTree>
    <p:extLst>
      <p:ext uri="{BB962C8B-B14F-4D97-AF65-F5344CB8AC3E}">
        <p14:creationId xmlns:p14="http://schemas.microsoft.com/office/powerpoint/2010/main" val="1187456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1F26273A-7E28-1890-4916-2D48D5EF50CE}"/>
              </a:ext>
            </a:extLst>
          </p:cNvPr>
          <p:cNvSpPr>
            <a:spLocks noGrp="1"/>
          </p:cNvSpPr>
          <p:nvPr>
            <p:ph idx="1"/>
          </p:nvPr>
        </p:nvSpPr>
        <p:spPr>
          <a:xfrm>
            <a:off x="838200" y="225083"/>
            <a:ext cx="10515600" cy="5951880"/>
          </a:xfrm>
        </p:spPr>
        <p:txBody>
          <a:bodyPr>
            <a:normAutofit fontScale="92500" lnSpcReduction="20000"/>
          </a:bodyPr>
          <a:lstStyle/>
          <a:p>
            <a:pPr algn="l" rtl="0"/>
            <a:r>
              <a:rPr lang="en-US" dirty="0">
                <a:effectLst/>
                <a:latin typeface="Segoe UI Web (West European)"/>
              </a:rPr>
              <a:t>26 – Special tag for creating text</a:t>
            </a:r>
          </a:p>
          <a:p>
            <a:pPr algn="l" rtl="0"/>
            <a:r>
              <a:rPr lang="en-US" dirty="0">
                <a:effectLst/>
                <a:latin typeface="Segoe UI Web (West European)"/>
              </a:rPr>
              <a:t> 27 – Text Name </a:t>
            </a:r>
          </a:p>
          <a:p>
            <a:pPr algn="l" rtl="0"/>
            <a:r>
              <a:rPr lang="en-US" dirty="0">
                <a:effectLst/>
                <a:latin typeface="Segoe UI Web (West European)"/>
              </a:rPr>
              <a:t>28 + 29 – Make the length and width of this text appropriate to the length and width of the content </a:t>
            </a:r>
          </a:p>
          <a:p>
            <a:pPr algn="l" rtl="0"/>
            <a:r>
              <a:rPr lang="en-US" dirty="0">
                <a:effectLst/>
                <a:latin typeface="Segoe UI Web (West European)"/>
              </a:rPr>
              <a:t>30 + 31 + 32 – Make the basis of this text at the far left, right and bottom</a:t>
            </a:r>
          </a:p>
          <a:p>
            <a:pPr algn="l" rtl="0"/>
            <a:r>
              <a:rPr lang="en-US" dirty="0">
                <a:effectLst/>
                <a:latin typeface="Segoe UI Web (West European)"/>
              </a:rPr>
              <a:t> 33 – Move text from the left 30 pixels</a:t>
            </a:r>
          </a:p>
          <a:p>
            <a:pPr algn="l" rtl="0"/>
            <a:r>
              <a:rPr lang="en-US" dirty="0">
                <a:effectLst/>
                <a:latin typeface="Segoe UI Web (West European)"/>
              </a:rPr>
              <a:t> 34 – Move text from the right 30 pixels</a:t>
            </a:r>
          </a:p>
          <a:p>
            <a:pPr algn="l" rtl="0"/>
            <a:r>
              <a:rPr lang="en-US" dirty="0">
                <a:effectLst/>
                <a:latin typeface="Segoe UI Web (West European)"/>
              </a:rPr>
              <a:t> 35 – Move text from the bottom 180 pixels </a:t>
            </a:r>
          </a:p>
          <a:p>
            <a:pPr algn="l" rtl="0"/>
            <a:r>
              <a:rPr lang="en-US" dirty="0">
                <a:effectLst/>
                <a:latin typeface="Segoe UI Web (West European)"/>
              </a:rPr>
              <a:t>36 – Background characteristics of the text and its location (these characteristics are a set of codes that can be reused more than once, but written once) </a:t>
            </a:r>
          </a:p>
          <a:p>
            <a:pPr algn="l" rtl="0"/>
            <a:r>
              <a:rPr lang="en-US" dirty="0">
                <a:effectLst/>
                <a:latin typeface="Segoe UI Web (West European)"/>
              </a:rPr>
              <a:t>37 – Writing the text </a:t>
            </a:r>
          </a:p>
          <a:p>
            <a:pPr algn="l" rtl="0"/>
            <a:r>
              <a:rPr lang="en-US" dirty="0">
                <a:effectLst/>
                <a:latin typeface="Segoe UI Web (West European)"/>
              </a:rPr>
              <a:t>38 – Text color </a:t>
            </a:r>
          </a:p>
          <a:p>
            <a:pPr algn="l" rtl="0"/>
            <a:r>
              <a:rPr lang="en-US" dirty="0">
                <a:effectLst/>
                <a:latin typeface="Segoe UI Web (West European)"/>
              </a:rPr>
              <a:t>39 – Text size, which is 36 pixels per character</a:t>
            </a:r>
          </a:p>
        </p:txBody>
      </p:sp>
    </p:spTree>
    <p:extLst>
      <p:ext uri="{BB962C8B-B14F-4D97-AF65-F5344CB8AC3E}">
        <p14:creationId xmlns:p14="http://schemas.microsoft.com/office/powerpoint/2010/main" val="3477903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36E7B759-A7D1-8AB2-8914-2029C5373991}"/>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effectLst/>
                <a:latin typeface="Segoe UI Web (West European)"/>
              </a:rPr>
              <a:t>Rounded conner properties</a:t>
            </a:r>
          </a:p>
        </p:txBody>
      </p:sp>
      <p:sp>
        <p:nvSpPr>
          <p:cNvPr id="33" name="Rectangle: Rounded Corners 3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صورة 4">
            <a:extLst>
              <a:ext uri="{FF2B5EF4-FFF2-40B4-BE49-F238E27FC236}">
                <a16:creationId xmlns:a16="http://schemas.microsoft.com/office/drawing/2014/main" id="{28333CBB-AA7D-D92E-998F-9848CBB61C3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14704" y="2441543"/>
            <a:ext cx="8762591" cy="3492394"/>
          </a:xfrm>
          <a:prstGeom prst="rect">
            <a:avLst/>
          </a:prstGeom>
        </p:spPr>
      </p:pic>
    </p:spTree>
    <p:extLst>
      <p:ext uri="{BB962C8B-B14F-4D97-AF65-F5344CB8AC3E}">
        <p14:creationId xmlns:p14="http://schemas.microsoft.com/office/powerpoint/2010/main" val="1630252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3D0D9C83-9C65-0B03-1738-D18066EC77A4}"/>
              </a:ext>
            </a:extLst>
          </p:cNvPr>
          <p:cNvSpPr>
            <a:spLocks noGrp="1"/>
          </p:cNvSpPr>
          <p:nvPr>
            <p:ph idx="1"/>
          </p:nvPr>
        </p:nvSpPr>
        <p:spPr>
          <a:xfrm>
            <a:off x="838200" y="407963"/>
            <a:ext cx="10515600" cy="5769000"/>
          </a:xfrm>
        </p:spPr>
        <p:txBody>
          <a:bodyPr/>
          <a:lstStyle/>
          <a:p>
            <a:pPr algn="l" rtl="0"/>
            <a:r>
              <a:rPr lang="en-US" dirty="0">
                <a:effectLst/>
                <a:latin typeface="Segoe UI Web (West European)"/>
              </a:rPr>
              <a:t>2- We put a tag shape to create a shape</a:t>
            </a:r>
          </a:p>
          <a:p>
            <a:pPr algn="l" rtl="0"/>
            <a:r>
              <a:rPr lang="en-US" dirty="0">
                <a:effectLst/>
                <a:latin typeface="Segoe UI Web (West European)"/>
              </a:rPr>
              <a:t> 3 – This shape will be of the type of solid and in white </a:t>
            </a:r>
          </a:p>
          <a:p>
            <a:pPr algn="l" rtl="0"/>
            <a:r>
              <a:rPr lang="en-US" dirty="0">
                <a:effectLst/>
                <a:latin typeface="Segoe UI Web (West European)"/>
              </a:rPr>
              <a:t>4 – The angle of this shape is curved by 25 pixels</a:t>
            </a:r>
          </a:p>
        </p:txBody>
      </p:sp>
    </p:spTree>
    <p:extLst>
      <p:ext uri="{BB962C8B-B14F-4D97-AF65-F5344CB8AC3E}">
        <p14:creationId xmlns:p14="http://schemas.microsoft.com/office/powerpoint/2010/main" val="3260051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0BDD1132-B38C-3308-CF00-0674BE0C67D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rtl="0"/>
            <a:r>
              <a:rPr lang="en-US" dirty="0">
                <a:solidFill>
                  <a:schemeClr val="bg1"/>
                </a:solidFill>
                <a:effectLst/>
                <a:latin typeface="Segoe UI Web (West European)"/>
              </a:rPr>
              <a:t>First template, Java</a:t>
            </a:r>
          </a:p>
        </p:txBody>
      </p:sp>
      <p:pic>
        <p:nvPicPr>
          <p:cNvPr id="5" name="صورة 4">
            <a:extLst>
              <a:ext uri="{FF2B5EF4-FFF2-40B4-BE49-F238E27FC236}">
                <a16:creationId xmlns:a16="http://schemas.microsoft.com/office/drawing/2014/main" id="{A9CA3BAA-1D01-CED3-9259-73E4214BCF6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82274" y="658801"/>
            <a:ext cx="6570783" cy="5538069"/>
          </a:xfrm>
          <a:prstGeom prst="rect">
            <a:avLst/>
          </a:prstGeom>
        </p:spPr>
      </p:pic>
    </p:spTree>
    <p:extLst>
      <p:ext uri="{BB962C8B-B14F-4D97-AF65-F5344CB8AC3E}">
        <p14:creationId xmlns:p14="http://schemas.microsoft.com/office/powerpoint/2010/main" val="1643767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790951DB-19C6-BC6E-FEA4-42CC21402692}"/>
              </a:ext>
            </a:extLst>
          </p:cNvPr>
          <p:cNvSpPr>
            <a:spLocks noGrp="1"/>
          </p:cNvSpPr>
          <p:nvPr>
            <p:ph idx="1"/>
          </p:nvPr>
        </p:nvSpPr>
        <p:spPr>
          <a:xfrm>
            <a:off x="838200" y="478302"/>
            <a:ext cx="10515600" cy="5698661"/>
          </a:xfrm>
        </p:spPr>
        <p:txBody>
          <a:bodyPr>
            <a:normAutofit fontScale="77500" lnSpcReduction="20000"/>
          </a:bodyPr>
          <a:lstStyle/>
          <a:p>
            <a:pPr algn="l" rtl="0"/>
            <a:r>
              <a:rPr lang="en-US" dirty="0">
                <a:effectLst/>
                <a:latin typeface="Segoe UI Web (West European)"/>
              </a:rPr>
              <a:t>1 - From the package or </a:t>
            </a:r>
            <a:r>
              <a:rPr lang="en-US" dirty="0" err="1">
                <a:effectLst/>
                <a:latin typeface="Segoe UI Web (West European)"/>
              </a:rPr>
              <a:t>Albaha</a:t>
            </a:r>
            <a:r>
              <a:rPr lang="en-US" dirty="0">
                <a:effectLst/>
                <a:latin typeface="Segoe UI Web (West European)"/>
              </a:rPr>
              <a:t> University application files</a:t>
            </a:r>
          </a:p>
          <a:p>
            <a:pPr algn="l" rtl="0"/>
            <a:r>
              <a:rPr lang="en-US" dirty="0">
                <a:effectLst/>
                <a:latin typeface="Segoe UI Web (West European)"/>
              </a:rPr>
              <a:t> 2 – Calling some predatory libraries </a:t>
            </a:r>
          </a:p>
          <a:p>
            <a:pPr algn="l" rtl="0"/>
            <a:r>
              <a:rPr lang="en-US" dirty="0">
                <a:effectLst/>
                <a:latin typeface="Segoe UI Web (West European)"/>
              </a:rPr>
              <a:t>7 – We start by creating the class on the name of the template and start modifying it and putting the functions</a:t>
            </a:r>
          </a:p>
          <a:p>
            <a:pPr algn="l" rtl="0"/>
            <a:r>
              <a:rPr lang="en-US" dirty="0">
                <a:effectLst/>
                <a:latin typeface="Segoe UI Web (West European)"/>
              </a:rPr>
              <a:t> 8 – We created a virtual button called Button </a:t>
            </a:r>
          </a:p>
          <a:p>
            <a:pPr algn="l" rtl="0"/>
            <a:r>
              <a:rPr lang="en-US" dirty="0">
                <a:effectLst/>
                <a:latin typeface="Segoe UI Web (West European)"/>
              </a:rPr>
              <a:t>10 + 11 is where to put the functions, </a:t>
            </a:r>
            <a:r>
              <a:rPr lang="en-US" dirty="0" err="1">
                <a:effectLst/>
                <a:latin typeface="Segoe UI Web (West European)"/>
              </a:rPr>
              <a:t>onCreate</a:t>
            </a:r>
            <a:r>
              <a:rPr lang="en-US" dirty="0">
                <a:effectLst/>
                <a:latin typeface="Segoe UI Web (West European)"/>
              </a:rPr>
              <a:t> is a class that detects all the processes and events performed by the user (such as pressing the button, dragging the screen, etc.) The </a:t>
            </a:r>
            <a:r>
              <a:rPr lang="en-US" dirty="0" err="1">
                <a:effectLst/>
                <a:latin typeface="Segoe UI Web (West European)"/>
              </a:rPr>
              <a:t>savedInsatnceState</a:t>
            </a:r>
            <a:r>
              <a:rPr lang="en-US" dirty="0">
                <a:effectLst/>
                <a:latin typeface="Segoe UI Web (West European)"/>
              </a:rPr>
              <a:t> saves and logs these events </a:t>
            </a:r>
          </a:p>
          <a:p>
            <a:pPr algn="l" rtl="0"/>
            <a:r>
              <a:rPr lang="en-US" dirty="0">
                <a:effectLst/>
                <a:latin typeface="Segoe UI Web (West European)"/>
              </a:rPr>
              <a:t>12 – Putting monitoring and discovering processes and events in the first template </a:t>
            </a:r>
          </a:p>
          <a:p>
            <a:pPr algn="l" rtl="0"/>
            <a:r>
              <a:rPr lang="en-US" dirty="0">
                <a:effectLst/>
                <a:latin typeface="Segoe UI Web (West European)"/>
              </a:rPr>
              <a:t>13 – Link the default button as the same button in the first template by giving it the same name or ID </a:t>
            </a:r>
          </a:p>
          <a:p>
            <a:pPr algn="l" rtl="0"/>
            <a:r>
              <a:rPr lang="en-US" dirty="0">
                <a:effectLst/>
                <a:latin typeface="Segoe UI Web (West European)"/>
              </a:rPr>
              <a:t>14 – This button is </a:t>
            </a:r>
            <a:r>
              <a:rPr lang="en-US" dirty="0" err="1">
                <a:effectLst/>
                <a:latin typeface="Segoe UI Web (West European)"/>
              </a:rPr>
              <a:t>pushable</a:t>
            </a:r>
            <a:endParaRPr lang="en-US" dirty="0">
              <a:effectLst/>
              <a:latin typeface="Segoe UI Web (West European)"/>
            </a:endParaRPr>
          </a:p>
          <a:p>
            <a:pPr algn="l" rtl="0"/>
            <a:r>
              <a:rPr lang="en-US" dirty="0">
                <a:effectLst/>
                <a:latin typeface="Segoe UI Web (West European)"/>
              </a:rPr>
              <a:t> 16 - When you press, activate the following activity named (</a:t>
            </a:r>
            <a:r>
              <a:rPr lang="en-US" dirty="0" err="1">
                <a:effectLst/>
                <a:latin typeface="Segoe UI Web (West European)"/>
              </a:rPr>
              <a:t>openweb</a:t>
            </a:r>
            <a:r>
              <a:rPr lang="en-US" dirty="0">
                <a:effectLst/>
                <a:latin typeface="Segoe UI Web (West European)"/>
              </a:rPr>
              <a:t>), </a:t>
            </a:r>
          </a:p>
          <a:p>
            <a:pPr algn="l" rtl="0"/>
            <a:r>
              <a:rPr lang="en-US" dirty="0">
                <a:effectLst/>
                <a:latin typeface="Segoe UI Web (West European)"/>
              </a:rPr>
              <a:t>21 – We create a new class with the same name as the activity to call it </a:t>
            </a:r>
          </a:p>
          <a:p>
            <a:pPr algn="l" rtl="0"/>
            <a:r>
              <a:rPr lang="en-US" dirty="0">
                <a:effectLst/>
                <a:latin typeface="Segoe UI Web (West European)"/>
              </a:rPr>
              <a:t>22- Upon call, the activity will open the second template (browser) </a:t>
            </a:r>
          </a:p>
          <a:p>
            <a:pPr algn="l" rtl="0"/>
            <a:r>
              <a:rPr lang="en-US" dirty="0">
                <a:effectLst/>
                <a:latin typeface="Segoe UI Web (West European)"/>
              </a:rPr>
              <a:t>23- The activity started immediately</a:t>
            </a:r>
          </a:p>
        </p:txBody>
      </p:sp>
    </p:spTree>
    <p:extLst>
      <p:ext uri="{BB962C8B-B14F-4D97-AF65-F5344CB8AC3E}">
        <p14:creationId xmlns:p14="http://schemas.microsoft.com/office/powerpoint/2010/main" val="86883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78CEFBF3-6E8F-D7F9-F708-CE2D66ADB2DA}"/>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2400" dirty="0">
                <a:effectLst/>
                <a:latin typeface="Segoe UI Web (West European)"/>
              </a:rPr>
              <a:t>Configure the application</a:t>
            </a:r>
          </a:p>
        </p:txBody>
      </p:sp>
      <p:pic>
        <p:nvPicPr>
          <p:cNvPr id="5" name="صورة 4">
            <a:extLst>
              <a:ext uri="{FF2B5EF4-FFF2-40B4-BE49-F238E27FC236}">
                <a16:creationId xmlns:a16="http://schemas.microsoft.com/office/drawing/2014/main" id="{334EA3B7-4EC2-DB23-1AEA-D45E856181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71335" y="1676157"/>
            <a:ext cx="9446282" cy="4392388"/>
          </a:xfrm>
          <a:prstGeom prst="rect">
            <a:avLst/>
          </a:prstGeom>
        </p:spPr>
      </p:pic>
    </p:spTree>
    <p:extLst>
      <p:ext uri="{BB962C8B-B14F-4D97-AF65-F5344CB8AC3E}">
        <p14:creationId xmlns:p14="http://schemas.microsoft.com/office/powerpoint/2010/main" val="2692419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36E7B759-A7D1-8AB2-8914-2029C5373991}"/>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l" rtl="0"/>
            <a:r>
              <a:rPr lang="en-US" sz="5400" dirty="0">
                <a:solidFill>
                  <a:schemeClr val="bg1"/>
                </a:solidFill>
                <a:effectLst/>
                <a:latin typeface="Segoe UI Web (West European)"/>
              </a:rPr>
              <a:t>Second XML template</a:t>
            </a:r>
          </a:p>
        </p:txBody>
      </p:sp>
      <p:pic>
        <p:nvPicPr>
          <p:cNvPr id="5" name="صورة 4">
            <a:extLst>
              <a:ext uri="{FF2B5EF4-FFF2-40B4-BE49-F238E27FC236}">
                <a16:creationId xmlns:a16="http://schemas.microsoft.com/office/drawing/2014/main" id="{28333CBB-AA7D-D92E-998F-9848CBB61C3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16526" y="1726067"/>
            <a:ext cx="7822663" cy="3029653"/>
          </a:xfrm>
          <a:prstGeom prst="rect">
            <a:avLst/>
          </a:prstGeom>
        </p:spPr>
      </p:pic>
    </p:spTree>
    <p:extLst>
      <p:ext uri="{BB962C8B-B14F-4D97-AF65-F5344CB8AC3E}">
        <p14:creationId xmlns:p14="http://schemas.microsoft.com/office/powerpoint/2010/main" val="1988874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5E139EED-C50D-3C47-4B09-8623C21EBC87}"/>
              </a:ext>
            </a:extLst>
          </p:cNvPr>
          <p:cNvSpPr>
            <a:spLocks noGrp="1"/>
          </p:cNvSpPr>
          <p:nvPr>
            <p:ph idx="1"/>
          </p:nvPr>
        </p:nvSpPr>
        <p:spPr>
          <a:xfrm>
            <a:off x="838200" y="238539"/>
            <a:ext cx="10515600" cy="5938424"/>
          </a:xfrm>
        </p:spPr>
        <p:txBody>
          <a:bodyPr/>
          <a:lstStyle/>
          <a:p>
            <a:pPr algn="l" rtl="0"/>
            <a:r>
              <a:rPr lang="en-US" dirty="0">
                <a:effectLst/>
                <a:latin typeface="Segoe UI Web (West European)"/>
              </a:rPr>
              <a:t>4+5 – The length and width of the template are the same as the length and width of the screen</a:t>
            </a:r>
            <a:endParaRPr lang="ar-SA" dirty="0">
              <a:effectLst/>
              <a:latin typeface="Segoe UI Web (West European)"/>
            </a:endParaRPr>
          </a:p>
          <a:p>
            <a:pPr algn="l" rtl="0"/>
            <a:r>
              <a:rPr lang="en-US" dirty="0">
                <a:effectLst/>
                <a:latin typeface="Segoe UI Web (West European)"/>
              </a:rPr>
              <a:t> 6 – Template Name </a:t>
            </a:r>
            <a:endParaRPr lang="ar-SA" dirty="0">
              <a:effectLst/>
              <a:latin typeface="Segoe UI Web (West European)"/>
            </a:endParaRPr>
          </a:p>
          <a:p>
            <a:pPr algn="l" rtl="0"/>
            <a:r>
              <a:rPr lang="en-US" dirty="0">
                <a:effectLst/>
                <a:latin typeface="Segoe UI Web (West European)"/>
              </a:rPr>
              <a:t>7 – tag to create a browser</a:t>
            </a:r>
            <a:endParaRPr lang="ar-SA" dirty="0">
              <a:effectLst/>
              <a:latin typeface="Segoe UI Web (West European)"/>
            </a:endParaRPr>
          </a:p>
          <a:p>
            <a:pPr algn="l" rtl="0"/>
            <a:r>
              <a:rPr lang="en-US" dirty="0">
                <a:effectLst/>
                <a:latin typeface="Segoe UI Web (West European)"/>
              </a:rPr>
              <a:t> 8 + 9 the length and width of the browser with the same length and width of the screen </a:t>
            </a:r>
            <a:endParaRPr lang="ar-SA" dirty="0">
              <a:effectLst/>
              <a:latin typeface="Segoe UI Web (West European)"/>
            </a:endParaRPr>
          </a:p>
          <a:p>
            <a:pPr algn="l" rtl="0"/>
            <a:r>
              <a:rPr lang="en-US" dirty="0">
                <a:effectLst/>
                <a:latin typeface="Segoe UI Web (West European)"/>
              </a:rPr>
              <a:t>10</a:t>
            </a:r>
            <a:r>
              <a:rPr lang="ar-SA" dirty="0">
                <a:effectLst/>
                <a:latin typeface="Segoe UI Web (West European)"/>
              </a:rPr>
              <a:t>- </a:t>
            </a:r>
            <a:r>
              <a:rPr lang="en-US" dirty="0">
                <a:effectLst/>
                <a:latin typeface="Segoe UI Web (West European)"/>
              </a:rPr>
              <a:t> Browser name</a:t>
            </a:r>
          </a:p>
        </p:txBody>
      </p:sp>
    </p:spTree>
    <p:extLst>
      <p:ext uri="{BB962C8B-B14F-4D97-AF65-F5344CB8AC3E}">
        <p14:creationId xmlns:p14="http://schemas.microsoft.com/office/powerpoint/2010/main" val="4059606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8">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36E7B759-A7D1-8AB2-8914-2029C5373991}"/>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effectLst/>
                <a:latin typeface="Segoe UI Web (West European)"/>
              </a:rPr>
              <a:t>Second template java</a:t>
            </a:r>
          </a:p>
        </p:txBody>
      </p:sp>
      <p:sp>
        <p:nvSpPr>
          <p:cNvPr id="23" name="Rectangle: Rounded Corners 2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صورة 4">
            <a:extLst>
              <a:ext uri="{FF2B5EF4-FFF2-40B4-BE49-F238E27FC236}">
                <a16:creationId xmlns:a16="http://schemas.microsoft.com/office/drawing/2014/main" id="{28333CBB-AA7D-D92E-998F-9848CBB61C3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05323" y="1986276"/>
            <a:ext cx="8181353" cy="4782655"/>
          </a:xfrm>
          <a:prstGeom prst="rect">
            <a:avLst/>
          </a:prstGeom>
        </p:spPr>
      </p:pic>
    </p:spTree>
    <p:extLst>
      <p:ext uri="{BB962C8B-B14F-4D97-AF65-F5344CB8AC3E}">
        <p14:creationId xmlns:p14="http://schemas.microsoft.com/office/powerpoint/2010/main" val="4262705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F5B9A8EC-454D-258E-CFB6-FFEFF51D982F}"/>
              </a:ext>
            </a:extLst>
          </p:cNvPr>
          <p:cNvSpPr>
            <a:spLocks noGrp="1"/>
          </p:cNvSpPr>
          <p:nvPr>
            <p:ph idx="1"/>
          </p:nvPr>
        </p:nvSpPr>
        <p:spPr>
          <a:xfrm>
            <a:off x="838200" y="145774"/>
            <a:ext cx="10515600" cy="6031189"/>
          </a:xfrm>
        </p:spPr>
        <p:txBody>
          <a:bodyPr>
            <a:normAutofit fontScale="85000" lnSpcReduction="20000"/>
          </a:bodyPr>
          <a:lstStyle/>
          <a:p>
            <a:pPr algn="l" rtl="0"/>
            <a:r>
              <a:rPr lang="en-US" dirty="0">
                <a:effectLst/>
                <a:latin typeface="Segoe UI Web (West European)"/>
              </a:rPr>
              <a:t>19- Create a class with the same name as the template</a:t>
            </a:r>
            <a:endParaRPr lang="ar-SA" dirty="0">
              <a:effectLst/>
              <a:latin typeface="Segoe UI Web (West European)"/>
            </a:endParaRPr>
          </a:p>
          <a:p>
            <a:pPr algn="l" rtl="0"/>
            <a:r>
              <a:rPr lang="en-US" dirty="0">
                <a:effectLst/>
                <a:latin typeface="Segoe UI Web (West European)"/>
              </a:rPr>
              <a:t> 20 – Create a virtual browser </a:t>
            </a:r>
            <a:endParaRPr lang="ar-SA" dirty="0">
              <a:effectLst/>
              <a:latin typeface="Segoe UI Web (West European)"/>
            </a:endParaRPr>
          </a:p>
          <a:p>
            <a:pPr algn="l" rtl="0"/>
            <a:r>
              <a:rPr lang="en-US" dirty="0">
                <a:effectLst/>
                <a:latin typeface="Segoe UI Web (West European)"/>
              </a:rPr>
              <a:t>23 – Giving the request for access to the site a distinctive value, this value has no meaning and can add any value as long as it is distinct from any other request, such as requesting access to files or requesting access to contact log information, etc. </a:t>
            </a:r>
            <a:endParaRPr lang="ar-SA" dirty="0">
              <a:effectLst/>
              <a:latin typeface="Segoe UI Web (West European)"/>
            </a:endParaRPr>
          </a:p>
          <a:p>
            <a:pPr algn="l" rtl="0"/>
            <a:r>
              <a:rPr lang="en-US" dirty="0">
                <a:effectLst/>
                <a:latin typeface="Segoe UI Web (West European)"/>
              </a:rPr>
              <a:t>28 – Be monitoring and tracking events in the second template (browser) </a:t>
            </a:r>
            <a:endParaRPr lang="ar-SA" dirty="0">
              <a:effectLst/>
              <a:latin typeface="Segoe UI Web (West European)"/>
            </a:endParaRPr>
          </a:p>
          <a:p>
            <a:pPr algn="l" rtl="0"/>
            <a:r>
              <a:rPr lang="en-US" dirty="0">
                <a:effectLst/>
                <a:latin typeface="Segoe UI Web (West European)"/>
              </a:rPr>
              <a:t>30 - Linking the virtual browser to the browser in the second template via the id </a:t>
            </a:r>
            <a:endParaRPr lang="ar-SA" dirty="0">
              <a:effectLst/>
              <a:latin typeface="Segoe UI Web (West European)"/>
            </a:endParaRPr>
          </a:p>
          <a:p>
            <a:pPr algn="l" rtl="0"/>
            <a:r>
              <a:rPr lang="en-US" dirty="0">
                <a:effectLst/>
                <a:latin typeface="Segoe UI Web (West European)"/>
              </a:rPr>
              <a:t>31 - The default site when opening the browser, which is open level up, specifically on Al-Baha University </a:t>
            </a:r>
            <a:endParaRPr lang="ar-SA" dirty="0">
              <a:effectLst/>
              <a:latin typeface="Segoe UI Web (West European)"/>
            </a:endParaRPr>
          </a:p>
          <a:p>
            <a:pPr algn="l" rtl="0"/>
            <a:r>
              <a:rPr lang="en-US" dirty="0">
                <a:effectLst/>
                <a:latin typeface="Segoe UI Web (West European)"/>
              </a:rPr>
              <a:t>34 + 35 – Condition, checked in the record and data of the application if it does not give a notification to the user requesting access to the requirements, if it was previously notified, the condition can be skipped and the code completed, if the user has not been previously notified of a request, he will complete the code below. </a:t>
            </a:r>
            <a:endParaRPr lang="ar-SA" dirty="0">
              <a:effectLst/>
              <a:latin typeface="Segoe UI Web (West European)"/>
            </a:endParaRPr>
          </a:p>
          <a:p>
            <a:pPr algn="l" rtl="0"/>
            <a:r>
              <a:rPr lang="en-US" dirty="0">
                <a:effectLst/>
                <a:latin typeface="Segoe UI Web (West European)"/>
              </a:rPr>
              <a:t>36 + 37 – Upon fulfillment of the condition, the user application will be notified of the request to access the site with the value of this special request.</a:t>
            </a:r>
          </a:p>
        </p:txBody>
      </p:sp>
    </p:spTree>
    <p:extLst>
      <p:ext uri="{BB962C8B-B14F-4D97-AF65-F5344CB8AC3E}">
        <p14:creationId xmlns:p14="http://schemas.microsoft.com/office/powerpoint/2010/main" val="1602943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36E7B759-A7D1-8AB2-8914-2029C5373991}"/>
              </a:ext>
            </a:extLst>
          </p:cNvPr>
          <p:cNvSpPr>
            <a:spLocks noGrp="1"/>
          </p:cNvSpPr>
          <p:nvPr>
            <p:ph type="title"/>
          </p:nvPr>
        </p:nvSpPr>
        <p:spPr>
          <a:xfrm>
            <a:off x="1649475" y="4482376"/>
            <a:ext cx="4036334" cy="2387600"/>
          </a:xfrm>
        </p:spPr>
        <p:txBody>
          <a:bodyPr vert="horz" lIns="91440" tIns="45720" rIns="91440" bIns="45720" rtlCol="0" anchor="t">
            <a:normAutofit fontScale="90000"/>
          </a:bodyPr>
          <a:lstStyle/>
          <a:p>
            <a:pPr algn="l" rtl="0"/>
            <a:r>
              <a:rPr lang="en-US" sz="6000" dirty="0">
                <a:effectLst/>
                <a:latin typeface="Segoe UI Web (West European)"/>
              </a:rPr>
              <a:t>Second template java</a:t>
            </a:r>
          </a:p>
        </p:txBody>
      </p:sp>
      <p:grpSp>
        <p:nvGrpSpPr>
          <p:cNvPr id="30" name="Group 2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1" name="Rectangle 3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صورة 4">
            <a:extLst>
              <a:ext uri="{FF2B5EF4-FFF2-40B4-BE49-F238E27FC236}">
                <a16:creationId xmlns:a16="http://schemas.microsoft.com/office/drawing/2014/main" id="{28333CBB-AA7D-D92E-998F-9848CBB61C3E}"/>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1324545" y="618978"/>
            <a:ext cx="10133949" cy="3825565"/>
          </a:xfrm>
          <a:prstGeom prst="rect">
            <a:avLst/>
          </a:prstGeom>
        </p:spPr>
      </p:pic>
    </p:spTree>
    <p:extLst>
      <p:ext uri="{BB962C8B-B14F-4D97-AF65-F5344CB8AC3E}">
        <p14:creationId xmlns:p14="http://schemas.microsoft.com/office/powerpoint/2010/main" val="2294855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2">
            <a:extLst>
              <a:ext uri="{FF2B5EF4-FFF2-40B4-BE49-F238E27FC236}">
                <a16:creationId xmlns:a16="http://schemas.microsoft.com/office/drawing/2014/main" id="{27992147-11FD-87EE-9688-8F7999DD2C51}"/>
              </a:ext>
            </a:extLst>
          </p:cNvPr>
          <p:cNvSpPr>
            <a:spLocks noGrp="1"/>
          </p:cNvSpPr>
          <p:nvPr>
            <p:ph idx="1"/>
          </p:nvPr>
        </p:nvSpPr>
        <p:spPr>
          <a:xfrm>
            <a:off x="838200" y="145774"/>
            <a:ext cx="10515600" cy="6559826"/>
          </a:xfrm>
        </p:spPr>
        <p:txBody>
          <a:bodyPr>
            <a:normAutofit fontScale="85000" lnSpcReduction="20000"/>
          </a:bodyPr>
          <a:lstStyle/>
          <a:p>
            <a:pPr algn="l" rtl="0"/>
            <a:r>
              <a:rPr lang="en-US" dirty="0">
                <a:effectLst/>
                <a:latin typeface="Segoe UI Web (West European)"/>
              </a:rPr>
              <a:t>41 – Definition of a value for modification on the browser </a:t>
            </a:r>
            <a:endParaRPr lang="ar-SA" dirty="0">
              <a:effectLst/>
              <a:latin typeface="Segoe UI Web (West European)"/>
            </a:endParaRPr>
          </a:p>
          <a:p>
            <a:pPr algn="l" rtl="0"/>
            <a:r>
              <a:rPr lang="en-US" dirty="0">
                <a:effectLst/>
                <a:latin typeface="Segoe UI Web (West European)"/>
              </a:rPr>
              <a:t>42 - Activating JavaScript, which is important for the work of maps and programs within sites, such as Google Map and OSM/OLU map </a:t>
            </a:r>
            <a:endParaRPr lang="ar-SA" dirty="0">
              <a:effectLst/>
              <a:latin typeface="Segoe UI Web (West European)"/>
            </a:endParaRPr>
          </a:p>
          <a:p>
            <a:pPr algn="l" rtl="0"/>
            <a:r>
              <a:rPr lang="en-US" dirty="0">
                <a:effectLst/>
                <a:latin typeface="Segoe UI Web (West European)"/>
              </a:rPr>
              <a:t>43 – Enable current location data </a:t>
            </a:r>
            <a:endParaRPr lang="ar-SA" dirty="0">
              <a:effectLst/>
              <a:latin typeface="Segoe UI Web (West European)"/>
            </a:endParaRPr>
          </a:p>
          <a:p>
            <a:pPr algn="l" rtl="0"/>
            <a:r>
              <a:rPr lang="en-US" dirty="0">
                <a:effectLst/>
                <a:latin typeface="Segoe UI Web (West European)"/>
              </a:rPr>
              <a:t>45 - Definition of using one of the components of the Android system, </a:t>
            </a:r>
            <a:r>
              <a:rPr lang="en-US" dirty="0" err="1">
                <a:effectLst/>
                <a:latin typeface="Segoe UI Web (West European)"/>
              </a:rPr>
              <a:t>setWebChromeClient</a:t>
            </a:r>
            <a:r>
              <a:rPr lang="en-US" dirty="0">
                <a:effectLst/>
                <a:latin typeface="Segoe UI Web (West European)"/>
              </a:rPr>
              <a:t> It replaces the regular browser with a browser that exploits the capabilities of JavaScript and it is important for determining the location, as the regular browser does not use or exploit </a:t>
            </a:r>
            <a:r>
              <a:rPr lang="en-US" dirty="0" err="1">
                <a:effectLst/>
                <a:latin typeface="Segoe UI Web (West European)"/>
              </a:rPr>
              <a:t>JavaCript</a:t>
            </a:r>
            <a:r>
              <a:rPr lang="en-US" dirty="0">
                <a:effectLst/>
                <a:latin typeface="Segoe UI Web (West European)"/>
              </a:rPr>
              <a:t> even with it activated. </a:t>
            </a:r>
            <a:endParaRPr lang="ar-SA" dirty="0">
              <a:effectLst/>
              <a:latin typeface="Segoe UI Web (West European)"/>
            </a:endParaRPr>
          </a:p>
          <a:p>
            <a:pPr algn="l" rtl="0"/>
            <a:r>
              <a:rPr lang="en-US" dirty="0">
                <a:effectLst/>
                <a:latin typeface="Segoe UI Web (West European)"/>
              </a:rPr>
              <a:t>47 - The creation of the notice starts from here in the name of obtaining site data, this notice is intended for the browser to obtain access to the device's site, not the program itself, and also the browser will directly reject the access request if the site is not secured, that is, it does not start with http.</a:t>
            </a:r>
            <a:endParaRPr lang="ar-SA" dirty="0">
              <a:effectLst/>
              <a:latin typeface="Segoe UI Web (West European)"/>
            </a:endParaRPr>
          </a:p>
          <a:p>
            <a:pPr algn="l" rtl="0"/>
            <a:r>
              <a:rPr lang="en-US" dirty="0">
                <a:effectLst/>
                <a:latin typeface="Segoe UI Web (West European)"/>
              </a:rPr>
              <a:t> 49 – Activate browser remembering The user's response to the request of this site. </a:t>
            </a:r>
            <a:endParaRPr lang="ar-SA" dirty="0">
              <a:effectLst/>
              <a:latin typeface="Segoe UI Web (West European)"/>
            </a:endParaRPr>
          </a:p>
          <a:p>
            <a:pPr algn="l" rtl="0"/>
            <a:r>
              <a:rPr lang="en-US" dirty="0">
                <a:effectLst/>
                <a:latin typeface="Segoe UI Web (West European)"/>
              </a:rPr>
              <a:t>50 – Create and build notification in the browser</a:t>
            </a:r>
            <a:endParaRPr lang="ar-SA" dirty="0">
              <a:effectLst/>
              <a:latin typeface="Segoe UI Web (West European)"/>
            </a:endParaRPr>
          </a:p>
          <a:p>
            <a:pPr algn="l" rtl="0"/>
            <a:r>
              <a:rPr lang="en-US" dirty="0">
                <a:effectLst/>
                <a:latin typeface="Segoe UI Web (West European)"/>
              </a:rPr>
              <a:t> 51</a:t>
            </a:r>
            <a:r>
              <a:rPr lang="en-US" dirty="0">
                <a:latin typeface="Segoe UI Web (West European)"/>
              </a:rPr>
              <a:t>- </a:t>
            </a:r>
            <a:r>
              <a:rPr lang="en-US" dirty="0">
                <a:effectLst/>
                <a:latin typeface="Segoe UI Web (West European)"/>
              </a:rPr>
              <a:t>The name of the notice will be locations. </a:t>
            </a:r>
            <a:endParaRPr lang="ar-SA" dirty="0">
              <a:effectLst/>
              <a:latin typeface="Segoe UI Web (West European)"/>
            </a:endParaRPr>
          </a:p>
          <a:p>
            <a:pPr algn="l" rtl="0"/>
            <a:r>
              <a:rPr lang="en-US" dirty="0">
                <a:effectLst/>
                <a:latin typeface="Segoe UI Web (West European)"/>
              </a:rPr>
              <a:t>52 – Notification message = site name then + (wants to access your current location)</a:t>
            </a:r>
          </a:p>
        </p:txBody>
      </p:sp>
    </p:spTree>
    <p:extLst>
      <p:ext uri="{BB962C8B-B14F-4D97-AF65-F5344CB8AC3E}">
        <p14:creationId xmlns:p14="http://schemas.microsoft.com/office/powerpoint/2010/main" val="1524485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36E7B759-A7D1-8AB2-8914-2029C537399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rtl="0"/>
            <a:r>
              <a:rPr lang="en-US" sz="4000" dirty="0">
                <a:solidFill>
                  <a:schemeClr val="bg1"/>
                </a:solidFill>
                <a:effectLst/>
                <a:latin typeface="Segoe UI Web (West European)"/>
              </a:rPr>
              <a:t>. Second template java</a:t>
            </a:r>
          </a:p>
        </p:txBody>
      </p:sp>
      <p:pic>
        <p:nvPicPr>
          <p:cNvPr id="5" name="صورة 4">
            <a:extLst>
              <a:ext uri="{FF2B5EF4-FFF2-40B4-BE49-F238E27FC236}">
                <a16:creationId xmlns:a16="http://schemas.microsoft.com/office/drawing/2014/main" id="{28333CBB-AA7D-D92E-998F-9848CBB61C3E}"/>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1911048" y="1675227"/>
            <a:ext cx="8369904" cy="4394199"/>
          </a:xfrm>
          <a:prstGeom prst="rect">
            <a:avLst/>
          </a:prstGeom>
        </p:spPr>
      </p:pic>
    </p:spTree>
    <p:extLst>
      <p:ext uri="{BB962C8B-B14F-4D97-AF65-F5344CB8AC3E}">
        <p14:creationId xmlns:p14="http://schemas.microsoft.com/office/powerpoint/2010/main" val="2260573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2389AA7B-477C-0CE4-761F-57D953188198}"/>
              </a:ext>
            </a:extLst>
          </p:cNvPr>
          <p:cNvSpPr>
            <a:spLocks noGrp="1"/>
          </p:cNvSpPr>
          <p:nvPr>
            <p:ph idx="1"/>
          </p:nvPr>
        </p:nvSpPr>
        <p:spPr>
          <a:xfrm>
            <a:off x="838200" y="556591"/>
            <a:ext cx="10515600" cy="5620372"/>
          </a:xfrm>
        </p:spPr>
        <p:txBody>
          <a:bodyPr/>
          <a:lstStyle/>
          <a:p>
            <a:pPr algn="l" rtl="0"/>
            <a:r>
              <a:rPr lang="en-US" dirty="0">
                <a:effectLst/>
                <a:latin typeface="Segoe UI Web (West European)"/>
              </a:rPr>
              <a:t>55- Add a "positive" button to the notification as allow</a:t>
            </a:r>
          </a:p>
          <a:p>
            <a:pPr algn="l" rtl="0"/>
            <a:r>
              <a:rPr lang="en-US" dirty="0">
                <a:effectLst/>
                <a:latin typeface="Segoe UI Web (West European)"/>
              </a:rPr>
              <a:t>56 – The button is </a:t>
            </a:r>
            <a:r>
              <a:rPr lang="en-US" dirty="0" err="1">
                <a:effectLst/>
                <a:latin typeface="Segoe UI Web (West European)"/>
              </a:rPr>
              <a:t>pushable</a:t>
            </a:r>
            <a:r>
              <a:rPr lang="en-US" dirty="0">
                <a:effectLst/>
                <a:latin typeface="Segoe UI Web (West European)"/>
              </a:rPr>
              <a:t> </a:t>
            </a:r>
          </a:p>
          <a:p>
            <a:pPr algn="l" rtl="0"/>
            <a:r>
              <a:rPr lang="en-US" dirty="0">
                <a:effectLst/>
                <a:latin typeface="Segoe UI Web (West European)"/>
              </a:rPr>
              <a:t>58+59 – When pressed, the location will be allowed for the site to access the device's location + this choice will be remembered. </a:t>
            </a:r>
          </a:p>
          <a:p>
            <a:pPr algn="l" rtl="0"/>
            <a:r>
              <a:rPr lang="en-US" dirty="0">
                <a:effectLst/>
                <a:latin typeface="Segoe UI Web (West European)"/>
              </a:rPr>
              <a:t>62- Add a "negative" button to the notification as don't allow</a:t>
            </a:r>
          </a:p>
          <a:p>
            <a:pPr algn="l" rtl="0"/>
            <a:r>
              <a:rPr lang="en-US" dirty="0">
                <a:effectLst/>
                <a:latin typeface="Segoe UI Web (West European)"/>
              </a:rPr>
              <a:t> 63 – </a:t>
            </a:r>
            <a:r>
              <a:rPr lang="en-US" dirty="0" err="1">
                <a:effectLst/>
                <a:latin typeface="Segoe UI Web (West European)"/>
              </a:rPr>
              <a:t>Pushable</a:t>
            </a:r>
            <a:r>
              <a:rPr lang="en-US" dirty="0">
                <a:effectLst/>
                <a:latin typeface="Segoe UI Web (West European)"/>
              </a:rPr>
              <a:t> button </a:t>
            </a:r>
          </a:p>
          <a:p>
            <a:pPr algn="l" rtl="0"/>
            <a:r>
              <a:rPr lang="en-US" dirty="0">
                <a:effectLst/>
                <a:latin typeface="Segoe UI Web (West European)"/>
              </a:rPr>
              <a:t>65 + 66 - When pressing will not allow the site to access the location of the device + will remember this selection.</a:t>
            </a:r>
          </a:p>
          <a:p>
            <a:pPr algn="l" rtl="0"/>
            <a:r>
              <a:rPr lang="en-US" dirty="0">
                <a:effectLst/>
                <a:latin typeface="Segoe UI Web (West European)"/>
              </a:rPr>
              <a:t> 69- Create an identifier named alert of the type </a:t>
            </a:r>
            <a:r>
              <a:rPr lang="en-US" dirty="0" err="1">
                <a:effectLst/>
                <a:latin typeface="Segoe UI Web (West European)"/>
              </a:rPr>
              <a:t>AlertDialog</a:t>
            </a:r>
            <a:r>
              <a:rPr lang="en-US" dirty="0">
                <a:effectLst/>
                <a:latin typeface="Segoe UI Web (West European)"/>
              </a:rPr>
              <a:t>, which is the type of notification that </a:t>
            </a:r>
            <a:r>
              <a:rPr lang="en-US" dirty="0">
                <a:latin typeface="Segoe UI Web (West European)"/>
              </a:rPr>
              <a:t>can</a:t>
            </a:r>
            <a:r>
              <a:rPr lang="en-US" dirty="0">
                <a:effectLst/>
                <a:latin typeface="Segoe UI Web (West European)"/>
              </a:rPr>
              <a:t> place the name and message and creating up to 3 buttons</a:t>
            </a:r>
          </a:p>
          <a:p>
            <a:pPr algn="l" rtl="0"/>
            <a:r>
              <a:rPr lang="en-US" dirty="0">
                <a:effectLst/>
                <a:latin typeface="Segoe UI Web (West European)"/>
              </a:rPr>
              <a:t> 70 – Show this notification on the screen</a:t>
            </a:r>
          </a:p>
        </p:txBody>
      </p:sp>
    </p:spTree>
    <p:extLst>
      <p:ext uri="{BB962C8B-B14F-4D97-AF65-F5344CB8AC3E}">
        <p14:creationId xmlns:p14="http://schemas.microsoft.com/office/powerpoint/2010/main" val="2938726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993675D9-C033-C88A-0C00-8F7B8BFE381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chemeClr val="bg1"/>
                </a:solidFill>
                <a:effectLst/>
                <a:latin typeface="Segoe UI Web (West European)"/>
              </a:rPr>
              <a:t>Application image</a:t>
            </a:r>
          </a:p>
        </p:txBody>
      </p:sp>
      <p:pic>
        <p:nvPicPr>
          <p:cNvPr id="5" name="صورة 4" descr="صورة تحتوي على لقطة شاشة, الرسومات, تصميم الجرافيك, أزرق كهربائي&#10;&#10;تم إنشاء الوصف تلقائياً">
            <a:extLst>
              <a:ext uri="{FF2B5EF4-FFF2-40B4-BE49-F238E27FC236}">
                <a16:creationId xmlns:a16="http://schemas.microsoft.com/office/drawing/2014/main" id="{466718F3-D370-F4D5-A16D-EA5FC1FEF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2492" y="643466"/>
            <a:ext cx="6170347" cy="5568739"/>
          </a:xfrm>
          <a:prstGeom prst="rect">
            <a:avLst/>
          </a:prstGeom>
        </p:spPr>
      </p:pic>
    </p:spTree>
    <p:extLst>
      <p:ext uri="{BB962C8B-B14F-4D97-AF65-F5344CB8AC3E}">
        <p14:creationId xmlns:p14="http://schemas.microsoft.com/office/powerpoint/2010/main" val="3381172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8C64F4DE-BBE1-DC21-AE19-9A2B5AD4C8A8}"/>
              </a:ext>
            </a:extLst>
          </p:cNvPr>
          <p:cNvSpPr>
            <a:spLocks noGrp="1"/>
          </p:cNvSpPr>
          <p:nvPr>
            <p:ph type="title"/>
          </p:nvPr>
        </p:nvSpPr>
        <p:spPr>
          <a:xfrm>
            <a:off x="630936" y="502920"/>
            <a:ext cx="3419856" cy="1463040"/>
          </a:xfrm>
        </p:spPr>
        <p:txBody>
          <a:bodyPr anchor="ctr">
            <a:normAutofit fontScale="90000"/>
          </a:bodyPr>
          <a:lstStyle/>
          <a:p>
            <a:pPr algn="l" rtl="0"/>
            <a:r>
              <a:rPr lang="en-US" sz="2000" dirty="0">
                <a:effectLst/>
                <a:latin typeface="Segoe UI Web (West European)"/>
              </a:rPr>
              <a:t>We did not use or write any code to customize the application image, but we used a tool that helps to format the application image</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عنصر نائب للمحتوى 2">
            <a:extLst>
              <a:ext uri="{FF2B5EF4-FFF2-40B4-BE49-F238E27FC236}">
                <a16:creationId xmlns:a16="http://schemas.microsoft.com/office/drawing/2014/main" id="{A39CA892-56FF-EFFE-8A19-79A527734146}"/>
              </a:ext>
            </a:extLst>
          </p:cNvPr>
          <p:cNvSpPr>
            <a:spLocks noGrp="1"/>
          </p:cNvSpPr>
          <p:nvPr>
            <p:ph idx="1"/>
          </p:nvPr>
        </p:nvSpPr>
        <p:spPr>
          <a:xfrm>
            <a:off x="4654295" y="502920"/>
            <a:ext cx="6894576" cy="1463040"/>
          </a:xfrm>
        </p:spPr>
        <p:txBody>
          <a:bodyPr anchor="ctr">
            <a:normAutofit fontScale="85000" lnSpcReduction="10000"/>
          </a:bodyPr>
          <a:lstStyle/>
          <a:p>
            <a:pPr algn="l" rtl="0"/>
            <a:r>
              <a:rPr lang="en-US" sz="2400" dirty="0">
                <a:effectLst/>
                <a:latin typeface="Segoe UI Web (West European)"/>
              </a:rPr>
              <a:t>The image of the application in Android can be divided into 3 layers, but we were satisfied with putting only one layer ,The name of the tool is image asset, and it can be opened by pressing the right button in the res file, Then new then image asset.</a:t>
            </a:r>
          </a:p>
        </p:txBody>
      </p:sp>
      <p:pic>
        <p:nvPicPr>
          <p:cNvPr id="5" name="صورة 4" descr="صورة تحتوي على نص, لقطة شاشة, برمجيات, برامج الوسائط المتعددة&#10;&#10;تم إنشاء الوصف تلقائياً">
            <a:extLst>
              <a:ext uri="{FF2B5EF4-FFF2-40B4-BE49-F238E27FC236}">
                <a16:creationId xmlns:a16="http://schemas.microsoft.com/office/drawing/2014/main" id="{FCD16057-F012-68E9-7FF8-DB238B004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482800"/>
            <a:ext cx="10917936" cy="3575623"/>
          </a:xfrm>
          <a:prstGeom prst="rect">
            <a:avLst/>
          </a:prstGeom>
        </p:spPr>
      </p:pic>
    </p:spTree>
    <p:extLst>
      <p:ext uri="{BB962C8B-B14F-4D97-AF65-F5344CB8AC3E}">
        <p14:creationId xmlns:p14="http://schemas.microsoft.com/office/powerpoint/2010/main" val="1087643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7B914E20-260B-FFA9-B6ED-2CCDD19F6A35}"/>
              </a:ext>
            </a:extLst>
          </p:cNvPr>
          <p:cNvSpPr>
            <a:spLocks noGrp="1"/>
          </p:cNvSpPr>
          <p:nvPr>
            <p:ph idx="1"/>
          </p:nvPr>
        </p:nvSpPr>
        <p:spPr>
          <a:xfrm>
            <a:off x="838200" y="278296"/>
            <a:ext cx="10515600" cy="5898667"/>
          </a:xfrm>
        </p:spPr>
        <p:txBody>
          <a:bodyPr>
            <a:normAutofit fontScale="77500" lnSpcReduction="20000"/>
          </a:bodyPr>
          <a:lstStyle/>
          <a:p>
            <a:pPr algn="l" rtl="0"/>
            <a:r>
              <a:rPr lang="en-US" dirty="0">
                <a:effectLst/>
                <a:latin typeface="Segoe UI Web (West European)"/>
              </a:rPr>
              <a:t>1 – Using XML version 1.0, with utf-8 encryption</a:t>
            </a:r>
            <a:endParaRPr lang="ar-SA" dirty="0">
              <a:effectLst/>
              <a:latin typeface="Segoe UI Web (West European)"/>
            </a:endParaRPr>
          </a:p>
          <a:p>
            <a:pPr algn="l" rtl="0"/>
            <a:r>
              <a:rPr lang="en-US" dirty="0">
                <a:effectLst/>
                <a:latin typeface="Segoe UI Web (West European)"/>
              </a:rPr>
              <a:t>2 - By opening the basic tag, we give the application the </a:t>
            </a:r>
            <a:r>
              <a:rPr lang="en-US" dirty="0">
                <a:latin typeface="Segoe UI Web (West European)"/>
              </a:rPr>
              <a:t>access</a:t>
            </a:r>
            <a:r>
              <a:rPr lang="en-US" dirty="0">
                <a:effectLst/>
                <a:latin typeface="Segoe UI Web (West European)"/>
              </a:rPr>
              <a:t> to obtain the basic features of the Android system + the location of these features </a:t>
            </a:r>
          </a:p>
          <a:p>
            <a:pPr algn="l" rtl="0"/>
            <a:r>
              <a:rPr lang="en-US" dirty="0">
                <a:effectLst/>
                <a:latin typeface="Segoe UI Web (West European)"/>
              </a:rPr>
              <a:t>3- Give the application the access to use Android tools in Android Studio + the location of these tools </a:t>
            </a:r>
          </a:p>
          <a:p>
            <a:pPr algn="l" rtl="0"/>
            <a:r>
              <a:rPr lang="en-US" dirty="0">
                <a:effectLst/>
                <a:latin typeface="Segoe UI Web (West European)"/>
              </a:rPr>
              <a:t>4 - Give the application the access to use the Internet in the Android device </a:t>
            </a:r>
          </a:p>
          <a:p>
            <a:pPr algn="l" rtl="0"/>
            <a:r>
              <a:rPr lang="en-US" dirty="0">
                <a:effectLst/>
                <a:latin typeface="Segoe UI Web (West European)"/>
              </a:rPr>
              <a:t>5 + 6 – Give the app the access to find the location of the device</a:t>
            </a:r>
          </a:p>
          <a:p>
            <a:pPr algn="l" rtl="0"/>
            <a:r>
              <a:rPr lang="en-US" dirty="0">
                <a:effectLst/>
                <a:latin typeface="Segoe UI Web (West European)"/>
              </a:rPr>
              <a:t> 8 – Activate backup data </a:t>
            </a:r>
          </a:p>
          <a:p>
            <a:pPr algn="l" rtl="0"/>
            <a:r>
              <a:rPr lang="en-US" dirty="0">
                <a:effectLst/>
                <a:latin typeface="Segoe UI Web (West European)"/>
              </a:rPr>
              <a:t> 9 - A set of rules for converting text to XML + location of these rules </a:t>
            </a:r>
          </a:p>
          <a:p>
            <a:pPr algn="l" rtl="0"/>
            <a:r>
              <a:rPr lang="en-US" dirty="0">
                <a:effectLst/>
                <a:latin typeface="Segoe UI Web (West European)"/>
              </a:rPr>
              <a:t>10 – Create more than one backup copy of program files and processes </a:t>
            </a:r>
          </a:p>
          <a:p>
            <a:pPr algn="l" rtl="0"/>
            <a:r>
              <a:rPr lang="en-US" dirty="0">
                <a:effectLst/>
                <a:latin typeface="Segoe UI Web (West European)"/>
              </a:rPr>
              <a:t>11- Image location of the application image </a:t>
            </a:r>
          </a:p>
          <a:p>
            <a:pPr algn="l" rtl="0"/>
            <a:r>
              <a:rPr lang="en-US" dirty="0">
                <a:effectLst/>
                <a:latin typeface="Segoe UI Web (West European)"/>
              </a:rPr>
              <a:t>12 – Application Name </a:t>
            </a:r>
          </a:p>
          <a:p>
            <a:pPr algn="l" rtl="0"/>
            <a:r>
              <a:rPr lang="en-US" dirty="0">
                <a:effectLst/>
                <a:latin typeface="Segoe UI Web (West European)"/>
              </a:rPr>
              <a:t>13 – Activating the text that starts from right to left, such as the Arabic language 14 - Take the design of the program via the following link </a:t>
            </a:r>
          </a:p>
          <a:p>
            <a:pPr algn="l" rtl="0"/>
            <a:r>
              <a:rPr lang="en-US" dirty="0">
                <a:effectLst/>
                <a:latin typeface="Segoe UI Web (West European)"/>
              </a:rPr>
              <a:t>15 - API version to run the program on several copies of the old and new Android, the higher the number, the more the application works on more than one version</a:t>
            </a:r>
          </a:p>
        </p:txBody>
      </p:sp>
    </p:spTree>
    <p:extLst>
      <p:ext uri="{BB962C8B-B14F-4D97-AF65-F5344CB8AC3E}">
        <p14:creationId xmlns:p14="http://schemas.microsoft.com/office/powerpoint/2010/main" val="2860358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AD3B0178-CDA1-4243-B563-A457A1631E7E}"/>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rtl="0"/>
            <a:r>
              <a:rPr lang="en-US" sz="2400" dirty="0">
                <a:solidFill>
                  <a:schemeClr val="bg1"/>
                </a:solidFill>
                <a:effectLst/>
                <a:latin typeface="Segoe UI Web (West European)"/>
              </a:rPr>
              <a:t>Inside the tool, images and layers can be added in the application image, and adjusted in size and formatting</a:t>
            </a:r>
          </a:p>
        </p:txBody>
      </p:sp>
      <p:pic>
        <p:nvPicPr>
          <p:cNvPr id="5" name="صورة 4" descr="صورة تحتوي على نص, لقطة شاشة, برمجيات, برامج الوسائط المتعددة&#10;&#10;تم إنشاء الوصف تلقائياً">
            <a:extLst>
              <a:ext uri="{FF2B5EF4-FFF2-40B4-BE49-F238E27FC236}">
                <a16:creationId xmlns:a16="http://schemas.microsoft.com/office/drawing/2014/main" id="{4FA0E786-E5D2-4EDC-8867-0AFF7F80E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361" y="1675227"/>
            <a:ext cx="7293278" cy="4394199"/>
          </a:xfrm>
          <a:prstGeom prst="rect">
            <a:avLst/>
          </a:prstGeom>
        </p:spPr>
      </p:pic>
    </p:spTree>
    <p:extLst>
      <p:ext uri="{BB962C8B-B14F-4D97-AF65-F5344CB8AC3E}">
        <p14:creationId xmlns:p14="http://schemas.microsoft.com/office/powerpoint/2010/main" val="3872251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78CEFBF3-6E8F-D7F9-F708-CE2D66ADB2DA}"/>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2400" dirty="0">
                <a:effectLst/>
                <a:latin typeface="Segoe UI Web (West European)"/>
              </a:rPr>
              <a:t>Configure the application</a:t>
            </a:r>
          </a:p>
        </p:txBody>
      </p:sp>
      <p:pic>
        <p:nvPicPr>
          <p:cNvPr id="5" name="صورة 4">
            <a:extLst>
              <a:ext uri="{FF2B5EF4-FFF2-40B4-BE49-F238E27FC236}">
                <a16:creationId xmlns:a16="http://schemas.microsoft.com/office/drawing/2014/main" id="{334EA3B7-4EC2-DB23-1AEA-D45E856181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64114" y="1936157"/>
            <a:ext cx="9063771" cy="4111536"/>
          </a:xfrm>
          <a:prstGeom prst="rect">
            <a:avLst/>
          </a:prstGeom>
        </p:spPr>
      </p:pic>
    </p:spTree>
    <p:extLst>
      <p:ext uri="{BB962C8B-B14F-4D97-AF65-F5344CB8AC3E}">
        <p14:creationId xmlns:p14="http://schemas.microsoft.com/office/powerpoint/2010/main" val="3285643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91387D9C-0D86-88B7-8845-4900A88AE2DB}"/>
              </a:ext>
            </a:extLst>
          </p:cNvPr>
          <p:cNvSpPr>
            <a:spLocks noGrp="1"/>
          </p:cNvSpPr>
          <p:nvPr>
            <p:ph idx="1"/>
          </p:nvPr>
        </p:nvSpPr>
        <p:spPr>
          <a:xfrm>
            <a:off x="838200" y="238539"/>
            <a:ext cx="10515600" cy="5938424"/>
          </a:xfrm>
        </p:spPr>
        <p:txBody>
          <a:bodyPr/>
          <a:lstStyle/>
          <a:p>
            <a:pPr algn="l" rtl="0"/>
            <a:r>
              <a:rPr lang="en-US" dirty="0">
                <a:effectLst/>
                <a:latin typeface="Segoe UI Web (West European)"/>
              </a:rPr>
              <a:t>17 + 18 –The second template (browser) cannot be opened through external links and applications </a:t>
            </a:r>
          </a:p>
          <a:p>
            <a:pPr algn="l" rtl="0"/>
            <a:r>
              <a:rPr lang="en-US" dirty="0">
                <a:effectLst/>
                <a:latin typeface="Segoe UI Web (West European)"/>
              </a:rPr>
              <a:t>20 + 21 – The first template (induction) can be opened via external links and applications</a:t>
            </a:r>
          </a:p>
          <a:p>
            <a:pPr algn="l" rtl="0"/>
            <a:r>
              <a:rPr lang="en-US" dirty="0">
                <a:effectLst/>
                <a:latin typeface="Segoe UI Web (West European)"/>
              </a:rPr>
              <a:t> 23 + 24 – When you run the program, a new activity will be created by showing the first template</a:t>
            </a:r>
          </a:p>
        </p:txBody>
      </p:sp>
    </p:spTree>
    <p:extLst>
      <p:ext uri="{BB962C8B-B14F-4D97-AF65-F5344CB8AC3E}">
        <p14:creationId xmlns:p14="http://schemas.microsoft.com/office/powerpoint/2010/main" val="1547208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1C4EA8-6B83-4338-913D-D75D3C4F3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2B627F27-B9B7-F09B-4677-462D60D2A556}"/>
              </a:ext>
            </a:extLst>
          </p:cNvPr>
          <p:cNvSpPr>
            <a:spLocks noGrp="1"/>
          </p:cNvSpPr>
          <p:nvPr>
            <p:ph type="title"/>
          </p:nvPr>
        </p:nvSpPr>
        <p:spPr>
          <a:xfrm>
            <a:off x="337498" y="2438399"/>
            <a:ext cx="2922538" cy="1977871"/>
          </a:xfrm>
        </p:spPr>
        <p:txBody>
          <a:bodyPr vert="horz" lIns="91440" tIns="45720" rIns="91440" bIns="45720" rtlCol="0" anchor="b">
            <a:normAutofit/>
          </a:bodyPr>
          <a:lstStyle/>
          <a:p>
            <a:pPr algn="ctr"/>
            <a:r>
              <a:rPr lang="en-US" sz="3600" dirty="0">
                <a:effectLst/>
                <a:latin typeface="Segoe UI Web (West European)"/>
              </a:rPr>
              <a:t>The program contains two templates</a:t>
            </a:r>
          </a:p>
        </p:txBody>
      </p:sp>
      <p:grpSp>
        <p:nvGrpSpPr>
          <p:cNvPr id="14" name="Group 13">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5" name="Straight Connector 14">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صورة 6" descr="صورة تحتوي على نص, لقطة شاشة, رسم بياني, برمجيات&#10;&#10;تم إنشاء الوصف تلقائياً">
            <a:extLst>
              <a:ext uri="{FF2B5EF4-FFF2-40B4-BE49-F238E27FC236}">
                <a16:creationId xmlns:a16="http://schemas.microsoft.com/office/drawing/2014/main" id="{9B80DD21-6593-471E-1B25-7680663B1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556" y="1687852"/>
            <a:ext cx="2271480" cy="5047735"/>
          </a:xfrm>
          <a:prstGeom prst="rect">
            <a:avLst/>
          </a:prstGeom>
        </p:spPr>
      </p:pic>
      <p:pic>
        <p:nvPicPr>
          <p:cNvPr id="5" name="صورة 4" descr="صورة تحتوي على نص, لقطة شاشة, الخط, تصميم الجرافيك&#10;&#10;تم إنشاء الوصف تلقائياً">
            <a:extLst>
              <a:ext uri="{FF2B5EF4-FFF2-40B4-BE49-F238E27FC236}">
                <a16:creationId xmlns:a16="http://schemas.microsoft.com/office/drawing/2014/main" id="{E2D16B03-55AD-8807-EF3C-D41F4158CB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8144" y="1674650"/>
            <a:ext cx="2271480" cy="5047735"/>
          </a:xfrm>
          <a:prstGeom prst="rect">
            <a:avLst/>
          </a:prstGeom>
        </p:spPr>
      </p:pic>
      <p:sp>
        <p:nvSpPr>
          <p:cNvPr id="8" name="عنوان 1">
            <a:extLst>
              <a:ext uri="{FF2B5EF4-FFF2-40B4-BE49-F238E27FC236}">
                <a16:creationId xmlns:a16="http://schemas.microsoft.com/office/drawing/2014/main" id="{13AEA18E-BAC7-B696-3DDB-E3FE892F0BF0}"/>
              </a:ext>
            </a:extLst>
          </p:cNvPr>
          <p:cNvSpPr txBox="1">
            <a:spLocks/>
          </p:cNvSpPr>
          <p:nvPr/>
        </p:nvSpPr>
        <p:spPr>
          <a:xfrm>
            <a:off x="4694026" y="506008"/>
            <a:ext cx="2080540" cy="1106595"/>
          </a:xfrm>
          <a:prstGeom prst="rect">
            <a:avLst/>
          </a:prstGeom>
        </p:spPr>
        <p:txBody>
          <a:bodyPr vert="horz" lIns="91440" tIns="45720" rIns="91440" bIns="45720" rtlCol="0" anchor="b">
            <a:normAutofit fontScale="975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effectLst/>
                <a:latin typeface="Segoe UI Web (West European)"/>
              </a:rPr>
              <a:t>The second template is a browser</a:t>
            </a:r>
          </a:p>
        </p:txBody>
      </p:sp>
      <p:sp>
        <p:nvSpPr>
          <p:cNvPr id="9" name="عنوان 1">
            <a:extLst>
              <a:ext uri="{FF2B5EF4-FFF2-40B4-BE49-F238E27FC236}">
                <a16:creationId xmlns:a16="http://schemas.microsoft.com/office/drawing/2014/main" id="{B8372AE9-5331-F291-E9A1-B2933A759505}"/>
              </a:ext>
            </a:extLst>
          </p:cNvPr>
          <p:cNvSpPr txBox="1">
            <a:spLocks/>
          </p:cNvSpPr>
          <p:nvPr/>
        </p:nvSpPr>
        <p:spPr>
          <a:xfrm>
            <a:off x="8044070" y="467941"/>
            <a:ext cx="2917424" cy="1106595"/>
          </a:xfrm>
          <a:prstGeom prst="rect">
            <a:avLst/>
          </a:prstGeom>
        </p:spPr>
        <p:txBody>
          <a:bodyPr vert="horz" lIns="91440" tIns="45720" rIns="91440" bIns="45720" rtlCol="0" anchor="b">
            <a:normAutofit fontScale="975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sz="2400" dirty="0">
                <a:effectLst/>
                <a:latin typeface="Segoe UI Web (West European)"/>
              </a:rPr>
              <a:t>First is a welcome template</a:t>
            </a:r>
            <a:endParaRPr lang="en-US" sz="2400" dirty="0"/>
          </a:p>
        </p:txBody>
      </p:sp>
    </p:spTree>
    <p:extLst>
      <p:ext uri="{BB962C8B-B14F-4D97-AF65-F5344CB8AC3E}">
        <p14:creationId xmlns:p14="http://schemas.microsoft.com/office/powerpoint/2010/main" val="2614048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4142667-9D78-D2BC-4F3D-46B6B8B0BF4B}"/>
              </a:ext>
            </a:extLst>
          </p:cNvPr>
          <p:cNvSpPr>
            <a:spLocks noGrp="1"/>
          </p:cNvSpPr>
          <p:nvPr>
            <p:ph type="title"/>
          </p:nvPr>
        </p:nvSpPr>
        <p:spPr/>
        <p:txBody>
          <a:bodyPr/>
          <a:lstStyle/>
          <a:p>
            <a:pPr algn="ctr"/>
            <a:r>
              <a:rPr lang="en-US" dirty="0">
                <a:effectLst/>
                <a:latin typeface="Segoe UI Web (West European)"/>
              </a:rPr>
              <a:t>For each template the code consists of two main languages</a:t>
            </a:r>
          </a:p>
        </p:txBody>
      </p:sp>
      <p:sp>
        <p:nvSpPr>
          <p:cNvPr id="4" name="عنوان 1">
            <a:extLst>
              <a:ext uri="{FF2B5EF4-FFF2-40B4-BE49-F238E27FC236}">
                <a16:creationId xmlns:a16="http://schemas.microsoft.com/office/drawing/2014/main" id="{BF760021-414B-AF64-C7F8-59BC770E6CFF}"/>
              </a:ext>
            </a:extLst>
          </p:cNvPr>
          <p:cNvSpPr txBox="1">
            <a:spLocks/>
          </p:cNvSpPr>
          <p:nvPr/>
        </p:nvSpPr>
        <p:spPr>
          <a:xfrm>
            <a:off x="7659756" y="2103438"/>
            <a:ext cx="3299791" cy="830884"/>
          </a:xfrm>
          <a:prstGeom prst="rect">
            <a:avLst/>
          </a:prstGeom>
        </p:spPr>
        <p:txBody>
          <a:bodyPr vert="horz" lIns="91440" tIns="45720" rIns="91440" bIns="45720" rtlCol="1" anchor="ctr">
            <a:normAutofit fontScale="77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effectLst/>
                <a:latin typeface="Segoe UI Web (West European)"/>
              </a:rPr>
              <a:t>Java Department</a:t>
            </a:r>
          </a:p>
        </p:txBody>
      </p:sp>
      <p:sp>
        <p:nvSpPr>
          <p:cNvPr id="5" name="عنوان 1">
            <a:extLst>
              <a:ext uri="{FF2B5EF4-FFF2-40B4-BE49-F238E27FC236}">
                <a16:creationId xmlns:a16="http://schemas.microsoft.com/office/drawing/2014/main" id="{A74AB8D8-4395-87A8-6FAC-1802AC863139}"/>
              </a:ext>
            </a:extLst>
          </p:cNvPr>
          <p:cNvSpPr txBox="1">
            <a:spLocks/>
          </p:cNvSpPr>
          <p:nvPr/>
        </p:nvSpPr>
        <p:spPr>
          <a:xfrm>
            <a:off x="1053547" y="2103438"/>
            <a:ext cx="3299791" cy="83088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latin typeface="Segoe UI Web (West European)"/>
              </a:rPr>
              <a:t>XML Section</a:t>
            </a:r>
          </a:p>
        </p:txBody>
      </p:sp>
      <p:sp>
        <p:nvSpPr>
          <p:cNvPr id="6" name="عنوان 1">
            <a:extLst>
              <a:ext uri="{FF2B5EF4-FFF2-40B4-BE49-F238E27FC236}">
                <a16:creationId xmlns:a16="http://schemas.microsoft.com/office/drawing/2014/main" id="{6D299EBF-4454-3EB3-951C-391AD0680F32}"/>
              </a:ext>
            </a:extLst>
          </p:cNvPr>
          <p:cNvSpPr txBox="1">
            <a:spLocks/>
          </p:cNvSpPr>
          <p:nvPr/>
        </p:nvSpPr>
        <p:spPr>
          <a:xfrm>
            <a:off x="7659755" y="4787003"/>
            <a:ext cx="3299791" cy="830884"/>
          </a:xfrm>
          <a:prstGeom prst="rect">
            <a:avLst/>
          </a:prstGeom>
        </p:spPr>
        <p:txBody>
          <a:bodyPr vert="horz" lIns="91440" tIns="45720" rIns="91440" bIns="45720" rtlCol="1" anchor="ctr">
            <a:normAutofit fontScale="77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effectLst/>
                <a:latin typeface="Segoe UI Web (West European)"/>
              </a:rPr>
              <a:t>To write functions</a:t>
            </a:r>
          </a:p>
        </p:txBody>
      </p:sp>
      <p:sp>
        <p:nvSpPr>
          <p:cNvPr id="7" name="عنوان 1">
            <a:extLst>
              <a:ext uri="{FF2B5EF4-FFF2-40B4-BE49-F238E27FC236}">
                <a16:creationId xmlns:a16="http://schemas.microsoft.com/office/drawing/2014/main" id="{7350BA0E-6179-F9C2-1161-2387399AB07B}"/>
              </a:ext>
            </a:extLst>
          </p:cNvPr>
          <p:cNvSpPr txBox="1">
            <a:spLocks/>
          </p:cNvSpPr>
          <p:nvPr/>
        </p:nvSpPr>
        <p:spPr>
          <a:xfrm>
            <a:off x="1053546" y="4787003"/>
            <a:ext cx="3299791" cy="830884"/>
          </a:xfrm>
          <a:prstGeom prst="rect">
            <a:avLst/>
          </a:prstGeom>
        </p:spPr>
        <p:txBody>
          <a:bodyPr vert="horz" lIns="91440" tIns="45720" rIns="91440" bIns="45720" rtlCol="1" anchor="ctr">
            <a:normAutofit fontScale="47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effectLst/>
                <a:latin typeface="Segoe UI Web (West European)"/>
              </a:rPr>
              <a:t>For interface design and also is considered the basic code.</a:t>
            </a:r>
          </a:p>
        </p:txBody>
      </p:sp>
      <p:cxnSp>
        <p:nvCxnSpPr>
          <p:cNvPr id="9" name="رابط مستقيم 8">
            <a:extLst>
              <a:ext uri="{FF2B5EF4-FFF2-40B4-BE49-F238E27FC236}">
                <a16:creationId xmlns:a16="http://schemas.microsoft.com/office/drawing/2014/main" id="{5C76B5C7-26FF-4FB9-B3C1-CC12226CD6E0}"/>
              </a:ext>
            </a:extLst>
          </p:cNvPr>
          <p:cNvCxnSpPr/>
          <p:nvPr/>
        </p:nvCxnSpPr>
        <p:spPr>
          <a:xfrm>
            <a:off x="6096000" y="1948070"/>
            <a:ext cx="0" cy="3669817"/>
          </a:xfrm>
          <a:prstGeom prst="line">
            <a:avLst/>
          </a:prstGeom>
          <a:ln w="762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40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B51F6560-D61C-400F-B71A-3FDEBF451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F938B951-7EFC-40A2-B198-E73D39DFB3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2" name="Rectangle 41">
              <a:extLst>
                <a:ext uri="{FF2B5EF4-FFF2-40B4-BE49-F238E27FC236}">
                  <a16:creationId xmlns:a16="http://schemas.microsoft.com/office/drawing/2014/main" id="{92E4506E-6A0E-49A0-BC31-8CADBFF3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EED4D51-65BF-4AEE-B596-7CB61A70B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عنوان 1">
            <a:extLst>
              <a:ext uri="{FF2B5EF4-FFF2-40B4-BE49-F238E27FC236}">
                <a16:creationId xmlns:a16="http://schemas.microsoft.com/office/drawing/2014/main" id="{36E7B759-A7D1-8AB2-8914-2029C5373991}"/>
              </a:ext>
            </a:extLst>
          </p:cNvPr>
          <p:cNvSpPr>
            <a:spLocks noGrp="1"/>
          </p:cNvSpPr>
          <p:nvPr>
            <p:ph type="title"/>
          </p:nvPr>
        </p:nvSpPr>
        <p:spPr>
          <a:xfrm>
            <a:off x="2236518" y="2415612"/>
            <a:ext cx="4189949" cy="618099"/>
          </a:xfrm>
        </p:spPr>
        <p:txBody>
          <a:bodyPr vert="horz" wrap="square" lIns="91440" tIns="45720" rIns="91440" bIns="45720" rtlCol="0" anchor="t">
            <a:normAutofit fontScale="90000"/>
          </a:bodyPr>
          <a:lstStyle/>
          <a:p>
            <a:pPr algn="ctr"/>
            <a:r>
              <a:rPr lang="en-US" sz="4000" dirty="0">
                <a:effectLst/>
                <a:latin typeface="Segoe UI Web (West European)"/>
              </a:rPr>
              <a:t>First XML template</a:t>
            </a:r>
          </a:p>
        </p:txBody>
      </p:sp>
      <p:pic>
        <p:nvPicPr>
          <p:cNvPr id="5" name="صورة 4">
            <a:extLst>
              <a:ext uri="{FF2B5EF4-FFF2-40B4-BE49-F238E27FC236}">
                <a16:creationId xmlns:a16="http://schemas.microsoft.com/office/drawing/2014/main" id="{28333CBB-AA7D-D92E-998F-9848CBB61C3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3723" y="3207434"/>
            <a:ext cx="8698099" cy="2620070"/>
          </a:xfrm>
          <a:prstGeom prst="rect">
            <a:avLst/>
          </a:prstGeom>
          <a:effectLst>
            <a:outerShdw blurRad="508000" dist="101600" dir="5400000" algn="tl" rotWithShape="0">
              <a:prstClr val="black">
                <a:alpha val="10000"/>
              </a:prstClr>
            </a:outerShdw>
          </a:effectLst>
        </p:spPr>
      </p:pic>
      <p:pic>
        <p:nvPicPr>
          <p:cNvPr id="7" name="صورة 6" descr="صورة تحتوي على الرسومات, التلون, أزرق كهربائي, أزرق&#10;&#10;تم إنشاء الوصف تلقائياً">
            <a:extLst>
              <a:ext uri="{FF2B5EF4-FFF2-40B4-BE49-F238E27FC236}">
                <a16:creationId xmlns:a16="http://schemas.microsoft.com/office/drawing/2014/main" id="{ECA49D27-F34B-E6B4-ADEB-E3E956F5E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3301" y="1078524"/>
            <a:ext cx="1878120" cy="4173599"/>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2580800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D51C3C05-8B77-4FCE-3405-56F79DBCE67D}"/>
              </a:ext>
            </a:extLst>
          </p:cNvPr>
          <p:cNvSpPr>
            <a:spLocks noGrp="1"/>
          </p:cNvSpPr>
          <p:nvPr>
            <p:ph idx="1"/>
          </p:nvPr>
        </p:nvSpPr>
        <p:spPr>
          <a:xfrm>
            <a:off x="838200" y="397565"/>
            <a:ext cx="10515600" cy="5779398"/>
          </a:xfrm>
        </p:spPr>
        <p:txBody>
          <a:bodyPr/>
          <a:lstStyle/>
          <a:p>
            <a:pPr algn="l" rtl="0"/>
            <a:r>
              <a:rPr lang="en-US" dirty="0">
                <a:effectLst/>
                <a:latin typeface="Segoe UI Web (West European)"/>
              </a:rPr>
              <a:t>2 + 3 + 4 – By opening the </a:t>
            </a:r>
            <a:r>
              <a:rPr lang="en-US" dirty="0" err="1">
                <a:effectLst/>
                <a:latin typeface="Segoe UI Web (West European)"/>
              </a:rPr>
              <a:t>relativeLayout</a:t>
            </a:r>
            <a:r>
              <a:rPr lang="en-US" dirty="0">
                <a:effectLst/>
                <a:latin typeface="Segoe UI Web (West European)"/>
              </a:rPr>
              <a:t> tag, everything will be integrated within the boundaries of the screen and the possibility of modifying it + giving permission to obtain Android features and tools </a:t>
            </a:r>
          </a:p>
          <a:p>
            <a:pPr algn="l" rtl="0"/>
            <a:r>
              <a:rPr lang="en-US" dirty="0">
                <a:effectLst/>
                <a:latin typeface="Segoe UI Web (West European)"/>
              </a:rPr>
              <a:t>5 – Make the width like the width of the screen </a:t>
            </a:r>
          </a:p>
          <a:p>
            <a:pPr algn="l" rtl="0"/>
            <a:r>
              <a:rPr lang="en-US" dirty="0">
                <a:effectLst/>
                <a:latin typeface="Segoe UI Web (West European)"/>
              </a:rPr>
              <a:t>6 – Make the length like the length of the screen </a:t>
            </a:r>
          </a:p>
          <a:p>
            <a:pPr algn="l" rtl="0"/>
            <a:r>
              <a:rPr lang="en-US" dirty="0">
                <a:effectLst/>
                <a:latin typeface="Segoe UI Web (West European)"/>
              </a:rPr>
              <a:t>7 – Give an image as a background for this template + image location </a:t>
            </a:r>
          </a:p>
          <a:p>
            <a:pPr algn="l" rtl="0"/>
            <a:r>
              <a:rPr lang="en-US" dirty="0">
                <a:effectLst/>
                <a:latin typeface="Segoe UI Web (West European)"/>
              </a:rPr>
              <a:t>8 – Template Name</a:t>
            </a:r>
          </a:p>
        </p:txBody>
      </p:sp>
    </p:spTree>
    <p:extLst>
      <p:ext uri="{BB962C8B-B14F-4D97-AF65-F5344CB8AC3E}">
        <p14:creationId xmlns:p14="http://schemas.microsoft.com/office/powerpoint/2010/main" val="699660467"/>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1637</Words>
  <Application>Microsoft Office PowerPoint</Application>
  <PresentationFormat>شاشة عريضة</PresentationFormat>
  <Paragraphs>117</Paragraphs>
  <Slides>30</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30</vt:i4>
      </vt:variant>
    </vt:vector>
  </HeadingPairs>
  <TitlesOfParts>
    <vt:vector size="35" baseType="lpstr">
      <vt:lpstr>Arial</vt:lpstr>
      <vt:lpstr>Calibri</vt:lpstr>
      <vt:lpstr>Calibri Light</vt:lpstr>
      <vt:lpstr>Segoe UI Web (West European)</vt:lpstr>
      <vt:lpstr>نسق Office</vt:lpstr>
      <vt:lpstr>Program Configuration</vt:lpstr>
      <vt:lpstr>Configure the application</vt:lpstr>
      <vt:lpstr>عرض تقديمي في PowerPoint</vt:lpstr>
      <vt:lpstr>Configure the application</vt:lpstr>
      <vt:lpstr>عرض تقديمي في PowerPoint</vt:lpstr>
      <vt:lpstr>The program contains two templates</vt:lpstr>
      <vt:lpstr>For each template the code consists of two main languages</vt:lpstr>
      <vt:lpstr>First XML template</vt:lpstr>
      <vt:lpstr>عرض تقديمي في PowerPoint</vt:lpstr>
      <vt:lpstr>First XML template</vt:lpstr>
      <vt:lpstr>عرض تقديمي في PowerPoint</vt:lpstr>
      <vt:lpstr>First XML template</vt:lpstr>
      <vt:lpstr>عرض تقديمي في PowerPoint</vt:lpstr>
      <vt:lpstr>First XML template</vt:lpstr>
      <vt:lpstr>عرض تقديمي في PowerPoint</vt:lpstr>
      <vt:lpstr>Rounded conner properties</vt:lpstr>
      <vt:lpstr>عرض تقديمي في PowerPoint</vt:lpstr>
      <vt:lpstr>First template, Java</vt:lpstr>
      <vt:lpstr>عرض تقديمي في PowerPoint</vt:lpstr>
      <vt:lpstr>Second XML template</vt:lpstr>
      <vt:lpstr>عرض تقديمي في PowerPoint</vt:lpstr>
      <vt:lpstr>Second template java</vt:lpstr>
      <vt:lpstr>عرض تقديمي في PowerPoint</vt:lpstr>
      <vt:lpstr>Second template java</vt:lpstr>
      <vt:lpstr>عرض تقديمي في PowerPoint</vt:lpstr>
      <vt:lpstr>. Second template java</vt:lpstr>
      <vt:lpstr>عرض تقديمي في PowerPoint</vt:lpstr>
      <vt:lpstr>Application image</vt:lpstr>
      <vt:lpstr>We did not use or write any code to customize the application image, but we used a tool that helps to format the application image</vt:lpstr>
      <vt:lpstr>Inside the tool, images and layers can be added in the application image, and adjusted in size and formatting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Configuration</dc:title>
  <dc:creator>باسل بن صالح بن عطيه العمري الزهراني</dc:creator>
  <cp:lastModifiedBy>باسل بن صالح بن عطيه العمري الزهراني</cp:lastModifiedBy>
  <cp:revision>1</cp:revision>
  <dcterms:created xsi:type="dcterms:W3CDTF">2023-10-20T09:38:16Z</dcterms:created>
  <dcterms:modified xsi:type="dcterms:W3CDTF">2023-10-20T10:44:14Z</dcterms:modified>
</cp:coreProperties>
</file>