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61" r:id="rId15"/>
    <p:sldId id="268" r:id="rId16"/>
    <p:sldId id="267" r:id="rId17"/>
    <p:sldId id="269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CC3AE4-B6A8-50E2-ED1A-8EB8FDD2A34F}" name="user1" initials="u" userId="user1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4472C4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E2516B-3266-4A85-8D3E-1775D27CC7F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F6381F7-F5EC-4ABE-BB60-EA31D14AD9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09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2D609-8BD5-C670-A0D3-B8404B65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2AA017-6E8D-BE1E-E058-61D59D05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501967-9AD6-B643-3CA7-8FEE9B0C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690BC1-8195-F2A0-E11C-F4B0D5A0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1DF37A-213B-C4AE-69DD-CC3B97DD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4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ED26C5-85E1-4FF3-7267-189DA3DF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61DFF5-CDA5-4B3C-00EC-97A10AAC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738012-60B9-4CD3-FD65-32551B0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CB77D6-E958-440F-E4E0-F2647D4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3207F8-635B-7796-6B3A-CB005C39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2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BD0C110-77D6-1A4B-F1A9-F582A0A01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6969CD-38D5-647A-F6BC-EEBB810D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AF5C7E-D1EA-9AB8-53C7-F3A44D19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CAAFAE-F715-EC7F-79A1-823177A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39EE90-D42F-C2E0-78DC-C41038E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64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EBD185-08D2-7824-2767-DE413818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8DC253-DA62-802B-994B-91964D16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58C72F-68BB-11EE-D69B-E1A11DB6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9757B-6DCC-2E20-2F26-1BF2AFFE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E36706-9E62-D086-6EB8-06B9962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86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F6FD62-4104-E4FC-B889-CD894CB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3A945-5979-4904-7183-7E32D3B6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9E00EB-E341-3801-EB9D-1C5105B9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271B8A-049F-2C0A-F323-65772D70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9CB9D0-955E-F9B9-4BCB-D6E85BF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8920D-9069-B964-7CC6-362E2FE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02E681-722F-AC0C-E5D4-2E4951193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8B7254-BDE3-AAAC-2388-FB033DF2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4016D1-E029-0D17-679D-E5151AA4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F839F3-CB7F-050C-872C-862A1B75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1F7D2F-8B12-D6F0-8AA1-BF947BD7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B44DCF-A3F8-CC0C-652B-BA90A101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C73352-9AFB-EF9E-783D-3506024E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7728F4-5817-C3A8-D37A-B0F2439B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442D212-F0EE-4F20-32DC-D937FB7D2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A477455-95AA-EB1F-BC14-EE4610C1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118464-8DBC-1E1A-0C1A-3FCC32E6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0DA4728-441B-7BFB-1123-CA50D05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B33EB9-B71A-8041-CB64-A1D246D2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DE954C-68A4-51E7-F4C3-50DFC626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6AE91D-FF1F-39DA-1494-CF3EA158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CDBB1C-4ED0-3235-1C13-21A6F30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FC12AB8-3D7B-FDAC-7E03-BA517956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19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27D235A-937A-6D2A-73B4-7B4C7A39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EB96A1-01E2-6384-BE3D-CFCA631F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4BE956-FB0D-21B7-A487-C8F46E29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09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B405EF-D0B1-3E0F-AD2B-E7EB71C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7542F-5D37-B896-2B3C-AFB723BA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F0095E-230C-A216-D65F-282926DC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2E16E4-38D9-B932-5483-10E1F0EE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A8B57C-F490-E558-0B59-1101625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4F5946A-68EB-27F4-E39F-477A1F3E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30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B980CE-42AB-3042-89BC-1D8F8D1B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AD7BE5-F225-1992-5A7F-C6F3C2331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D8C8B4-D53F-64B6-E311-9EEA712E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76352F-7BF5-7670-E969-87D8B36B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3AF359-4584-7680-BADB-F9A5E257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EA3918-7BD4-499B-6FC0-9F3B5CB4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7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D2D0B09-F3EE-53BC-BC05-C085DE03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97BC1FB-5386-13EF-E73A-20F014E8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DBB244-AAE1-ABF1-B055-EEDAF961B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8E53-F551-4306-A8DA-3421021F0972}" type="datetimeFigureOut">
              <a:rPr lang="he-IL" smtClean="0"/>
              <a:t>כ"ד/ניסן/תשפ"ה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0039F6-8DE7-C89C-B527-C84D097D3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57E6FD-318B-2EBC-CC1E-39118807D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7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A85067-CE49-8966-0904-95F50D19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92" y="1041400"/>
            <a:ext cx="10308596" cy="2387600"/>
          </a:xfrm>
        </p:spPr>
        <p:txBody>
          <a:bodyPr/>
          <a:lstStyle/>
          <a:p>
            <a:pPr algn="l"/>
            <a:r>
              <a:rPr lang="en-US" sz="6000" dirty="0">
                <a:solidFill>
                  <a:srgbClr val="C00000"/>
                </a:solidFill>
                <a:latin typeface="Broadway" panose="04040905080B02020502" pitchFamily="82" charset="0"/>
              </a:rPr>
              <a:t>Household  management</a:t>
            </a:r>
            <a:endParaRPr lang="he-IL" sz="60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A84DF4F-8B5D-CD85-FC92-43CE2895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507"/>
            <a:ext cx="9144000" cy="1655762"/>
          </a:xfrm>
        </p:spPr>
        <p:txBody>
          <a:bodyPr/>
          <a:lstStyle/>
          <a:p>
            <a:r>
              <a:rPr lang="en-US" dirty="0"/>
              <a:t>Screens</a:t>
            </a:r>
            <a:r>
              <a:rPr lang="he-IL" dirty="0"/>
              <a:t> </a:t>
            </a: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281127C-38ED-63A9-66A8-E05F2B0A5B54}"/>
              </a:ext>
            </a:extLst>
          </p:cNvPr>
          <p:cNvSpPr txBox="1"/>
          <p:nvPr/>
        </p:nvSpPr>
        <p:spPr>
          <a:xfrm>
            <a:off x="-1077686" y="3633501"/>
            <a:ext cx="327504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																														</a:t>
            </a:r>
            <a:r>
              <a:rPr lang="en-US" dirty="0" err="1"/>
              <a:t>Bitya</a:t>
            </a:r>
            <a:r>
              <a:rPr lang="en-US" dirty="0"/>
              <a:t> </a:t>
            </a:r>
            <a:r>
              <a:rPr lang="en-US" dirty="0" err="1"/>
              <a:t>saller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818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20E98E7-B4CE-1388-0E0D-C4C8394CB963}"/>
              </a:ext>
            </a:extLst>
          </p:cNvPr>
          <p:cNvSpPr/>
          <p:nvPr/>
        </p:nvSpPr>
        <p:spPr>
          <a:xfrm>
            <a:off x="6372808" y="2230016"/>
            <a:ext cx="4878939" cy="281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83EE313-F1BA-1DFC-240D-D0CF6BE4559E}"/>
              </a:ext>
            </a:extLst>
          </p:cNvPr>
          <p:cNvSpPr/>
          <p:nvPr/>
        </p:nvSpPr>
        <p:spPr>
          <a:xfrm>
            <a:off x="6372808" y="2239340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מול הכנסות לפי טווח תאריכים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18BE100-7A4D-877A-29FE-80AAEBB58C8B}"/>
              </a:ext>
            </a:extLst>
          </p:cNvPr>
          <p:cNvSpPr/>
          <p:nvPr/>
        </p:nvSpPr>
        <p:spPr>
          <a:xfrm>
            <a:off x="6375024" y="2793844"/>
            <a:ext cx="4878939" cy="550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i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שנתי לפי קטגוריה</a:t>
            </a:r>
            <a:endParaRPr lang="he-IL" dirty="0">
              <a:solidFill>
                <a:srgbClr val="FF99FF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817121-0211-5F29-6932-8B80FD9309BD}"/>
              </a:ext>
            </a:extLst>
          </p:cNvPr>
          <p:cNvSpPr/>
          <p:nvPr/>
        </p:nvSpPr>
        <p:spPr>
          <a:xfrm>
            <a:off x="6370591" y="3349306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הכנסות שנתי לפי קטגוריות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535A0A1-1B33-269A-59AB-E4C2372288D5}"/>
              </a:ext>
            </a:extLst>
          </p:cNvPr>
          <p:cNvSpPr/>
          <p:nvPr/>
        </p:nvSpPr>
        <p:spPr>
          <a:xfrm>
            <a:off x="6375025" y="3909136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הוצאות לפי סעיף 46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E3A901B-0D99-0A49-93CA-DD7DF6A344F2}"/>
              </a:ext>
            </a:extLst>
          </p:cNvPr>
          <p:cNvSpPr/>
          <p:nvPr/>
        </p:nvSpPr>
        <p:spPr>
          <a:xfrm>
            <a:off x="6372808" y="4468596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8BD7A60-A969-5A7B-15E7-983056A4BBAA}"/>
              </a:ext>
            </a:extLst>
          </p:cNvPr>
          <p:cNvSpPr/>
          <p:nvPr/>
        </p:nvSpPr>
        <p:spPr>
          <a:xfrm>
            <a:off x="3101338" y="2835733"/>
            <a:ext cx="3024000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שנה:		</a:t>
            </a:r>
          </a:p>
        </p:txBody>
      </p:sp>
    </p:spTree>
    <p:extLst>
      <p:ext uri="{BB962C8B-B14F-4D97-AF65-F5344CB8AC3E}">
        <p14:creationId xmlns:p14="http://schemas.microsoft.com/office/powerpoint/2010/main" val="4762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5B8A44-FD95-38EA-592D-E977A26FC578}"/>
              </a:ext>
            </a:extLst>
          </p:cNvPr>
          <p:cNvSpPr txBox="1"/>
          <p:nvPr/>
        </p:nvSpPr>
        <p:spPr>
          <a:xfrm>
            <a:off x="2845837" y="2677886"/>
            <a:ext cx="84059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מול הכנסות לתאריכים 01.01.2025 - 01.04.2025</a:t>
            </a:r>
          </a:p>
          <a:p>
            <a:pPr algn="ctr"/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F8AABA0-D2E9-2B75-AA7C-52537606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77461"/>
              </p:ext>
            </p:extLst>
          </p:nvPr>
        </p:nvGraphicFramePr>
        <p:xfrm>
          <a:off x="4339458" y="3071221"/>
          <a:ext cx="5418668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68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53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899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787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הכנסות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הוצאות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8,200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8676"/>
                  </a:ext>
                </a:extLst>
              </a:tr>
            </a:tbl>
          </a:graphicData>
        </a:graphic>
      </p:graphicFrame>
      <p:sp>
        <p:nvSpPr>
          <p:cNvPr id="13" name="מלבן 12">
            <a:hlinkClick r:id="rId3" action="ppaction://hlinksldjump"/>
            <a:extLst>
              <a:ext uri="{FF2B5EF4-FFF2-40B4-BE49-F238E27FC236}">
                <a16:creationId xmlns:a16="http://schemas.microsoft.com/office/drawing/2014/main" id="{1029BD9F-5CEF-F8E6-7270-CB2BDB232D6D}"/>
              </a:ext>
            </a:extLst>
          </p:cNvPr>
          <p:cNvSpPr/>
          <p:nvPr/>
        </p:nvSpPr>
        <p:spPr>
          <a:xfrm>
            <a:off x="195000" y="6349016"/>
            <a:ext cx="9899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להורדת הדוח</a:t>
            </a:r>
          </a:p>
        </p:txBody>
      </p:sp>
    </p:spTree>
    <p:extLst>
      <p:ext uri="{BB962C8B-B14F-4D97-AF65-F5344CB8AC3E}">
        <p14:creationId xmlns:p14="http://schemas.microsoft.com/office/powerpoint/2010/main" val="246406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5B8A44-FD95-38EA-592D-E977A26FC578}"/>
              </a:ext>
            </a:extLst>
          </p:cNvPr>
          <p:cNvSpPr txBox="1"/>
          <p:nvPr/>
        </p:nvSpPr>
        <p:spPr>
          <a:xfrm>
            <a:off x="2845837" y="2677886"/>
            <a:ext cx="84059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מול הכנסות לתאריכים 01.01.2025 - 01.04.2025</a:t>
            </a:r>
          </a:p>
          <a:p>
            <a:pPr algn="ctr"/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F8AABA0-D2E9-2B75-AA7C-52537606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07513"/>
              </p:ext>
            </p:extLst>
          </p:nvPr>
        </p:nvGraphicFramePr>
        <p:xfrm>
          <a:off x="4339458" y="3071221"/>
          <a:ext cx="5418668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68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53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899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787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הכנסות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הוצאות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4,100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4,700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8676"/>
                  </a:ext>
                </a:extLst>
              </a:tr>
            </a:tbl>
          </a:graphicData>
        </a:graphic>
      </p:graphicFrame>
      <p:sp>
        <p:nvSpPr>
          <p:cNvPr id="4" name="מלבן 3">
            <a:hlinkClick r:id="rId3" action="ppaction://hlinksldjump"/>
            <a:extLst>
              <a:ext uri="{FF2B5EF4-FFF2-40B4-BE49-F238E27FC236}">
                <a16:creationId xmlns:a16="http://schemas.microsoft.com/office/drawing/2014/main" id="{1AF70077-C7C0-43E0-00B9-78D405256DC9}"/>
              </a:ext>
            </a:extLst>
          </p:cNvPr>
          <p:cNvSpPr/>
          <p:nvPr/>
        </p:nvSpPr>
        <p:spPr>
          <a:xfrm>
            <a:off x="195000" y="6349016"/>
            <a:ext cx="9899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להורדת הדוח</a:t>
            </a:r>
          </a:p>
        </p:txBody>
      </p:sp>
    </p:spTree>
    <p:extLst>
      <p:ext uri="{BB962C8B-B14F-4D97-AF65-F5344CB8AC3E}">
        <p14:creationId xmlns:p14="http://schemas.microsoft.com/office/powerpoint/2010/main" val="413869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5B8A44-FD95-38EA-592D-E977A26FC578}"/>
              </a:ext>
            </a:extLst>
          </p:cNvPr>
          <p:cNvSpPr txBox="1"/>
          <p:nvPr/>
        </p:nvSpPr>
        <p:spPr>
          <a:xfrm>
            <a:off x="2845837" y="2677886"/>
            <a:ext cx="84059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i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שנתי לפי קטגוריה לשנת 2025</a:t>
            </a:r>
          </a:p>
          <a:p>
            <a:pPr algn="ctr"/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F8AABA0-D2E9-2B75-AA7C-52537606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44963"/>
              </p:ext>
            </p:extLst>
          </p:nvPr>
        </p:nvGraphicFramePr>
        <p:xfrm>
          <a:off x="4854371" y="3071221"/>
          <a:ext cx="4064001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68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53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89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הוצאות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חינוך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תרומות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ביגוד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4,700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8676"/>
                  </a:ext>
                </a:extLst>
              </a:tr>
            </a:tbl>
          </a:graphicData>
        </a:graphic>
      </p:graphicFrame>
      <p:sp>
        <p:nvSpPr>
          <p:cNvPr id="4" name="מלבן 3">
            <a:hlinkClick r:id="rId3" action="ppaction://hlinksldjump"/>
            <a:extLst>
              <a:ext uri="{FF2B5EF4-FFF2-40B4-BE49-F238E27FC236}">
                <a16:creationId xmlns:a16="http://schemas.microsoft.com/office/drawing/2014/main" id="{1AF70077-C7C0-43E0-00B9-78D405256DC9}"/>
              </a:ext>
            </a:extLst>
          </p:cNvPr>
          <p:cNvSpPr/>
          <p:nvPr/>
        </p:nvSpPr>
        <p:spPr>
          <a:xfrm>
            <a:off x="195000" y="6349016"/>
            <a:ext cx="9899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להורדת הדוח</a:t>
            </a:r>
          </a:p>
        </p:txBody>
      </p:sp>
    </p:spTree>
    <p:extLst>
      <p:ext uri="{BB962C8B-B14F-4D97-AF65-F5344CB8AC3E}">
        <p14:creationId xmlns:p14="http://schemas.microsoft.com/office/powerpoint/2010/main" val="420200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268684" y="5379369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הוסף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סכום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קטגוריה</a:t>
              </a:r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533920"/>
            <a:chOff x="5064656" y="2269152"/>
            <a:chExt cx="2254898" cy="533920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תאריך</a:t>
              </a:r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533920"/>
            <a:chOff x="5064656" y="2269152"/>
            <a:chExt cx="2254898" cy="533920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תיאור</a:t>
              </a:r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2291" y="1114116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הוספת הוצאה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323112" y="5476613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שמור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733695"/>
            <a:chOff x="5098091" y="3159311"/>
            <a:chExt cx="2254898" cy="733695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1,300</a:t>
              </a:r>
            </a:p>
            <a:p>
              <a:endParaRPr lang="he-IL" dirty="0"/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תרומות</a:t>
              </a:r>
              <a:endParaRPr lang="he-IL" dirty="0"/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728625"/>
            <a:chOff x="5064656" y="2269152"/>
            <a:chExt cx="2254898" cy="728625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20.01.2025</a:t>
              </a:r>
            </a:p>
            <a:p>
              <a:endParaRPr lang="he-IL" dirty="0"/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728625"/>
            <a:chOff x="5064656" y="2269152"/>
            <a:chExt cx="2254898" cy="728625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ישיבת המתמידים</a:t>
              </a:r>
              <a:endParaRPr lang="he-IL" dirty="0">
                <a:effectLst/>
              </a:endParaRPr>
            </a:p>
            <a:p>
              <a:endParaRPr lang="he-IL" dirty="0"/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2291" y="1114116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עדכון הוצאה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268684" y="5379369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הוסף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סכום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קטגוריה</a:t>
              </a:r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533920"/>
            <a:chOff x="5064656" y="2269152"/>
            <a:chExt cx="2254898" cy="533920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תאריך</a:t>
              </a:r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533920"/>
            <a:chOff x="5064656" y="2269152"/>
            <a:chExt cx="2254898" cy="533920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תיאור</a:t>
              </a:r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657" y="1069017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הוספת הכנסה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268684" y="5379369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שמור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1,300</a:t>
              </a:r>
              <a:endParaRPr lang="he-IL" dirty="0"/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משכורת</a:t>
              </a:r>
              <a:endParaRPr lang="he-IL" dirty="0"/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728625"/>
            <a:chOff x="5064656" y="2269152"/>
            <a:chExt cx="2254898" cy="728625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20.01.2025</a:t>
              </a:r>
            </a:p>
            <a:p>
              <a:endParaRPr lang="he-IL" dirty="0"/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728625"/>
            <a:chOff x="5064656" y="2269152"/>
            <a:chExt cx="2254898" cy="728625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קצבה מהכולל</a:t>
              </a:r>
              <a:endParaRPr lang="he-IL" dirty="0">
                <a:effectLst/>
              </a:endParaRPr>
            </a:p>
            <a:p>
              <a:endParaRPr lang="he-IL" dirty="0"/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657" y="1069017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עדכון הכנסה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D493C5-8D49-2538-4B48-F82C04D9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5550"/>
            <a:ext cx="4256314" cy="5569144"/>
          </a:xfrm>
        </p:spPr>
        <p:txBody>
          <a:bodyPr/>
          <a:lstStyle/>
          <a:p>
            <a:r>
              <a:rPr lang="he-IL" dirty="0">
                <a:solidFill>
                  <a:srgbClr val="C00000"/>
                </a:solidFill>
                <a:latin typeface="Broadway" panose="04040905080B02020502" pitchFamily="82" charset="0"/>
              </a:rPr>
              <a:t>מסכי מנהל מערכת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6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EA7D3A-4D2D-C736-B030-2A881283A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טבלאות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BE73F2-E018-B24F-997E-695D8ED7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5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D5EB8-7873-AE10-A6F4-91B13B0A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66122"/>
            <a:ext cx="5122506" cy="4926564"/>
          </a:xfrm>
        </p:spPr>
        <p:txBody>
          <a:bodyPr/>
          <a:lstStyle/>
          <a:p>
            <a:r>
              <a:rPr lang="he-IL" dirty="0">
                <a:solidFill>
                  <a:srgbClr val="C00000"/>
                </a:solidFill>
                <a:latin typeface="Broadway" panose="04040905080B02020502" pitchFamily="82" charset="0"/>
              </a:rPr>
              <a:t>מסכי משתמש קצה: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65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9CB10EA-370F-91DB-4708-12119CE3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20207D7-EE51-FDD9-9C32-AF24A470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5"/>
          </a:xfrm>
          <a:prstGeom prst="rect">
            <a:avLst/>
          </a:prstGeom>
        </p:spPr>
      </p:pic>
      <p:sp>
        <p:nvSpPr>
          <p:cNvPr id="3" name="קוביה 2">
            <a:extLst>
              <a:ext uri="{FF2B5EF4-FFF2-40B4-BE49-F238E27FC236}">
                <a16:creationId xmlns:a16="http://schemas.microsoft.com/office/drawing/2014/main" id="{2C28D679-D04B-6447-D85B-A0BB466806DA}"/>
              </a:ext>
            </a:extLst>
          </p:cNvPr>
          <p:cNvSpPr/>
          <p:nvPr/>
        </p:nvSpPr>
        <p:spPr>
          <a:xfrm>
            <a:off x="1866122" y="4408519"/>
            <a:ext cx="2657981" cy="649513"/>
          </a:xfrm>
          <a:prstGeom prst="cube">
            <a:avLst>
              <a:gd name="adj" fmla="val 75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hlinkClick r:id="rId3" action="ppaction://hlinksldjump"/>
              </a:rPr>
              <a:t>היכנס</a:t>
            </a:r>
            <a:r>
              <a:rPr lang="he-IL" dirty="0">
                <a:solidFill>
                  <a:schemeClr val="tx1"/>
                </a:solidFill>
              </a:rPr>
              <a:t> / </a:t>
            </a:r>
            <a:r>
              <a:rPr lang="he-IL" dirty="0">
                <a:solidFill>
                  <a:schemeClr val="tx1"/>
                </a:solidFill>
                <a:hlinkClick r:id="rId4" action="ppaction://hlinksldjump"/>
              </a:rPr>
              <a:t>הירשם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F611A7F-7EF6-DDA8-3FA6-1D0A05D3F0CE}"/>
              </a:ext>
            </a:extLst>
          </p:cNvPr>
          <p:cNvSpPr txBox="1"/>
          <p:nvPr/>
        </p:nvSpPr>
        <p:spPr>
          <a:xfrm>
            <a:off x="69765" y="1446125"/>
            <a:ext cx="1164015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000" dirty="0">
                <a:solidFill>
                  <a:srgbClr val="C00000"/>
                </a:solidFill>
                <a:latin typeface="Broadway" panose="04040905080B02020502" pitchFamily="82" charset="0"/>
              </a:rPr>
              <a:t>Household  management</a:t>
            </a:r>
            <a:endParaRPr lang="he-IL" sz="60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238375" y="690285"/>
            <a:ext cx="6829425" cy="5558115"/>
          </a:xfrm>
          <a:prstGeom prst="roundRect">
            <a:avLst>
              <a:gd name="adj" fmla="val 34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7678" y="1501687"/>
            <a:ext cx="9638414" cy="685171"/>
          </a:xfrm>
        </p:spPr>
        <p:txBody>
          <a:bodyPr>
            <a:noAutofit/>
          </a:bodyPr>
          <a:lstStyle/>
          <a:p>
            <a:r>
              <a:rPr lang="he-IL" sz="4800" dirty="0">
                <a:latin typeface="Arial" panose="020B0604020202020204" pitchFamily="34" charset="0"/>
                <a:cs typeface="Arial" panose="020B0604020202020204" pitchFamily="34" charset="0"/>
              </a:rPr>
              <a:t>כניסה למערכת</a:t>
            </a:r>
          </a:p>
        </p:txBody>
      </p:sp>
      <p:sp>
        <p:nvSpPr>
          <p:cNvPr id="16" name="תרשים זרימה: מסיים 15"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4847019" y="4172077"/>
            <a:ext cx="2757042" cy="69046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  <a:hlinkClick r:id="rId2" action="ppaction://hlinksldjump"/>
              </a:rPr>
              <a:t>כניסה</a:t>
            </a:r>
            <a:endParaRPr lang="he-IL" dirty="0"/>
          </a:p>
        </p:txBody>
      </p:sp>
      <p:sp>
        <p:nvSpPr>
          <p:cNvPr id="20" name="קוביה 19">
            <a:hlinkClick r:id="rId3" action="ppaction://hlinksldjump"/>
            <a:extLst>
              <a:ext uri="{FF2B5EF4-FFF2-40B4-BE49-F238E27FC236}">
                <a16:creationId xmlns:a16="http://schemas.microsoft.com/office/drawing/2014/main" id="{B958B20F-066F-E05B-9D33-4E4FC8CF9FAA}"/>
              </a:ext>
            </a:extLst>
          </p:cNvPr>
          <p:cNvSpPr/>
          <p:nvPr/>
        </p:nvSpPr>
        <p:spPr>
          <a:xfrm>
            <a:off x="3764280" y="5421085"/>
            <a:ext cx="1274251" cy="583475"/>
          </a:xfrm>
          <a:prstGeom prst="cube">
            <a:avLst>
              <a:gd name="adj" fmla="val 75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hlinkClick r:id="rId3" action="ppaction://hlinksldjump"/>
              </a:rPr>
              <a:t>רישום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1" name="הסבר: חץ ימינה 20">
            <a:extLst>
              <a:ext uri="{FF2B5EF4-FFF2-40B4-BE49-F238E27FC236}">
                <a16:creationId xmlns:a16="http://schemas.microsoft.com/office/drawing/2014/main" id="{1D513BBB-97FC-ABD7-2823-53BAB9A492B9}"/>
              </a:ext>
            </a:extLst>
          </p:cNvPr>
          <p:cNvSpPr/>
          <p:nvPr/>
        </p:nvSpPr>
        <p:spPr>
          <a:xfrm rot="20920879">
            <a:off x="3074244" y="5665717"/>
            <a:ext cx="888566" cy="418873"/>
          </a:xfrm>
          <a:prstGeom prst="rightArrowCallout">
            <a:avLst>
              <a:gd name="adj1" fmla="val 27020"/>
              <a:gd name="adj2" fmla="val 23990"/>
              <a:gd name="adj3" fmla="val 17090"/>
              <a:gd name="adj4" fmla="val 493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אם לא רשום</a:t>
            </a:r>
          </a:p>
        </p:txBody>
      </p:sp>
      <p:sp>
        <p:nvSpPr>
          <p:cNvPr id="22" name="מסגרת 21">
            <a:extLst>
              <a:ext uri="{FF2B5EF4-FFF2-40B4-BE49-F238E27FC236}">
                <a16:creationId xmlns:a16="http://schemas.microsoft.com/office/drawing/2014/main" id="{249860E0-57C8-5FC9-ABF1-1A9638C8B461}"/>
              </a:ext>
            </a:extLst>
          </p:cNvPr>
          <p:cNvSpPr/>
          <p:nvPr/>
        </p:nvSpPr>
        <p:spPr>
          <a:xfrm>
            <a:off x="5110845" y="2252299"/>
            <a:ext cx="2254898" cy="5339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מסגרת 22">
            <a:extLst>
              <a:ext uri="{FF2B5EF4-FFF2-40B4-BE49-F238E27FC236}">
                <a16:creationId xmlns:a16="http://schemas.microsoft.com/office/drawing/2014/main" id="{C3EDC889-C782-B5AB-5042-B2E91211001C}"/>
              </a:ext>
            </a:extLst>
          </p:cNvPr>
          <p:cNvSpPr/>
          <p:nvPr/>
        </p:nvSpPr>
        <p:spPr>
          <a:xfrm>
            <a:off x="5098091" y="3159311"/>
            <a:ext cx="2254898" cy="5339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19A25A3-6344-55AF-614C-903C15C3F3D6}"/>
              </a:ext>
            </a:extLst>
          </p:cNvPr>
          <p:cNvSpPr txBox="1"/>
          <p:nvPr/>
        </p:nvSpPr>
        <p:spPr>
          <a:xfrm>
            <a:off x="5269466" y="2351446"/>
            <a:ext cx="1993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8A87282-1DAF-4D00-ABCB-E0422D2D68C3}"/>
              </a:ext>
            </a:extLst>
          </p:cNvPr>
          <p:cNvSpPr txBox="1"/>
          <p:nvPr/>
        </p:nvSpPr>
        <p:spPr>
          <a:xfrm>
            <a:off x="5107422" y="3246675"/>
            <a:ext cx="22116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סיסמא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B004F2D-5ECF-1A8A-D40E-D7B0EF8B8B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5353050" y="808902"/>
            <a:ext cx="1485900" cy="704212"/>
          </a:xfrm>
          <a:prstGeom prst="ellipse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0936E35-D607-5949-722D-7DF750F1A09B}"/>
              </a:ext>
            </a:extLst>
          </p:cNvPr>
          <p:cNvSpPr txBox="1"/>
          <p:nvPr/>
        </p:nvSpPr>
        <p:spPr>
          <a:xfrm>
            <a:off x="6762750" y="5356313"/>
            <a:ext cx="1714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שכחת סיסמתך?</a:t>
            </a:r>
          </a:p>
        </p:txBody>
      </p:sp>
    </p:spTree>
    <p:extLst>
      <p:ext uri="{BB962C8B-B14F-4D97-AF65-F5344CB8AC3E}">
        <p14:creationId xmlns:p14="http://schemas.microsoft.com/office/powerpoint/2010/main" val="97281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3569272" y="499097"/>
            <a:ext cx="5665315" cy="5214581"/>
          </a:xfrm>
          <a:prstGeom prst="roundRect">
            <a:avLst>
              <a:gd name="adj" fmla="val 79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681585" y="4793151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רישום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6832341" y="3010967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סיסמא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6832341" y="2264813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שם</a:t>
              </a:r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6804348" y="3792791"/>
            <a:ext cx="2254898" cy="533920"/>
            <a:chOff x="5064656" y="2269152"/>
            <a:chExt cx="2254898" cy="533920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כתובת</a:t>
              </a:r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AAEF2469-B54B-1DC3-DB39-8A1ABEB18F11}"/>
              </a:ext>
            </a:extLst>
          </p:cNvPr>
          <p:cNvGrpSpPr/>
          <p:nvPr/>
        </p:nvGrpSpPr>
        <p:grpSpPr>
          <a:xfrm>
            <a:off x="4363947" y="3024094"/>
            <a:ext cx="2254898" cy="533920"/>
            <a:chOff x="5064656" y="2269152"/>
            <a:chExt cx="2254898" cy="533920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ACBF0E82-DC5F-658C-044F-3DBF4DDB6B81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תאריך לידה</a:t>
              </a:r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89FF42B2-1E6B-B22F-1E77-294B56746568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9E9D179C-C7C4-9EC1-34F0-C33A567C418E}"/>
              </a:ext>
            </a:extLst>
          </p:cNvPr>
          <p:cNvGrpSpPr/>
          <p:nvPr/>
        </p:nvGrpSpPr>
        <p:grpSpPr>
          <a:xfrm>
            <a:off x="4317018" y="3786300"/>
            <a:ext cx="2254898" cy="533920"/>
            <a:chOff x="5064656" y="2269152"/>
            <a:chExt cx="2254898" cy="533920"/>
          </a:xfrm>
        </p:grpSpPr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2EDF0C45-14B9-498C-3C9A-367BEE6391B0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עיר</a:t>
              </a:r>
            </a:p>
          </p:txBody>
        </p:sp>
        <p:sp>
          <p:nvSpPr>
            <p:cNvPr id="19" name="מסגרת 18">
              <a:extLst>
                <a:ext uri="{FF2B5EF4-FFF2-40B4-BE49-F238E27FC236}">
                  <a16:creationId xmlns:a16="http://schemas.microsoft.com/office/drawing/2014/main" id="{356CF475-1FEE-B612-EF61-4D3E29EA3DA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E5BC41D-D9F1-29AC-587B-621E36DE6091}"/>
              </a:ext>
            </a:extLst>
          </p:cNvPr>
          <p:cNvGrpSpPr/>
          <p:nvPr/>
        </p:nvGrpSpPr>
        <p:grpSpPr>
          <a:xfrm>
            <a:off x="4341886" y="2269672"/>
            <a:ext cx="2254898" cy="533920"/>
            <a:chOff x="5064656" y="2269152"/>
            <a:chExt cx="2254898" cy="533920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22D4DDF3-177A-CABF-1757-D3F95572AD6F}"/>
                </a:ext>
              </a:extLst>
            </p:cNvPr>
            <p:cNvSpPr txBox="1"/>
            <p:nvPr/>
          </p:nvSpPr>
          <p:spPr>
            <a:xfrm>
              <a:off x="5131059" y="2380049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טלפון</a:t>
              </a:r>
            </a:p>
          </p:txBody>
        </p:sp>
        <p:sp>
          <p:nvSpPr>
            <p:cNvPr id="22" name="מסגרת 21">
              <a:extLst>
                <a:ext uri="{FF2B5EF4-FFF2-40B4-BE49-F238E27FC236}">
                  <a16:creationId xmlns:a16="http://schemas.microsoft.com/office/drawing/2014/main" id="{CB1248F0-1451-8F61-1E78-5B0824A646AC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0387" y="1053091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dirty="0"/>
              <a:t>טופס רישום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82A9DCA-7144-6838-5635-55D0958B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6324600" y="685805"/>
            <a:ext cx="1485900" cy="7042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385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937486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2" action="ppaction://hlinksldjump"/>
                </a:rPr>
                <a:t>גרפים</a:t>
              </a:r>
              <a:endParaRPr lang="he-IL" sz="24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ניהול הוצאות</a:t>
              </a:r>
              <a:endParaRPr lang="he-IL" sz="2400" dirty="0"/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26398" y="165090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graphicFrame>
        <p:nvGraphicFramePr>
          <p:cNvPr id="32" name="טבלה 32">
            <a:extLst>
              <a:ext uri="{FF2B5EF4-FFF2-40B4-BE49-F238E27FC236}">
                <a16:creationId xmlns:a16="http://schemas.microsoft.com/office/drawing/2014/main" id="{D316898A-CF45-9FDB-414F-4DBFED10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10650"/>
              </p:ext>
            </p:extLst>
          </p:nvPr>
        </p:nvGraphicFramePr>
        <p:xfrm>
          <a:off x="1315" y="2051563"/>
          <a:ext cx="11954355" cy="42976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390871">
                  <a:extLst>
                    <a:ext uri="{9D8B030D-6E8A-4147-A177-3AD203B41FA5}">
                      <a16:colId xmlns:a16="http://schemas.microsoft.com/office/drawing/2014/main" val="2244389775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315103761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948257694"/>
                    </a:ext>
                  </a:extLst>
                </a:gridCol>
                <a:gridCol w="3725541">
                  <a:extLst>
                    <a:ext uri="{9D8B030D-6E8A-4147-A177-3AD203B41FA5}">
                      <a16:colId xmlns:a16="http://schemas.microsoft.com/office/drawing/2014/main" val="1017366371"/>
                    </a:ext>
                  </a:extLst>
                </a:gridCol>
                <a:gridCol w="1056201">
                  <a:extLst>
                    <a:ext uri="{9D8B030D-6E8A-4147-A177-3AD203B41FA5}">
                      <a16:colId xmlns:a16="http://schemas.microsoft.com/office/drawing/2014/main" val="3963664428"/>
                    </a:ext>
                  </a:extLst>
                </a:gridCol>
              </a:tblGrid>
              <a:tr h="623848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תאריך ההכנסה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סכום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קטגוריה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תיאור ההכנסה</a:t>
                      </a:r>
                    </a:p>
                    <a:p>
                      <a:pPr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קובץ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90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01.01.2025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2,000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משכורת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משכורת בי"ס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563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10.01.2025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1,200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ביטוח לאומי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קצבת ילדים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45421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20.01.2025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1,300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משכורת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קצבה מהכולל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83864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49955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60309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8707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47377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26720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29858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82735"/>
                  </a:ext>
                </a:extLst>
              </a:tr>
            </a:tbl>
          </a:graphicData>
        </a:graphic>
      </p:graphicFrame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C4D45164-8DF9-7040-02A4-6B692269555B}"/>
              </a:ext>
            </a:extLst>
          </p:cNvPr>
          <p:cNvSpPr txBox="1"/>
          <p:nvPr/>
        </p:nvSpPr>
        <p:spPr>
          <a:xfrm>
            <a:off x="728401" y="6366344"/>
            <a:ext cx="484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❌</a:t>
            </a:r>
          </a:p>
        </p:txBody>
      </p:sp>
      <p:sp>
        <p:nvSpPr>
          <p:cNvPr id="35" name="מלבן 34">
            <a:hlinkClick r:id="rId5" action="ppaction://hlinksldjump"/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512000" y="6397655"/>
            <a:ext cx="1044588" cy="380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הוספת הכנסה</a:t>
            </a:r>
          </a:p>
        </p:txBody>
      </p: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70618F3F-1116-8DB5-FCFF-42DE0DAE2416}"/>
              </a:ext>
            </a:extLst>
          </p:cNvPr>
          <p:cNvGrpSpPr/>
          <p:nvPr/>
        </p:nvGrpSpPr>
        <p:grpSpPr>
          <a:xfrm>
            <a:off x="2855609" y="5411590"/>
            <a:ext cx="3706398" cy="1249402"/>
            <a:chOff x="4506686" y="2696547"/>
            <a:chExt cx="3914803" cy="2202024"/>
          </a:xfrm>
        </p:grpSpPr>
        <p:sp>
          <p:nvSpPr>
            <p:cNvPr id="36" name="תרשים זרימה: תהליך 35">
              <a:extLst>
                <a:ext uri="{FF2B5EF4-FFF2-40B4-BE49-F238E27FC236}">
                  <a16:creationId xmlns:a16="http://schemas.microsoft.com/office/drawing/2014/main" id="{1E03918A-7D93-180B-8183-8DE267823295}"/>
                </a:ext>
              </a:extLst>
            </p:cNvPr>
            <p:cNvSpPr/>
            <p:nvPr/>
          </p:nvSpPr>
          <p:spPr>
            <a:xfrm>
              <a:off x="4506686" y="2696547"/>
              <a:ext cx="3914803" cy="2202024"/>
            </a:xfrm>
            <a:prstGeom prst="flowChartProcess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למחוק את הכנסה?</a:t>
              </a:r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F206B189-7D55-4E4B-6864-544C3168D2EE}"/>
                </a:ext>
              </a:extLst>
            </p:cNvPr>
            <p:cNvSpPr/>
            <p:nvPr/>
          </p:nvSpPr>
          <p:spPr>
            <a:xfrm>
              <a:off x="4945224" y="4301412"/>
              <a:ext cx="1142790" cy="47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ysClr val="windowText" lastClr="000000"/>
                  </a:solidFill>
                </a:rPr>
                <a:t>אישור</a:t>
              </a:r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D60F05F3-C626-6BBE-41C1-44928FF2D5A5}"/>
                </a:ext>
              </a:extLst>
            </p:cNvPr>
            <p:cNvSpPr/>
            <p:nvPr/>
          </p:nvSpPr>
          <p:spPr>
            <a:xfrm>
              <a:off x="6915672" y="4208986"/>
              <a:ext cx="1142790" cy="47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ysClr val="windowText" lastClr="000000"/>
                  </a:solidFill>
                </a:rPr>
                <a:t>ביטול</a:t>
              </a:r>
            </a:p>
          </p:txBody>
        </p:sp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ACD93C28-C1EF-8C75-A5DF-25791A26412E}"/>
              </a:ext>
            </a:extLst>
          </p:cNvPr>
          <p:cNvSpPr txBox="1"/>
          <p:nvPr/>
        </p:nvSpPr>
        <p:spPr>
          <a:xfrm>
            <a:off x="243824" y="6360463"/>
            <a:ext cx="484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linkClick r:id="rId5" action="ppaction://hlinksldjump"/>
              </a:rPr>
              <a:t>✏️</a:t>
            </a:r>
            <a:endParaRPr lang="he-IL" dirty="0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93CC9A5E-D197-614B-9BC5-B3969CE02A9F}"/>
              </a:ext>
            </a:extLst>
          </p:cNvPr>
          <p:cNvGrpSpPr/>
          <p:nvPr/>
        </p:nvGrpSpPr>
        <p:grpSpPr>
          <a:xfrm>
            <a:off x="-1" y="938327"/>
            <a:ext cx="12192001" cy="1027522"/>
            <a:chOff x="-1" y="937486"/>
            <a:chExt cx="12192001" cy="1027522"/>
          </a:xfrm>
        </p:grpSpPr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5EBEF44D-4873-B77C-533E-4FB3381B0747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EAAEC32C-0970-DAB8-67ED-3AC28CD07EB0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689C2E4E-64B2-4330-C2C9-B45BB3D0D247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828ADBE-FCB8-A960-98E7-631A921EBDCB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023D1AE-58CB-4169-183B-C380FE69B8C6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815D4E23-27D6-ADD5-FB47-45E7826BB181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784A2E1A-C846-1D33-4AED-52B8280C9AC6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993A27C4-FC09-7CB5-4DA1-0FEF0B906C36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D13244A-638A-D3DC-CF29-54B7C4B907D1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2" action="ppaction://hlinksldjump"/>
                </a:rPr>
                <a:t>גרפים</a:t>
              </a:r>
              <a:endParaRPr lang="he-IL" sz="2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A4B458A-BAFF-87EC-B848-3153FC27BE34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ניהול הוצאות</a:t>
              </a:r>
              <a:endParaRPr lang="he-IL" sz="2400" dirty="0"/>
            </a:p>
          </p:txBody>
        </p:sp>
      </p:grp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903305-052B-29E9-CBBD-0F8D8E7858D5}"/>
              </a:ext>
            </a:extLst>
          </p:cNvPr>
          <p:cNvSpPr txBox="1"/>
          <p:nvPr/>
        </p:nvSpPr>
        <p:spPr>
          <a:xfrm>
            <a:off x="-142505" y="80198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63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937486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>
                  <a:hlinkClick r:id="rId2" action="ppaction://hlinksldjump"/>
                </a:rPr>
                <a:t>ניהול הכנסות</a:t>
              </a:r>
              <a:endParaRPr lang="he-IL" sz="2400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גרפים</a:t>
              </a:r>
              <a:endParaRPr lang="he-IL" sz="24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26398" y="165090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graphicFrame>
        <p:nvGraphicFramePr>
          <p:cNvPr id="32" name="טבלה 32">
            <a:extLst>
              <a:ext uri="{FF2B5EF4-FFF2-40B4-BE49-F238E27FC236}">
                <a16:creationId xmlns:a16="http://schemas.microsoft.com/office/drawing/2014/main" id="{D316898A-CF45-9FDB-414F-4DBFED10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9894"/>
              </p:ext>
            </p:extLst>
          </p:nvPr>
        </p:nvGraphicFramePr>
        <p:xfrm>
          <a:off x="128787" y="2051563"/>
          <a:ext cx="11954355" cy="42976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390871">
                  <a:extLst>
                    <a:ext uri="{9D8B030D-6E8A-4147-A177-3AD203B41FA5}">
                      <a16:colId xmlns:a16="http://schemas.microsoft.com/office/drawing/2014/main" val="2244389775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315103761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948257694"/>
                    </a:ext>
                  </a:extLst>
                </a:gridCol>
                <a:gridCol w="3725541">
                  <a:extLst>
                    <a:ext uri="{9D8B030D-6E8A-4147-A177-3AD203B41FA5}">
                      <a16:colId xmlns:a16="http://schemas.microsoft.com/office/drawing/2014/main" val="1017366371"/>
                    </a:ext>
                  </a:extLst>
                </a:gridCol>
                <a:gridCol w="1056201">
                  <a:extLst>
                    <a:ext uri="{9D8B030D-6E8A-4147-A177-3AD203B41FA5}">
                      <a16:colId xmlns:a16="http://schemas.microsoft.com/office/drawing/2014/main" val="3963664428"/>
                    </a:ext>
                  </a:extLst>
                </a:gridCol>
              </a:tblGrid>
              <a:tr h="623848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תאריך הוצאה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סכום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קטגוריה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תיאור ההוצאה</a:t>
                      </a:r>
                    </a:p>
                    <a:p>
                      <a:pPr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קובץ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90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2,000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מזון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קניה במעיין 2000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📄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563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1,200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ביגוד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אשת חיל- בגד לשרה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45421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1,300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תרומות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ישיבת המתמידים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83864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חינוך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בית ספר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49955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60309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8707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47377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26720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29858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82735"/>
                  </a:ext>
                </a:extLst>
              </a:tr>
            </a:tbl>
          </a:graphicData>
        </a:graphic>
      </p:graphicFrame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C4D45164-8DF9-7040-02A4-6B692269555B}"/>
              </a:ext>
            </a:extLst>
          </p:cNvPr>
          <p:cNvSpPr txBox="1"/>
          <p:nvPr/>
        </p:nvSpPr>
        <p:spPr>
          <a:xfrm>
            <a:off x="-2052735" y="6397656"/>
            <a:ext cx="32657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❌ ✏️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512000" y="6397655"/>
            <a:ext cx="10445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הוספת הוצאה</a:t>
            </a:r>
          </a:p>
        </p:txBody>
      </p:sp>
    </p:spTree>
    <p:extLst>
      <p:ext uri="{BB962C8B-B14F-4D97-AF65-F5344CB8AC3E}">
        <p14:creationId xmlns:p14="http://schemas.microsoft.com/office/powerpoint/2010/main" val="1924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937486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>
                  <a:hlinkClick r:id="rId2" action="ppaction://hlinksldjump"/>
                </a:rPr>
                <a:t>ניהול הכנסות</a:t>
              </a:r>
              <a:endParaRPr lang="he-IL" sz="2400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ניהול הוצאות</a:t>
              </a:r>
              <a:endParaRPr lang="he-IL" sz="2400" dirty="0"/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26398" y="165090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35" name="מלבן 34">
            <a:hlinkClick r:id="rId5" action="ppaction://hlinksldjump"/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28788" y="6397656"/>
            <a:ext cx="10445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עוגה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62711BD-9C43-C511-F036-63A9C5390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4854" y="2258562"/>
            <a:ext cx="7354111" cy="41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35" name="מלבן 34">
            <a:hlinkClick r:id="rId3" action="ppaction://hlinksldjump"/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67700" y="6349016"/>
            <a:ext cx="10445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גרף עמודות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D028C332-0145-8917-8E7C-46D0E3CC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02" y="2134916"/>
            <a:ext cx="4103179" cy="45950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075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454</Words>
  <Application>Microsoft Office PowerPoint</Application>
  <PresentationFormat>מסך רחב</PresentationFormat>
  <Paragraphs>212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Arial</vt:lpstr>
      <vt:lpstr>Broadway</vt:lpstr>
      <vt:lpstr>Calibri</vt:lpstr>
      <vt:lpstr>Calibri Light</vt:lpstr>
      <vt:lpstr>Times New Roman</vt:lpstr>
      <vt:lpstr>ערכת נושא Office</vt:lpstr>
      <vt:lpstr>Household  management</vt:lpstr>
      <vt:lpstr>מסכי משתמש קצה:</vt:lpstr>
      <vt:lpstr>מצגת של PowerPoint‏</vt:lpstr>
      <vt:lpstr>כניסה למערכת</vt:lpstr>
      <vt:lpstr>טופס רישום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הוספת הוצאה</vt:lpstr>
      <vt:lpstr>עדכון הוצאה</vt:lpstr>
      <vt:lpstr>הוספת הכנסה</vt:lpstr>
      <vt:lpstr>עדכון הכנסה</vt:lpstr>
      <vt:lpstr>מסכי מנהל מערכת</vt:lpstr>
      <vt:lpstr>טבלאות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מסכי פרקטיקום</dc:title>
  <dc:creator>user1</dc:creator>
  <cp:lastModifiedBy>user1</cp:lastModifiedBy>
  <cp:revision>26</cp:revision>
  <dcterms:created xsi:type="dcterms:W3CDTF">2025-03-02T19:10:05Z</dcterms:created>
  <dcterms:modified xsi:type="dcterms:W3CDTF">2025-04-24T08:47:48Z</dcterms:modified>
</cp:coreProperties>
</file>