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70" r:id="rId11"/>
    <p:sldId id="271" r:id="rId12"/>
    <p:sldId id="272" r:id="rId13"/>
    <p:sldId id="273" r:id="rId14"/>
    <p:sldId id="261" r:id="rId15"/>
    <p:sldId id="268" r:id="rId16"/>
    <p:sldId id="267" r:id="rId17"/>
    <p:sldId id="269" r:id="rId18"/>
    <p:sldId id="275" r:id="rId19"/>
    <p:sldId id="277" r:id="rId20"/>
    <p:sldId id="276" r:id="rId2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CC3AE4-B6A8-50E2-ED1A-8EB8FDD2A34F}" name="user1" initials="u" userId="user1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4472C4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סגנון ביניים 1 - הדגשה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סגנון ביניים 2 - הדגשה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סגנון בהיר 1 - הדגשה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סגנון בהיר 2 - הדגשה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1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35E2516B-3266-4A85-8D3E-1775D27CC7F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F6381F7-F5EC-4ABE-BB60-EA31D14AD96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4092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02D609-8BD5-C670-A0D3-B8404B65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62AA017-6E8D-BE1E-E058-61D59D05E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501967-9AD6-B643-3CA7-8FEE9B0CC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1690BC1-8195-F2A0-E11C-F4B0D5A0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1DF37A-213B-C4AE-69DD-CC3B97DD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49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ED26C5-85E1-4FF3-7267-189DA3DF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261DFF5-CDA5-4B3C-00EC-97A10AAC3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B738012-60B9-4CD3-FD65-32551B0F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CB77D6-E958-440F-E4E0-F2647D4A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F3207F8-635B-7796-6B3A-CB005C39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824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5BD0C110-77D6-1A4B-F1A9-F582A0A019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06969CD-38D5-647A-F6BC-EEBB810D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0AF5C7E-D1EA-9AB8-53C7-F3A44D19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2CAAFAE-F715-EC7F-79A1-823177A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439EE90-D42F-C2E0-78DC-C41038E2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264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EBD185-08D2-7824-2767-DE413818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68DC253-DA62-802B-994B-91964D166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458C72F-68BB-11EE-D69B-E1A11DB6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2F9757B-6DCC-2E20-2F26-1BF2AFFE0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AE36706-9E62-D086-6EB8-06B9962C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286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F6FD62-4104-E4FC-B889-CD894CB6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43A945-5979-4904-7183-7E32D3B63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9E00EB-E341-3801-EB9D-1C5105B97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B271B8A-049F-2C0A-F323-65772D70D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9CB9D0-955E-F9B9-4BCB-D6E85BFF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1313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F98920D-9069-B964-7CC6-362E2FE5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F02E681-722F-AC0C-E5D4-2E4951193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AB8B7254-BDE3-AAAC-2388-FB033DF2F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B4016D1-E029-0D17-679D-E5151AA4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FF839F3-CB7F-050C-872C-862A1B75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F1F7D2F-8B12-D6F0-8AA1-BF947BD7C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1052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0B44DCF-A3F8-CC0C-652B-BA90A101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F1C73352-9AFB-EF9E-783D-3506024E0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97728F4-5817-C3A8-D37A-B0F2439BB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442D212-F0EE-4F20-32DC-D937FB7D2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EA477455-95AA-EB1F-BC14-EE4610C1D1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D118464-8DBC-1E1A-0C1A-3FCC32E6C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0DA4728-441B-7BFB-1123-CA50D05D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46B33EB9-B71A-8041-CB64-A1D246D24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443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5DE954C-68A4-51E7-F4C3-50DFC6266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A36AE91D-FF1F-39DA-1494-CF3EA158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0CDBB1C-4ED0-3235-1C13-21A6F3051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FC12AB8-3D7B-FDAC-7E03-BA517956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519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27D235A-937A-6D2A-73B4-7B4C7A39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EEB96A1-01E2-6384-BE3D-CFCA631F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04BE956-FB0D-21B7-A487-C8F46E294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2094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9B405EF-D0B1-3E0F-AD2B-E7EB71C3F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17542F-5D37-B896-2B3C-AFB723BA7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BF0095E-230C-A216-D65F-282926DC5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B2E16E4-38D9-B932-5483-10E1F0EE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9A8B57C-F490-E558-0B59-11016251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4F5946A-68EB-27F4-E39F-477A1F3E7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730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B980CE-42AB-3042-89BC-1D8F8D1BD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96AD7BE5-F225-1992-5A7F-C6F3C2331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2D8C8B4-D53F-64B6-E311-9EEA712EC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176352F-7BF5-7670-E969-87D8B36B4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53AF359-4584-7680-BADB-F9A5E257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BEA3918-7BD4-499B-6FC0-9F3B5CB4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66783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D2D0B09-F3EE-53BC-BC05-C085DE03B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97BC1FB-5386-13EF-E73A-20F014E80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DDBB244-AAE1-ABF1-B055-EEDAF961B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F8E53-F551-4306-A8DA-3421021F0972}" type="datetimeFigureOut">
              <a:rPr lang="he-IL" smtClean="0"/>
              <a:t>כ"א/אדר/תשפ"ה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0039F6-8DE7-C89C-B527-C84D097D3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B57E6FD-318B-2EBC-CC1E-39118807D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1BD6-9EA0-4BFE-A9BA-EFFA86A523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4079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7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6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slide" Target="slide9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1A85067-CE49-8966-0904-95F50D19C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992" y="1041400"/>
            <a:ext cx="10308596" cy="2387600"/>
          </a:xfrm>
        </p:spPr>
        <p:txBody>
          <a:bodyPr/>
          <a:lstStyle/>
          <a:p>
            <a:pPr algn="l"/>
            <a:r>
              <a:rPr lang="en-US" sz="6000" dirty="0">
                <a:solidFill>
                  <a:srgbClr val="C00000"/>
                </a:solidFill>
                <a:latin typeface="Broadway" panose="04040905080B02020502" pitchFamily="82" charset="0"/>
              </a:rPr>
              <a:t>Household  management</a:t>
            </a:r>
            <a:endParaRPr lang="he-IL" sz="6000" dirty="0">
              <a:solidFill>
                <a:srgbClr val="C00000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0A84DF4F-8B5D-CD85-FC92-43CE2895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5507"/>
            <a:ext cx="9144000" cy="1655762"/>
          </a:xfrm>
        </p:spPr>
        <p:txBody>
          <a:bodyPr/>
          <a:lstStyle/>
          <a:p>
            <a:r>
              <a:rPr lang="en-US" dirty="0"/>
              <a:t>Screens</a:t>
            </a:r>
            <a:r>
              <a:rPr lang="he-IL" dirty="0"/>
              <a:t> </a:t>
            </a: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281127C-38ED-63A9-66A8-E05F2B0A5B54}"/>
              </a:ext>
            </a:extLst>
          </p:cNvPr>
          <p:cNvSpPr txBox="1"/>
          <p:nvPr/>
        </p:nvSpPr>
        <p:spPr>
          <a:xfrm>
            <a:off x="-1077686" y="3633501"/>
            <a:ext cx="3275045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																															</a:t>
            </a:r>
            <a:r>
              <a:rPr lang="en-US" dirty="0" err="1"/>
              <a:t>Bitya</a:t>
            </a:r>
            <a:r>
              <a:rPr lang="en-US" dirty="0"/>
              <a:t> </a:t>
            </a:r>
            <a:r>
              <a:rPr lang="en-US" dirty="0" err="1"/>
              <a:t>saller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88188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620E98E7-B4CE-1388-0E0D-C4C8394CB963}"/>
              </a:ext>
            </a:extLst>
          </p:cNvPr>
          <p:cNvSpPr/>
          <p:nvPr/>
        </p:nvSpPr>
        <p:spPr>
          <a:xfrm>
            <a:off x="6372808" y="2230016"/>
            <a:ext cx="4878939" cy="28186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D83EE313-F1BA-1DFC-240D-D0CF6BE4559E}"/>
              </a:ext>
            </a:extLst>
          </p:cNvPr>
          <p:cNvSpPr/>
          <p:nvPr/>
        </p:nvSpPr>
        <p:spPr>
          <a:xfrm>
            <a:off x="6372808" y="2239340"/>
            <a:ext cx="4878939" cy="550506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מול הכנסות לפי טווח תאריכים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18BE100-7A4D-877A-29FE-80AAEBB58C8B}"/>
              </a:ext>
            </a:extLst>
          </p:cNvPr>
          <p:cNvSpPr/>
          <p:nvPr/>
        </p:nvSpPr>
        <p:spPr>
          <a:xfrm>
            <a:off x="6375024" y="2793844"/>
            <a:ext cx="4878939" cy="55050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800" b="1" i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שנתי לפי קטגוריה</a:t>
            </a:r>
            <a:endParaRPr lang="he-IL" dirty="0">
              <a:solidFill>
                <a:srgbClr val="FF99FF"/>
              </a:solidFill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3817121-0211-5F29-6932-8B80FD9309BD}"/>
              </a:ext>
            </a:extLst>
          </p:cNvPr>
          <p:cNvSpPr/>
          <p:nvPr/>
        </p:nvSpPr>
        <p:spPr>
          <a:xfrm>
            <a:off x="6370591" y="3349306"/>
            <a:ext cx="4878939" cy="550506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הכנסות שנתי לפי קטגוריות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D535A0A1-1B33-269A-59AB-E4C2372288D5}"/>
              </a:ext>
            </a:extLst>
          </p:cNvPr>
          <p:cNvSpPr/>
          <p:nvPr/>
        </p:nvSpPr>
        <p:spPr>
          <a:xfrm>
            <a:off x="6375025" y="3909136"/>
            <a:ext cx="4878939" cy="550506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דוח הוצאות לפי סעיף 46</a:t>
            </a: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AE3A901B-0D99-0A49-93CA-DD7DF6A344F2}"/>
              </a:ext>
            </a:extLst>
          </p:cNvPr>
          <p:cNvSpPr/>
          <p:nvPr/>
        </p:nvSpPr>
        <p:spPr>
          <a:xfrm>
            <a:off x="6372808" y="4468596"/>
            <a:ext cx="4878939" cy="550506"/>
          </a:xfrm>
          <a:prstGeom prst="rect">
            <a:avLst/>
          </a:prstGeom>
          <a:solidFill>
            <a:srgbClr val="FF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מלבן 9">
            <a:extLst>
              <a:ext uri="{FF2B5EF4-FFF2-40B4-BE49-F238E27FC236}">
                <a16:creationId xmlns:a16="http://schemas.microsoft.com/office/drawing/2014/main" id="{68BD7A60-A969-5A7B-15E7-983056A4BBAA}"/>
              </a:ext>
            </a:extLst>
          </p:cNvPr>
          <p:cNvSpPr/>
          <p:nvPr/>
        </p:nvSpPr>
        <p:spPr>
          <a:xfrm>
            <a:off x="3101338" y="2835733"/>
            <a:ext cx="3024000" cy="606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r>
              <a:rPr lang="he-IL" dirty="0"/>
              <a:t>שנה:		</a:t>
            </a:r>
          </a:p>
        </p:txBody>
      </p:sp>
    </p:spTree>
    <p:extLst>
      <p:ext uri="{BB962C8B-B14F-4D97-AF65-F5344CB8AC3E}">
        <p14:creationId xmlns:p14="http://schemas.microsoft.com/office/powerpoint/2010/main" val="476220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45B8A44-FD95-38EA-592D-E977A26FC578}"/>
              </a:ext>
            </a:extLst>
          </p:cNvPr>
          <p:cNvSpPr txBox="1"/>
          <p:nvPr/>
        </p:nvSpPr>
        <p:spPr>
          <a:xfrm>
            <a:off x="2845837" y="2677886"/>
            <a:ext cx="840591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מול הכנסות לתאריכים 01.01.2025 - 01.04.2025</a:t>
            </a:r>
          </a:p>
          <a:p>
            <a:pPr algn="ctr"/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F8AABA0-D2E9-2B75-AA7C-525376067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977461"/>
              </p:ext>
            </p:extLst>
          </p:nvPr>
        </p:nvGraphicFramePr>
        <p:xfrm>
          <a:off x="4339458" y="3071221"/>
          <a:ext cx="5418668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52682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85372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899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787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הכנסות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הוצאות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5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4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סה"כ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8,200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3,500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4,700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98676"/>
                  </a:ext>
                </a:extLst>
              </a:tr>
            </a:tbl>
          </a:graphicData>
        </a:graphic>
      </p:graphicFrame>
      <p:sp>
        <p:nvSpPr>
          <p:cNvPr id="13" name="מלבן 12">
            <a:hlinkClick r:id="rId3" action="ppaction://hlinksldjump"/>
            <a:extLst>
              <a:ext uri="{FF2B5EF4-FFF2-40B4-BE49-F238E27FC236}">
                <a16:creationId xmlns:a16="http://schemas.microsoft.com/office/drawing/2014/main" id="{1029BD9F-5CEF-F8E6-7270-CB2BDB232D6D}"/>
              </a:ext>
            </a:extLst>
          </p:cNvPr>
          <p:cNvSpPr/>
          <p:nvPr/>
        </p:nvSpPr>
        <p:spPr>
          <a:xfrm>
            <a:off x="195000" y="6349016"/>
            <a:ext cx="9899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להורדת הדוח</a:t>
            </a:r>
          </a:p>
        </p:txBody>
      </p:sp>
    </p:spTree>
    <p:extLst>
      <p:ext uri="{BB962C8B-B14F-4D97-AF65-F5344CB8AC3E}">
        <p14:creationId xmlns:p14="http://schemas.microsoft.com/office/powerpoint/2010/main" val="246406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45B8A44-FD95-38EA-592D-E977A26FC578}"/>
              </a:ext>
            </a:extLst>
          </p:cNvPr>
          <p:cNvSpPr txBox="1"/>
          <p:nvPr/>
        </p:nvSpPr>
        <p:spPr>
          <a:xfrm>
            <a:off x="2845837" y="2677886"/>
            <a:ext cx="840591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מול הכנסות לתאריכים 01.01.2025 - 01.04.2025</a:t>
            </a:r>
          </a:p>
          <a:p>
            <a:pPr algn="ctr"/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F8AABA0-D2E9-2B75-AA7C-525376067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07513"/>
              </p:ext>
            </p:extLst>
          </p:nvPr>
        </p:nvGraphicFramePr>
        <p:xfrm>
          <a:off x="4339458" y="3071221"/>
          <a:ext cx="5418668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52682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85372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89915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47870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הכנסות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הוצאות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5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4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סה"כ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4,100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4,700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rgbClr val="FF0000"/>
                          </a:solidFill>
                        </a:rPr>
                        <a:t>-</a:t>
                      </a:r>
                      <a:r>
                        <a:rPr lang="he-IL" b="1" dirty="0">
                          <a:solidFill>
                            <a:srgbClr val="FF0000"/>
                          </a:solidFill>
                        </a:rPr>
                        <a:t>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98676"/>
                  </a:ext>
                </a:extLst>
              </a:tr>
            </a:tbl>
          </a:graphicData>
        </a:graphic>
      </p:graphicFrame>
      <p:sp>
        <p:nvSpPr>
          <p:cNvPr id="4" name="מלבן 3">
            <a:hlinkClick r:id="rId3" action="ppaction://hlinksldjump"/>
            <a:extLst>
              <a:ext uri="{FF2B5EF4-FFF2-40B4-BE49-F238E27FC236}">
                <a16:creationId xmlns:a16="http://schemas.microsoft.com/office/drawing/2014/main" id="{1AF70077-C7C0-43E0-00B9-78D405256DC9}"/>
              </a:ext>
            </a:extLst>
          </p:cNvPr>
          <p:cNvSpPr/>
          <p:nvPr/>
        </p:nvSpPr>
        <p:spPr>
          <a:xfrm>
            <a:off x="195000" y="6349016"/>
            <a:ext cx="9899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להורדת הדוח</a:t>
            </a:r>
          </a:p>
        </p:txBody>
      </p:sp>
    </p:spTree>
    <p:extLst>
      <p:ext uri="{BB962C8B-B14F-4D97-AF65-F5344CB8AC3E}">
        <p14:creationId xmlns:p14="http://schemas.microsoft.com/office/powerpoint/2010/main" val="4138695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345B8A44-FD95-38EA-592D-E977A26FC578}"/>
              </a:ext>
            </a:extLst>
          </p:cNvPr>
          <p:cNvSpPr txBox="1"/>
          <p:nvPr/>
        </p:nvSpPr>
        <p:spPr>
          <a:xfrm>
            <a:off x="2845837" y="2677886"/>
            <a:ext cx="840591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800" b="1" i="1" dirty="0">
                <a:solidFill>
                  <a:srgbClr val="2F549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e-IL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דוח הוצאות שנתי לפי קטגוריה לשנת 2025</a:t>
            </a:r>
          </a:p>
          <a:p>
            <a:pPr algn="ctr"/>
            <a:endParaRPr lang="he-IL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graphicFrame>
        <p:nvGraphicFramePr>
          <p:cNvPr id="10" name="טבלה 10">
            <a:extLst>
              <a:ext uri="{FF2B5EF4-FFF2-40B4-BE49-F238E27FC236}">
                <a16:creationId xmlns:a16="http://schemas.microsoft.com/office/drawing/2014/main" id="{DF8AABA0-D2E9-2B75-AA7C-525376067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044963"/>
              </p:ext>
            </p:extLst>
          </p:nvPr>
        </p:nvGraphicFramePr>
        <p:xfrm>
          <a:off x="4854371" y="3071221"/>
          <a:ext cx="4064001" cy="1854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5268238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985372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3899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קטגוריה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הוצאות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5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חינוך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2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תרומות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3200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450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ביגוד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4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סה"כ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b="1" dirty="0"/>
                        <a:t>4,700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298676"/>
                  </a:ext>
                </a:extLst>
              </a:tr>
            </a:tbl>
          </a:graphicData>
        </a:graphic>
      </p:graphicFrame>
      <p:sp>
        <p:nvSpPr>
          <p:cNvPr id="4" name="מלבן 3">
            <a:hlinkClick r:id="rId3" action="ppaction://hlinksldjump"/>
            <a:extLst>
              <a:ext uri="{FF2B5EF4-FFF2-40B4-BE49-F238E27FC236}">
                <a16:creationId xmlns:a16="http://schemas.microsoft.com/office/drawing/2014/main" id="{1AF70077-C7C0-43E0-00B9-78D405256DC9}"/>
              </a:ext>
            </a:extLst>
          </p:cNvPr>
          <p:cNvSpPr/>
          <p:nvPr/>
        </p:nvSpPr>
        <p:spPr>
          <a:xfrm>
            <a:off x="195000" y="6349016"/>
            <a:ext cx="9899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להורדת הדוח</a:t>
            </a:r>
          </a:p>
        </p:txBody>
      </p:sp>
    </p:spTree>
    <p:extLst>
      <p:ext uri="{BB962C8B-B14F-4D97-AF65-F5344CB8AC3E}">
        <p14:creationId xmlns:p14="http://schemas.microsoft.com/office/powerpoint/2010/main" val="4202000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549153" y="1061626"/>
            <a:ext cx="7432704" cy="5143674"/>
          </a:xfrm>
          <a:prstGeom prst="roundRect">
            <a:avLst>
              <a:gd name="adj" fmla="val 14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hlinkClick r:id="rId2" action="ppaction://hlinksldjump"/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268684" y="5379369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הוסף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5088293" y="2895080"/>
            <a:ext cx="2254898" cy="533920"/>
            <a:chOff x="5098091" y="3159311"/>
            <a:chExt cx="2254898" cy="533920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סכום</a:t>
              </a:r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5088293" y="2221047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קטגוריה</a:t>
              </a:r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5088293" y="3551169"/>
            <a:ext cx="2254898" cy="533920"/>
            <a:chOff x="5064656" y="2269152"/>
            <a:chExt cx="2254898" cy="533920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תאריך</a:t>
              </a:r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9F056A0-AC06-798F-55A9-BAEDE4001F62}"/>
              </a:ext>
            </a:extLst>
          </p:cNvPr>
          <p:cNvGrpSpPr/>
          <p:nvPr/>
        </p:nvGrpSpPr>
        <p:grpSpPr>
          <a:xfrm>
            <a:off x="5088293" y="4258964"/>
            <a:ext cx="2254898" cy="533920"/>
            <a:chOff x="5064656" y="2269152"/>
            <a:chExt cx="2254898" cy="533920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D17D20B5-168D-2F6A-DE43-123CA12FCF94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תיאור</a:t>
              </a:r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B04022A0-7C9B-633D-4DE2-CF4FBEF649C4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2291" y="1114116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dirty="0"/>
              <a:t>הוספת הוצאה</a:t>
            </a:r>
          </a:p>
        </p:txBody>
      </p:sp>
      <p:sp>
        <p:nvSpPr>
          <p:cNvPr id="17" name="תרשים זרימה: חילוץ 16">
            <a:extLst>
              <a:ext uri="{FF2B5EF4-FFF2-40B4-BE49-F238E27FC236}">
                <a16:creationId xmlns:a16="http://schemas.microsoft.com/office/drawing/2014/main" id="{51D9A19F-94A2-F0AF-CA2B-E4A3AE073B8F}"/>
              </a:ext>
            </a:extLst>
          </p:cNvPr>
          <p:cNvSpPr/>
          <p:nvPr/>
        </p:nvSpPr>
        <p:spPr>
          <a:xfrm rot="10800000">
            <a:off x="5218921" y="2439679"/>
            <a:ext cx="109324" cy="7852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0F2C491-42F9-20B6-87E2-373447C46551}"/>
              </a:ext>
            </a:extLst>
          </p:cNvPr>
          <p:cNvSpPr/>
          <p:nvPr/>
        </p:nvSpPr>
        <p:spPr>
          <a:xfrm>
            <a:off x="5209124" y="4883081"/>
            <a:ext cx="2102496" cy="2912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הוספת קובץ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0C5C946-0380-23D3-626D-AF9A3237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5" y="4934918"/>
            <a:ext cx="219888" cy="2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3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549153" y="1061626"/>
            <a:ext cx="7432704" cy="5143674"/>
          </a:xfrm>
          <a:prstGeom prst="roundRect">
            <a:avLst>
              <a:gd name="adj" fmla="val 14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hlinkClick r:id="rId2" action="ppaction://hlinksldjump"/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323112" y="5476613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שמור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5088293" y="2895080"/>
            <a:ext cx="2254898" cy="733695"/>
            <a:chOff x="5098091" y="3159311"/>
            <a:chExt cx="2254898" cy="733695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1,300</a:t>
              </a:r>
            </a:p>
            <a:p>
              <a:endParaRPr lang="he-IL" dirty="0"/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5088293" y="2221047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תרומות</a:t>
              </a:r>
              <a:endParaRPr lang="he-IL" dirty="0"/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5088293" y="3551169"/>
            <a:ext cx="2254898" cy="728625"/>
            <a:chOff x="5064656" y="2269152"/>
            <a:chExt cx="2254898" cy="728625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20.01.2025</a:t>
              </a:r>
            </a:p>
            <a:p>
              <a:endParaRPr lang="he-IL" dirty="0"/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9F056A0-AC06-798F-55A9-BAEDE4001F62}"/>
              </a:ext>
            </a:extLst>
          </p:cNvPr>
          <p:cNvGrpSpPr/>
          <p:nvPr/>
        </p:nvGrpSpPr>
        <p:grpSpPr>
          <a:xfrm>
            <a:off x="5088293" y="4258964"/>
            <a:ext cx="2254898" cy="728625"/>
            <a:chOff x="5064656" y="2269152"/>
            <a:chExt cx="2254898" cy="728625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D17D20B5-168D-2F6A-DE43-123CA12FCF94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ישיבת המתמידים</a:t>
              </a:r>
              <a:endParaRPr lang="he-IL" dirty="0">
                <a:effectLst/>
              </a:endParaRPr>
            </a:p>
            <a:p>
              <a:endParaRPr lang="he-IL" dirty="0"/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B04022A0-7C9B-633D-4DE2-CF4FBEF649C4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42291" y="1114116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dirty="0"/>
              <a:t>עדכון הוצאה</a:t>
            </a:r>
          </a:p>
        </p:txBody>
      </p:sp>
      <p:sp>
        <p:nvSpPr>
          <p:cNvPr id="17" name="תרשים זרימה: חילוץ 16">
            <a:extLst>
              <a:ext uri="{FF2B5EF4-FFF2-40B4-BE49-F238E27FC236}">
                <a16:creationId xmlns:a16="http://schemas.microsoft.com/office/drawing/2014/main" id="{51D9A19F-94A2-F0AF-CA2B-E4A3AE073B8F}"/>
              </a:ext>
            </a:extLst>
          </p:cNvPr>
          <p:cNvSpPr/>
          <p:nvPr/>
        </p:nvSpPr>
        <p:spPr>
          <a:xfrm rot="10800000">
            <a:off x="5218921" y="2439679"/>
            <a:ext cx="109324" cy="7852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0F2C491-42F9-20B6-87E2-373447C46551}"/>
              </a:ext>
            </a:extLst>
          </p:cNvPr>
          <p:cNvSpPr/>
          <p:nvPr/>
        </p:nvSpPr>
        <p:spPr>
          <a:xfrm>
            <a:off x="5209124" y="4883081"/>
            <a:ext cx="2102496" cy="2912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הוספת קובץ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0C5C946-0380-23D3-626D-AF9A3237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5" y="4934918"/>
            <a:ext cx="219888" cy="2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004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549153" y="1061626"/>
            <a:ext cx="7432704" cy="5143674"/>
          </a:xfrm>
          <a:prstGeom prst="roundRect">
            <a:avLst>
              <a:gd name="adj" fmla="val 14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hlinkClick r:id="rId2" action="ppaction://hlinksldjump"/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268684" y="5379369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הוסף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5088293" y="2895080"/>
            <a:ext cx="2254898" cy="533920"/>
            <a:chOff x="5098091" y="3159311"/>
            <a:chExt cx="2254898" cy="533920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סכום</a:t>
              </a:r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5088293" y="2221047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קטגוריה</a:t>
              </a:r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5088293" y="3551169"/>
            <a:ext cx="2254898" cy="533920"/>
            <a:chOff x="5064656" y="2269152"/>
            <a:chExt cx="2254898" cy="533920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תאריך</a:t>
              </a:r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9F056A0-AC06-798F-55A9-BAEDE4001F62}"/>
              </a:ext>
            </a:extLst>
          </p:cNvPr>
          <p:cNvGrpSpPr/>
          <p:nvPr/>
        </p:nvGrpSpPr>
        <p:grpSpPr>
          <a:xfrm>
            <a:off x="5088293" y="4258964"/>
            <a:ext cx="2254898" cy="533920"/>
            <a:chOff x="5064656" y="2269152"/>
            <a:chExt cx="2254898" cy="533920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D17D20B5-168D-2F6A-DE43-123CA12FCF94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תיאור</a:t>
              </a:r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B04022A0-7C9B-633D-4DE2-CF4FBEF649C4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657" y="1069017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dirty="0"/>
              <a:t>הוספת הכנסה</a:t>
            </a:r>
          </a:p>
        </p:txBody>
      </p:sp>
      <p:sp>
        <p:nvSpPr>
          <p:cNvPr id="17" name="תרשים זרימה: חילוץ 16">
            <a:extLst>
              <a:ext uri="{FF2B5EF4-FFF2-40B4-BE49-F238E27FC236}">
                <a16:creationId xmlns:a16="http://schemas.microsoft.com/office/drawing/2014/main" id="{51D9A19F-94A2-F0AF-CA2B-E4A3AE073B8F}"/>
              </a:ext>
            </a:extLst>
          </p:cNvPr>
          <p:cNvSpPr/>
          <p:nvPr/>
        </p:nvSpPr>
        <p:spPr>
          <a:xfrm rot="10800000">
            <a:off x="5218921" y="2439679"/>
            <a:ext cx="109324" cy="7852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0F2C491-42F9-20B6-87E2-373447C46551}"/>
              </a:ext>
            </a:extLst>
          </p:cNvPr>
          <p:cNvSpPr/>
          <p:nvPr/>
        </p:nvSpPr>
        <p:spPr>
          <a:xfrm>
            <a:off x="5209124" y="4883081"/>
            <a:ext cx="2102496" cy="2912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הוספת קובץ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0C5C946-0380-23D3-626D-AF9A3237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5" y="4934918"/>
            <a:ext cx="219888" cy="2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857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549153" y="1061626"/>
            <a:ext cx="7432704" cy="5143674"/>
          </a:xfrm>
          <a:prstGeom prst="roundRect">
            <a:avLst>
              <a:gd name="adj" fmla="val 1435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hlinkClick r:id="rId2" action="ppaction://hlinksldjump"/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268684" y="5379369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שמור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5088293" y="2895080"/>
            <a:ext cx="2254898" cy="533920"/>
            <a:chOff x="5098091" y="3159311"/>
            <a:chExt cx="2254898" cy="533920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1,300</a:t>
              </a:r>
              <a:endParaRPr lang="he-IL" dirty="0"/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5088293" y="2221047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משכורת</a:t>
              </a:r>
              <a:endParaRPr lang="he-IL" dirty="0"/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5088293" y="3551169"/>
            <a:ext cx="2254898" cy="728625"/>
            <a:chOff x="5064656" y="2269152"/>
            <a:chExt cx="2254898" cy="728625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20.01.2025</a:t>
              </a:r>
            </a:p>
            <a:p>
              <a:endParaRPr lang="he-IL" dirty="0"/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C9F056A0-AC06-798F-55A9-BAEDE4001F62}"/>
              </a:ext>
            </a:extLst>
          </p:cNvPr>
          <p:cNvGrpSpPr/>
          <p:nvPr/>
        </p:nvGrpSpPr>
        <p:grpSpPr>
          <a:xfrm>
            <a:off x="5088293" y="4258964"/>
            <a:ext cx="2254898" cy="728625"/>
            <a:chOff x="5064656" y="2269152"/>
            <a:chExt cx="2254898" cy="728625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D17D20B5-168D-2F6A-DE43-123CA12FCF94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646331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1800" kern="12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+mn-ea"/>
                  <a:cs typeface="Arial" panose="020B0604020202020204" pitchFamily="34" charset="0"/>
                </a:rPr>
                <a:t>קצבה מהכולל</a:t>
              </a:r>
              <a:endParaRPr lang="he-IL" dirty="0">
                <a:effectLst/>
              </a:endParaRPr>
            </a:p>
            <a:p>
              <a:endParaRPr lang="he-IL" dirty="0"/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B04022A0-7C9B-633D-4DE2-CF4FBEF649C4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7657" y="1069017"/>
            <a:ext cx="10515600" cy="1325563"/>
          </a:xfrm>
        </p:spPr>
        <p:txBody>
          <a:bodyPr>
            <a:normAutofit/>
          </a:bodyPr>
          <a:lstStyle/>
          <a:p>
            <a:r>
              <a:rPr lang="he-IL" sz="4000" dirty="0"/>
              <a:t>עדכון הכנסה</a:t>
            </a:r>
          </a:p>
        </p:txBody>
      </p:sp>
      <p:sp>
        <p:nvSpPr>
          <p:cNvPr id="17" name="תרשים זרימה: חילוץ 16">
            <a:extLst>
              <a:ext uri="{FF2B5EF4-FFF2-40B4-BE49-F238E27FC236}">
                <a16:creationId xmlns:a16="http://schemas.microsoft.com/office/drawing/2014/main" id="{51D9A19F-94A2-F0AF-CA2B-E4A3AE073B8F}"/>
              </a:ext>
            </a:extLst>
          </p:cNvPr>
          <p:cNvSpPr/>
          <p:nvPr/>
        </p:nvSpPr>
        <p:spPr>
          <a:xfrm rot="10800000">
            <a:off x="5218921" y="2439679"/>
            <a:ext cx="109324" cy="78521"/>
          </a:xfrm>
          <a:prstGeom prst="flowChartExtra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: פינות מעוגלות 18">
            <a:extLst>
              <a:ext uri="{FF2B5EF4-FFF2-40B4-BE49-F238E27FC236}">
                <a16:creationId xmlns:a16="http://schemas.microsoft.com/office/drawing/2014/main" id="{90F2C491-42F9-20B6-87E2-373447C46551}"/>
              </a:ext>
            </a:extLst>
          </p:cNvPr>
          <p:cNvSpPr/>
          <p:nvPr/>
        </p:nvSpPr>
        <p:spPr>
          <a:xfrm>
            <a:off x="5209124" y="4883081"/>
            <a:ext cx="2102496" cy="2912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</a:rPr>
              <a:t>הוספת קובץ</a:t>
            </a:r>
          </a:p>
        </p:txBody>
      </p:sp>
      <p:pic>
        <p:nvPicPr>
          <p:cNvPr id="21" name="תמונה 20">
            <a:extLst>
              <a:ext uri="{FF2B5EF4-FFF2-40B4-BE49-F238E27FC236}">
                <a16:creationId xmlns:a16="http://schemas.microsoft.com/office/drawing/2014/main" id="{D0C5C946-0380-23D3-626D-AF9A32378B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245" y="4934918"/>
            <a:ext cx="219888" cy="21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7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D493C5-8D49-2538-4B48-F82C04D9F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5550"/>
            <a:ext cx="4256314" cy="5569144"/>
          </a:xfrm>
        </p:spPr>
        <p:txBody>
          <a:bodyPr/>
          <a:lstStyle/>
          <a:p>
            <a:r>
              <a:rPr lang="he-IL" dirty="0">
                <a:solidFill>
                  <a:srgbClr val="C00000"/>
                </a:solidFill>
                <a:latin typeface="Broadway" panose="04040905080B02020502" pitchFamily="82" charset="0"/>
              </a:rPr>
              <a:t>מסכי מנהל מערכת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0607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EA7D3A-4D2D-C736-B030-2A881283A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טבלאות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8BE73F2-E018-B24F-997E-695D8ED78D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7551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37D5EB8-7873-AE10-A6F4-91B13B0AB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66122"/>
            <a:ext cx="5122506" cy="4926564"/>
          </a:xfrm>
        </p:spPr>
        <p:txBody>
          <a:bodyPr/>
          <a:lstStyle/>
          <a:p>
            <a:r>
              <a:rPr lang="he-IL" dirty="0">
                <a:solidFill>
                  <a:srgbClr val="C00000"/>
                </a:solidFill>
                <a:latin typeface="Broadway" panose="04040905080B02020502" pitchFamily="82" charset="0"/>
              </a:rPr>
              <a:t>מסכי משתמש קצה: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61656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F9CB10EA-370F-91DB-4708-12119CE38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5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>
            <a:extLst>
              <a:ext uri="{FF2B5EF4-FFF2-40B4-BE49-F238E27FC236}">
                <a16:creationId xmlns:a16="http://schemas.microsoft.com/office/drawing/2014/main" id="{B20207D7-EE51-FDD9-9C32-AF24A470E9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"/>
            <a:ext cx="12192000" cy="6857665"/>
          </a:xfrm>
          <a:prstGeom prst="rect">
            <a:avLst/>
          </a:prstGeom>
        </p:spPr>
      </p:pic>
      <p:sp>
        <p:nvSpPr>
          <p:cNvPr id="3" name="קוביה 2">
            <a:extLst>
              <a:ext uri="{FF2B5EF4-FFF2-40B4-BE49-F238E27FC236}">
                <a16:creationId xmlns:a16="http://schemas.microsoft.com/office/drawing/2014/main" id="{2C28D679-D04B-6447-D85B-A0BB466806DA}"/>
              </a:ext>
            </a:extLst>
          </p:cNvPr>
          <p:cNvSpPr/>
          <p:nvPr/>
        </p:nvSpPr>
        <p:spPr>
          <a:xfrm>
            <a:off x="1866122" y="4408519"/>
            <a:ext cx="2657981" cy="649513"/>
          </a:xfrm>
          <a:prstGeom prst="cube">
            <a:avLst>
              <a:gd name="adj" fmla="val 75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hlinkClick r:id="rId3" action="ppaction://hlinksldjump"/>
              </a:rPr>
              <a:t>היכנס</a:t>
            </a:r>
            <a:r>
              <a:rPr lang="he-IL" dirty="0">
                <a:solidFill>
                  <a:schemeClr val="tx1"/>
                </a:solidFill>
              </a:rPr>
              <a:t> / </a:t>
            </a:r>
            <a:r>
              <a:rPr lang="he-IL" dirty="0">
                <a:solidFill>
                  <a:schemeClr val="tx1"/>
                </a:solidFill>
                <a:hlinkClick r:id="rId4" action="ppaction://hlinksldjump"/>
              </a:rPr>
              <a:t>הירשם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2F611A7F-7EF6-DDA8-3FA6-1D0A05D3F0CE}"/>
              </a:ext>
            </a:extLst>
          </p:cNvPr>
          <p:cNvSpPr txBox="1"/>
          <p:nvPr/>
        </p:nvSpPr>
        <p:spPr>
          <a:xfrm>
            <a:off x="69765" y="1446125"/>
            <a:ext cx="1164015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6000" dirty="0">
                <a:solidFill>
                  <a:srgbClr val="C00000"/>
                </a:solidFill>
                <a:latin typeface="Broadway" panose="04040905080B02020502" pitchFamily="82" charset="0"/>
              </a:rPr>
              <a:t>Household  management</a:t>
            </a:r>
            <a:endParaRPr lang="he-IL" sz="6000" dirty="0">
              <a:solidFill>
                <a:srgbClr val="C00000"/>
              </a:solidFill>
              <a:latin typeface="Broadway" panose="04040905080B020205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96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2238375" y="690285"/>
            <a:ext cx="6829425" cy="5558115"/>
          </a:xfrm>
          <a:prstGeom prst="roundRect">
            <a:avLst>
              <a:gd name="adj" fmla="val 34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7678" y="1501687"/>
            <a:ext cx="9638414" cy="685171"/>
          </a:xfrm>
        </p:spPr>
        <p:txBody>
          <a:bodyPr>
            <a:noAutofit/>
          </a:bodyPr>
          <a:lstStyle/>
          <a:p>
            <a:r>
              <a:rPr lang="he-IL" sz="4800" dirty="0">
                <a:latin typeface="Arial" panose="020B0604020202020204" pitchFamily="34" charset="0"/>
                <a:cs typeface="Arial" panose="020B0604020202020204" pitchFamily="34" charset="0"/>
              </a:rPr>
              <a:t>כניסה למערכת</a:t>
            </a:r>
          </a:p>
        </p:txBody>
      </p:sp>
      <p:sp>
        <p:nvSpPr>
          <p:cNvPr id="16" name="תרשים זרימה: מסיים 15"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4847019" y="4172077"/>
            <a:ext cx="2757042" cy="690465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  <a:hlinkClick r:id="rId2" action="ppaction://hlinksldjump"/>
              </a:rPr>
              <a:t>כניסה</a:t>
            </a:r>
            <a:endParaRPr lang="he-IL" dirty="0"/>
          </a:p>
        </p:txBody>
      </p:sp>
      <p:sp>
        <p:nvSpPr>
          <p:cNvPr id="20" name="קוביה 19">
            <a:hlinkClick r:id="rId3" action="ppaction://hlinksldjump"/>
            <a:extLst>
              <a:ext uri="{FF2B5EF4-FFF2-40B4-BE49-F238E27FC236}">
                <a16:creationId xmlns:a16="http://schemas.microsoft.com/office/drawing/2014/main" id="{B958B20F-066F-E05B-9D33-4E4FC8CF9FAA}"/>
              </a:ext>
            </a:extLst>
          </p:cNvPr>
          <p:cNvSpPr/>
          <p:nvPr/>
        </p:nvSpPr>
        <p:spPr>
          <a:xfrm>
            <a:off x="3764280" y="5421085"/>
            <a:ext cx="1274251" cy="583475"/>
          </a:xfrm>
          <a:prstGeom prst="cube">
            <a:avLst>
              <a:gd name="adj" fmla="val 75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>
                <a:solidFill>
                  <a:schemeClr val="tx1"/>
                </a:solidFill>
                <a:hlinkClick r:id="rId3" action="ppaction://hlinksldjump"/>
              </a:rPr>
              <a:t>רישום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21" name="הסבר: חץ ימינה 20">
            <a:extLst>
              <a:ext uri="{FF2B5EF4-FFF2-40B4-BE49-F238E27FC236}">
                <a16:creationId xmlns:a16="http://schemas.microsoft.com/office/drawing/2014/main" id="{1D513BBB-97FC-ABD7-2823-53BAB9A492B9}"/>
              </a:ext>
            </a:extLst>
          </p:cNvPr>
          <p:cNvSpPr/>
          <p:nvPr/>
        </p:nvSpPr>
        <p:spPr>
          <a:xfrm rot="20920879">
            <a:off x="3074244" y="5665717"/>
            <a:ext cx="888566" cy="418873"/>
          </a:xfrm>
          <a:prstGeom prst="rightArrowCallout">
            <a:avLst>
              <a:gd name="adj1" fmla="val 27020"/>
              <a:gd name="adj2" fmla="val 23990"/>
              <a:gd name="adj3" fmla="val 17090"/>
              <a:gd name="adj4" fmla="val 49386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900" dirty="0">
                <a:solidFill>
                  <a:schemeClr val="tx1"/>
                </a:solidFill>
              </a:rPr>
              <a:t>אם לא רשום</a:t>
            </a:r>
          </a:p>
        </p:txBody>
      </p:sp>
      <p:sp>
        <p:nvSpPr>
          <p:cNvPr id="22" name="מסגרת 21">
            <a:extLst>
              <a:ext uri="{FF2B5EF4-FFF2-40B4-BE49-F238E27FC236}">
                <a16:creationId xmlns:a16="http://schemas.microsoft.com/office/drawing/2014/main" id="{249860E0-57C8-5FC9-ABF1-1A9638C8B461}"/>
              </a:ext>
            </a:extLst>
          </p:cNvPr>
          <p:cNvSpPr/>
          <p:nvPr/>
        </p:nvSpPr>
        <p:spPr>
          <a:xfrm>
            <a:off x="5110845" y="2252299"/>
            <a:ext cx="2254898" cy="5339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3" name="מסגרת 22">
            <a:extLst>
              <a:ext uri="{FF2B5EF4-FFF2-40B4-BE49-F238E27FC236}">
                <a16:creationId xmlns:a16="http://schemas.microsoft.com/office/drawing/2014/main" id="{C3EDC889-C782-B5AB-5042-B2E91211001C}"/>
              </a:ext>
            </a:extLst>
          </p:cNvPr>
          <p:cNvSpPr/>
          <p:nvPr/>
        </p:nvSpPr>
        <p:spPr>
          <a:xfrm>
            <a:off x="5098091" y="3159311"/>
            <a:ext cx="2254898" cy="53392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4" name="תיבת טקסט 23">
            <a:extLst>
              <a:ext uri="{FF2B5EF4-FFF2-40B4-BE49-F238E27FC236}">
                <a16:creationId xmlns:a16="http://schemas.microsoft.com/office/drawing/2014/main" id="{319A25A3-6344-55AF-614C-903C15C3F3D6}"/>
              </a:ext>
            </a:extLst>
          </p:cNvPr>
          <p:cNvSpPr txBox="1"/>
          <p:nvPr/>
        </p:nvSpPr>
        <p:spPr>
          <a:xfrm>
            <a:off x="5269466" y="2351446"/>
            <a:ext cx="199364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שם משתמש</a:t>
            </a:r>
          </a:p>
        </p:txBody>
      </p:sp>
      <p:sp>
        <p:nvSpPr>
          <p:cNvPr id="25" name="תיבת טקסט 24">
            <a:extLst>
              <a:ext uri="{FF2B5EF4-FFF2-40B4-BE49-F238E27FC236}">
                <a16:creationId xmlns:a16="http://schemas.microsoft.com/office/drawing/2014/main" id="{08A87282-1DAF-4D00-ABCB-E0422D2D68C3}"/>
              </a:ext>
            </a:extLst>
          </p:cNvPr>
          <p:cNvSpPr txBox="1"/>
          <p:nvPr/>
        </p:nvSpPr>
        <p:spPr>
          <a:xfrm>
            <a:off x="5107422" y="3246675"/>
            <a:ext cx="221166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סיסמא</a:t>
            </a:r>
          </a:p>
        </p:txBody>
      </p:sp>
      <p:pic>
        <p:nvPicPr>
          <p:cNvPr id="9" name="תמונה 8">
            <a:extLst>
              <a:ext uri="{FF2B5EF4-FFF2-40B4-BE49-F238E27FC236}">
                <a16:creationId xmlns:a16="http://schemas.microsoft.com/office/drawing/2014/main" id="{2B004F2D-5ECF-1A8A-D40E-D7B0EF8B8B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5353050" y="808902"/>
            <a:ext cx="1485900" cy="704212"/>
          </a:xfrm>
          <a:prstGeom prst="ellipse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00936E35-D607-5949-722D-7DF750F1A09B}"/>
              </a:ext>
            </a:extLst>
          </p:cNvPr>
          <p:cNvSpPr txBox="1"/>
          <p:nvPr/>
        </p:nvSpPr>
        <p:spPr>
          <a:xfrm>
            <a:off x="6762750" y="5356313"/>
            <a:ext cx="17145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u="sng" dirty="0"/>
              <a:t>שכחת סיסמתך?</a:t>
            </a:r>
          </a:p>
        </p:txBody>
      </p:sp>
    </p:spTree>
    <p:extLst>
      <p:ext uri="{BB962C8B-B14F-4D97-AF65-F5344CB8AC3E}">
        <p14:creationId xmlns:p14="http://schemas.microsoft.com/office/powerpoint/2010/main" val="97281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205B7349-3C3E-C905-3742-55F116099BF8}"/>
              </a:ext>
            </a:extLst>
          </p:cNvPr>
          <p:cNvSpPr/>
          <p:nvPr/>
        </p:nvSpPr>
        <p:spPr>
          <a:xfrm>
            <a:off x="3569272" y="499097"/>
            <a:ext cx="5665315" cy="5214581"/>
          </a:xfrm>
          <a:prstGeom prst="roundRect">
            <a:avLst>
              <a:gd name="adj" fmla="val 799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תרשים זרימה: מסיים 15">
            <a:extLst>
              <a:ext uri="{FF2B5EF4-FFF2-40B4-BE49-F238E27FC236}">
                <a16:creationId xmlns:a16="http://schemas.microsoft.com/office/drawing/2014/main" id="{2E43DE83-D178-58FE-3986-2B0C9E8546F0}"/>
              </a:ext>
            </a:extLst>
          </p:cNvPr>
          <p:cNvSpPr/>
          <p:nvPr/>
        </p:nvSpPr>
        <p:spPr>
          <a:xfrm>
            <a:off x="5681585" y="4793151"/>
            <a:ext cx="1874520" cy="576362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2400" dirty="0">
                <a:solidFill>
                  <a:schemeClr val="tx1"/>
                </a:solidFill>
              </a:rPr>
              <a:t>רישום</a:t>
            </a:r>
            <a:endParaRPr lang="he-IL" dirty="0"/>
          </a:p>
        </p:txBody>
      </p:sp>
      <p:grpSp>
        <p:nvGrpSpPr>
          <p:cNvPr id="10" name="קבוצה 9">
            <a:extLst>
              <a:ext uri="{FF2B5EF4-FFF2-40B4-BE49-F238E27FC236}">
                <a16:creationId xmlns:a16="http://schemas.microsoft.com/office/drawing/2014/main" id="{0551E46E-FDA9-4C51-A87F-30061AD27022}"/>
              </a:ext>
            </a:extLst>
          </p:cNvPr>
          <p:cNvGrpSpPr/>
          <p:nvPr/>
        </p:nvGrpSpPr>
        <p:grpSpPr>
          <a:xfrm>
            <a:off x="6832341" y="3010967"/>
            <a:ext cx="2254898" cy="533920"/>
            <a:chOff x="5098091" y="3159311"/>
            <a:chExt cx="2254898" cy="533920"/>
          </a:xfrm>
        </p:grpSpPr>
        <p:sp>
          <p:nvSpPr>
            <p:cNvPr id="23" name="מסגרת 22">
              <a:extLst>
                <a:ext uri="{FF2B5EF4-FFF2-40B4-BE49-F238E27FC236}">
                  <a16:creationId xmlns:a16="http://schemas.microsoft.com/office/drawing/2014/main" id="{C3EDC889-C782-B5AB-5042-B2E91211001C}"/>
                </a:ext>
              </a:extLst>
            </p:cNvPr>
            <p:cNvSpPr/>
            <p:nvPr/>
          </p:nvSpPr>
          <p:spPr>
            <a:xfrm>
              <a:off x="5098091" y="3159311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08A87282-1DAF-4D00-ABCB-E0422D2D68C3}"/>
                </a:ext>
              </a:extLst>
            </p:cNvPr>
            <p:cNvSpPr txBox="1"/>
            <p:nvPr/>
          </p:nvSpPr>
          <p:spPr>
            <a:xfrm>
              <a:off x="5228719" y="3246675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סיסמא</a:t>
              </a:r>
            </a:p>
          </p:txBody>
        </p:sp>
      </p:grp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34C3A760-B1ED-EA47-E673-1A4AB2FE4346}"/>
              </a:ext>
            </a:extLst>
          </p:cNvPr>
          <p:cNvGrpSpPr/>
          <p:nvPr/>
        </p:nvGrpSpPr>
        <p:grpSpPr>
          <a:xfrm>
            <a:off x="6832341" y="2264813"/>
            <a:ext cx="2254898" cy="533920"/>
            <a:chOff x="5064656" y="2269152"/>
            <a:chExt cx="2254898" cy="533920"/>
          </a:xfrm>
        </p:grpSpPr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319A25A3-6344-55AF-614C-903C15C3F3D6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שם</a:t>
              </a:r>
            </a:p>
          </p:txBody>
        </p:sp>
        <p:sp>
          <p:nvSpPr>
            <p:cNvPr id="5" name="מסגרת 4">
              <a:extLst>
                <a:ext uri="{FF2B5EF4-FFF2-40B4-BE49-F238E27FC236}">
                  <a16:creationId xmlns:a16="http://schemas.microsoft.com/office/drawing/2014/main" id="{20DE65D4-8238-3F91-3986-F33047288506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קבוצה 6">
            <a:extLst>
              <a:ext uri="{FF2B5EF4-FFF2-40B4-BE49-F238E27FC236}">
                <a16:creationId xmlns:a16="http://schemas.microsoft.com/office/drawing/2014/main" id="{A50FDBD1-80BD-4244-BA3D-9DAFDAA54F15}"/>
              </a:ext>
            </a:extLst>
          </p:cNvPr>
          <p:cNvGrpSpPr/>
          <p:nvPr/>
        </p:nvGrpSpPr>
        <p:grpSpPr>
          <a:xfrm>
            <a:off x="6804348" y="3792791"/>
            <a:ext cx="2254898" cy="533920"/>
            <a:chOff x="5064656" y="2269152"/>
            <a:chExt cx="2254898" cy="533920"/>
          </a:xfrm>
        </p:grpSpPr>
        <p:sp>
          <p:nvSpPr>
            <p:cNvPr id="8" name="תיבת טקסט 7">
              <a:extLst>
                <a:ext uri="{FF2B5EF4-FFF2-40B4-BE49-F238E27FC236}">
                  <a16:creationId xmlns:a16="http://schemas.microsoft.com/office/drawing/2014/main" id="{32DABBD7-653F-2402-F608-CB094B865E7E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כתובת</a:t>
              </a:r>
            </a:p>
          </p:txBody>
        </p:sp>
        <p:sp>
          <p:nvSpPr>
            <p:cNvPr id="9" name="מסגרת 8">
              <a:extLst>
                <a:ext uri="{FF2B5EF4-FFF2-40B4-BE49-F238E27FC236}">
                  <a16:creationId xmlns:a16="http://schemas.microsoft.com/office/drawing/2014/main" id="{CE4C5F2F-6E51-DBBA-8A4A-5723E246536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קבוצה 2">
            <a:extLst>
              <a:ext uri="{FF2B5EF4-FFF2-40B4-BE49-F238E27FC236}">
                <a16:creationId xmlns:a16="http://schemas.microsoft.com/office/drawing/2014/main" id="{AAEF2469-B54B-1DC3-DB39-8A1ABEB18F11}"/>
              </a:ext>
            </a:extLst>
          </p:cNvPr>
          <p:cNvGrpSpPr/>
          <p:nvPr/>
        </p:nvGrpSpPr>
        <p:grpSpPr>
          <a:xfrm>
            <a:off x="4363947" y="3024094"/>
            <a:ext cx="2254898" cy="533920"/>
            <a:chOff x="5064656" y="2269152"/>
            <a:chExt cx="2254898" cy="533920"/>
          </a:xfrm>
        </p:grpSpPr>
        <p:sp>
          <p:nvSpPr>
            <p:cNvPr id="4" name="תיבת טקסט 3">
              <a:extLst>
                <a:ext uri="{FF2B5EF4-FFF2-40B4-BE49-F238E27FC236}">
                  <a16:creationId xmlns:a16="http://schemas.microsoft.com/office/drawing/2014/main" id="{ACBF0E82-DC5F-658C-044F-3DBF4DDB6B81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תאריך לידה</a:t>
              </a:r>
            </a:p>
          </p:txBody>
        </p:sp>
        <p:sp>
          <p:nvSpPr>
            <p:cNvPr id="11" name="מסגרת 10">
              <a:extLst>
                <a:ext uri="{FF2B5EF4-FFF2-40B4-BE49-F238E27FC236}">
                  <a16:creationId xmlns:a16="http://schemas.microsoft.com/office/drawing/2014/main" id="{89FF42B2-1E6B-B22F-1E77-294B56746568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קבוצה 16">
            <a:extLst>
              <a:ext uri="{FF2B5EF4-FFF2-40B4-BE49-F238E27FC236}">
                <a16:creationId xmlns:a16="http://schemas.microsoft.com/office/drawing/2014/main" id="{9E9D179C-C7C4-9EC1-34F0-C33A567C418E}"/>
              </a:ext>
            </a:extLst>
          </p:cNvPr>
          <p:cNvGrpSpPr/>
          <p:nvPr/>
        </p:nvGrpSpPr>
        <p:grpSpPr>
          <a:xfrm>
            <a:off x="4317018" y="3786300"/>
            <a:ext cx="2254898" cy="533920"/>
            <a:chOff x="5064656" y="2269152"/>
            <a:chExt cx="2254898" cy="533920"/>
          </a:xfrm>
        </p:grpSpPr>
        <p:sp>
          <p:nvSpPr>
            <p:cNvPr id="18" name="תיבת טקסט 17">
              <a:extLst>
                <a:ext uri="{FF2B5EF4-FFF2-40B4-BE49-F238E27FC236}">
                  <a16:creationId xmlns:a16="http://schemas.microsoft.com/office/drawing/2014/main" id="{2EDF0C45-14B9-498C-3C9A-367BEE6391B0}"/>
                </a:ext>
              </a:extLst>
            </p:cNvPr>
            <p:cNvSpPr txBox="1"/>
            <p:nvPr/>
          </p:nvSpPr>
          <p:spPr>
            <a:xfrm>
              <a:off x="5185487" y="2351446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עיר</a:t>
              </a:r>
            </a:p>
          </p:txBody>
        </p:sp>
        <p:sp>
          <p:nvSpPr>
            <p:cNvPr id="19" name="מסגרת 18">
              <a:extLst>
                <a:ext uri="{FF2B5EF4-FFF2-40B4-BE49-F238E27FC236}">
                  <a16:creationId xmlns:a16="http://schemas.microsoft.com/office/drawing/2014/main" id="{356CF475-1FEE-B612-EF61-4D3E29EA3DA9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קבוצה 19">
            <a:extLst>
              <a:ext uri="{FF2B5EF4-FFF2-40B4-BE49-F238E27FC236}">
                <a16:creationId xmlns:a16="http://schemas.microsoft.com/office/drawing/2014/main" id="{2E5BC41D-D9F1-29AC-587B-621E36DE6091}"/>
              </a:ext>
            </a:extLst>
          </p:cNvPr>
          <p:cNvGrpSpPr/>
          <p:nvPr/>
        </p:nvGrpSpPr>
        <p:grpSpPr>
          <a:xfrm>
            <a:off x="4341886" y="2269672"/>
            <a:ext cx="2254898" cy="533920"/>
            <a:chOff x="5064656" y="2269152"/>
            <a:chExt cx="2254898" cy="533920"/>
          </a:xfrm>
        </p:grpSpPr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22D4DDF3-177A-CABF-1757-D3F95572AD6F}"/>
                </a:ext>
              </a:extLst>
            </p:cNvPr>
            <p:cNvSpPr txBox="1"/>
            <p:nvPr/>
          </p:nvSpPr>
          <p:spPr>
            <a:xfrm>
              <a:off x="5131059" y="2380049"/>
              <a:ext cx="1993641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/>
                <a:t>טלפון</a:t>
              </a:r>
            </a:p>
          </p:txBody>
        </p:sp>
        <p:sp>
          <p:nvSpPr>
            <p:cNvPr id="22" name="מסגרת 21">
              <a:extLst>
                <a:ext uri="{FF2B5EF4-FFF2-40B4-BE49-F238E27FC236}">
                  <a16:creationId xmlns:a16="http://schemas.microsoft.com/office/drawing/2014/main" id="{CB1248F0-1451-8F61-1E78-5B0824A646AC}"/>
                </a:ext>
              </a:extLst>
            </p:cNvPr>
            <p:cNvSpPr/>
            <p:nvPr/>
          </p:nvSpPr>
          <p:spPr>
            <a:xfrm>
              <a:off x="5064656" y="2269152"/>
              <a:ext cx="2254898" cy="533920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chemeClr val="tx1"/>
                </a:solidFill>
              </a:endParaRPr>
            </a:p>
          </p:txBody>
        </p:sp>
      </p:grpSp>
      <p:sp>
        <p:nvSpPr>
          <p:cNvPr id="2" name="כותרת 1">
            <a:extLst>
              <a:ext uri="{FF2B5EF4-FFF2-40B4-BE49-F238E27FC236}">
                <a16:creationId xmlns:a16="http://schemas.microsoft.com/office/drawing/2014/main" id="{E3C46FE0-D19D-9891-7BA9-58A5F4FC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0387" y="1053091"/>
            <a:ext cx="10515600" cy="1325563"/>
          </a:xfrm>
        </p:spPr>
        <p:txBody>
          <a:bodyPr>
            <a:normAutofit/>
          </a:bodyPr>
          <a:lstStyle/>
          <a:p>
            <a:r>
              <a:rPr lang="he-IL" sz="4800" dirty="0"/>
              <a:t>טופס רישום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082A9DCA-7144-6838-5635-55D0958B7B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6324600" y="685805"/>
            <a:ext cx="1485900" cy="70421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738556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937486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2" action="ppaction://hlinksldjump"/>
                </a:rPr>
                <a:t>גרפים</a:t>
              </a:r>
              <a:endParaRPr lang="he-IL" sz="2400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3" action="ppaction://hlinksldjump"/>
                </a:rPr>
                <a:t>ניהול הוצאות</a:t>
              </a:r>
              <a:endParaRPr lang="he-IL" sz="2400" dirty="0"/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26398" y="165090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graphicFrame>
        <p:nvGraphicFramePr>
          <p:cNvPr id="32" name="טבלה 32">
            <a:extLst>
              <a:ext uri="{FF2B5EF4-FFF2-40B4-BE49-F238E27FC236}">
                <a16:creationId xmlns:a16="http://schemas.microsoft.com/office/drawing/2014/main" id="{D316898A-CF45-9FDB-414F-4DBFED10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10650"/>
              </p:ext>
            </p:extLst>
          </p:nvPr>
        </p:nvGraphicFramePr>
        <p:xfrm>
          <a:off x="1315" y="2051563"/>
          <a:ext cx="11954355" cy="42976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390871">
                  <a:extLst>
                    <a:ext uri="{9D8B030D-6E8A-4147-A177-3AD203B41FA5}">
                      <a16:colId xmlns:a16="http://schemas.microsoft.com/office/drawing/2014/main" val="2244389775"/>
                    </a:ext>
                  </a:extLst>
                </a:gridCol>
                <a:gridCol w="2390871">
                  <a:extLst>
                    <a:ext uri="{9D8B030D-6E8A-4147-A177-3AD203B41FA5}">
                      <a16:colId xmlns:a16="http://schemas.microsoft.com/office/drawing/2014/main" val="2315103761"/>
                    </a:ext>
                  </a:extLst>
                </a:gridCol>
                <a:gridCol w="2390871">
                  <a:extLst>
                    <a:ext uri="{9D8B030D-6E8A-4147-A177-3AD203B41FA5}">
                      <a16:colId xmlns:a16="http://schemas.microsoft.com/office/drawing/2014/main" val="2948257694"/>
                    </a:ext>
                  </a:extLst>
                </a:gridCol>
                <a:gridCol w="3725541">
                  <a:extLst>
                    <a:ext uri="{9D8B030D-6E8A-4147-A177-3AD203B41FA5}">
                      <a16:colId xmlns:a16="http://schemas.microsoft.com/office/drawing/2014/main" val="1017366371"/>
                    </a:ext>
                  </a:extLst>
                </a:gridCol>
                <a:gridCol w="1056201">
                  <a:extLst>
                    <a:ext uri="{9D8B030D-6E8A-4147-A177-3AD203B41FA5}">
                      <a16:colId xmlns:a16="http://schemas.microsoft.com/office/drawing/2014/main" val="3963664428"/>
                    </a:ext>
                  </a:extLst>
                </a:gridCol>
              </a:tblGrid>
              <a:tr h="623848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תאריך ההכנסה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סכום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קטגוריה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תיאור ההכנסה</a:t>
                      </a:r>
                    </a:p>
                    <a:p>
                      <a:pPr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קובץ</a:t>
                      </a:r>
                    </a:p>
                  </a:txBody>
                  <a:tcP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90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01.01.2025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2,000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משכורת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משכורת בי"ס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📄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5632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10.01.2025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1,200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ביטוח לאומי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קצבת ילדים</a:t>
                      </a:r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B w="6350" cap="flat" cmpd="sng" algn="ctr">
                      <a:noFill/>
                      <a:prstDash val="solid"/>
                      <a:miter lim="8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45421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20.01.2025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1,300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משכורת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קצבה מהכולל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83864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T w="6350" cap="flat" cmpd="sng" algn="ctr">
                      <a:noFill/>
                      <a:prstDash val="solid"/>
                      <a:miter lim="800000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499552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60309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8707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47377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26720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29858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82735"/>
                  </a:ext>
                </a:extLst>
              </a:tr>
            </a:tbl>
          </a:graphicData>
        </a:graphic>
      </p:graphicFrame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C4D45164-8DF9-7040-02A4-6B692269555B}"/>
              </a:ext>
            </a:extLst>
          </p:cNvPr>
          <p:cNvSpPr txBox="1"/>
          <p:nvPr/>
        </p:nvSpPr>
        <p:spPr>
          <a:xfrm>
            <a:off x="728401" y="6366344"/>
            <a:ext cx="484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❌</a:t>
            </a:r>
          </a:p>
        </p:txBody>
      </p:sp>
      <p:sp>
        <p:nvSpPr>
          <p:cNvPr id="35" name="מלבן 34">
            <a:hlinkClick r:id="rId5" action="ppaction://hlinksldjump"/>
            <a:extLst>
              <a:ext uri="{FF2B5EF4-FFF2-40B4-BE49-F238E27FC236}">
                <a16:creationId xmlns:a16="http://schemas.microsoft.com/office/drawing/2014/main" id="{F901D850-2DAC-E0F7-A8CE-3177A2539B5A}"/>
              </a:ext>
            </a:extLst>
          </p:cNvPr>
          <p:cNvSpPr/>
          <p:nvPr/>
        </p:nvSpPr>
        <p:spPr>
          <a:xfrm>
            <a:off x="1512000" y="6397655"/>
            <a:ext cx="1044588" cy="3809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הוספת הכנסה</a:t>
            </a:r>
          </a:p>
        </p:txBody>
      </p:sp>
      <p:grpSp>
        <p:nvGrpSpPr>
          <p:cNvPr id="39" name="קבוצה 38">
            <a:extLst>
              <a:ext uri="{FF2B5EF4-FFF2-40B4-BE49-F238E27FC236}">
                <a16:creationId xmlns:a16="http://schemas.microsoft.com/office/drawing/2014/main" id="{70618F3F-1116-8DB5-FCFF-42DE0DAE2416}"/>
              </a:ext>
            </a:extLst>
          </p:cNvPr>
          <p:cNvGrpSpPr/>
          <p:nvPr/>
        </p:nvGrpSpPr>
        <p:grpSpPr>
          <a:xfrm>
            <a:off x="2855609" y="5411590"/>
            <a:ext cx="3706398" cy="1249402"/>
            <a:chOff x="4506686" y="2696547"/>
            <a:chExt cx="3914803" cy="2202024"/>
          </a:xfrm>
        </p:grpSpPr>
        <p:sp>
          <p:nvSpPr>
            <p:cNvPr id="36" name="תרשים זרימה: תהליך 35">
              <a:extLst>
                <a:ext uri="{FF2B5EF4-FFF2-40B4-BE49-F238E27FC236}">
                  <a16:creationId xmlns:a16="http://schemas.microsoft.com/office/drawing/2014/main" id="{1E03918A-7D93-180B-8183-8DE267823295}"/>
                </a:ext>
              </a:extLst>
            </p:cNvPr>
            <p:cNvSpPr/>
            <p:nvPr/>
          </p:nvSpPr>
          <p:spPr>
            <a:xfrm>
              <a:off x="4506686" y="2696547"/>
              <a:ext cx="3914803" cy="2202024"/>
            </a:xfrm>
            <a:prstGeom prst="flowChartProcess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chemeClr val="tx1"/>
                  </a:solidFill>
                </a:rPr>
                <a:t>למחוק את הכנסה?</a:t>
              </a:r>
            </a:p>
          </p:txBody>
        </p:sp>
        <p:sp>
          <p:nvSpPr>
            <p:cNvPr id="37" name="אליפסה 36">
              <a:extLst>
                <a:ext uri="{FF2B5EF4-FFF2-40B4-BE49-F238E27FC236}">
                  <a16:creationId xmlns:a16="http://schemas.microsoft.com/office/drawing/2014/main" id="{F206B189-7D55-4E4B-6864-544C3168D2EE}"/>
                </a:ext>
              </a:extLst>
            </p:cNvPr>
            <p:cNvSpPr/>
            <p:nvPr/>
          </p:nvSpPr>
          <p:spPr>
            <a:xfrm>
              <a:off x="4945224" y="4301412"/>
              <a:ext cx="1142790" cy="47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ysClr val="windowText" lastClr="000000"/>
                  </a:solidFill>
                </a:rPr>
                <a:t>אישור</a:t>
              </a:r>
            </a:p>
          </p:txBody>
        </p:sp>
        <p:sp>
          <p:nvSpPr>
            <p:cNvPr id="38" name="אליפסה 37">
              <a:extLst>
                <a:ext uri="{FF2B5EF4-FFF2-40B4-BE49-F238E27FC236}">
                  <a16:creationId xmlns:a16="http://schemas.microsoft.com/office/drawing/2014/main" id="{D60F05F3-C626-6BBE-41C1-44928FF2D5A5}"/>
                </a:ext>
              </a:extLst>
            </p:cNvPr>
            <p:cNvSpPr/>
            <p:nvPr/>
          </p:nvSpPr>
          <p:spPr>
            <a:xfrm>
              <a:off x="6915672" y="4208986"/>
              <a:ext cx="1142790" cy="47586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>
                  <a:solidFill>
                    <a:sysClr val="windowText" lastClr="000000"/>
                  </a:solidFill>
                </a:rPr>
                <a:t>ביטול</a:t>
              </a:r>
            </a:p>
          </p:txBody>
        </p:sp>
      </p:grpSp>
      <p:sp>
        <p:nvSpPr>
          <p:cNvPr id="40" name="תיבת טקסט 39">
            <a:extLst>
              <a:ext uri="{FF2B5EF4-FFF2-40B4-BE49-F238E27FC236}">
                <a16:creationId xmlns:a16="http://schemas.microsoft.com/office/drawing/2014/main" id="{ACD93C28-C1EF-8C75-A5DF-25791A26412E}"/>
              </a:ext>
            </a:extLst>
          </p:cNvPr>
          <p:cNvSpPr txBox="1"/>
          <p:nvPr/>
        </p:nvSpPr>
        <p:spPr>
          <a:xfrm>
            <a:off x="243824" y="6360463"/>
            <a:ext cx="4845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hlinkClick r:id="rId5" action="ppaction://hlinksldjump"/>
              </a:rPr>
              <a:t>✏️</a:t>
            </a:r>
            <a:endParaRPr lang="he-IL" dirty="0"/>
          </a:p>
        </p:txBody>
      </p:sp>
      <p:grpSp>
        <p:nvGrpSpPr>
          <p:cNvPr id="2" name="קבוצה 1">
            <a:extLst>
              <a:ext uri="{FF2B5EF4-FFF2-40B4-BE49-F238E27FC236}">
                <a16:creationId xmlns:a16="http://schemas.microsoft.com/office/drawing/2014/main" id="{93CC9A5E-D197-614B-9BC5-B3969CE02A9F}"/>
              </a:ext>
            </a:extLst>
          </p:cNvPr>
          <p:cNvGrpSpPr/>
          <p:nvPr/>
        </p:nvGrpSpPr>
        <p:grpSpPr>
          <a:xfrm>
            <a:off x="-1" y="938327"/>
            <a:ext cx="12192001" cy="1027522"/>
            <a:chOff x="-1" y="937486"/>
            <a:chExt cx="12192001" cy="1027522"/>
          </a:xfrm>
        </p:grpSpPr>
        <p:sp>
          <p:nvSpPr>
            <p:cNvPr id="3" name="תיבת טקסט 2">
              <a:extLst>
                <a:ext uri="{FF2B5EF4-FFF2-40B4-BE49-F238E27FC236}">
                  <a16:creationId xmlns:a16="http://schemas.microsoft.com/office/drawing/2014/main" id="{5EBEF44D-4873-B77C-533E-4FB3381B0747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EAAEC32C-0970-DAB8-67ED-3AC28CD07EB0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689C2E4E-64B2-4330-C2C9-B45BB3D0D247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6" name="מלבן 5">
              <a:extLst>
                <a:ext uri="{FF2B5EF4-FFF2-40B4-BE49-F238E27FC236}">
                  <a16:creationId xmlns:a16="http://schemas.microsoft.com/office/drawing/2014/main" id="{2828ADBE-FCB8-A960-98E7-631A921EBDCB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C023D1AE-58CB-4169-183B-C380FE69B8C6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" name="מלבן 8">
              <a:extLst>
                <a:ext uri="{FF2B5EF4-FFF2-40B4-BE49-F238E27FC236}">
                  <a16:creationId xmlns:a16="http://schemas.microsoft.com/office/drawing/2014/main" id="{815D4E23-27D6-ADD5-FB47-45E7826BB181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תיבת טקסט 9">
              <a:extLst>
                <a:ext uri="{FF2B5EF4-FFF2-40B4-BE49-F238E27FC236}">
                  <a16:creationId xmlns:a16="http://schemas.microsoft.com/office/drawing/2014/main" id="{784A2E1A-C846-1D33-4AED-52B8280C9AC6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11" name="תיבת טקסט 10">
              <a:extLst>
                <a:ext uri="{FF2B5EF4-FFF2-40B4-BE49-F238E27FC236}">
                  <a16:creationId xmlns:a16="http://schemas.microsoft.com/office/drawing/2014/main" id="{993A27C4-FC09-7CB5-4DA1-0FEF0B906C36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13" name="תיבת טקסט 12">
              <a:extLst>
                <a:ext uri="{FF2B5EF4-FFF2-40B4-BE49-F238E27FC236}">
                  <a16:creationId xmlns:a16="http://schemas.microsoft.com/office/drawing/2014/main" id="{8D13244A-638A-D3DC-CF29-54B7C4B907D1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2" action="ppaction://hlinksldjump"/>
                </a:rPr>
                <a:t>גרפים</a:t>
              </a:r>
              <a:endParaRPr lang="he-IL" sz="2400" dirty="0"/>
            </a:p>
          </p:txBody>
        </p:sp>
        <p:sp>
          <p:nvSpPr>
            <p:cNvPr id="14" name="תיבת טקסט 13">
              <a:extLst>
                <a:ext uri="{FF2B5EF4-FFF2-40B4-BE49-F238E27FC236}">
                  <a16:creationId xmlns:a16="http://schemas.microsoft.com/office/drawing/2014/main" id="{AA4B458A-BAFF-87EC-B848-3153FC27BE34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3" action="ppaction://hlinksldjump"/>
                </a:rPr>
                <a:t>ניהול הוצאות</a:t>
              </a:r>
              <a:endParaRPr lang="he-IL" sz="2400" dirty="0"/>
            </a:p>
          </p:txBody>
        </p:sp>
      </p:grpSp>
      <p:sp>
        <p:nvSpPr>
          <p:cNvPr id="15" name="תיבת טקסט 14">
            <a:extLst>
              <a:ext uri="{FF2B5EF4-FFF2-40B4-BE49-F238E27FC236}">
                <a16:creationId xmlns:a16="http://schemas.microsoft.com/office/drawing/2014/main" id="{95903305-052B-29E9-CBBD-0F8D8E7858D5}"/>
              </a:ext>
            </a:extLst>
          </p:cNvPr>
          <p:cNvSpPr txBox="1"/>
          <p:nvPr/>
        </p:nvSpPr>
        <p:spPr>
          <a:xfrm>
            <a:off x="-142505" y="80198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7637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937486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>
                  <a:hlinkClick r:id="rId2" action="ppaction://hlinksldjump"/>
                </a:rPr>
                <a:t>ניהול הכנסות</a:t>
              </a:r>
              <a:endParaRPr lang="he-IL" sz="2400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3" action="ppaction://hlinksldjump"/>
                </a:rPr>
                <a:t>גרפים</a:t>
              </a:r>
              <a:endParaRPr lang="he-IL" sz="2400" dirty="0"/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26398" y="165090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graphicFrame>
        <p:nvGraphicFramePr>
          <p:cNvPr id="32" name="טבלה 32">
            <a:extLst>
              <a:ext uri="{FF2B5EF4-FFF2-40B4-BE49-F238E27FC236}">
                <a16:creationId xmlns:a16="http://schemas.microsoft.com/office/drawing/2014/main" id="{D316898A-CF45-9FDB-414F-4DBFED105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99894"/>
              </p:ext>
            </p:extLst>
          </p:nvPr>
        </p:nvGraphicFramePr>
        <p:xfrm>
          <a:off x="128787" y="2051563"/>
          <a:ext cx="11954355" cy="4297680"/>
        </p:xfrm>
        <a:graphic>
          <a:graphicData uri="http://schemas.openxmlformats.org/drawingml/2006/table">
            <a:tbl>
              <a:tblPr rtl="1" firstRow="1" bandRow="1">
                <a:tableStyleId>{69012ECD-51FC-41F1-AA8D-1B2483CD663E}</a:tableStyleId>
              </a:tblPr>
              <a:tblGrid>
                <a:gridCol w="2390871">
                  <a:extLst>
                    <a:ext uri="{9D8B030D-6E8A-4147-A177-3AD203B41FA5}">
                      <a16:colId xmlns:a16="http://schemas.microsoft.com/office/drawing/2014/main" val="2244389775"/>
                    </a:ext>
                  </a:extLst>
                </a:gridCol>
                <a:gridCol w="2390871">
                  <a:extLst>
                    <a:ext uri="{9D8B030D-6E8A-4147-A177-3AD203B41FA5}">
                      <a16:colId xmlns:a16="http://schemas.microsoft.com/office/drawing/2014/main" val="2315103761"/>
                    </a:ext>
                  </a:extLst>
                </a:gridCol>
                <a:gridCol w="2390871">
                  <a:extLst>
                    <a:ext uri="{9D8B030D-6E8A-4147-A177-3AD203B41FA5}">
                      <a16:colId xmlns:a16="http://schemas.microsoft.com/office/drawing/2014/main" val="2948257694"/>
                    </a:ext>
                  </a:extLst>
                </a:gridCol>
                <a:gridCol w="3725541">
                  <a:extLst>
                    <a:ext uri="{9D8B030D-6E8A-4147-A177-3AD203B41FA5}">
                      <a16:colId xmlns:a16="http://schemas.microsoft.com/office/drawing/2014/main" val="1017366371"/>
                    </a:ext>
                  </a:extLst>
                </a:gridCol>
                <a:gridCol w="1056201">
                  <a:extLst>
                    <a:ext uri="{9D8B030D-6E8A-4147-A177-3AD203B41FA5}">
                      <a16:colId xmlns:a16="http://schemas.microsoft.com/office/drawing/2014/main" val="3963664428"/>
                    </a:ext>
                  </a:extLst>
                </a:gridCol>
              </a:tblGrid>
              <a:tr h="623848"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תאריך הוצאה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סכום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קטגוריה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תיאור ההוצאה</a:t>
                      </a:r>
                    </a:p>
                    <a:p>
                      <a:pPr rtl="1"/>
                      <a:endParaRPr lang="he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>
                          <a:solidFill>
                            <a:schemeClr val="tx1"/>
                          </a:solidFill>
                        </a:rPr>
                        <a:t>קובץ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990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01.01.2025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2,000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מזון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קניה במעיין 2000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📄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85632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10.01.2025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1,200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ביגוד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אשת חיל- בגד לשרה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45421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20.01.2025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1,300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תרומות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ישיבת המתמידים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083864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20.01.2025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חינוך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/>
                        <a:t>בית ספר</a:t>
                      </a:r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499552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60309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648707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473779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26720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029858"/>
                  </a:ext>
                </a:extLst>
              </a:tr>
              <a:tr h="356485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>
                    <a:lnL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82735"/>
                  </a:ext>
                </a:extLst>
              </a:tr>
            </a:tbl>
          </a:graphicData>
        </a:graphic>
      </p:graphicFrame>
      <p:sp>
        <p:nvSpPr>
          <p:cNvPr id="34" name="תיבת טקסט 33">
            <a:extLst>
              <a:ext uri="{FF2B5EF4-FFF2-40B4-BE49-F238E27FC236}">
                <a16:creationId xmlns:a16="http://schemas.microsoft.com/office/drawing/2014/main" id="{C4D45164-8DF9-7040-02A4-6B692269555B}"/>
              </a:ext>
            </a:extLst>
          </p:cNvPr>
          <p:cNvSpPr txBox="1"/>
          <p:nvPr/>
        </p:nvSpPr>
        <p:spPr>
          <a:xfrm>
            <a:off x="-2052735" y="6397656"/>
            <a:ext cx="326571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❌ ✏️</a:t>
            </a:r>
          </a:p>
        </p:txBody>
      </p:sp>
      <p:sp>
        <p:nvSpPr>
          <p:cNvPr id="35" name="מלבן 34">
            <a:extLst>
              <a:ext uri="{FF2B5EF4-FFF2-40B4-BE49-F238E27FC236}">
                <a16:creationId xmlns:a16="http://schemas.microsoft.com/office/drawing/2014/main" id="{F901D850-2DAC-E0F7-A8CE-3177A2539B5A}"/>
              </a:ext>
            </a:extLst>
          </p:cNvPr>
          <p:cNvSpPr/>
          <p:nvPr/>
        </p:nvSpPr>
        <p:spPr>
          <a:xfrm>
            <a:off x="1512000" y="6397655"/>
            <a:ext cx="10445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הוספת הוצאה</a:t>
            </a:r>
          </a:p>
        </p:txBody>
      </p:sp>
    </p:spTree>
    <p:extLst>
      <p:ext uri="{BB962C8B-B14F-4D97-AF65-F5344CB8AC3E}">
        <p14:creationId xmlns:p14="http://schemas.microsoft.com/office/powerpoint/2010/main" val="192405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937486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>
                  <a:hlinkClick r:id="rId2" action="ppaction://hlinksldjump"/>
                </a:rPr>
                <a:t>ניהול הכנסות</a:t>
              </a:r>
              <a:endParaRPr lang="he-IL" sz="2400" dirty="0"/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>
                  <a:hlinkClick r:id="rId3" action="ppaction://hlinksldjump"/>
                </a:rPr>
                <a:t>ניהול הוצאות</a:t>
              </a:r>
              <a:endParaRPr lang="he-IL" sz="2400" dirty="0"/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26398" y="165090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35" name="מלבן 34">
            <a:hlinkClick r:id="rId5" action="ppaction://hlinksldjump"/>
            <a:extLst>
              <a:ext uri="{FF2B5EF4-FFF2-40B4-BE49-F238E27FC236}">
                <a16:creationId xmlns:a16="http://schemas.microsoft.com/office/drawing/2014/main" id="{F901D850-2DAC-E0F7-A8CE-3177A2539B5A}"/>
              </a:ext>
            </a:extLst>
          </p:cNvPr>
          <p:cNvSpPr/>
          <p:nvPr/>
        </p:nvSpPr>
        <p:spPr>
          <a:xfrm>
            <a:off x="128788" y="6397656"/>
            <a:ext cx="10445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עוגה</a:t>
            </a:r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C62711BD-9C43-C511-F036-63A9C5390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6543" y="2217530"/>
            <a:ext cx="7354111" cy="413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6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קבוצה 28">
            <a:extLst>
              <a:ext uri="{FF2B5EF4-FFF2-40B4-BE49-F238E27FC236}">
                <a16:creationId xmlns:a16="http://schemas.microsoft.com/office/drawing/2014/main" id="{82A8D089-CB89-37BD-CB4C-AB8EFD1CB64C}"/>
              </a:ext>
            </a:extLst>
          </p:cNvPr>
          <p:cNvGrpSpPr/>
          <p:nvPr/>
        </p:nvGrpSpPr>
        <p:grpSpPr>
          <a:xfrm>
            <a:off x="-1" y="781838"/>
            <a:ext cx="12192001" cy="1027522"/>
            <a:chOff x="-1" y="937486"/>
            <a:chExt cx="12192001" cy="1027522"/>
          </a:xfrm>
        </p:grpSpPr>
        <p:sp>
          <p:nvSpPr>
            <p:cNvPr id="7" name="תיבת טקסט 6">
              <a:extLst>
                <a:ext uri="{FF2B5EF4-FFF2-40B4-BE49-F238E27FC236}">
                  <a16:creationId xmlns:a16="http://schemas.microsoft.com/office/drawing/2014/main" id="{6F53649C-447E-C1E4-DC1B-3ABC7AB022DB}"/>
                </a:ext>
              </a:extLst>
            </p:cNvPr>
            <p:cNvSpPr txBox="1"/>
            <p:nvPr/>
          </p:nvSpPr>
          <p:spPr>
            <a:xfrm>
              <a:off x="9801049" y="1319285"/>
              <a:ext cx="1450698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u="sng" dirty="0"/>
                <a:t>ניהול הכנסות</a:t>
              </a:r>
              <a:endParaRPr lang="he-IL" dirty="0"/>
            </a:p>
          </p:txBody>
        </p:sp>
        <p:sp>
          <p:nvSpPr>
            <p:cNvPr id="12" name="מלבן 11">
              <a:extLst>
                <a:ext uri="{FF2B5EF4-FFF2-40B4-BE49-F238E27FC236}">
                  <a16:creationId xmlns:a16="http://schemas.microsoft.com/office/drawing/2014/main" id="{949E8F3C-546E-5DFD-3F52-388B64CF277F}"/>
                </a:ext>
              </a:extLst>
            </p:cNvPr>
            <p:cNvSpPr/>
            <p:nvPr/>
          </p:nvSpPr>
          <p:spPr>
            <a:xfrm>
              <a:off x="-1" y="937486"/>
              <a:ext cx="12191999" cy="10275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מלבן 17">
              <a:extLst>
                <a:ext uri="{FF2B5EF4-FFF2-40B4-BE49-F238E27FC236}">
                  <a16:creationId xmlns:a16="http://schemas.microsoft.com/office/drawing/2014/main" id="{17C8F996-A0D2-9E2C-1FFA-BAD79E876C88}"/>
                </a:ext>
              </a:extLst>
            </p:cNvPr>
            <p:cNvSpPr/>
            <p:nvPr/>
          </p:nvSpPr>
          <p:spPr>
            <a:xfrm>
              <a:off x="0" y="941195"/>
              <a:ext cx="3024000" cy="989815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21" name="מלבן 20">
              <a:extLst>
                <a:ext uri="{FF2B5EF4-FFF2-40B4-BE49-F238E27FC236}">
                  <a16:creationId xmlns:a16="http://schemas.microsoft.com/office/drawing/2014/main" id="{55FEACE6-8984-69C1-DD43-D8FDFB28CA8E}"/>
                </a:ext>
              </a:extLst>
            </p:cNvPr>
            <p:cNvSpPr/>
            <p:nvPr/>
          </p:nvSpPr>
          <p:spPr>
            <a:xfrm>
              <a:off x="3064014" y="937486"/>
              <a:ext cx="3024000" cy="989815"/>
            </a:xfrm>
            <a:prstGeom prst="rect">
              <a:avLst/>
            </a:prstGeom>
            <a:solidFill>
              <a:srgbClr val="FBE5D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2" name="מלבן 21">
              <a:extLst>
                <a:ext uri="{FF2B5EF4-FFF2-40B4-BE49-F238E27FC236}">
                  <a16:creationId xmlns:a16="http://schemas.microsoft.com/office/drawing/2014/main" id="{A46553B2-C38A-E2A1-F224-FD7A7F1D807E}"/>
                </a:ext>
              </a:extLst>
            </p:cNvPr>
            <p:cNvSpPr/>
            <p:nvPr/>
          </p:nvSpPr>
          <p:spPr>
            <a:xfrm>
              <a:off x="9168000" y="956339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מלבן 22">
              <a:extLst>
                <a:ext uri="{FF2B5EF4-FFF2-40B4-BE49-F238E27FC236}">
                  <a16:creationId xmlns:a16="http://schemas.microsoft.com/office/drawing/2014/main" id="{2AFEEDE8-E6F0-9349-EDFE-D4EFFBF46B48}"/>
                </a:ext>
              </a:extLst>
            </p:cNvPr>
            <p:cNvSpPr/>
            <p:nvPr/>
          </p:nvSpPr>
          <p:spPr>
            <a:xfrm>
              <a:off x="6125338" y="956338"/>
              <a:ext cx="3024000" cy="989815"/>
            </a:xfrm>
            <a:prstGeom prst="rect">
              <a:avLst/>
            </a:prstGeom>
            <a:solidFill>
              <a:srgbClr val="4472C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תיבת טקסט 23">
              <a:extLst>
                <a:ext uri="{FF2B5EF4-FFF2-40B4-BE49-F238E27FC236}">
                  <a16:creationId xmlns:a16="http://schemas.microsoft.com/office/drawing/2014/main" id="{B0664C56-6118-26A4-B0AA-93A01CCAF1D5}"/>
                </a:ext>
              </a:extLst>
            </p:cNvPr>
            <p:cNvSpPr txBox="1"/>
            <p:nvPr/>
          </p:nvSpPr>
          <p:spPr>
            <a:xfrm>
              <a:off x="9910009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he-IL" sz="2400" dirty="0"/>
                <a:t>ניהול הכנסות</a:t>
              </a:r>
            </a:p>
          </p:txBody>
        </p:sp>
        <p:sp>
          <p:nvSpPr>
            <p:cNvPr id="25" name="תיבת טקסט 24">
              <a:extLst>
                <a:ext uri="{FF2B5EF4-FFF2-40B4-BE49-F238E27FC236}">
                  <a16:creationId xmlns:a16="http://schemas.microsoft.com/office/drawing/2014/main" id="{70D1046C-F08E-AA09-F251-9AC6AB11A88D}"/>
                </a:ext>
              </a:extLst>
            </p:cNvPr>
            <p:cNvSpPr txBox="1"/>
            <p:nvPr/>
          </p:nvSpPr>
          <p:spPr>
            <a:xfrm>
              <a:off x="128788" y="1248092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דוחות</a:t>
              </a:r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0395A921-8762-D472-8D12-A1AA6F385C3B}"/>
                </a:ext>
              </a:extLst>
            </p:cNvPr>
            <p:cNvSpPr txBox="1"/>
            <p:nvPr/>
          </p:nvSpPr>
          <p:spPr>
            <a:xfrm>
              <a:off x="3180780" y="1201560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גרפים</a:t>
              </a:r>
            </a:p>
          </p:txBody>
        </p:sp>
        <p:sp>
          <p:nvSpPr>
            <p:cNvPr id="27" name="תיבת טקסט 26">
              <a:extLst>
                <a:ext uri="{FF2B5EF4-FFF2-40B4-BE49-F238E27FC236}">
                  <a16:creationId xmlns:a16="http://schemas.microsoft.com/office/drawing/2014/main" id="{E3C901B7-311E-8ECA-A059-CCB4B470E8AE}"/>
                </a:ext>
              </a:extLst>
            </p:cNvPr>
            <p:cNvSpPr txBox="1"/>
            <p:nvPr/>
          </p:nvSpPr>
          <p:spPr>
            <a:xfrm>
              <a:off x="6552645" y="1201559"/>
              <a:ext cx="1868844" cy="46166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sz="2400" dirty="0"/>
                <a:t>ניהול הוצאות</a:t>
              </a:r>
            </a:p>
          </p:txBody>
        </p:sp>
      </p:grp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2CAE3073-5539-2D9F-5FF8-4219B66EA7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0" t="25849" b="-2"/>
          <a:stretch/>
        </p:blipFill>
        <p:spPr>
          <a:xfrm>
            <a:off x="10539007" y="19823"/>
            <a:ext cx="1485900" cy="704212"/>
          </a:xfrm>
          <a:prstGeom prst="ellipse">
            <a:avLst/>
          </a:prstGeom>
        </p:spPr>
      </p:pic>
      <p:sp>
        <p:nvSpPr>
          <p:cNvPr id="30" name="תיבת טקסט 29">
            <a:extLst>
              <a:ext uri="{FF2B5EF4-FFF2-40B4-BE49-F238E27FC236}">
                <a16:creationId xmlns:a16="http://schemas.microsoft.com/office/drawing/2014/main" id="{65113011-589B-4ED3-B52F-3C1ACB8CA5A7}"/>
              </a:ext>
            </a:extLst>
          </p:cNvPr>
          <p:cNvSpPr txBox="1"/>
          <p:nvPr/>
        </p:nvSpPr>
        <p:spPr>
          <a:xfrm>
            <a:off x="-142505" y="79357"/>
            <a:ext cx="4394718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he-IL" dirty="0"/>
              <a:t>שלום משה כהן</a:t>
            </a:r>
          </a:p>
          <a:p>
            <a:pPr algn="ctr"/>
            <a:r>
              <a:rPr lang="he-IL" dirty="0"/>
              <a:t> </a:t>
            </a:r>
            <a:r>
              <a:rPr lang="he-IL" sz="1400" dirty="0"/>
              <a:t>כניסתך האחרונה הייתה בי"ב שבט תשפ"ה בשעה 17:00</a:t>
            </a:r>
            <a:endParaRPr lang="he-IL" dirty="0"/>
          </a:p>
        </p:txBody>
      </p:sp>
      <p:sp>
        <p:nvSpPr>
          <p:cNvPr id="35" name="מלבן 34">
            <a:hlinkClick r:id="rId3" action="ppaction://hlinksldjump"/>
            <a:extLst>
              <a:ext uri="{FF2B5EF4-FFF2-40B4-BE49-F238E27FC236}">
                <a16:creationId xmlns:a16="http://schemas.microsoft.com/office/drawing/2014/main" id="{F901D850-2DAC-E0F7-A8CE-3177A2539B5A}"/>
              </a:ext>
            </a:extLst>
          </p:cNvPr>
          <p:cNvSpPr/>
          <p:nvPr/>
        </p:nvSpPr>
        <p:spPr>
          <a:xfrm>
            <a:off x="167700" y="6349016"/>
            <a:ext cx="1044588" cy="380987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sz="1400" dirty="0">
                <a:solidFill>
                  <a:schemeClr val="tx1"/>
                </a:solidFill>
              </a:rPr>
              <a:t>גרף עמודות</a:t>
            </a:r>
          </a:p>
        </p:txBody>
      </p:sp>
      <p:pic>
        <p:nvPicPr>
          <p:cNvPr id="15" name="תמונה 14">
            <a:extLst>
              <a:ext uri="{FF2B5EF4-FFF2-40B4-BE49-F238E27FC236}">
                <a16:creationId xmlns:a16="http://schemas.microsoft.com/office/drawing/2014/main" id="{D028C332-0145-8917-8E7C-46D0E3CC7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202" y="2016874"/>
            <a:ext cx="4443007" cy="49756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07585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454</Words>
  <Application>Microsoft Office PowerPoint</Application>
  <PresentationFormat>מסך רחב</PresentationFormat>
  <Paragraphs>212</Paragraphs>
  <Slides>20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6" baseType="lpstr">
      <vt:lpstr>Arial</vt:lpstr>
      <vt:lpstr>Broadway</vt:lpstr>
      <vt:lpstr>Calibri</vt:lpstr>
      <vt:lpstr>Calibri Light</vt:lpstr>
      <vt:lpstr>Times New Roman</vt:lpstr>
      <vt:lpstr>ערכת נושא Office</vt:lpstr>
      <vt:lpstr>Household  management</vt:lpstr>
      <vt:lpstr>מסכי משתמש קצה:</vt:lpstr>
      <vt:lpstr>מצגת של PowerPoint‏</vt:lpstr>
      <vt:lpstr>כניסה למערכת</vt:lpstr>
      <vt:lpstr>טופס רישום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הוספת הוצאה</vt:lpstr>
      <vt:lpstr>עדכון הוצאה</vt:lpstr>
      <vt:lpstr>הוספת הכנסה</vt:lpstr>
      <vt:lpstr>עדכון הכנסה</vt:lpstr>
      <vt:lpstr>מסכי מנהל מערכת</vt:lpstr>
      <vt:lpstr>טבלאות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מסכי פרקטיקום</dc:title>
  <dc:creator>user1</dc:creator>
  <cp:lastModifiedBy>user1</cp:lastModifiedBy>
  <cp:revision>25</cp:revision>
  <dcterms:created xsi:type="dcterms:W3CDTF">2025-03-02T19:10:05Z</dcterms:created>
  <dcterms:modified xsi:type="dcterms:W3CDTF">2025-03-21T14:08:30Z</dcterms:modified>
</cp:coreProperties>
</file>