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441" r:id="rId6"/>
    <p:sldId id="465" r:id="rId7"/>
    <p:sldId id="442" r:id="rId8"/>
    <p:sldId id="448" r:id="rId9"/>
    <p:sldId id="443" r:id="rId10"/>
    <p:sldId id="446" r:id="rId11"/>
    <p:sldId id="447" r:id="rId12"/>
    <p:sldId id="444" r:id="rId13"/>
    <p:sldId id="449" r:id="rId14"/>
    <p:sldId id="450" r:id="rId15"/>
    <p:sldId id="451" r:id="rId16"/>
    <p:sldId id="452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BBCCD-9341-4BC0-92CE-014991C01D85}" v="2" dt="2022-09-05T14:36:3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GOTH SHASHI KUMAR" userId="S::k.amgoth@iitg.ac.in::35494ff3-58e2-4b51-937c-28c2c4f2cc7a" providerId="AD" clId="Web-{B3CBBCCD-9341-4BC0-92CE-014991C01D85}"/>
    <pc:docChg chg="modSld">
      <pc:chgData name="AMGOTH SHASHI KUMAR" userId="S::k.amgoth@iitg.ac.in::35494ff3-58e2-4b51-937c-28c2c4f2cc7a" providerId="AD" clId="Web-{B3CBBCCD-9341-4BC0-92CE-014991C01D85}" dt="2022-09-05T14:36:39.798" v="1" actId="1076"/>
      <pc:docMkLst>
        <pc:docMk/>
      </pc:docMkLst>
      <pc:sldChg chg="modSp">
        <pc:chgData name="AMGOTH SHASHI KUMAR" userId="S::k.amgoth@iitg.ac.in::35494ff3-58e2-4b51-937c-28c2c4f2cc7a" providerId="AD" clId="Web-{B3CBBCCD-9341-4BC0-92CE-014991C01D85}" dt="2022-09-05T14:34:05.652" v="0" actId="1076"/>
        <pc:sldMkLst>
          <pc:docMk/>
          <pc:sldMk cId="1388018380" sldId="450"/>
        </pc:sldMkLst>
        <pc:picChg chg="mod">
          <ac:chgData name="AMGOTH SHASHI KUMAR" userId="S::k.amgoth@iitg.ac.in::35494ff3-58e2-4b51-937c-28c2c4f2cc7a" providerId="AD" clId="Web-{B3CBBCCD-9341-4BC0-92CE-014991C01D85}" dt="2022-09-05T14:34:05.652" v="0" actId="1076"/>
          <ac:picMkLst>
            <pc:docMk/>
            <pc:sldMk cId="1388018380" sldId="450"/>
            <ac:picMk id="2" creationId="{00000000-0000-0000-0000-000000000000}"/>
          </ac:picMkLst>
        </pc:picChg>
      </pc:sldChg>
      <pc:sldChg chg="modSp">
        <pc:chgData name="AMGOTH SHASHI KUMAR" userId="S::k.amgoth@iitg.ac.in::35494ff3-58e2-4b51-937c-28c2c4f2cc7a" providerId="AD" clId="Web-{B3CBBCCD-9341-4BC0-92CE-014991C01D85}" dt="2022-09-05T14:36:39.798" v="1" actId="1076"/>
        <pc:sldMkLst>
          <pc:docMk/>
          <pc:sldMk cId="2254202613" sldId="452"/>
        </pc:sldMkLst>
        <pc:picChg chg="mod">
          <ac:chgData name="AMGOTH SHASHI KUMAR" userId="S::k.amgoth@iitg.ac.in::35494ff3-58e2-4b51-937c-28c2c4f2cc7a" providerId="AD" clId="Web-{B3CBBCCD-9341-4BC0-92CE-014991C01D85}" dt="2022-09-05T14:36:39.798" v="1" actId="1076"/>
          <ac:picMkLst>
            <pc:docMk/>
            <pc:sldMk cId="2254202613" sldId="45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</a:rPr>
              <a:t>31/08/2022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Biochemical Process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3" y="1315883"/>
            <a:ext cx="9982200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77" y="2766260"/>
            <a:ext cx="6488450" cy="271227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6" y="5478537"/>
            <a:ext cx="10039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2103" y="3937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994" y="3937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9724" y="1256122"/>
            <a:ext cx="1892401" cy="875087"/>
            <a:chOff x="419724" y="1256122"/>
            <a:chExt cx="1892401" cy="8750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716" y="1760947"/>
              <a:ext cx="822023" cy="3702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724" y="1256122"/>
              <a:ext cx="1892401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38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72" y="3883622"/>
            <a:ext cx="8114069" cy="28967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81" y="1206437"/>
            <a:ext cx="6488450" cy="27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2" y="1307800"/>
            <a:ext cx="9182898" cy="2467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82" y="3785192"/>
            <a:ext cx="6745308" cy="28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7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2" y="1373424"/>
            <a:ext cx="9999866" cy="4473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" y="3905345"/>
            <a:ext cx="6195081" cy="25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/>
              <a:t>Material balances for multiple units with/without reaction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371" y="1402140"/>
            <a:ext cx="43075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Industrial Biochemical processes rarely involve just one process unit.</a:t>
            </a:r>
          </a:p>
          <a:p>
            <a:r>
              <a:rPr lang="en-US" sz="20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or more bioreactors are often present, heating and cooling process streams, separating products and removing potentially hazardous pollutants from streams prior to discharging the streams to the plant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Before we analyze such processes, take a closer look at what we mean by a system.</a:t>
            </a:r>
          </a:p>
        </p:txBody>
      </p:sp>
      <p:pic>
        <p:nvPicPr>
          <p:cNvPr id="4" name="Picture 2" descr="Fig.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52" y="1636056"/>
            <a:ext cx="6591227" cy="48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26592" y="1217474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Bioethanol process flow diagram</a:t>
            </a:r>
          </a:p>
        </p:txBody>
      </p:sp>
    </p:spTree>
    <p:extLst>
      <p:ext uri="{BB962C8B-B14F-4D97-AF65-F5344CB8AC3E}">
        <p14:creationId xmlns:p14="http://schemas.microsoft.com/office/powerpoint/2010/main" val="37905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16" y="1334159"/>
            <a:ext cx="45686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general terms, a “system” is any portion of a process that can be enclosed within a hypothetical box (boundary).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It may be the entire process,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an interconnected combination of some of the process units,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 single unit,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or a point at which two or more process streams come together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or one stream splits into branches.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The inputs and outputs to a system are the process streams that intersect the system boundary.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33" y="1334159"/>
            <a:ext cx="7103583" cy="3151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326697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45" y="1038582"/>
            <a:ext cx="7335929" cy="3254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551" y="1168051"/>
            <a:ext cx="43534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Ten-Roman"/>
              </a:rPr>
              <a:t>Five boundaries drawn about portions of the process define systems on which balances may be written.</a:t>
            </a:r>
          </a:p>
          <a:p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Boundary A encloses the entire process; the system defined by this boundary has as inputs; Feed Streams 1, 2, and 3 and Product Streams 1, 2, and 3.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TimesTen-Roman"/>
              </a:rPr>
              <a:t>Balances on this system are referred to as </a:t>
            </a:r>
            <a:r>
              <a:rPr lang="en-US" b="1"/>
              <a:t>overall balances</a:t>
            </a:r>
            <a:r>
              <a:rPr lang="en-US">
                <a:latin typeface="TimesTen-Ro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551" y="4439374"/>
            <a:ext cx="107161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Boundary B encloses a feed stream mixing point. Feed Streams 1 and 2 are inputs to this system and the stream flowing to Unit 1 is an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Boundary C encloses Unit 1 (one input stream and two output streams),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Boundary D encloses a stream splitting point (one input stream and two output streams),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Boundary E encloses Unit 2 (two input streams and one output stream).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9204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9706" y="1250772"/>
            <a:ext cx="97029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The procedure for material balance calculations on multiple-unit processes is basically the same single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The difference is that with multiple-unit processes you may have to isolate and write balances on several subsystems of the process to obtain enough equations to determine all unknown stream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When analyzing multiple-unit processes, carry out degree-of-freedom analyses on the overall process and on each subsystem, taking into account only the streams that intersect the boundary of the system under consideration.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Do not begin to write and solve equations for a subsystem until you have verified that it has zero degrees of freedom.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7206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00" y="3072518"/>
            <a:ext cx="8515350" cy="3371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4251" y="1227296"/>
            <a:ext cx="10576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A </a:t>
            </a:r>
            <a:r>
              <a:rPr lang="en-US">
                <a:solidFill>
                  <a:srgbClr val="FF0000"/>
                </a:solidFill>
                <a:latin typeface="TimesTen-Roman"/>
              </a:rPr>
              <a:t>labeled flowchart </a:t>
            </a:r>
            <a:r>
              <a:rPr lang="en-US">
                <a:latin typeface="TimesTen-Roman"/>
              </a:rPr>
              <a:t>of a continuous steady-state </a:t>
            </a:r>
            <a:r>
              <a:rPr lang="en-US">
                <a:solidFill>
                  <a:srgbClr val="FF0000"/>
                </a:solidFill>
                <a:latin typeface="TimesTen-Roman"/>
              </a:rPr>
              <a:t>two-unit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Each stream contains two components, A and B, in different proportions.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Three streams whose flow rates and/or compositions are not known are labeled 1, 2, and 3.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Calculate the unknown flow rates and compositions of streams 1, 2, and 3.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Material balances for multiple units </a:t>
            </a:r>
            <a:r>
              <a:rPr lang="en-US" sz="3200"/>
              <a:t>without</a:t>
            </a:r>
            <a:r>
              <a:rPr lang="en-US" sz="3600"/>
              <a:t> reaction</a:t>
            </a:r>
          </a:p>
        </p:txBody>
      </p:sp>
    </p:spTree>
    <p:extLst>
      <p:ext uri="{BB962C8B-B14F-4D97-AF65-F5344CB8AC3E}">
        <p14:creationId xmlns:p14="http://schemas.microsoft.com/office/powerpoint/2010/main" val="21129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93" y="2666619"/>
            <a:ext cx="9410700" cy="3933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06041" y="35012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TimesTen-Roman"/>
              </a:rPr>
              <a:t>: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9393" y="1348685"/>
            <a:ext cx="10485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The outer boundary encompasses the entire process and has as input and output streams all of the streams that enter and leave the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Ten-Roman"/>
              </a:rPr>
              <a:t>Two of the interior boundaries surround individual process units, and the third encloses a stream junction point.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TimesTen-Roman"/>
              </a:rPr>
              <a:t>Representation of the flowchart</a:t>
            </a:r>
            <a:endParaRPr 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3631474" y="4545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6423" y="44951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669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106" y="1486151"/>
            <a:ext cx="9910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Ten-Roman"/>
              </a:rPr>
              <a:t>We first outline the solution procedure by performing degree-of-freedom analyses on different systems. Remember that only variables associated with streams intersecting a system boundary are counted in the analysis of that system. </a:t>
            </a:r>
          </a:p>
          <a:p>
            <a:endParaRPr lang="en-US">
              <a:latin typeface="TimesTen-Roman"/>
            </a:endParaRPr>
          </a:p>
          <a:p>
            <a:r>
              <a:rPr lang="en-US" b="1" i="1" u="sng">
                <a:solidFill>
                  <a:srgbClr val="FF0000"/>
                </a:solidFill>
              </a:rPr>
              <a:t>Overall system </a:t>
            </a:r>
            <a:r>
              <a:rPr lang="en-US" b="1" u="sng">
                <a:solidFill>
                  <a:srgbClr val="FF0000"/>
                </a:solidFill>
                <a:latin typeface="TimesTen-Roman"/>
              </a:rPr>
              <a:t>(outer dashed boundary):</a:t>
            </a:r>
            <a:endParaRPr lang="en-US" b="1" u="sng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48" y="3325858"/>
            <a:ext cx="8786490" cy="851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106" y="4827973"/>
            <a:ext cx="10955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TimesTen-Roman"/>
              </a:rPr>
              <a:t>In subsequent analyses, we may consider these two variables as known.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TimesTen-Roman"/>
              </a:rPr>
              <a:t>Suppose we decide to consider the intermediate stream mixing point as the next system.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35084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3" y="1545635"/>
            <a:ext cx="10315575" cy="866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1817" y="2868880"/>
            <a:ext cx="7499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Ten-Roman"/>
              </a:rPr>
              <a:t>We have too many unknowns for the number of available equations.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TimesTen-Roman"/>
              </a:rPr>
              <a:t>Try Unit 1.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7" y="4076168"/>
            <a:ext cx="10020300" cy="121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1634" y="5494160"/>
            <a:ext cx="1023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Ten-Roman"/>
              </a:rPr>
              <a:t>We may now analyze either the mixing point or Unit 2, each of which has two unknown variables</a:t>
            </a:r>
          </a:p>
          <a:p>
            <a:r>
              <a:rPr lang="en-US">
                <a:latin typeface="TimesTen-Roman"/>
              </a:rPr>
              <a:t>associated with it.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6305482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C2750B-BEEF-4568-818F-8058C6B5E579}">
  <ds:schemaRefs>
    <ds:schemaRef ds:uri="27852407-7cbe-4f37-a29e-557c205093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B02C3D-36EA-4A5D-AF19-3B034DC3CF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488481-16B7-47D3-BCB3-DFC0EC0155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revision>1</cp:revision>
  <cp:lastPrinted>2021-08-11T04:26:22Z</cp:lastPrinted>
  <dcterms:created xsi:type="dcterms:W3CDTF">2021-02-04T11:25:09Z</dcterms:created>
  <dcterms:modified xsi:type="dcterms:W3CDTF">2022-09-05T14:36:44Z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