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470" r:id="rId3"/>
    <p:sldId id="471" r:id="rId4"/>
    <p:sldId id="484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66" r:id="rId14"/>
    <p:sldId id="467" r:id="rId15"/>
    <p:sldId id="480" r:id="rId16"/>
    <p:sldId id="481" r:id="rId17"/>
    <p:sldId id="482" r:id="rId18"/>
    <p:sldId id="483" r:id="rId1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86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5F22A8-0EC3-4E6C-8466-B73AB57EA72F}" type="datetimeFigureOut">
              <a:rPr lang="en-US" smtClean="0"/>
              <a:t>07-Sep-22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28598-D3D6-40E7-9750-9909AC0D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 dirty="0" smtClean="0"/>
              <a:t>BT201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86441" y="4424393"/>
            <a:ext cx="315478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07/09/2022</a:t>
            </a:r>
            <a:endParaRPr lang="en-US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0685" y="3513908"/>
            <a:ext cx="8536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</a:rPr>
              <a:t>Biochemical Process Calculations</a:t>
            </a:r>
            <a:endParaRPr lang="en-US" sz="4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669" y="584791"/>
            <a:ext cx="6251331" cy="41148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86" y="1435394"/>
            <a:ext cx="5636757" cy="446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93" y="813391"/>
            <a:ext cx="441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1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788" y="810289"/>
            <a:ext cx="8477250" cy="5067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2" y="1454445"/>
            <a:ext cx="625133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021" y="9039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3300"/>
                </a:solidFill>
                <a:latin typeface="TimesTen-Roman"/>
              </a:rPr>
              <a:t>There are four </a:t>
            </a:r>
            <a:r>
              <a:rPr lang="en-US" b="1" dirty="0" smtClean="0">
                <a:solidFill>
                  <a:srgbClr val="FF3300"/>
                </a:solidFill>
                <a:latin typeface="TimesTen-Roman"/>
              </a:rPr>
              <a:t>remaining unknowns</a:t>
            </a:r>
            <a:endParaRPr lang="en-US" b="1" dirty="0">
              <a:solidFill>
                <a:srgbClr val="FF33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9" y="1273302"/>
            <a:ext cx="2428875" cy="323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3904" y="2135300"/>
            <a:ext cx="5288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Ten-Roman"/>
              </a:rPr>
              <a:t>Whether we choose the overall process or the </a:t>
            </a:r>
            <a:r>
              <a:rPr lang="en-US" dirty="0">
                <a:solidFill>
                  <a:srgbClr val="FF3300"/>
                </a:solidFill>
                <a:latin typeface="TimesTen-Roman"/>
              </a:rPr>
              <a:t>distillation </a:t>
            </a:r>
            <a:r>
              <a:rPr lang="en-US" dirty="0" smtClean="0">
                <a:solidFill>
                  <a:srgbClr val="FF3300"/>
                </a:solidFill>
                <a:latin typeface="TimesTen-Roman"/>
              </a:rPr>
              <a:t>column </a:t>
            </a:r>
            <a:r>
              <a:rPr lang="en-US" dirty="0">
                <a:latin typeface="TimesTen-Roman"/>
              </a:rPr>
              <a:t>as our system, we will only have </a:t>
            </a:r>
            <a:r>
              <a:rPr lang="en-US" dirty="0">
                <a:solidFill>
                  <a:srgbClr val="00B050"/>
                </a:solidFill>
                <a:latin typeface="TimesTen-Roman"/>
              </a:rPr>
              <a:t>three independent equations and hence one degree of </a:t>
            </a:r>
            <a:r>
              <a:rPr lang="en-US" dirty="0" smtClean="0">
                <a:solidFill>
                  <a:srgbClr val="00B050"/>
                </a:solidFill>
                <a:latin typeface="TimesTen-Roman"/>
              </a:rPr>
              <a:t>freedom</a:t>
            </a:r>
            <a:r>
              <a:rPr lang="en-US" dirty="0" smtClean="0">
                <a:latin typeface="TimesTen-Roman"/>
              </a:rPr>
              <a:t>, and </a:t>
            </a:r>
            <a:r>
              <a:rPr lang="en-US" dirty="0">
                <a:latin typeface="TimesTen-Roman"/>
              </a:rPr>
              <a:t>so we will be unable to solve the problem. </a:t>
            </a:r>
            <a:endParaRPr lang="en-US" dirty="0" smtClean="0">
              <a:latin typeface="TimesTen-Roman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Ten-Roman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Ten-Roman"/>
              </a:rPr>
              <a:t>Since </a:t>
            </a:r>
            <a:r>
              <a:rPr lang="en-US" dirty="0" smtClean="0">
                <a:solidFill>
                  <a:srgbClr val="00B050"/>
                </a:solidFill>
                <a:latin typeface="TimesTen-Roman"/>
              </a:rPr>
              <a:t>acetone, MIBK, and water all appear in both outlet streams, we cannot solve </a:t>
            </a:r>
            <a:r>
              <a:rPr lang="en-US" dirty="0" smtClean="0">
                <a:latin typeface="TimesTen-Roman"/>
              </a:rPr>
              <a:t>for any one of the individual unknowns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Ten-Roman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Ten-Roman"/>
              </a:rPr>
              <a:t>Need one more independent relation/information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9401" y="5709650"/>
            <a:ext cx="10184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Ten-Roman"/>
              </a:rPr>
              <a:t>The problem is thus underspecified; unless another piece of information is furnished,</a:t>
            </a:r>
          </a:p>
          <a:p>
            <a:r>
              <a:rPr lang="en-US" dirty="0">
                <a:latin typeface="TimesTen-Roman"/>
              </a:rPr>
              <a:t>the amounts and compositions of the distillation column products are indeterminate.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47" y="561308"/>
            <a:ext cx="6513153" cy="428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4879" y="644660"/>
            <a:ext cx="11033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NewRomanPS-BoldMT"/>
              </a:rPr>
              <a:t>Analysis of a Sugar Recovery Process Involving Multiple Serial </a:t>
            </a:r>
            <a:r>
              <a:rPr lang="en-US" b="1" u="sng" dirty="0" smtClean="0">
                <a:solidFill>
                  <a:srgbClr val="FF0000"/>
                </a:solidFill>
                <a:latin typeface="TimesNewRomanPS-BoldMT"/>
              </a:rPr>
              <a:t>Units</a:t>
            </a:r>
          </a:p>
          <a:p>
            <a:endParaRPr lang="en-US" b="1" dirty="0">
              <a:solidFill>
                <a:srgbClr val="000000"/>
              </a:solidFill>
              <a:latin typeface="TimesNewRomanPS-BoldMT"/>
            </a:endParaRPr>
          </a:p>
          <a:p>
            <a:r>
              <a:rPr lang="en-US" dirty="0" smtClean="0">
                <a:solidFill>
                  <a:srgbClr val="0000EF"/>
                </a:solidFill>
                <a:latin typeface="TimesNewRomanPSMT"/>
              </a:rPr>
              <a:t>Figure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shows the process and the known data. C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alculate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the compositions 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of every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flow stream, and the fraction of the sugar in the cane (</a:t>
            </a:r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F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) that is recovered in </a:t>
            </a:r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M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2515" y="2106246"/>
            <a:ext cx="6910252" cy="4255365"/>
            <a:chOff x="2050868" y="1770889"/>
            <a:chExt cx="7432765" cy="47922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0868" y="1770889"/>
              <a:ext cx="7432765" cy="479227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798757" y="4859383"/>
              <a:ext cx="10711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15% Sugar</a:t>
              </a:r>
            </a:p>
            <a:p>
              <a:r>
                <a:rPr lang="en-US" sz="1400" dirty="0" smtClean="0"/>
                <a:t>No pulp</a:t>
              </a:r>
              <a:endParaRPr lang="en-US" sz="1400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8508274" y="2106246"/>
            <a:ext cx="34703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The process is an open, </a:t>
            </a:r>
            <a:r>
              <a:rPr lang="en-US" dirty="0" smtClean="0">
                <a:latin typeface="TimesNewRomanPSMT"/>
              </a:rPr>
              <a:t>steady-state system </a:t>
            </a:r>
            <a:r>
              <a:rPr lang="en-US" dirty="0">
                <a:latin typeface="TimesNewRomanPSMT"/>
              </a:rPr>
              <a:t>without reaction. </a:t>
            </a:r>
            <a:endParaRPr lang="en-US" dirty="0" smtClean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What </a:t>
            </a:r>
            <a:r>
              <a:rPr lang="en-US" dirty="0">
                <a:latin typeface="TimesNewRomanPSMT"/>
              </a:rPr>
              <a:t>basis </a:t>
            </a:r>
            <a:r>
              <a:rPr lang="en-US" dirty="0" smtClean="0">
                <a:latin typeface="TimesNewRomanPSMT"/>
              </a:rPr>
              <a:t>should you pick?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What </a:t>
            </a:r>
            <a:r>
              <a:rPr lang="en-US" dirty="0">
                <a:latin typeface="TimesNewRomanPSMT"/>
              </a:rPr>
              <a:t>system should you pick to start the analysis?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6319" y="904463"/>
            <a:ext cx="34703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  <a:latin typeface="TimesNewRomanPSMT"/>
              </a:rPr>
              <a:t>Degree of freedom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NewRomanPSM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B050"/>
                </a:solidFill>
                <a:latin typeface="TimesNewRomanPSMT"/>
              </a:rPr>
              <a:t>For overall system: </a:t>
            </a:r>
            <a:r>
              <a:rPr lang="en-US" dirty="0" smtClean="0">
                <a:latin typeface="TimesNewRomanPSMT"/>
              </a:rPr>
              <a:t>DOF&gt;0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NewRomanPS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Can not start with overall material balance</a:t>
            </a:r>
            <a:endParaRPr lang="en-US" dirty="0">
              <a:latin typeface="TimesNewRomanPSM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07919" y="2658789"/>
            <a:ext cx="6775269" cy="3824292"/>
            <a:chOff x="1036319" y="2393628"/>
            <a:chExt cx="6775269" cy="3824292"/>
          </a:xfrm>
        </p:grpSpPr>
        <p:grpSp>
          <p:nvGrpSpPr>
            <p:cNvPr id="2" name="Group 1"/>
            <p:cNvGrpSpPr/>
            <p:nvPr/>
          </p:nvGrpSpPr>
          <p:grpSpPr>
            <a:xfrm>
              <a:off x="1515293" y="2393628"/>
              <a:ext cx="6296295" cy="3824292"/>
              <a:chOff x="2050868" y="1770889"/>
              <a:chExt cx="7432765" cy="4792276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0868" y="1770889"/>
                <a:ext cx="7432765" cy="4792276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5798757" y="4859383"/>
                <a:ext cx="10711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15% Sugar</a:t>
                </a:r>
              </a:p>
              <a:p>
                <a:r>
                  <a:rPr lang="en-US" sz="1400" dirty="0" smtClean="0"/>
                  <a:t>No pulp</a:t>
                </a:r>
                <a:endParaRPr lang="en-US" sz="1400" dirty="0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1036319" y="3082833"/>
              <a:ext cx="6021977" cy="2516107"/>
            </a:xfrm>
            <a:custGeom>
              <a:avLst/>
              <a:gdLst>
                <a:gd name="connsiteX0" fmla="*/ 235131 w 6021977"/>
                <a:gd name="connsiteY0" fmla="*/ 1175545 h 2586334"/>
                <a:gd name="connsiteX1" fmla="*/ 300445 w 6021977"/>
                <a:gd name="connsiteY1" fmla="*/ 1188608 h 2586334"/>
                <a:gd name="connsiteX2" fmla="*/ 888274 w 6021977"/>
                <a:gd name="connsiteY2" fmla="*/ 1162483 h 2586334"/>
                <a:gd name="connsiteX3" fmla="*/ 1058091 w 6021977"/>
                <a:gd name="connsiteY3" fmla="*/ 1136357 h 2586334"/>
                <a:gd name="connsiteX4" fmla="*/ 1123405 w 6021977"/>
                <a:gd name="connsiteY4" fmla="*/ 1110231 h 2586334"/>
                <a:gd name="connsiteX5" fmla="*/ 1201783 w 6021977"/>
                <a:gd name="connsiteY5" fmla="*/ 1097168 h 2586334"/>
                <a:gd name="connsiteX6" fmla="*/ 1280160 w 6021977"/>
                <a:gd name="connsiteY6" fmla="*/ 1057980 h 2586334"/>
                <a:gd name="connsiteX7" fmla="*/ 1358537 w 6021977"/>
                <a:gd name="connsiteY7" fmla="*/ 1031854 h 2586334"/>
                <a:gd name="connsiteX8" fmla="*/ 1397725 w 6021977"/>
                <a:gd name="connsiteY8" fmla="*/ 1005728 h 2586334"/>
                <a:gd name="connsiteX9" fmla="*/ 1476103 w 6021977"/>
                <a:gd name="connsiteY9" fmla="*/ 979603 h 2586334"/>
                <a:gd name="connsiteX10" fmla="*/ 1580605 w 6021977"/>
                <a:gd name="connsiteY10" fmla="*/ 927351 h 2586334"/>
                <a:gd name="connsiteX11" fmla="*/ 1619794 w 6021977"/>
                <a:gd name="connsiteY11" fmla="*/ 901225 h 2586334"/>
                <a:gd name="connsiteX12" fmla="*/ 1672045 w 6021977"/>
                <a:gd name="connsiteY12" fmla="*/ 875100 h 2586334"/>
                <a:gd name="connsiteX13" fmla="*/ 1776548 w 6021977"/>
                <a:gd name="connsiteY13" fmla="*/ 796723 h 2586334"/>
                <a:gd name="connsiteX14" fmla="*/ 1933303 w 6021977"/>
                <a:gd name="connsiteY14" fmla="*/ 731408 h 2586334"/>
                <a:gd name="connsiteX15" fmla="*/ 1985554 w 6021977"/>
                <a:gd name="connsiteY15" fmla="*/ 705283 h 2586334"/>
                <a:gd name="connsiteX16" fmla="*/ 2116183 w 6021977"/>
                <a:gd name="connsiteY16" fmla="*/ 666094 h 2586334"/>
                <a:gd name="connsiteX17" fmla="*/ 2194560 w 6021977"/>
                <a:gd name="connsiteY17" fmla="*/ 626905 h 2586334"/>
                <a:gd name="connsiteX18" fmla="*/ 2246811 w 6021977"/>
                <a:gd name="connsiteY18" fmla="*/ 600780 h 2586334"/>
                <a:gd name="connsiteX19" fmla="*/ 2325188 w 6021977"/>
                <a:gd name="connsiteY19" fmla="*/ 587717 h 2586334"/>
                <a:gd name="connsiteX20" fmla="*/ 2377440 w 6021977"/>
                <a:gd name="connsiteY20" fmla="*/ 561591 h 2586334"/>
                <a:gd name="connsiteX21" fmla="*/ 2508068 w 6021977"/>
                <a:gd name="connsiteY21" fmla="*/ 522403 h 2586334"/>
                <a:gd name="connsiteX22" fmla="*/ 2664823 w 6021977"/>
                <a:gd name="connsiteY22" fmla="*/ 470151 h 2586334"/>
                <a:gd name="connsiteX23" fmla="*/ 2821577 w 6021977"/>
                <a:gd name="connsiteY23" fmla="*/ 444025 h 2586334"/>
                <a:gd name="connsiteX24" fmla="*/ 2952205 w 6021977"/>
                <a:gd name="connsiteY24" fmla="*/ 404837 h 2586334"/>
                <a:gd name="connsiteX25" fmla="*/ 3148148 w 6021977"/>
                <a:gd name="connsiteY25" fmla="*/ 378711 h 2586334"/>
                <a:gd name="connsiteX26" fmla="*/ 3213463 w 6021977"/>
                <a:gd name="connsiteY26" fmla="*/ 365648 h 2586334"/>
                <a:gd name="connsiteX27" fmla="*/ 3291840 w 6021977"/>
                <a:gd name="connsiteY27" fmla="*/ 339523 h 2586334"/>
                <a:gd name="connsiteX28" fmla="*/ 3357154 w 6021977"/>
                <a:gd name="connsiteY28" fmla="*/ 326460 h 2586334"/>
                <a:gd name="connsiteX29" fmla="*/ 3474720 w 6021977"/>
                <a:gd name="connsiteY29" fmla="*/ 300334 h 2586334"/>
                <a:gd name="connsiteX30" fmla="*/ 3709851 w 6021977"/>
                <a:gd name="connsiteY30" fmla="*/ 261145 h 2586334"/>
                <a:gd name="connsiteX31" fmla="*/ 3827417 w 6021977"/>
                <a:gd name="connsiteY31" fmla="*/ 221957 h 2586334"/>
                <a:gd name="connsiteX32" fmla="*/ 3866605 w 6021977"/>
                <a:gd name="connsiteY32" fmla="*/ 208894 h 2586334"/>
                <a:gd name="connsiteX33" fmla="*/ 4010297 w 6021977"/>
                <a:gd name="connsiteY33" fmla="*/ 156643 h 2586334"/>
                <a:gd name="connsiteX34" fmla="*/ 4088674 w 6021977"/>
                <a:gd name="connsiteY34" fmla="*/ 130517 h 2586334"/>
                <a:gd name="connsiteX35" fmla="*/ 4349931 w 6021977"/>
                <a:gd name="connsiteY35" fmla="*/ 104391 h 2586334"/>
                <a:gd name="connsiteX36" fmla="*/ 4506685 w 6021977"/>
                <a:gd name="connsiteY36" fmla="*/ 78265 h 2586334"/>
                <a:gd name="connsiteX37" fmla="*/ 4689565 w 6021977"/>
                <a:gd name="connsiteY37" fmla="*/ 39077 h 2586334"/>
                <a:gd name="connsiteX38" fmla="*/ 4833257 w 6021977"/>
                <a:gd name="connsiteY38" fmla="*/ 26014 h 2586334"/>
                <a:gd name="connsiteX39" fmla="*/ 5342708 w 6021977"/>
                <a:gd name="connsiteY39" fmla="*/ 26014 h 2586334"/>
                <a:gd name="connsiteX40" fmla="*/ 5473337 w 6021977"/>
                <a:gd name="connsiteY40" fmla="*/ 78265 h 2586334"/>
                <a:gd name="connsiteX41" fmla="*/ 5525588 w 6021977"/>
                <a:gd name="connsiteY41" fmla="*/ 91328 h 2586334"/>
                <a:gd name="connsiteX42" fmla="*/ 5603965 w 6021977"/>
                <a:gd name="connsiteY42" fmla="*/ 117454 h 2586334"/>
                <a:gd name="connsiteX43" fmla="*/ 5643154 w 6021977"/>
                <a:gd name="connsiteY43" fmla="*/ 130517 h 2586334"/>
                <a:gd name="connsiteX44" fmla="*/ 5721531 w 6021977"/>
                <a:gd name="connsiteY44" fmla="*/ 182768 h 2586334"/>
                <a:gd name="connsiteX45" fmla="*/ 5760720 w 6021977"/>
                <a:gd name="connsiteY45" fmla="*/ 208894 h 2586334"/>
                <a:gd name="connsiteX46" fmla="*/ 5826034 w 6021977"/>
                <a:gd name="connsiteY46" fmla="*/ 261145 h 2586334"/>
                <a:gd name="connsiteX47" fmla="*/ 5852160 w 6021977"/>
                <a:gd name="connsiteY47" fmla="*/ 300334 h 2586334"/>
                <a:gd name="connsiteX48" fmla="*/ 5891348 w 6021977"/>
                <a:gd name="connsiteY48" fmla="*/ 326460 h 2586334"/>
                <a:gd name="connsiteX49" fmla="*/ 5917474 w 6021977"/>
                <a:gd name="connsiteY49" fmla="*/ 365648 h 2586334"/>
                <a:gd name="connsiteX50" fmla="*/ 5943600 w 6021977"/>
                <a:gd name="connsiteY50" fmla="*/ 457088 h 2586334"/>
                <a:gd name="connsiteX51" fmla="*/ 5956663 w 6021977"/>
                <a:gd name="connsiteY51" fmla="*/ 496277 h 2586334"/>
                <a:gd name="connsiteX52" fmla="*/ 5982788 w 6021977"/>
                <a:gd name="connsiteY52" fmla="*/ 613843 h 2586334"/>
                <a:gd name="connsiteX53" fmla="*/ 5995851 w 6021977"/>
                <a:gd name="connsiteY53" fmla="*/ 666094 h 2586334"/>
                <a:gd name="connsiteX54" fmla="*/ 6008914 w 6021977"/>
                <a:gd name="connsiteY54" fmla="*/ 822848 h 2586334"/>
                <a:gd name="connsiteX55" fmla="*/ 6021977 w 6021977"/>
                <a:gd name="connsiteY55" fmla="*/ 953477 h 2586334"/>
                <a:gd name="connsiteX56" fmla="*/ 6008914 w 6021977"/>
                <a:gd name="connsiteY56" fmla="*/ 1293111 h 2586334"/>
                <a:gd name="connsiteX57" fmla="*/ 5995851 w 6021977"/>
                <a:gd name="connsiteY57" fmla="*/ 1345363 h 2586334"/>
                <a:gd name="connsiteX58" fmla="*/ 5982788 w 6021977"/>
                <a:gd name="connsiteY58" fmla="*/ 1711123 h 2586334"/>
                <a:gd name="connsiteX59" fmla="*/ 5969725 w 6021977"/>
                <a:gd name="connsiteY59" fmla="*/ 1750311 h 2586334"/>
                <a:gd name="connsiteX60" fmla="*/ 5956663 w 6021977"/>
                <a:gd name="connsiteY60" fmla="*/ 1907065 h 2586334"/>
                <a:gd name="connsiteX61" fmla="*/ 5943600 w 6021977"/>
                <a:gd name="connsiteY61" fmla="*/ 1946254 h 2586334"/>
                <a:gd name="connsiteX62" fmla="*/ 5917474 w 6021977"/>
                <a:gd name="connsiteY62" fmla="*/ 2076883 h 2586334"/>
                <a:gd name="connsiteX63" fmla="*/ 5865223 w 6021977"/>
                <a:gd name="connsiteY63" fmla="*/ 2155260 h 2586334"/>
                <a:gd name="connsiteX64" fmla="*/ 5852160 w 6021977"/>
                <a:gd name="connsiteY64" fmla="*/ 2194448 h 2586334"/>
                <a:gd name="connsiteX65" fmla="*/ 5773783 w 6021977"/>
                <a:gd name="connsiteY65" fmla="*/ 2298951 h 2586334"/>
                <a:gd name="connsiteX66" fmla="*/ 5721531 w 6021977"/>
                <a:gd name="connsiteY66" fmla="*/ 2338140 h 2586334"/>
                <a:gd name="connsiteX67" fmla="*/ 5695405 w 6021977"/>
                <a:gd name="connsiteY67" fmla="*/ 2377328 h 2586334"/>
                <a:gd name="connsiteX68" fmla="*/ 5590903 w 6021977"/>
                <a:gd name="connsiteY68" fmla="*/ 2429580 h 2586334"/>
                <a:gd name="connsiteX69" fmla="*/ 5525588 w 6021977"/>
                <a:gd name="connsiteY69" fmla="*/ 2481831 h 2586334"/>
                <a:gd name="connsiteX70" fmla="*/ 5486400 w 6021977"/>
                <a:gd name="connsiteY70" fmla="*/ 2494894 h 2586334"/>
                <a:gd name="connsiteX71" fmla="*/ 5394960 w 6021977"/>
                <a:gd name="connsiteY71" fmla="*/ 2521020 h 2586334"/>
                <a:gd name="connsiteX72" fmla="*/ 5316583 w 6021977"/>
                <a:gd name="connsiteY72" fmla="*/ 2560208 h 2586334"/>
                <a:gd name="connsiteX73" fmla="*/ 5146765 w 6021977"/>
                <a:gd name="connsiteY73" fmla="*/ 2586334 h 2586334"/>
                <a:gd name="connsiteX74" fmla="*/ 3553097 w 6021977"/>
                <a:gd name="connsiteY74" fmla="*/ 2573271 h 2586334"/>
                <a:gd name="connsiteX75" fmla="*/ 3435531 w 6021977"/>
                <a:gd name="connsiteY75" fmla="*/ 2560208 h 2586334"/>
                <a:gd name="connsiteX76" fmla="*/ 2037805 w 6021977"/>
                <a:gd name="connsiteY76" fmla="*/ 2547145 h 2586334"/>
                <a:gd name="connsiteX77" fmla="*/ 1201783 w 6021977"/>
                <a:gd name="connsiteY77" fmla="*/ 2521020 h 2586334"/>
                <a:gd name="connsiteX78" fmla="*/ 1123405 w 6021977"/>
                <a:gd name="connsiteY78" fmla="*/ 2507957 h 2586334"/>
                <a:gd name="connsiteX79" fmla="*/ 770708 w 6021977"/>
                <a:gd name="connsiteY79" fmla="*/ 2468768 h 2586334"/>
                <a:gd name="connsiteX80" fmla="*/ 666205 w 6021977"/>
                <a:gd name="connsiteY80" fmla="*/ 2455705 h 2586334"/>
                <a:gd name="connsiteX81" fmla="*/ 587828 w 6021977"/>
                <a:gd name="connsiteY81" fmla="*/ 2442643 h 2586334"/>
                <a:gd name="connsiteX82" fmla="*/ 535577 w 6021977"/>
                <a:gd name="connsiteY82" fmla="*/ 2416517 h 2586334"/>
                <a:gd name="connsiteX83" fmla="*/ 339634 w 6021977"/>
                <a:gd name="connsiteY83" fmla="*/ 2377328 h 2586334"/>
                <a:gd name="connsiteX84" fmla="*/ 222068 w 6021977"/>
                <a:gd name="connsiteY84" fmla="*/ 2285888 h 2586334"/>
                <a:gd name="connsiteX85" fmla="*/ 169817 w 6021977"/>
                <a:gd name="connsiteY85" fmla="*/ 2207511 h 2586334"/>
                <a:gd name="connsiteX86" fmla="*/ 156754 w 6021977"/>
                <a:gd name="connsiteY86" fmla="*/ 2155260 h 2586334"/>
                <a:gd name="connsiteX87" fmla="*/ 104503 w 6021977"/>
                <a:gd name="connsiteY87" fmla="*/ 2063820 h 2586334"/>
                <a:gd name="connsiteX88" fmla="*/ 91440 w 6021977"/>
                <a:gd name="connsiteY88" fmla="*/ 2024631 h 2586334"/>
                <a:gd name="connsiteX89" fmla="*/ 65314 w 6021977"/>
                <a:gd name="connsiteY89" fmla="*/ 1920128 h 2586334"/>
                <a:gd name="connsiteX90" fmla="*/ 39188 w 6021977"/>
                <a:gd name="connsiteY90" fmla="*/ 1841751 h 2586334"/>
                <a:gd name="connsiteX91" fmla="*/ 26125 w 6021977"/>
                <a:gd name="connsiteY91" fmla="*/ 1802563 h 2586334"/>
                <a:gd name="connsiteX92" fmla="*/ 13063 w 6021977"/>
                <a:gd name="connsiteY92" fmla="*/ 1724185 h 2586334"/>
                <a:gd name="connsiteX93" fmla="*/ 0 w 6021977"/>
                <a:gd name="connsiteY93" fmla="*/ 1658871 h 2586334"/>
                <a:gd name="connsiteX94" fmla="*/ 13063 w 6021977"/>
                <a:gd name="connsiteY94" fmla="*/ 1371488 h 2586334"/>
                <a:gd name="connsiteX95" fmla="*/ 39188 w 6021977"/>
                <a:gd name="connsiteY95" fmla="*/ 1332300 h 2586334"/>
                <a:gd name="connsiteX96" fmla="*/ 130628 w 6021977"/>
                <a:gd name="connsiteY96" fmla="*/ 1306174 h 2586334"/>
                <a:gd name="connsiteX97" fmla="*/ 169817 w 6021977"/>
                <a:gd name="connsiteY97" fmla="*/ 1280048 h 2586334"/>
                <a:gd name="connsiteX98" fmla="*/ 313508 w 6021977"/>
                <a:gd name="connsiteY98" fmla="*/ 1240860 h 2586334"/>
                <a:gd name="connsiteX99" fmla="*/ 339634 w 6021977"/>
                <a:gd name="connsiteY99" fmla="*/ 1175545 h 258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021977" h="2586334">
                  <a:moveTo>
                    <a:pt x="235131" y="1175545"/>
                  </a:moveTo>
                  <a:cubicBezTo>
                    <a:pt x="256902" y="1179899"/>
                    <a:pt x="278247" y="1189052"/>
                    <a:pt x="300445" y="1188608"/>
                  </a:cubicBezTo>
                  <a:cubicBezTo>
                    <a:pt x="496542" y="1184686"/>
                    <a:pt x="692463" y="1173780"/>
                    <a:pt x="888274" y="1162483"/>
                  </a:cubicBezTo>
                  <a:cubicBezTo>
                    <a:pt x="913981" y="1161000"/>
                    <a:pt x="1028444" y="1141298"/>
                    <a:pt x="1058091" y="1136357"/>
                  </a:cubicBezTo>
                  <a:cubicBezTo>
                    <a:pt x="1079862" y="1127648"/>
                    <a:pt x="1100783" y="1116401"/>
                    <a:pt x="1123405" y="1110231"/>
                  </a:cubicBezTo>
                  <a:cubicBezTo>
                    <a:pt x="1148958" y="1103262"/>
                    <a:pt x="1176656" y="1105544"/>
                    <a:pt x="1201783" y="1097168"/>
                  </a:cubicBezTo>
                  <a:cubicBezTo>
                    <a:pt x="1229493" y="1087931"/>
                    <a:pt x="1253198" y="1069214"/>
                    <a:pt x="1280160" y="1057980"/>
                  </a:cubicBezTo>
                  <a:cubicBezTo>
                    <a:pt x="1305581" y="1047388"/>
                    <a:pt x="1332411" y="1040563"/>
                    <a:pt x="1358537" y="1031854"/>
                  </a:cubicBezTo>
                  <a:cubicBezTo>
                    <a:pt x="1371600" y="1023145"/>
                    <a:pt x="1383379" y="1012104"/>
                    <a:pt x="1397725" y="1005728"/>
                  </a:cubicBezTo>
                  <a:cubicBezTo>
                    <a:pt x="1422891" y="994543"/>
                    <a:pt x="1476103" y="979603"/>
                    <a:pt x="1476103" y="979603"/>
                  </a:cubicBezTo>
                  <a:cubicBezTo>
                    <a:pt x="1566892" y="919076"/>
                    <a:pt x="1452784" y="991262"/>
                    <a:pt x="1580605" y="927351"/>
                  </a:cubicBezTo>
                  <a:cubicBezTo>
                    <a:pt x="1594647" y="920330"/>
                    <a:pt x="1606163" y="909014"/>
                    <a:pt x="1619794" y="901225"/>
                  </a:cubicBezTo>
                  <a:cubicBezTo>
                    <a:pt x="1636701" y="891564"/>
                    <a:pt x="1655843" y="885901"/>
                    <a:pt x="1672045" y="875100"/>
                  </a:cubicBezTo>
                  <a:cubicBezTo>
                    <a:pt x="1708275" y="850947"/>
                    <a:pt x="1736355" y="813470"/>
                    <a:pt x="1776548" y="796723"/>
                  </a:cubicBezTo>
                  <a:cubicBezTo>
                    <a:pt x="1828800" y="774951"/>
                    <a:pt x="1882673" y="756723"/>
                    <a:pt x="1933303" y="731408"/>
                  </a:cubicBezTo>
                  <a:cubicBezTo>
                    <a:pt x="1950720" y="722700"/>
                    <a:pt x="1967474" y="712515"/>
                    <a:pt x="1985554" y="705283"/>
                  </a:cubicBezTo>
                  <a:cubicBezTo>
                    <a:pt x="2038562" y="684080"/>
                    <a:pt x="2064857" y="678926"/>
                    <a:pt x="2116183" y="666094"/>
                  </a:cubicBezTo>
                  <a:cubicBezTo>
                    <a:pt x="2191489" y="615889"/>
                    <a:pt x="2118848" y="659353"/>
                    <a:pt x="2194560" y="626905"/>
                  </a:cubicBezTo>
                  <a:cubicBezTo>
                    <a:pt x="2212458" y="619234"/>
                    <a:pt x="2228159" y="606375"/>
                    <a:pt x="2246811" y="600780"/>
                  </a:cubicBezTo>
                  <a:cubicBezTo>
                    <a:pt x="2272180" y="593169"/>
                    <a:pt x="2299062" y="592071"/>
                    <a:pt x="2325188" y="587717"/>
                  </a:cubicBezTo>
                  <a:cubicBezTo>
                    <a:pt x="2342605" y="579008"/>
                    <a:pt x="2359360" y="568823"/>
                    <a:pt x="2377440" y="561591"/>
                  </a:cubicBezTo>
                  <a:cubicBezTo>
                    <a:pt x="2469824" y="524637"/>
                    <a:pt x="2431072" y="545502"/>
                    <a:pt x="2508068" y="522403"/>
                  </a:cubicBezTo>
                  <a:cubicBezTo>
                    <a:pt x="2508072" y="522402"/>
                    <a:pt x="2664820" y="470152"/>
                    <a:pt x="2664823" y="470151"/>
                  </a:cubicBezTo>
                  <a:lnTo>
                    <a:pt x="2821577" y="444025"/>
                  </a:lnTo>
                  <a:cubicBezTo>
                    <a:pt x="2884585" y="402020"/>
                    <a:pt x="2848750" y="417769"/>
                    <a:pt x="2952205" y="404837"/>
                  </a:cubicBezTo>
                  <a:cubicBezTo>
                    <a:pt x="3084717" y="388273"/>
                    <a:pt x="3038521" y="398643"/>
                    <a:pt x="3148148" y="378711"/>
                  </a:cubicBezTo>
                  <a:cubicBezTo>
                    <a:pt x="3169993" y="374739"/>
                    <a:pt x="3192042" y="371490"/>
                    <a:pt x="3213463" y="365648"/>
                  </a:cubicBezTo>
                  <a:cubicBezTo>
                    <a:pt x="3240031" y="358402"/>
                    <a:pt x="3264836" y="344924"/>
                    <a:pt x="3291840" y="339523"/>
                  </a:cubicBezTo>
                  <a:cubicBezTo>
                    <a:pt x="3313611" y="335169"/>
                    <a:pt x="3335480" y="331276"/>
                    <a:pt x="3357154" y="326460"/>
                  </a:cubicBezTo>
                  <a:cubicBezTo>
                    <a:pt x="3437172" y="308678"/>
                    <a:pt x="3384099" y="316094"/>
                    <a:pt x="3474720" y="300334"/>
                  </a:cubicBezTo>
                  <a:cubicBezTo>
                    <a:pt x="3553003" y="286719"/>
                    <a:pt x="3634470" y="286271"/>
                    <a:pt x="3709851" y="261145"/>
                  </a:cubicBezTo>
                  <a:lnTo>
                    <a:pt x="3827417" y="221957"/>
                  </a:lnTo>
                  <a:cubicBezTo>
                    <a:pt x="3840480" y="217603"/>
                    <a:pt x="3853821" y="214008"/>
                    <a:pt x="3866605" y="208894"/>
                  </a:cubicBezTo>
                  <a:cubicBezTo>
                    <a:pt x="3957496" y="172537"/>
                    <a:pt x="3909666" y="190186"/>
                    <a:pt x="4010297" y="156643"/>
                  </a:cubicBezTo>
                  <a:lnTo>
                    <a:pt x="4088674" y="130517"/>
                  </a:lnTo>
                  <a:cubicBezTo>
                    <a:pt x="4245205" y="110950"/>
                    <a:pt x="4158193" y="120369"/>
                    <a:pt x="4349931" y="104391"/>
                  </a:cubicBezTo>
                  <a:cubicBezTo>
                    <a:pt x="4434164" y="76313"/>
                    <a:pt x="4353564" y="100139"/>
                    <a:pt x="4506685" y="78265"/>
                  </a:cubicBezTo>
                  <a:cubicBezTo>
                    <a:pt x="4552812" y="71676"/>
                    <a:pt x="4656193" y="44083"/>
                    <a:pt x="4689565" y="39077"/>
                  </a:cubicBezTo>
                  <a:cubicBezTo>
                    <a:pt x="4737128" y="31943"/>
                    <a:pt x="4785360" y="30368"/>
                    <a:pt x="4833257" y="26014"/>
                  </a:cubicBezTo>
                  <a:cubicBezTo>
                    <a:pt x="5032216" y="-13778"/>
                    <a:pt x="4953684" y="-3163"/>
                    <a:pt x="5342708" y="26014"/>
                  </a:cubicBezTo>
                  <a:cubicBezTo>
                    <a:pt x="5401457" y="30420"/>
                    <a:pt x="5423396" y="59537"/>
                    <a:pt x="5473337" y="78265"/>
                  </a:cubicBezTo>
                  <a:cubicBezTo>
                    <a:pt x="5490147" y="84569"/>
                    <a:pt x="5508392" y="86169"/>
                    <a:pt x="5525588" y="91328"/>
                  </a:cubicBezTo>
                  <a:cubicBezTo>
                    <a:pt x="5551965" y="99241"/>
                    <a:pt x="5577839" y="108745"/>
                    <a:pt x="5603965" y="117454"/>
                  </a:cubicBezTo>
                  <a:cubicBezTo>
                    <a:pt x="5617028" y="121808"/>
                    <a:pt x="5631697" y="122879"/>
                    <a:pt x="5643154" y="130517"/>
                  </a:cubicBezTo>
                  <a:lnTo>
                    <a:pt x="5721531" y="182768"/>
                  </a:lnTo>
                  <a:lnTo>
                    <a:pt x="5760720" y="208894"/>
                  </a:lnTo>
                  <a:cubicBezTo>
                    <a:pt x="5835589" y="321201"/>
                    <a:pt x="5735899" y="189038"/>
                    <a:pt x="5826034" y="261145"/>
                  </a:cubicBezTo>
                  <a:cubicBezTo>
                    <a:pt x="5838294" y="270952"/>
                    <a:pt x="5841059" y="289232"/>
                    <a:pt x="5852160" y="300334"/>
                  </a:cubicBezTo>
                  <a:cubicBezTo>
                    <a:pt x="5863261" y="311435"/>
                    <a:pt x="5878285" y="317751"/>
                    <a:pt x="5891348" y="326460"/>
                  </a:cubicBezTo>
                  <a:cubicBezTo>
                    <a:pt x="5900057" y="339523"/>
                    <a:pt x="5910453" y="351606"/>
                    <a:pt x="5917474" y="365648"/>
                  </a:cubicBezTo>
                  <a:cubicBezTo>
                    <a:pt x="5927914" y="386527"/>
                    <a:pt x="5938020" y="437558"/>
                    <a:pt x="5943600" y="457088"/>
                  </a:cubicBezTo>
                  <a:cubicBezTo>
                    <a:pt x="5947383" y="470328"/>
                    <a:pt x="5952880" y="483037"/>
                    <a:pt x="5956663" y="496277"/>
                  </a:cubicBezTo>
                  <a:cubicBezTo>
                    <a:pt x="5972589" y="552019"/>
                    <a:pt x="5969322" y="553245"/>
                    <a:pt x="5982788" y="613843"/>
                  </a:cubicBezTo>
                  <a:cubicBezTo>
                    <a:pt x="5986683" y="631369"/>
                    <a:pt x="5991497" y="648677"/>
                    <a:pt x="5995851" y="666094"/>
                  </a:cubicBezTo>
                  <a:cubicBezTo>
                    <a:pt x="6000205" y="718345"/>
                    <a:pt x="6004167" y="770631"/>
                    <a:pt x="6008914" y="822848"/>
                  </a:cubicBezTo>
                  <a:cubicBezTo>
                    <a:pt x="6012876" y="866428"/>
                    <a:pt x="6021977" y="909717"/>
                    <a:pt x="6021977" y="953477"/>
                  </a:cubicBezTo>
                  <a:cubicBezTo>
                    <a:pt x="6021977" y="1066772"/>
                    <a:pt x="6016450" y="1180067"/>
                    <a:pt x="6008914" y="1293111"/>
                  </a:cubicBezTo>
                  <a:cubicBezTo>
                    <a:pt x="6007720" y="1311025"/>
                    <a:pt x="6000205" y="1327946"/>
                    <a:pt x="5995851" y="1345363"/>
                  </a:cubicBezTo>
                  <a:cubicBezTo>
                    <a:pt x="5991497" y="1467283"/>
                    <a:pt x="5990643" y="1589378"/>
                    <a:pt x="5982788" y="1711123"/>
                  </a:cubicBezTo>
                  <a:cubicBezTo>
                    <a:pt x="5981901" y="1724864"/>
                    <a:pt x="5971545" y="1736662"/>
                    <a:pt x="5969725" y="1750311"/>
                  </a:cubicBezTo>
                  <a:cubicBezTo>
                    <a:pt x="5962795" y="1802284"/>
                    <a:pt x="5963592" y="1855092"/>
                    <a:pt x="5956663" y="1907065"/>
                  </a:cubicBezTo>
                  <a:cubicBezTo>
                    <a:pt x="5954843" y="1920714"/>
                    <a:pt x="5946587" y="1932812"/>
                    <a:pt x="5943600" y="1946254"/>
                  </a:cubicBezTo>
                  <a:cubicBezTo>
                    <a:pt x="5940976" y="1958063"/>
                    <a:pt x="5927884" y="2056062"/>
                    <a:pt x="5917474" y="2076883"/>
                  </a:cubicBezTo>
                  <a:cubicBezTo>
                    <a:pt x="5903432" y="2104967"/>
                    <a:pt x="5875152" y="2125472"/>
                    <a:pt x="5865223" y="2155260"/>
                  </a:cubicBezTo>
                  <a:cubicBezTo>
                    <a:pt x="5860869" y="2168323"/>
                    <a:pt x="5858318" y="2182132"/>
                    <a:pt x="5852160" y="2194448"/>
                  </a:cubicBezTo>
                  <a:cubicBezTo>
                    <a:pt x="5840100" y="2218567"/>
                    <a:pt x="5783396" y="2289338"/>
                    <a:pt x="5773783" y="2298951"/>
                  </a:cubicBezTo>
                  <a:cubicBezTo>
                    <a:pt x="5758388" y="2314346"/>
                    <a:pt x="5736926" y="2322745"/>
                    <a:pt x="5721531" y="2338140"/>
                  </a:cubicBezTo>
                  <a:cubicBezTo>
                    <a:pt x="5710430" y="2349241"/>
                    <a:pt x="5706506" y="2366227"/>
                    <a:pt x="5695405" y="2377328"/>
                  </a:cubicBezTo>
                  <a:cubicBezTo>
                    <a:pt x="5650995" y="2421738"/>
                    <a:pt x="5645966" y="2415814"/>
                    <a:pt x="5590903" y="2429580"/>
                  </a:cubicBezTo>
                  <a:cubicBezTo>
                    <a:pt x="5569131" y="2446997"/>
                    <a:pt x="5549231" y="2467054"/>
                    <a:pt x="5525588" y="2481831"/>
                  </a:cubicBezTo>
                  <a:cubicBezTo>
                    <a:pt x="5513912" y="2489129"/>
                    <a:pt x="5499639" y="2491111"/>
                    <a:pt x="5486400" y="2494894"/>
                  </a:cubicBezTo>
                  <a:cubicBezTo>
                    <a:pt x="5457335" y="2503198"/>
                    <a:pt x="5423152" y="2508490"/>
                    <a:pt x="5394960" y="2521020"/>
                  </a:cubicBezTo>
                  <a:cubicBezTo>
                    <a:pt x="5368268" y="2532883"/>
                    <a:pt x="5344293" y="2550971"/>
                    <a:pt x="5316583" y="2560208"/>
                  </a:cubicBezTo>
                  <a:cubicBezTo>
                    <a:pt x="5302990" y="2564739"/>
                    <a:pt x="5153810" y="2585328"/>
                    <a:pt x="5146765" y="2586334"/>
                  </a:cubicBezTo>
                  <a:lnTo>
                    <a:pt x="3553097" y="2573271"/>
                  </a:lnTo>
                  <a:cubicBezTo>
                    <a:pt x="3513672" y="2572669"/>
                    <a:pt x="3474955" y="2560888"/>
                    <a:pt x="3435531" y="2560208"/>
                  </a:cubicBezTo>
                  <a:lnTo>
                    <a:pt x="2037805" y="2547145"/>
                  </a:lnTo>
                  <a:cubicBezTo>
                    <a:pt x="1658914" y="2505048"/>
                    <a:pt x="2100998" y="2550503"/>
                    <a:pt x="1201783" y="2521020"/>
                  </a:cubicBezTo>
                  <a:cubicBezTo>
                    <a:pt x="1175311" y="2520152"/>
                    <a:pt x="1149699" y="2511144"/>
                    <a:pt x="1123405" y="2507957"/>
                  </a:cubicBezTo>
                  <a:cubicBezTo>
                    <a:pt x="1005975" y="2493723"/>
                    <a:pt x="888084" y="2483440"/>
                    <a:pt x="770708" y="2468768"/>
                  </a:cubicBezTo>
                  <a:lnTo>
                    <a:pt x="666205" y="2455705"/>
                  </a:lnTo>
                  <a:cubicBezTo>
                    <a:pt x="639985" y="2451959"/>
                    <a:pt x="613954" y="2446997"/>
                    <a:pt x="587828" y="2442643"/>
                  </a:cubicBezTo>
                  <a:cubicBezTo>
                    <a:pt x="570411" y="2433934"/>
                    <a:pt x="554618" y="2420597"/>
                    <a:pt x="535577" y="2416517"/>
                  </a:cubicBezTo>
                  <a:cubicBezTo>
                    <a:pt x="415320" y="2390747"/>
                    <a:pt x="427518" y="2425265"/>
                    <a:pt x="339634" y="2377328"/>
                  </a:cubicBezTo>
                  <a:cubicBezTo>
                    <a:pt x="301509" y="2356533"/>
                    <a:pt x="250733" y="2322743"/>
                    <a:pt x="222068" y="2285888"/>
                  </a:cubicBezTo>
                  <a:cubicBezTo>
                    <a:pt x="202791" y="2261103"/>
                    <a:pt x="169817" y="2207511"/>
                    <a:pt x="169817" y="2207511"/>
                  </a:cubicBezTo>
                  <a:cubicBezTo>
                    <a:pt x="165463" y="2190094"/>
                    <a:pt x="163058" y="2172070"/>
                    <a:pt x="156754" y="2155260"/>
                  </a:cubicBezTo>
                  <a:cubicBezTo>
                    <a:pt x="122400" y="2063650"/>
                    <a:pt x="142403" y="2139621"/>
                    <a:pt x="104503" y="2063820"/>
                  </a:cubicBezTo>
                  <a:cubicBezTo>
                    <a:pt x="98345" y="2051504"/>
                    <a:pt x="95063" y="2037915"/>
                    <a:pt x="91440" y="2024631"/>
                  </a:cubicBezTo>
                  <a:cubicBezTo>
                    <a:pt x="81992" y="1989990"/>
                    <a:pt x="76669" y="1954192"/>
                    <a:pt x="65314" y="1920128"/>
                  </a:cubicBezTo>
                  <a:lnTo>
                    <a:pt x="39188" y="1841751"/>
                  </a:lnTo>
                  <a:lnTo>
                    <a:pt x="26125" y="1802563"/>
                  </a:lnTo>
                  <a:cubicBezTo>
                    <a:pt x="21771" y="1776437"/>
                    <a:pt x="17801" y="1750244"/>
                    <a:pt x="13063" y="1724185"/>
                  </a:cubicBezTo>
                  <a:cubicBezTo>
                    <a:pt x="9091" y="1702341"/>
                    <a:pt x="0" y="1681074"/>
                    <a:pt x="0" y="1658871"/>
                  </a:cubicBezTo>
                  <a:cubicBezTo>
                    <a:pt x="0" y="1562978"/>
                    <a:pt x="1638" y="1466698"/>
                    <a:pt x="13063" y="1371488"/>
                  </a:cubicBezTo>
                  <a:cubicBezTo>
                    <a:pt x="14933" y="1355901"/>
                    <a:pt x="26929" y="1342107"/>
                    <a:pt x="39188" y="1332300"/>
                  </a:cubicBezTo>
                  <a:cubicBezTo>
                    <a:pt x="47706" y="1325486"/>
                    <a:pt x="127214" y="1307027"/>
                    <a:pt x="130628" y="1306174"/>
                  </a:cubicBezTo>
                  <a:cubicBezTo>
                    <a:pt x="143691" y="1297465"/>
                    <a:pt x="155240" y="1285879"/>
                    <a:pt x="169817" y="1280048"/>
                  </a:cubicBezTo>
                  <a:cubicBezTo>
                    <a:pt x="195691" y="1269699"/>
                    <a:pt x="277414" y="1249884"/>
                    <a:pt x="313508" y="1240860"/>
                  </a:cubicBezTo>
                  <a:cubicBezTo>
                    <a:pt x="344465" y="1194425"/>
                    <a:pt x="339634" y="1217371"/>
                    <a:pt x="339634" y="1175545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99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6318" y="904463"/>
            <a:ext cx="66446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NewRomanPSMT"/>
              </a:rPr>
              <a:t>Degree of freedom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NewRomanPSM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NewRomanPSMT"/>
              </a:rPr>
              <a:t>Check with single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Crystallizer:  (Flow rate is given: M: 1000 </a:t>
            </a:r>
            <a:r>
              <a:rPr lang="en-US" dirty="0" err="1" smtClean="0">
                <a:latin typeface="TimesNewRomanPSMT"/>
              </a:rPr>
              <a:t>Ib</a:t>
            </a:r>
            <a:r>
              <a:rPr lang="en-US" dirty="0" smtClean="0">
                <a:latin typeface="TimesNewRomanPSMT"/>
              </a:rPr>
              <a:t>/hr)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2 Unknown: K, L   (% water in K and L are known)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2 balances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DOF=0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NewRomanPSM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31030" y="2957334"/>
            <a:ext cx="6296295" cy="3824292"/>
            <a:chOff x="1515293" y="2393628"/>
            <a:chExt cx="6296295" cy="3824292"/>
          </a:xfrm>
        </p:grpSpPr>
        <p:grpSp>
          <p:nvGrpSpPr>
            <p:cNvPr id="2" name="Group 1"/>
            <p:cNvGrpSpPr/>
            <p:nvPr/>
          </p:nvGrpSpPr>
          <p:grpSpPr>
            <a:xfrm>
              <a:off x="1515293" y="2393628"/>
              <a:ext cx="6296295" cy="3824292"/>
              <a:chOff x="2050868" y="1770889"/>
              <a:chExt cx="7432765" cy="4792276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0868" y="1770889"/>
                <a:ext cx="7432765" cy="4792276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5798757" y="4859383"/>
                <a:ext cx="10711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15% Sugar</a:t>
                </a:r>
              </a:p>
              <a:p>
                <a:r>
                  <a:rPr lang="en-US" sz="1400" dirty="0" smtClean="0"/>
                  <a:t>No pulp</a:t>
                </a:r>
                <a:endParaRPr lang="en-US" sz="1400" dirty="0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4967200" y="2888994"/>
              <a:ext cx="2115403" cy="1242130"/>
            </a:xfrm>
            <a:custGeom>
              <a:avLst/>
              <a:gdLst>
                <a:gd name="connsiteX0" fmla="*/ 235131 w 6021977"/>
                <a:gd name="connsiteY0" fmla="*/ 1175545 h 2586334"/>
                <a:gd name="connsiteX1" fmla="*/ 300445 w 6021977"/>
                <a:gd name="connsiteY1" fmla="*/ 1188608 h 2586334"/>
                <a:gd name="connsiteX2" fmla="*/ 888274 w 6021977"/>
                <a:gd name="connsiteY2" fmla="*/ 1162483 h 2586334"/>
                <a:gd name="connsiteX3" fmla="*/ 1058091 w 6021977"/>
                <a:gd name="connsiteY3" fmla="*/ 1136357 h 2586334"/>
                <a:gd name="connsiteX4" fmla="*/ 1123405 w 6021977"/>
                <a:gd name="connsiteY4" fmla="*/ 1110231 h 2586334"/>
                <a:gd name="connsiteX5" fmla="*/ 1201783 w 6021977"/>
                <a:gd name="connsiteY5" fmla="*/ 1097168 h 2586334"/>
                <a:gd name="connsiteX6" fmla="*/ 1280160 w 6021977"/>
                <a:gd name="connsiteY6" fmla="*/ 1057980 h 2586334"/>
                <a:gd name="connsiteX7" fmla="*/ 1358537 w 6021977"/>
                <a:gd name="connsiteY7" fmla="*/ 1031854 h 2586334"/>
                <a:gd name="connsiteX8" fmla="*/ 1397725 w 6021977"/>
                <a:gd name="connsiteY8" fmla="*/ 1005728 h 2586334"/>
                <a:gd name="connsiteX9" fmla="*/ 1476103 w 6021977"/>
                <a:gd name="connsiteY9" fmla="*/ 979603 h 2586334"/>
                <a:gd name="connsiteX10" fmla="*/ 1580605 w 6021977"/>
                <a:gd name="connsiteY10" fmla="*/ 927351 h 2586334"/>
                <a:gd name="connsiteX11" fmla="*/ 1619794 w 6021977"/>
                <a:gd name="connsiteY11" fmla="*/ 901225 h 2586334"/>
                <a:gd name="connsiteX12" fmla="*/ 1672045 w 6021977"/>
                <a:gd name="connsiteY12" fmla="*/ 875100 h 2586334"/>
                <a:gd name="connsiteX13" fmla="*/ 1776548 w 6021977"/>
                <a:gd name="connsiteY13" fmla="*/ 796723 h 2586334"/>
                <a:gd name="connsiteX14" fmla="*/ 1933303 w 6021977"/>
                <a:gd name="connsiteY14" fmla="*/ 731408 h 2586334"/>
                <a:gd name="connsiteX15" fmla="*/ 1985554 w 6021977"/>
                <a:gd name="connsiteY15" fmla="*/ 705283 h 2586334"/>
                <a:gd name="connsiteX16" fmla="*/ 2116183 w 6021977"/>
                <a:gd name="connsiteY16" fmla="*/ 666094 h 2586334"/>
                <a:gd name="connsiteX17" fmla="*/ 2194560 w 6021977"/>
                <a:gd name="connsiteY17" fmla="*/ 626905 h 2586334"/>
                <a:gd name="connsiteX18" fmla="*/ 2246811 w 6021977"/>
                <a:gd name="connsiteY18" fmla="*/ 600780 h 2586334"/>
                <a:gd name="connsiteX19" fmla="*/ 2325188 w 6021977"/>
                <a:gd name="connsiteY19" fmla="*/ 587717 h 2586334"/>
                <a:gd name="connsiteX20" fmla="*/ 2377440 w 6021977"/>
                <a:gd name="connsiteY20" fmla="*/ 561591 h 2586334"/>
                <a:gd name="connsiteX21" fmla="*/ 2508068 w 6021977"/>
                <a:gd name="connsiteY21" fmla="*/ 522403 h 2586334"/>
                <a:gd name="connsiteX22" fmla="*/ 2664823 w 6021977"/>
                <a:gd name="connsiteY22" fmla="*/ 470151 h 2586334"/>
                <a:gd name="connsiteX23" fmla="*/ 2821577 w 6021977"/>
                <a:gd name="connsiteY23" fmla="*/ 444025 h 2586334"/>
                <a:gd name="connsiteX24" fmla="*/ 2952205 w 6021977"/>
                <a:gd name="connsiteY24" fmla="*/ 404837 h 2586334"/>
                <a:gd name="connsiteX25" fmla="*/ 3148148 w 6021977"/>
                <a:gd name="connsiteY25" fmla="*/ 378711 h 2586334"/>
                <a:gd name="connsiteX26" fmla="*/ 3213463 w 6021977"/>
                <a:gd name="connsiteY26" fmla="*/ 365648 h 2586334"/>
                <a:gd name="connsiteX27" fmla="*/ 3291840 w 6021977"/>
                <a:gd name="connsiteY27" fmla="*/ 339523 h 2586334"/>
                <a:gd name="connsiteX28" fmla="*/ 3357154 w 6021977"/>
                <a:gd name="connsiteY28" fmla="*/ 326460 h 2586334"/>
                <a:gd name="connsiteX29" fmla="*/ 3474720 w 6021977"/>
                <a:gd name="connsiteY29" fmla="*/ 300334 h 2586334"/>
                <a:gd name="connsiteX30" fmla="*/ 3709851 w 6021977"/>
                <a:gd name="connsiteY30" fmla="*/ 261145 h 2586334"/>
                <a:gd name="connsiteX31" fmla="*/ 3827417 w 6021977"/>
                <a:gd name="connsiteY31" fmla="*/ 221957 h 2586334"/>
                <a:gd name="connsiteX32" fmla="*/ 3866605 w 6021977"/>
                <a:gd name="connsiteY32" fmla="*/ 208894 h 2586334"/>
                <a:gd name="connsiteX33" fmla="*/ 4010297 w 6021977"/>
                <a:gd name="connsiteY33" fmla="*/ 156643 h 2586334"/>
                <a:gd name="connsiteX34" fmla="*/ 4088674 w 6021977"/>
                <a:gd name="connsiteY34" fmla="*/ 130517 h 2586334"/>
                <a:gd name="connsiteX35" fmla="*/ 4349931 w 6021977"/>
                <a:gd name="connsiteY35" fmla="*/ 104391 h 2586334"/>
                <a:gd name="connsiteX36" fmla="*/ 4506685 w 6021977"/>
                <a:gd name="connsiteY36" fmla="*/ 78265 h 2586334"/>
                <a:gd name="connsiteX37" fmla="*/ 4689565 w 6021977"/>
                <a:gd name="connsiteY37" fmla="*/ 39077 h 2586334"/>
                <a:gd name="connsiteX38" fmla="*/ 4833257 w 6021977"/>
                <a:gd name="connsiteY38" fmla="*/ 26014 h 2586334"/>
                <a:gd name="connsiteX39" fmla="*/ 5342708 w 6021977"/>
                <a:gd name="connsiteY39" fmla="*/ 26014 h 2586334"/>
                <a:gd name="connsiteX40" fmla="*/ 5473337 w 6021977"/>
                <a:gd name="connsiteY40" fmla="*/ 78265 h 2586334"/>
                <a:gd name="connsiteX41" fmla="*/ 5525588 w 6021977"/>
                <a:gd name="connsiteY41" fmla="*/ 91328 h 2586334"/>
                <a:gd name="connsiteX42" fmla="*/ 5603965 w 6021977"/>
                <a:gd name="connsiteY42" fmla="*/ 117454 h 2586334"/>
                <a:gd name="connsiteX43" fmla="*/ 5643154 w 6021977"/>
                <a:gd name="connsiteY43" fmla="*/ 130517 h 2586334"/>
                <a:gd name="connsiteX44" fmla="*/ 5721531 w 6021977"/>
                <a:gd name="connsiteY44" fmla="*/ 182768 h 2586334"/>
                <a:gd name="connsiteX45" fmla="*/ 5760720 w 6021977"/>
                <a:gd name="connsiteY45" fmla="*/ 208894 h 2586334"/>
                <a:gd name="connsiteX46" fmla="*/ 5826034 w 6021977"/>
                <a:gd name="connsiteY46" fmla="*/ 261145 h 2586334"/>
                <a:gd name="connsiteX47" fmla="*/ 5852160 w 6021977"/>
                <a:gd name="connsiteY47" fmla="*/ 300334 h 2586334"/>
                <a:gd name="connsiteX48" fmla="*/ 5891348 w 6021977"/>
                <a:gd name="connsiteY48" fmla="*/ 326460 h 2586334"/>
                <a:gd name="connsiteX49" fmla="*/ 5917474 w 6021977"/>
                <a:gd name="connsiteY49" fmla="*/ 365648 h 2586334"/>
                <a:gd name="connsiteX50" fmla="*/ 5943600 w 6021977"/>
                <a:gd name="connsiteY50" fmla="*/ 457088 h 2586334"/>
                <a:gd name="connsiteX51" fmla="*/ 5956663 w 6021977"/>
                <a:gd name="connsiteY51" fmla="*/ 496277 h 2586334"/>
                <a:gd name="connsiteX52" fmla="*/ 5982788 w 6021977"/>
                <a:gd name="connsiteY52" fmla="*/ 613843 h 2586334"/>
                <a:gd name="connsiteX53" fmla="*/ 5995851 w 6021977"/>
                <a:gd name="connsiteY53" fmla="*/ 666094 h 2586334"/>
                <a:gd name="connsiteX54" fmla="*/ 6008914 w 6021977"/>
                <a:gd name="connsiteY54" fmla="*/ 822848 h 2586334"/>
                <a:gd name="connsiteX55" fmla="*/ 6021977 w 6021977"/>
                <a:gd name="connsiteY55" fmla="*/ 953477 h 2586334"/>
                <a:gd name="connsiteX56" fmla="*/ 6008914 w 6021977"/>
                <a:gd name="connsiteY56" fmla="*/ 1293111 h 2586334"/>
                <a:gd name="connsiteX57" fmla="*/ 5995851 w 6021977"/>
                <a:gd name="connsiteY57" fmla="*/ 1345363 h 2586334"/>
                <a:gd name="connsiteX58" fmla="*/ 5982788 w 6021977"/>
                <a:gd name="connsiteY58" fmla="*/ 1711123 h 2586334"/>
                <a:gd name="connsiteX59" fmla="*/ 5969725 w 6021977"/>
                <a:gd name="connsiteY59" fmla="*/ 1750311 h 2586334"/>
                <a:gd name="connsiteX60" fmla="*/ 5956663 w 6021977"/>
                <a:gd name="connsiteY60" fmla="*/ 1907065 h 2586334"/>
                <a:gd name="connsiteX61" fmla="*/ 5943600 w 6021977"/>
                <a:gd name="connsiteY61" fmla="*/ 1946254 h 2586334"/>
                <a:gd name="connsiteX62" fmla="*/ 5917474 w 6021977"/>
                <a:gd name="connsiteY62" fmla="*/ 2076883 h 2586334"/>
                <a:gd name="connsiteX63" fmla="*/ 5865223 w 6021977"/>
                <a:gd name="connsiteY63" fmla="*/ 2155260 h 2586334"/>
                <a:gd name="connsiteX64" fmla="*/ 5852160 w 6021977"/>
                <a:gd name="connsiteY64" fmla="*/ 2194448 h 2586334"/>
                <a:gd name="connsiteX65" fmla="*/ 5773783 w 6021977"/>
                <a:gd name="connsiteY65" fmla="*/ 2298951 h 2586334"/>
                <a:gd name="connsiteX66" fmla="*/ 5721531 w 6021977"/>
                <a:gd name="connsiteY66" fmla="*/ 2338140 h 2586334"/>
                <a:gd name="connsiteX67" fmla="*/ 5695405 w 6021977"/>
                <a:gd name="connsiteY67" fmla="*/ 2377328 h 2586334"/>
                <a:gd name="connsiteX68" fmla="*/ 5590903 w 6021977"/>
                <a:gd name="connsiteY68" fmla="*/ 2429580 h 2586334"/>
                <a:gd name="connsiteX69" fmla="*/ 5525588 w 6021977"/>
                <a:gd name="connsiteY69" fmla="*/ 2481831 h 2586334"/>
                <a:gd name="connsiteX70" fmla="*/ 5486400 w 6021977"/>
                <a:gd name="connsiteY70" fmla="*/ 2494894 h 2586334"/>
                <a:gd name="connsiteX71" fmla="*/ 5394960 w 6021977"/>
                <a:gd name="connsiteY71" fmla="*/ 2521020 h 2586334"/>
                <a:gd name="connsiteX72" fmla="*/ 5316583 w 6021977"/>
                <a:gd name="connsiteY72" fmla="*/ 2560208 h 2586334"/>
                <a:gd name="connsiteX73" fmla="*/ 5146765 w 6021977"/>
                <a:gd name="connsiteY73" fmla="*/ 2586334 h 2586334"/>
                <a:gd name="connsiteX74" fmla="*/ 3553097 w 6021977"/>
                <a:gd name="connsiteY74" fmla="*/ 2573271 h 2586334"/>
                <a:gd name="connsiteX75" fmla="*/ 3435531 w 6021977"/>
                <a:gd name="connsiteY75" fmla="*/ 2560208 h 2586334"/>
                <a:gd name="connsiteX76" fmla="*/ 2037805 w 6021977"/>
                <a:gd name="connsiteY76" fmla="*/ 2547145 h 2586334"/>
                <a:gd name="connsiteX77" fmla="*/ 1201783 w 6021977"/>
                <a:gd name="connsiteY77" fmla="*/ 2521020 h 2586334"/>
                <a:gd name="connsiteX78" fmla="*/ 1123405 w 6021977"/>
                <a:gd name="connsiteY78" fmla="*/ 2507957 h 2586334"/>
                <a:gd name="connsiteX79" fmla="*/ 770708 w 6021977"/>
                <a:gd name="connsiteY79" fmla="*/ 2468768 h 2586334"/>
                <a:gd name="connsiteX80" fmla="*/ 666205 w 6021977"/>
                <a:gd name="connsiteY80" fmla="*/ 2455705 h 2586334"/>
                <a:gd name="connsiteX81" fmla="*/ 587828 w 6021977"/>
                <a:gd name="connsiteY81" fmla="*/ 2442643 h 2586334"/>
                <a:gd name="connsiteX82" fmla="*/ 535577 w 6021977"/>
                <a:gd name="connsiteY82" fmla="*/ 2416517 h 2586334"/>
                <a:gd name="connsiteX83" fmla="*/ 339634 w 6021977"/>
                <a:gd name="connsiteY83" fmla="*/ 2377328 h 2586334"/>
                <a:gd name="connsiteX84" fmla="*/ 222068 w 6021977"/>
                <a:gd name="connsiteY84" fmla="*/ 2285888 h 2586334"/>
                <a:gd name="connsiteX85" fmla="*/ 169817 w 6021977"/>
                <a:gd name="connsiteY85" fmla="*/ 2207511 h 2586334"/>
                <a:gd name="connsiteX86" fmla="*/ 156754 w 6021977"/>
                <a:gd name="connsiteY86" fmla="*/ 2155260 h 2586334"/>
                <a:gd name="connsiteX87" fmla="*/ 104503 w 6021977"/>
                <a:gd name="connsiteY87" fmla="*/ 2063820 h 2586334"/>
                <a:gd name="connsiteX88" fmla="*/ 91440 w 6021977"/>
                <a:gd name="connsiteY88" fmla="*/ 2024631 h 2586334"/>
                <a:gd name="connsiteX89" fmla="*/ 65314 w 6021977"/>
                <a:gd name="connsiteY89" fmla="*/ 1920128 h 2586334"/>
                <a:gd name="connsiteX90" fmla="*/ 39188 w 6021977"/>
                <a:gd name="connsiteY90" fmla="*/ 1841751 h 2586334"/>
                <a:gd name="connsiteX91" fmla="*/ 26125 w 6021977"/>
                <a:gd name="connsiteY91" fmla="*/ 1802563 h 2586334"/>
                <a:gd name="connsiteX92" fmla="*/ 13063 w 6021977"/>
                <a:gd name="connsiteY92" fmla="*/ 1724185 h 2586334"/>
                <a:gd name="connsiteX93" fmla="*/ 0 w 6021977"/>
                <a:gd name="connsiteY93" fmla="*/ 1658871 h 2586334"/>
                <a:gd name="connsiteX94" fmla="*/ 13063 w 6021977"/>
                <a:gd name="connsiteY94" fmla="*/ 1371488 h 2586334"/>
                <a:gd name="connsiteX95" fmla="*/ 39188 w 6021977"/>
                <a:gd name="connsiteY95" fmla="*/ 1332300 h 2586334"/>
                <a:gd name="connsiteX96" fmla="*/ 130628 w 6021977"/>
                <a:gd name="connsiteY96" fmla="*/ 1306174 h 2586334"/>
                <a:gd name="connsiteX97" fmla="*/ 169817 w 6021977"/>
                <a:gd name="connsiteY97" fmla="*/ 1280048 h 2586334"/>
                <a:gd name="connsiteX98" fmla="*/ 313508 w 6021977"/>
                <a:gd name="connsiteY98" fmla="*/ 1240860 h 2586334"/>
                <a:gd name="connsiteX99" fmla="*/ 339634 w 6021977"/>
                <a:gd name="connsiteY99" fmla="*/ 1175545 h 258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021977" h="2586334">
                  <a:moveTo>
                    <a:pt x="235131" y="1175545"/>
                  </a:moveTo>
                  <a:cubicBezTo>
                    <a:pt x="256902" y="1179899"/>
                    <a:pt x="278247" y="1189052"/>
                    <a:pt x="300445" y="1188608"/>
                  </a:cubicBezTo>
                  <a:cubicBezTo>
                    <a:pt x="496542" y="1184686"/>
                    <a:pt x="692463" y="1173780"/>
                    <a:pt x="888274" y="1162483"/>
                  </a:cubicBezTo>
                  <a:cubicBezTo>
                    <a:pt x="913981" y="1161000"/>
                    <a:pt x="1028444" y="1141298"/>
                    <a:pt x="1058091" y="1136357"/>
                  </a:cubicBezTo>
                  <a:cubicBezTo>
                    <a:pt x="1079862" y="1127648"/>
                    <a:pt x="1100783" y="1116401"/>
                    <a:pt x="1123405" y="1110231"/>
                  </a:cubicBezTo>
                  <a:cubicBezTo>
                    <a:pt x="1148958" y="1103262"/>
                    <a:pt x="1176656" y="1105544"/>
                    <a:pt x="1201783" y="1097168"/>
                  </a:cubicBezTo>
                  <a:cubicBezTo>
                    <a:pt x="1229493" y="1087931"/>
                    <a:pt x="1253198" y="1069214"/>
                    <a:pt x="1280160" y="1057980"/>
                  </a:cubicBezTo>
                  <a:cubicBezTo>
                    <a:pt x="1305581" y="1047388"/>
                    <a:pt x="1332411" y="1040563"/>
                    <a:pt x="1358537" y="1031854"/>
                  </a:cubicBezTo>
                  <a:cubicBezTo>
                    <a:pt x="1371600" y="1023145"/>
                    <a:pt x="1383379" y="1012104"/>
                    <a:pt x="1397725" y="1005728"/>
                  </a:cubicBezTo>
                  <a:cubicBezTo>
                    <a:pt x="1422891" y="994543"/>
                    <a:pt x="1476103" y="979603"/>
                    <a:pt x="1476103" y="979603"/>
                  </a:cubicBezTo>
                  <a:cubicBezTo>
                    <a:pt x="1566892" y="919076"/>
                    <a:pt x="1452784" y="991262"/>
                    <a:pt x="1580605" y="927351"/>
                  </a:cubicBezTo>
                  <a:cubicBezTo>
                    <a:pt x="1594647" y="920330"/>
                    <a:pt x="1606163" y="909014"/>
                    <a:pt x="1619794" y="901225"/>
                  </a:cubicBezTo>
                  <a:cubicBezTo>
                    <a:pt x="1636701" y="891564"/>
                    <a:pt x="1655843" y="885901"/>
                    <a:pt x="1672045" y="875100"/>
                  </a:cubicBezTo>
                  <a:cubicBezTo>
                    <a:pt x="1708275" y="850947"/>
                    <a:pt x="1736355" y="813470"/>
                    <a:pt x="1776548" y="796723"/>
                  </a:cubicBezTo>
                  <a:cubicBezTo>
                    <a:pt x="1828800" y="774951"/>
                    <a:pt x="1882673" y="756723"/>
                    <a:pt x="1933303" y="731408"/>
                  </a:cubicBezTo>
                  <a:cubicBezTo>
                    <a:pt x="1950720" y="722700"/>
                    <a:pt x="1967474" y="712515"/>
                    <a:pt x="1985554" y="705283"/>
                  </a:cubicBezTo>
                  <a:cubicBezTo>
                    <a:pt x="2038562" y="684080"/>
                    <a:pt x="2064857" y="678926"/>
                    <a:pt x="2116183" y="666094"/>
                  </a:cubicBezTo>
                  <a:cubicBezTo>
                    <a:pt x="2191489" y="615889"/>
                    <a:pt x="2118848" y="659353"/>
                    <a:pt x="2194560" y="626905"/>
                  </a:cubicBezTo>
                  <a:cubicBezTo>
                    <a:pt x="2212458" y="619234"/>
                    <a:pt x="2228159" y="606375"/>
                    <a:pt x="2246811" y="600780"/>
                  </a:cubicBezTo>
                  <a:cubicBezTo>
                    <a:pt x="2272180" y="593169"/>
                    <a:pt x="2299062" y="592071"/>
                    <a:pt x="2325188" y="587717"/>
                  </a:cubicBezTo>
                  <a:cubicBezTo>
                    <a:pt x="2342605" y="579008"/>
                    <a:pt x="2359360" y="568823"/>
                    <a:pt x="2377440" y="561591"/>
                  </a:cubicBezTo>
                  <a:cubicBezTo>
                    <a:pt x="2469824" y="524637"/>
                    <a:pt x="2431072" y="545502"/>
                    <a:pt x="2508068" y="522403"/>
                  </a:cubicBezTo>
                  <a:cubicBezTo>
                    <a:pt x="2508072" y="522402"/>
                    <a:pt x="2664820" y="470152"/>
                    <a:pt x="2664823" y="470151"/>
                  </a:cubicBezTo>
                  <a:lnTo>
                    <a:pt x="2821577" y="444025"/>
                  </a:lnTo>
                  <a:cubicBezTo>
                    <a:pt x="2884585" y="402020"/>
                    <a:pt x="2848750" y="417769"/>
                    <a:pt x="2952205" y="404837"/>
                  </a:cubicBezTo>
                  <a:cubicBezTo>
                    <a:pt x="3084717" y="388273"/>
                    <a:pt x="3038521" y="398643"/>
                    <a:pt x="3148148" y="378711"/>
                  </a:cubicBezTo>
                  <a:cubicBezTo>
                    <a:pt x="3169993" y="374739"/>
                    <a:pt x="3192042" y="371490"/>
                    <a:pt x="3213463" y="365648"/>
                  </a:cubicBezTo>
                  <a:cubicBezTo>
                    <a:pt x="3240031" y="358402"/>
                    <a:pt x="3264836" y="344924"/>
                    <a:pt x="3291840" y="339523"/>
                  </a:cubicBezTo>
                  <a:cubicBezTo>
                    <a:pt x="3313611" y="335169"/>
                    <a:pt x="3335480" y="331276"/>
                    <a:pt x="3357154" y="326460"/>
                  </a:cubicBezTo>
                  <a:cubicBezTo>
                    <a:pt x="3437172" y="308678"/>
                    <a:pt x="3384099" y="316094"/>
                    <a:pt x="3474720" y="300334"/>
                  </a:cubicBezTo>
                  <a:cubicBezTo>
                    <a:pt x="3553003" y="286719"/>
                    <a:pt x="3634470" y="286271"/>
                    <a:pt x="3709851" y="261145"/>
                  </a:cubicBezTo>
                  <a:lnTo>
                    <a:pt x="3827417" y="221957"/>
                  </a:lnTo>
                  <a:cubicBezTo>
                    <a:pt x="3840480" y="217603"/>
                    <a:pt x="3853821" y="214008"/>
                    <a:pt x="3866605" y="208894"/>
                  </a:cubicBezTo>
                  <a:cubicBezTo>
                    <a:pt x="3957496" y="172537"/>
                    <a:pt x="3909666" y="190186"/>
                    <a:pt x="4010297" y="156643"/>
                  </a:cubicBezTo>
                  <a:lnTo>
                    <a:pt x="4088674" y="130517"/>
                  </a:lnTo>
                  <a:cubicBezTo>
                    <a:pt x="4245205" y="110950"/>
                    <a:pt x="4158193" y="120369"/>
                    <a:pt x="4349931" y="104391"/>
                  </a:cubicBezTo>
                  <a:cubicBezTo>
                    <a:pt x="4434164" y="76313"/>
                    <a:pt x="4353564" y="100139"/>
                    <a:pt x="4506685" y="78265"/>
                  </a:cubicBezTo>
                  <a:cubicBezTo>
                    <a:pt x="4552812" y="71676"/>
                    <a:pt x="4656193" y="44083"/>
                    <a:pt x="4689565" y="39077"/>
                  </a:cubicBezTo>
                  <a:cubicBezTo>
                    <a:pt x="4737128" y="31943"/>
                    <a:pt x="4785360" y="30368"/>
                    <a:pt x="4833257" y="26014"/>
                  </a:cubicBezTo>
                  <a:cubicBezTo>
                    <a:pt x="5032216" y="-13778"/>
                    <a:pt x="4953684" y="-3163"/>
                    <a:pt x="5342708" y="26014"/>
                  </a:cubicBezTo>
                  <a:cubicBezTo>
                    <a:pt x="5401457" y="30420"/>
                    <a:pt x="5423396" y="59537"/>
                    <a:pt x="5473337" y="78265"/>
                  </a:cubicBezTo>
                  <a:cubicBezTo>
                    <a:pt x="5490147" y="84569"/>
                    <a:pt x="5508392" y="86169"/>
                    <a:pt x="5525588" y="91328"/>
                  </a:cubicBezTo>
                  <a:cubicBezTo>
                    <a:pt x="5551965" y="99241"/>
                    <a:pt x="5577839" y="108745"/>
                    <a:pt x="5603965" y="117454"/>
                  </a:cubicBezTo>
                  <a:cubicBezTo>
                    <a:pt x="5617028" y="121808"/>
                    <a:pt x="5631697" y="122879"/>
                    <a:pt x="5643154" y="130517"/>
                  </a:cubicBezTo>
                  <a:lnTo>
                    <a:pt x="5721531" y="182768"/>
                  </a:lnTo>
                  <a:lnTo>
                    <a:pt x="5760720" y="208894"/>
                  </a:lnTo>
                  <a:cubicBezTo>
                    <a:pt x="5835589" y="321201"/>
                    <a:pt x="5735899" y="189038"/>
                    <a:pt x="5826034" y="261145"/>
                  </a:cubicBezTo>
                  <a:cubicBezTo>
                    <a:pt x="5838294" y="270952"/>
                    <a:pt x="5841059" y="289232"/>
                    <a:pt x="5852160" y="300334"/>
                  </a:cubicBezTo>
                  <a:cubicBezTo>
                    <a:pt x="5863261" y="311435"/>
                    <a:pt x="5878285" y="317751"/>
                    <a:pt x="5891348" y="326460"/>
                  </a:cubicBezTo>
                  <a:cubicBezTo>
                    <a:pt x="5900057" y="339523"/>
                    <a:pt x="5910453" y="351606"/>
                    <a:pt x="5917474" y="365648"/>
                  </a:cubicBezTo>
                  <a:cubicBezTo>
                    <a:pt x="5927914" y="386527"/>
                    <a:pt x="5938020" y="437558"/>
                    <a:pt x="5943600" y="457088"/>
                  </a:cubicBezTo>
                  <a:cubicBezTo>
                    <a:pt x="5947383" y="470328"/>
                    <a:pt x="5952880" y="483037"/>
                    <a:pt x="5956663" y="496277"/>
                  </a:cubicBezTo>
                  <a:cubicBezTo>
                    <a:pt x="5972589" y="552019"/>
                    <a:pt x="5969322" y="553245"/>
                    <a:pt x="5982788" y="613843"/>
                  </a:cubicBezTo>
                  <a:cubicBezTo>
                    <a:pt x="5986683" y="631369"/>
                    <a:pt x="5991497" y="648677"/>
                    <a:pt x="5995851" y="666094"/>
                  </a:cubicBezTo>
                  <a:cubicBezTo>
                    <a:pt x="6000205" y="718345"/>
                    <a:pt x="6004167" y="770631"/>
                    <a:pt x="6008914" y="822848"/>
                  </a:cubicBezTo>
                  <a:cubicBezTo>
                    <a:pt x="6012876" y="866428"/>
                    <a:pt x="6021977" y="909717"/>
                    <a:pt x="6021977" y="953477"/>
                  </a:cubicBezTo>
                  <a:cubicBezTo>
                    <a:pt x="6021977" y="1066772"/>
                    <a:pt x="6016450" y="1180067"/>
                    <a:pt x="6008914" y="1293111"/>
                  </a:cubicBezTo>
                  <a:cubicBezTo>
                    <a:pt x="6007720" y="1311025"/>
                    <a:pt x="6000205" y="1327946"/>
                    <a:pt x="5995851" y="1345363"/>
                  </a:cubicBezTo>
                  <a:cubicBezTo>
                    <a:pt x="5991497" y="1467283"/>
                    <a:pt x="5990643" y="1589378"/>
                    <a:pt x="5982788" y="1711123"/>
                  </a:cubicBezTo>
                  <a:cubicBezTo>
                    <a:pt x="5981901" y="1724864"/>
                    <a:pt x="5971545" y="1736662"/>
                    <a:pt x="5969725" y="1750311"/>
                  </a:cubicBezTo>
                  <a:cubicBezTo>
                    <a:pt x="5962795" y="1802284"/>
                    <a:pt x="5963592" y="1855092"/>
                    <a:pt x="5956663" y="1907065"/>
                  </a:cubicBezTo>
                  <a:cubicBezTo>
                    <a:pt x="5954843" y="1920714"/>
                    <a:pt x="5946587" y="1932812"/>
                    <a:pt x="5943600" y="1946254"/>
                  </a:cubicBezTo>
                  <a:cubicBezTo>
                    <a:pt x="5940976" y="1958063"/>
                    <a:pt x="5927884" y="2056062"/>
                    <a:pt x="5917474" y="2076883"/>
                  </a:cubicBezTo>
                  <a:cubicBezTo>
                    <a:pt x="5903432" y="2104967"/>
                    <a:pt x="5875152" y="2125472"/>
                    <a:pt x="5865223" y="2155260"/>
                  </a:cubicBezTo>
                  <a:cubicBezTo>
                    <a:pt x="5860869" y="2168323"/>
                    <a:pt x="5858318" y="2182132"/>
                    <a:pt x="5852160" y="2194448"/>
                  </a:cubicBezTo>
                  <a:cubicBezTo>
                    <a:pt x="5840100" y="2218567"/>
                    <a:pt x="5783396" y="2289338"/>
                    <a:pt x="5773783" y="2298951"/>
                  </a:cubicBezTo>
                  <a:cubicBezTo>
                    <a:pt x="5758388" y="2314346"/>
                    <a:pt x="5736926" y="2322745"/>
                    <a:pt x="5721531" y="2338140"/>
                  </a:cubicBezTo>
                  <a:cubicBezTo>
                    <a:pt x="5710430" y="2349241"/>
                    <a:pt x="5706506" y="2366227"/>
                    <a:pt x="5695405" y="2377328"/>
                  </a:cubicBezTo>
                  <a:cubicBezTo>
                    <a:pt x="5650995" y="2421738"/>
                    <a:pt x="5645966" y="2415814"/>
                    <a:pt x="5590903" y="2429580"/>
                  </a:cubicBezTo>
                  <a:cubicBezTo>
                    <a:pt x="5569131" y="2446997"/>
                    <a:pt x="5549231" y="2467054"/>
                    <a:pt x="5525588" y="2481831"/>
                  </a:cubicBezTo>
                  <a:cubicBezTo>
                    <a:pt x="5513912" y="2489129"/>
                    <a:pt x="5499639" y="2491111"/>
                    <a:pt x="5486400" y="2494894"/>
                  </a:cubicBezTo>
                  <a:cubicBezTo>
                    <a:pt x="5457335" y="2503198"/>
                    <a:pt x="5423152" y="2508490"/>
                    <a:pt x="5394960" y="2521020"/>
                  </a:cubicBezTo>
                  <a:cubicBezTo>
                    <a:pt x="5368268" y="2532883"/>
                    <a:pt x="5344293" y="2550971"/>
                    <a:pt x="5316583" y="2560208"/>
                  </a:cubicBezTo>
                  <a:cubicBezTo>
                    <a:pt x="5302990" y="2564739"/>
                    <a:pt x="5153810" y="2585328"/>
                    <a:pt x="5146765" y="2586334"/>
                  </a:cubicBezTo>
                  <a:lnTo>
                    <a:pt x="3553097" y="2573271"/>
                  </a:lnTo>
                  <a:cubicBezTo>
                    <a:pt x="3513672" y="2572669"/>
                    <a:pt x="3474955" y="2560888"/>
                    <a:pt x="3435531" y="2560208"/>
                  </a:cubicBezTo>
                  <a:lnTo>
                    <a:pt x="2037805" y="2547145"/>
                  </a:lnTo>
                  <a:cubicBezTo>
                    <a:pt x="1658914" y="2505048"/>
                    <a:pt x="2100998" y="2550503"/>
                    <a:pt x="1201783" y="2521020"/>
                  </a:cubicBezTo>
                  <a:cubicBezTo>
                    <a:pt x="1175311" y="2520152"/>
                    <a:pt x="1149699" y="2511144"/>
                    <a:pt x="1123405" y="2507957"/>
                  </a:cubicBezTo>
                  <a:cubicBezTo>
                    <a:pt x="1005975" y="2493723"/>
                    <a:pt x="888084" y="2483440"/>
                    <a:pt x="770708" y="2468768"/>
                  </a:cubicBezTo>
                  <a:lnTo>
                    <a:pt x="666205" y="2455705"/>
                  </a:lnTo>
                  <a:cubicBezTo>
                    <a:pt x="639985" y="2451959"/>
                    <a:pt x="613954" y="2446997"/>
                    <a:pt x="587828" y="2442643"/>
                  </a:cubicBezTo>
                  <a:cubicBezTo>
                    <a:pt x="570411" y="2433934"/>
                    <a:pt x="554618" y="2420597"/>
                    <a:pt x="535577" y="2416517"/>
                  </a:cubicBezTo>
                  <a:cubicBezTo>
                    <a:pt x="415320" y="2390747"/>
                    <a:pt x="427518" y="2425265"/>
                    <a:pt x="339634" y="2377328"/>
                  </a:cubicBezTo>
                  <a:cubicBezTo>
                    <a:pt x="301509" y="2356533"/>
                    <a:pt x="250733" y="2322743"/>
                    <a:pt x="222068" y="2285888"/>
                  </a:cubicBezTo>
                  <a:cubicBezTo>
                    <a:pt x="202791" y="2261103"/>
                    <a:pt x="169817" y="2207511"/>
                    <a:pt x="169817" y="2207511"/>
                  </a:cubicBezTo>
                  <a:cubicBezTo>
                    <a:pt x="165463" y="2190094"/>
                    <a:pt x="163058" y="2172070"/>
                    <a:pt x="156754" y="2155260"/>
                  </a:cubicBezTo>
                  <a:cubicBezTo>
                    <a:pt x="122400" y="2063650"/>
                    <a:pt x="142403" y="2139621"/>
                    <a:pt x="104503" y="2063820"/>
                  </a:cubicBezTo>
                  <a:cubicBezTo>
                    <a:pt x="98345" y="2051504"/>
                    <a:pt x="95063" y="2037915"/>
                    <a:pt x="91440" y="2024631"/>
                  </a:cubicBezTo>
                  <a:cubicBezTo>
                    <a:pt x="81992" y="1989990"/>
                    <a:pt x="76669" y="1954192"/>
                    <a:pt x="65314" y="1920128"/>
                  </a:cubicBezTo>
                  <a:lnTo>
                    <a:pt x="39188" y="1841751"/>
                  </a:lnTo>
                  <a:lnTo>
                    <a:pt x="26125" y="1802563"/>
                  </a:lnTo>
                  <a:cubicBezTo>
                    <a:pt x="21771" y="1776437"/>
                    <a:pt x="17801" y="1750244"/>
                    <a:pt x="13063" y="1724185"/>
                  </a:cubicBezTo>
                  <a:cubicBezTo>
                    <a:pt x="9091" y="1702341"/>
                    <a:pt x="0" y="1681074"/>
                    <a:pt x="0" y="1658871"/>
                  </a:cubicBezTo>
                  <a:cubicBezTo>
                    <a:pt x="0" y="1562978"/>
                    <a:pt x="1638" y="1466698"/>
                    <a:pt x="13063" y="1371488"/>
                  </a:cubicBezTo>
                  <a:cubicBezTo>
                    <a:pt x="14933" y="1355901"/>
                    <a:pt x="26929" y="1342107"/>
                    <a:pt x="39188" y="1332300"/>
                  </a:cubicBezTo>
                  <a:cubicBezTo>
                    <a:pt x="47706" y="1325486"/>
                    <a:pt x="127214" y="1307027"/>
                    <a:pt x="130628" y="1306174"/>
                  </a:cubicBezTo>
                  <a:cubicBezTo>
                    <a:pt x="143691" y="1297465"/>
                    <a:pt x="155240" y="1285879"/>
                    <a:pt x="169817" y="1280048"/>
                  </a:cubicBezTo>
                  <a:cubicBezTo>
                    <a:pt x="195691" y="1269699"/>
                    <a:pt x="277414" y="1249884"/>
                    <a:pt x="313508" y="1240860"/>
                  </a:cubicBezTo>
                  <a:cubicBezTo>
                    <a:pt x="344465" y="1194425"/>
                    <a:pt x="339634" y="1217371"/>
                    <a:pt x="339634" y="1175545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35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5426" y="499514"/>
            <a:ext cx="664464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  <a:latin typeface="TimesNewRomanPSMT"/>
              </a:rPr>
              <a:t>Crystallizer: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L stream: only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M stream have only sugar and no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K: 40% sugar, 60%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Overall balance: K=L+M=L+1000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Sugar balance: 0.4*K=M*1+L*0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K=2500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L=1500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  <a:latin typeface="TimesNewRomanPSMT"/>
              </a:rPr>
              <a:t>Evaporator: </a:t>
            </a:r>
            <a:endParaRPr lang="en-US" b="1" u="sng" dirty="0">
              <a:solidFill>
                <a:srgbClr val="FF0000"/>
              </a:solidFill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J </a:t>
            </a:r>
            <a:r>
              <a:rPr lang="en-US" dirty="0">
                <a:latin typeface="TimesNewRomanPSMT"/>
              </a:rPr>
              <a:t>stream: only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H </a:t>
            </a:r>
            <a:r>
              <a:rPr lang="en-US" dirty="0">
                <a:latin typeface="TimesNewRomanPSMT"/>
              </a:rPr>
              <a:t>stream have </a:t>
            </a:r>
            <a:r>
              <a:rPr lang="en-US" dirty="0" smtClean="0">
                <a:latin typeface="TimesNewRomanPSMT"/>
              </a:rPr>
              <a:t>sugar (15%) </a:t>
            </a:r>
            <a:r>
              <a:rPr lang="en-US" dirty="0">
                <a:latin typeface="TimesNewRomanPSMT"/>
              </a:rPr>
              <a:t>and </a:t>
            </a:r>
            <a:r>
              <a:rPr lang="en-US" dirty="0" smtClean="0">
                <a:latin typeface="TimesNewRomanPSMT"/>
              </a:rPr>
              <a:t>water (85%)</a:t>
            </a:r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Overall balance: </a:t>
            </a:r>
            <a:r>
              <a:rPr lang="en-US" dirty="0" smtClean="0">
                <a:latin typeface="TimesNewRomanPSMT"/>
              </a:rPr>
              <a:t>H=K+J=2500+J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Sugar </a:t>
            </a:r>
            <a:r>
              <a:rPr lang="en-US" dirty="0">
                <a:latin typeface="TimesNewRomanPSMT"/>
              </a:rPr>
              <a:t>balance: </a:t>
            </a:r>
            <a:r>
              <a:rPr lang="en-US" dirty="0" smtClean="0">
                <a:latin typeface="TimesNewRomanPSMT"/>
              </a:rPr>
              <a:t>0.15*H=0.4*K+J*0</a:t>
            </a:r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H=6667</a:t>
            </a:r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J=4167</a:t>
            </a:r>
            <a:endParaRPr lang="en-US" dirty="0">
              <a:latin typeface="TimesNewRomanPSM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2378" y="1167672"/>
            <a:ext cx="6296295" cy="3824292"/>
            <a:chOff x="1515293" y="2393628"/>
            <a:chExt cx="6296295" cy="3824292"/>
          </a:xfrm>
        </p:grpSpPr>
        <p:grpSp>
          <p:nvGrpSpPr>
            <p:cNvPr id="2" name="Group 1"/>
            <p:cNvGrpSpPr/>
            <p:nvPr/>
          </p:nvGrpSpPr>
          <p:grpSpPr>
            <a:xfrm>
              <a:off x="1515293" y="2393628"/>
              <a:ext cx="6296295" cy="3824292"/>
              <a:chOff x="2050868" y="1770889"/>
              <a:chExt cx="7432765" cy="4792276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0868" y="1770889"/>
                <a:ext cx="7432765" cy="4792276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5798757" y="4859383"/>
                <a:ext cx="10711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15% Sugar</a:t>
                </a:r>
              </a:p>
              <a:p>
                <a:r>
                  <a:rPr lang="en-US" sz="1400" dirty="0" smtClean="0"/>
                  <a:t>No pulp</a:t>
                </a:r>
                <a:endParaRPr lang="en-US" sz="1400" dirty="0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4919369" y="2944052"/>
              <a:ext cx="1865972" cy="1311707"/>
            </a:xfrm>
            <a:custGeom>
              <a:avLst/>
              <a:gdLst>
                <a:gd name="connsiteX0" fmla="*/ 235131 w 6021977"/>
                <a:gd name="connsiteY0" fmla="*/ 1175545 h 2586334"/>
                <a:gd name="connsiteX1" fmla="*/ 300445 w 6021977"/>
                <a:gd name="connsiteY1" fmla="*/ 1188608 h 2586334"/>
                <a:gd name="connsiteX2" fmla="*/ 888274 w 6021977"/>
                <a:gd name="connsiteY2" fmla="*/ 1162483 h 2586334"/>
                <a:gd name="connsiteX3" fmla="*/ 1058091 w 6021977"/>
                <a:gd name="connsiteY3" fmla="*/ 1136357 h 2586334"/>
                <a:gd name="connsiteX4" fmla="*/ 1123405 w 6021977"/>
                <a:gd name="connsiteY4" fmla="*/ 1110231 h 2586334"/>
                <a:gd name="connsiteX5" fmla="*/ 1201783 w 6021977"/>
                <a:gd name="connsiteY5" fmla="*/ 1097168 h 2586334"/>
                <a:gd name="connsiteX6" fmla="*/ 1280160 w 6021977"/>
                <a:gd name="connsiteY6" fmla="*/ 1057980 h 2586334"/>
                <a:gd name="connsiteX7" fmla="*/ 1358537 w 6021977"/>
                <a:gd name="connsiteY7" fmla="*/ 1031854 h 2586334"/>
                <a:gd name="connsiteX8" fmla="*/ 1397725 w 6021977"/>
                <a:gd name="connsiteY8" fmla="*/ 1005728 h 2586334"/>
                <a:gd name="connsiteX9" fmla="*/ 1476103 w 6021977"/>
                <a:gd name="connsiteY9" fmla="*/ 979603 h 2586334"/>
                <a:gd name="connsiteX10" fmla="*/ 1580605 w 6021977"/>
                <a:gd name="connsiteY10" fmla="*/ 927351 h 2586334"/>
                <a:gd name="connsiteX11" fmla="*/ 1619794 w 6021977"/>
                <a:gd name="connsiteY11" fmla="*/ 901225 h 2586334"/>
                <a:gd name="connsiteX12" fmla="*/ 1672045 w 6021977"/>
                <a:gd name="connsiteY12" fmla="*/ 875100 h 2586334"/>
                <a:gd name="connsiteX13" fmla="*/ 1776548 w 6021977"/>
                <a:gd name="connsiteY13" fmla="*/ 796723 h 2586334"/>
                <a:gd name="connsiteX14" fmla="*/ 1933303 w 6021977"/>
                <a:gd name="connsiteY14" fmla="*/ 731408 h 2586334"/>
                <a:gd name="connsiteX15" fmla="*/ 1985554 w 6021977"/>
                <a:gd name="connsiteY15" fmla="*/ 705283 h 2586334"/>
                <a:gd name="connsiteX16" fmla="*/ 2116183 w 6021977"/>
                <a:gd name="connsiteY16" fmla="*/ 666094 h 2586334"/>
                <a:gd name="connsiteX17" fmla="*/ 2194560 w 6021977"/>
                <a:gd name="connsiteY17" fmla="*/ 626905 h 2586334"/>
                <a:gd name="connsiteX18" fmla="*/ 2246811 w 6021977"/>
                <a:gd name="connsiteY18" fmla="*/ 600780 h 2586334"/>
                <a:gd name="connsiteX19" fmla="*/ 2325188 w 6021977"/>
                <a:gd name="connsiteY19" fmla="*/ 587717 h 2586334"/>
                <a:gd name="connsiteX20" fmla="*/ 2377440 w 6021977"/>
                <a:gd name="connsiteY20" fmla="*/ 561591 h 2586334"/>
                <a:gd name="connsiteX21" fmla="*/ 2508068 w 6021977"/>
                <a:gd name="connsiteY21" fmla="*/ 522403 h 2586334"/>
                <a:gd name="connsiteX22" fmla="*/ 2664823 w 6021977"/>
                <a:gd name="connsiteY22" fmla="*/ 470151 h 2586334"/>
                <a:gd name="connsiteX23" fmla="*/ 2821577 w 6021977"/>
                <a:gd name="connsiteY23" fmla="*/ 444025 h 2586334"/>
                <a:gd name="connsiteX24" fmla="*/ 2952205 w 6021977"/>
                <a:gd name="connsiteY24" fmla="*/ 404837 h 2586334"/>
                <a:gd name="connsiteX25" fmla="*/ 3148148 w 6021977"/>
                <a:gd name="connsiteY25" fmla="*/ 378711 h 2586334"/>
                <a:gd name="connsiteX26" fmla="*/ 3213463 w 6021977"/>
                <a:gd name="connsiteY26" fmla="*/ 365648 h 2586334"/>
                <a:gd name="connsiteX27" fmla="*/ 3291840 w 6021977"/>
                <a:gd name="connsiteY27" fmla="*/ 339523 h 2586334"/>
                <a:gd name="connsiteX28" fmla="*/ 3357154 w 6021977"/>
                <a:gd name="connsiteY28" fmla="*/ 326460 h 2586334"/>
                <a:gd name="connsiteX29" fmla="*/ 3474720 w 6021977"/>
                <a:gd name="connsiteY29" fmla="*/ 300334 h 2586334"/>
                <a:gd name="connsiteX30" fmla="*/ 3709851 w 6021977"/>
                <a:gd name="connsiteY30" fmla="*/ 261145 h 2586334"/>
                <a:gd name="connsiteX31" fmla="*/ 3827417 w 6021977"/>
                <a:gd name="connsiteY31" fmla="*/ 221957 h 2586334"/>
                <a:gd name="connsiteX32" fmla="*/ 3866605 w 6021977"/>
                <a:gd name="connsiteY32" fmla="*/ 208894 h 2586334"/>
                <a:gd name="connsiteX33" fmla="*/ 4010297 w 6021977"/>
                <a:gd name="connsiteY33" fmla="*/ 156643 h 2586334"/>
                <a:gd name="connsiteX34" fmla="*/ 4088674 w 6021977"/>
                <a:gd name="connsiteY34" fmla="*/ 130517 h 2586334"/>
                <a:gd name="connsiteX35" fmla="*/ 4349931 w 6021977"/>
                <a:gd name="connsiteY35" fmla="*/ 104391 h 2586334"/>
                <a:gd name="connsiteX36" fmla="*/ 4506685 w 6021977"/>
                <a:gd name="connsiteY36" fmla="*/ 78265 h 2586334"/>
                <a:gd name="connsiteX37" fmla="*/ 4689565 w 6021977"/>
                <a:gd name="connsiteY37" fmla="*/ 39077 h 2586334"/>
                <a:gd name="connsiteX38" fmla="*/ 4833257 w 6021977"/>
                <a:gd name="connsiteY38" fmla="*/ 26014 h 2586334"/>
                <a:gd name="connsiteX39" fmla="*/ 5342708 w 6021977"/>
                <a:gd name="connsiteY39" fmla="*/ 26014 h 2586334"/>
                <a:gd name="connsiteX40" fmla="*/ 5473337 w 6021977"/>
                <a:gd name="connsiteY40" fmla="*/ 78265 h 2586334"/>
                <a:gd name="connsiteX41" fmla="*/ 5525588 w 6021977"/>
                <a:gd name="connsiteY41" fmla="*/ 91328 h 2586334"/>
                <a:gd name="connsiteX42" fmla="*/ 5603965 w 6021977"/>
                <a:gd name="connsiteY42" fmla="*/ 117454 h 2586334"/>
                <a:gd name="connsiteX43" fmla="*/ 5643154 w 6021977"/>
                <a:gd name="connsiteY43" fmla="*/ 130517 h 2586334"/>
                <a:gd name="connsiteX44" fmla="*/ 5721531 w 6021977"/>
                <a:gd name="connsiteY44" fmla="*/ 182768 h 2586334"/>
                <a:gd name="connsiteX45" fmla="*/ 5760720 w 6021977"/>
                <a:gd name="connsiteY45" fmla="*/ 208894 h 2586334"/>
                <a:gd name="connsiteX46" fmla="*/ 5826034 w 6021977"/>
                <a:gd name="connsiteY46" fmla="*/ 261145 h 2586334"/>
                <a:gd name="connsiteX47" fmla="*/ 5852160 w 6021977"/>
                <a:gd name="connsiteY47" fmla="*/ 300334 h 2586334"/>
                <a:gd name="connsiteX48" fmla="*/ 5891348 w 6021977"/>
                <a:gd name="connsiteY48" fmla="*/ 326460 h 2586334"/>
                <a:gd name="connsiteX49" fmla="*/ 5917474 w 6021977"/>
                <a:gd name="connsiteY49" fmla="*/ 365648 h 2586334"/>
                <a:gd name="connsiteX50" fmla="*/ 5943600 w 6021977"/>
                <a:gd name="connsiteY50" fmla="*/ 457088 h 2586334"/>
                <a:gd name="connsiteX51" fmla="*/ 5956663 w 6021977"/>
                <a:gd name="connsiteY51" fmla="*/ 496277 h 2586334"/>
                <a:gd name="connsiteX52" fmla="*/ 5982788 w 6021977"/>
                <a:gd name="connsiteY52" fmla="*/ 613843 h 2586334"/>
                <a:gd name="connsiteX53" fmla="*/ 5995851 w 6021977"/>
                <a:gd name="connsiteY53" fmla="*/ 666094 h 2586334"/>
                <a:gd name="connsiteX54" fmla="*/ 6008914 w 6021977"/>
                <a:gd name="connsiteY54" fmla="*/ 822848 h 2586334"/>
                <a:gd name="connsiteX55" fmla="*/ 6021977 w 6021977"/>
                <a:gd name="connsiteY55" fmla="*/ 953477 h 2586334"/>
                <a:gd name="connsiteX56" fmla="*/ 6008914 w 6021977"/>
                <a:gd name="connsiteY56" fmla="*/ 1293111 h 2586334"/>
                <a:gd name="connsiteX57" fmla="*/ 5995851 w 6021977"/>
                <a:gd name="connsiteY57" fmla="*/ 1345363 h 2586334"/>
                <a:gd name="connsiteX58" fmla="*/ 5982788 w 6021977"/>
                <a:gd name="connsiteY58" fmla="*/ 1711123 h 2586334"/>
                <a:gd name="connsiteX59" fmla="*/ 5969725 w 6021977"/>
                <a:gd name="connsiteY59" fmla="*/ 1750311 h 2586334"/>
                <a:gd name="connsiteX60" fmla="*/ 5956663 w 6021977"/>
                <a:gd name="connsiteY60" fmla="*/ 1907065 h 2586334"/>
                <a:gd name="connsiteX61" fmla="*/ 5943600 w 6021977"/>
                <a:gd name="connsiteY61" fmla="*/ 1946254 h 2586334"/>
                <a:gd name="connsiteX62" fmla="*/ 5917474 w 6021977"/>
                <a:gd name="connsiteY62" fmla="*/ 2076883 h 2586334"/>
                <a:gd name="connsiteX63" fmla="*/ 5865223 w 6021977"/>
                <a:gd name="connsiteY63" fmla="*/ 2155260 h 2586334"/>
                <a:gd name="connsiteX64" fmla="*/ 5852160 w 6021977"/>
                <a:gd name="connsiteY64" fmla="*/ 2194448 h 2586334"/>
                <a:gd name="connsiteX65" fmla="*/ 5773783 w 6021977"/>
                <a:gd name="connsiteY65" fmla="*/ 2298951 h 2586334"/>
                <a:gd name="connsiteX66" fmla="*/ 5721531 w 6021977"/>
                <a:gd name="connsiteY66" fmla="*/ 2338140 h 2586334"/>
                <a:gd name="connsiteX67" fmla="*/ 5695405 w 6021977"/>
                <a:gd name="connsiteY67" fmla="*/ 2377328 h 2586334"/>
                <a:gd name="connsiteX68" fmla="*/ 5590903 w 6021977"/>
                <a:gd name="connsiteY68" fmla="*/ 2429580 h 2586334"/>
                <a:gd name="connsiteX69" fmla="*/ 5525588 w 6021977"/>
                <a:gd name="connsiteY69" fmla="*/ 2481831 h 2586334"/>
                <a:gd name="connsiteX70" fmla="*/ 5486400 w 6021977"/>
                <a:gd name="connsiteY70" fmla="*/ 2494894 h 2586334"/>
                <a:gd name="connsiteX71" fmla="*/ 5394960 w 6021977"/>
                <a:gd name="connsiteY71" fmla="*/ 2521020 h 2586334"/>
                <a:gd name="connsiteX72" fmla="*/ 5316583 w 6021977"/>
                <a:gd name="connsiteY72" fmla="*/ 2560208 h 2586334"/>
                <a:gd name="connsiteX73" fmla="*/ 5146765 w 6021977"/>
                <a:gd name="connsiteY73" fmla="*/ 2586334 h 2586334"/>
                <a:gd name="connsiteX74" fmla="*/ 3553097 w 6021977"/>
                <a:gd name="connsiteY74" fmla="*/ 2573271 h 2586334"/>
                <a:gd name="connsiteX75" fmla="*/ 3435531 w 6021977"/>
                <a:gd name="connsiteY75" fmla="*/ 2560208 h 2586334"/>
                <a:gd name="connsiteX76" fmla="*/ 2037805 w 6021977"/>
                <a:gd name="connsiteY76" fmla="*/ 2547145 h 2586334"/>
                <a:gd name="connsiteX77" fmla="*/ 1201783 w 6021977"/>
                <a:gd name="connsiteY77" fmla="*/ 2521020 h 2586334"/>
                <a:gd name="connsiteX78" fmla="*/ 1123405 w 6021977"/>
                <a:gd name="connsiteY78" fmla="*/ 2507957 h 2586334"/>
                <a:gd name="connsiteX79" fmla="*/ 770708 w 6021977"/>
                <a:gd name="connsiteY79" fmla="*/ 2468768 h 2586334"/>
                <a:gd name="connsiteX80" fmla="*/ 666205 w 6021977"/>
                <a:gd name="connsiteY80" fmla="*/ 2455705 h 2586334"/>
                <a:gd name="connsiteX81" fmla="*/ 587828 w 6021977"/>
                <a:gd name="connsiteY81" fmla="*/ 2442643 h 2586334"/>
                <a:gd name="connsiteX82" fmla="*/ 535577 w 6021977"/>
                <a:gd name="connsiteY82" fmla="*/ 2416517 h 2586334"/>
                <a:gd name="connsiteX83" fmla="*/ 339634 w 6021977"/>
                <a:gd name="connsiteY83" fmla="*/ 2377328 h 2586334"/>
                <a:gd name="connsiteX84" fmla="*/ 222068 w 6021977"/>
                <a:gd name="connsiteY84" fmla="*/ 2285888 h 2586334"/>
                <a:gd name="connsiteX85" fmla="*/ 169817 w 6021977"/>
                <a:gd name="connsiteY85" fmla="*/ 2207511 h 2586334"/>
                <a:gd name="connsiteX86" fmla="*/ 156754 w 6021977"/>
                <a:gd name="connsiteY86" fmla="*/ 2155260 h 2586334"/>
                <a:gd name="connsiteX87" fmla="*/ 104503 w 6021977"/>
                <a:gd name="connsiteY87" fmla="*/ 2063820 h 2586334"/>
                <a:gd name="connsiteX88" fmla="*/ 91440 w 6021977"/>
                <a:gd name="connsiteY88" fmla="*/ 2024631 h 2586334"/>
                <a:gd name="connsiteX89" fmla="*/ 65314 w 6021977"/>
                <a:gd name="connsiteY89" fmla="*/ 1920128 h 2586334"/>
                <a:gd name="connsiteX90" fmla="*/ 39188 w 6021977"/>
                <a:gd name="connsiteY90" fmla="*/ 1841751 h 2586334"/>
                <a:gd name="connsiteX91" fmla="*/ 26125 w 6021977"/>
                <a:gd name="connsiteY91" fmla="*/ 1802563 h 2586334"/>
                <a:gd name="connsiteX92" fmla="*/ 13063 w 6021977"/>
                <a:gd name="connsiteY92" fmla="*/ 1724185 h 2586334"/>
                <a:gd name="connsiteX93" fmla="*/ 0 w 6021977"/>
                <a:gd name="connsiteY93" fmla="*/ 1658871 h 2586334"/>
                <a:gd name="connsiteX94" fmla="*/ 13063 w 6021977"/>
                <a:gd name="connsiteY94" fmla="*/ 1371488 h 2586334"/>
                <a:gd name="connsiteX95" fmla="*/ 39188 w 6021977"/>
                <a:gd name="connsiteY95" fmla="*/ 1332300 h 2586334"/>
                <a:gd name="connsiteX96" fmla="*/ 130628 w 6021977"/>
                <a:gd name="connsiteY96" fmla="*/ 1306174 h 2586334"/>
                <a:gd name="connsiteX97" fmla="*/ 169817 w 6021977"/>
                <a:gd name="connsiteY97" fmla="*/ 1280048 h 2586334"/>
                <a:gd name="connsiteX98" fmla="*/ 313508 w 6021977"/>
                <a:gd name="connsiteY98" fmla="*/ 1240860 h 2586334"/>
                <a:gd name="connsiteX99" fmla="*/ 339634 w 6021977"/>
                <a:gd name="connsiteY99" fmla="*/ 1175545 h 258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021977" h="2586334">
                  <a:moveTo>
                    <a:pt x="235131" y="1175545"/>
                  </a:moveTo>
                  <a:cubicBezTo>
                    <a:pt x="256902" y="1179899"/>
                    <a:pt x="278247" y="1189052"/>
                    <a:pt x="300445" y="1188608"/>
                  </a:cubicBezTo>
                  <a:cubicBezTo>
                    <a:pt x="496542" y="1184686"/>
                    <a:pt x="692463" y="1173780"/>
                    <a:pt x="888274" y="1162483"/>
                  </a:cubicBezTo>
                  <a:cubicBezTo>
                    <a:pt x="913981" y="1161000"/>
                    <a:pt x="1028444" y="1141298"/>
                    <a:pt x="1058091" y="1136357"/>
                  </a:cubicBezTo>
                  <a:cubicBezTo>
                    <a:pt x="1079862" y="1127648"/>
                    <a:pt x="1100783" y="1116401"/>
                    <a:pt x="1123405" y="1110231"/>
                  </a:cubicBezTo>
                  <a:cubicBezTo>
                    <a:pt x="1148958" y="1103262"/>
                    <a:pt x="1176656" y="1105544"/>
                    <a:pt x="1201783" y="1097168"/>
                  </a:cubicBezTo>
                  <a:cubicBezTo>
                    <a:pt x="1229493" y="1087931"/>
                    <a:pt x="1253198" y="1069214"/>
                    <a:pt x="1280160" y="1057980"/>
                  </a:cubicBezTo>
                  <a:cubicBezTo>
                    <a:pt x="1305581" y="1047388"/>
                    <a:pt x="1332411" y="1040563"/>
                    <a:pt x="1358537" y="1031854"/>
                  </a:cubicBezTo>
                  <a:cubicBezTo>
                    <a:pt x="1371600" y="1023145"/>
                    <a:pt x="1383379" y="1012104"/>
                    <a:pt x="1397725" y="1005728"/>
                  </a:cubicBezTo>
                  <a:cubicBezTo>
                    <a:pt x="1422891" y="994543"/>
                    <a:pt x="1476103" y="979603"/>
                    <a:pt x="1476103" y="979603"/>
                  </a:cubicBezTo>
                  <a:cubicBezTo>
                    <a:pt x="1566892" y="919076"/>
                    <a:pt x="1452784" y="991262"/>
                    <a:pt x="1580605" y="927351"/>
                  </a:cubicBezTo>
                  <a:cubicBezTo>
                    <a:pt x="1594647" y="920330"/>
                    <a:pt x="1606163" y="909014"/>
                    <a:pt x="1619794" y="901225"/>
                  </a:cubicBezTo>
                  <a:cubicBezTo>
                    <a:pt x="1636701" y="891564"/>
                    <a:pt x="1655843" y="885901"/>
                    <a:pt x="1672045" y="875100"/>
                  </a:cubicBezTo>
                  <a:cubicBezTo>
                    <a:pt x="1708275" y="850947"/>
                    <a:pt x="1736355" y="813470"/>
                    <a:pt x="1776548" y="796723"/>
                  </a:cubicBezTo>
                  <a:cubicBezTo>
                    <a:pt x="1828800" y="774951"/>
                    <a:pt x="1882673" y="756723"/>
                    <a:pt x="1933303" y="731408"/>
                  </a:cubicBezTo>
                  <a:cubicBezTo>
                    <a:pt x="1950720" y="722700"/>
                    <a:pt x="1967474" y="712515"/>
                    <a:pt x="1985554" y="705283"/>
                  </a:cubicBezTo>
                  <a:cubicBezTo>
                    <a:pt x="2038562" y="684080"/>
                    <a:pt x="2064857" y="678926"/>
                    <a:pt x="2116183" y="666094"/>
                  </a:cubicBezTo>
                  <a:cubicBezTo>
                    <a:pt x="2191489" y="615889"/>
                    <a:pt x="2118848" y="659353"/>
                    <a:pt x="2194560" y="626905"/>
                  </a:cubicBezTo>
                  <a:cubicBezTo>
                    <a:pt x="2212458" y="619234"/>
                    <a:pt x="2228159" y="606375"/>
                    <a:pt x="2246811" y="600780"/>
                  </a:cubicBezTo>
                  <a:cubicBezTo>
                    <a:pt x="2272180" y="593169"/>
                    <a:pt x="2299062" y="592071"/>
                    <a:pt x="2325188" y="587717"/>
                  </a:cubicBezTo>
                  <a:cubicBezTo>
                    <a:pt x="2342605" y="579008"/>
                    <a:pt x="2359360" y="568823"/>
                    <a:pt x="2377440" y="561591"/>
                  </a:cubicBezTo>
                  <a:cubicBezTo>
                    <a:pt x="2469824" y="524637"/>
                    <a:pt x="2431072" y="545502"/>
                    <a:pt x="2508068" y="522403"/>
                  </a:cubicBezTo>
                  <a:cubicBezTo>
                    <a:pt x="2508072" y="522402"/>
                    <a:pt x="2664820" y="470152"/>
                    <a:pt x="2664823" y="470151"/>
                  </a:cubicBezTo>
                  <a:lnTo>
                    <a:pt x="2821577" y="444025"/>
                  </a:lnTo>
                  <a:cubicBezTo>
                    <a:pt x="2884585" y="402020"/>
                    <a:pt x="2848750" y="417769"/>
                    <a:pt x="2952205" y="404837"/>
                  </a:cubicBezTo>
                  <a:cubicBezTo>
                    <a:pt x="3084717" y="388273"/>
                    <a:pt x="3038521" y="398643"/>
                    <a:pt x="3148148" y="378711"/>
                  </a:cubicBezTo>
                  <a:cubicBezTo>
                    <a:pt x="3169993" y="374739"/>
                    <a:pt x="3192042" y="371490"/>
                    <a:pt x="3213463" y="365648"/>
                  </a:cubicBezTo>
                  <a:cubicBezTo>
                    <a:pt x="3240031" y="358402"/>
                    <a:pt x="3264836" y="344924"/>
                    <a:pt x="3291840" y="339523"/>
                  </a:cubicBezTo>
                  <a:cubicBezTo>
                    <a:pt x="3313611" y="335169"/>
                    <a:pt x="3335480" y="331276"/>
                    <a:pt x="3357154" y="326460"/>
                  </a:cubicBezTo>
                  <a:cubicBezTo>
                    <a:pt x="3437172" y="308678"/>
                    <a:pt x="3384099" y="316094"/>
                    <a:pt x="3474720" y="300334"/>
                  </a:cubicBezTo>
                  <a:cubicBezTo>
                    <a:pt x="3553003" y="286719"/>
                    <a:pt x="3634470" y="286271"/>
                    <a:pt x="3709851" y="261145"/>
                  </a:cubicBezTo>
                  <a:lnTo>
                    <a:pt x="3827417" y="221957"/>
                  </a:lnTo>
                  <a:cubicBezTo>
                    <a:pt x="3840480" y="217603"/>
                    <a:pt x="3853821" y="214008"/>
                    <a:pt x="3866605" y="208894"/>
                  </a:cubicBezTo>
                  <a:cubicBezTo>
                    <a:pt x="3957496" y="172537"/>
                    <a:pt x="3909666" y="190186"/>
                    <a:pt x="4010297" y="156643"/>
                  </a:cubicBezTo>
                  <a:lnTo>
                    <a:pt x="4088674" y="130517"/>
                  </a:lnTo>
                  <a:cubicBezTo>
                    <a:pt x="4245205" y="110950"/>
                    <a:pt x="4158193" y="120369"/>
                    <a:pt x="4349931" y="104391"/>
                  </a:cubicBezTo>
                  <a:cubicBezTo>
                    <a:pt x="4434164" y="76313"/>
                    <a:pt x="4353564" y="100139"/>
                    <a:pt x="4506685" y="78265"/>
                  </a:cubicBezTo>
                  <a:cubicBezTo>
                    <a:pt x="4552812" y="71676"/>
                    <a:pt x="4656193" y="44083"/>
                    <a:pt x="4689565" y="39077"/>
                  </a:cubicBezTo>
                  <a:cubicBezTo>
                    <a:pt x="4737128" y="31943"/>
                    <a:pt x="4785360" y="30368"/>
                    <a:pt x="4833257" y="26014"/>
                  </a:cubicBezTo>
                  <a:cubicBezTo>
                    <a:pt x="5032216" y="-13778"/>
                    <a:pt x="4953684" y="-3163"/>
                    <a:pt x="5342708" y="26014"/>
                  </a:cubicBezTo>
                  <a:cubicBezTo>
                    <a:pt x="5401457" y="30420"/>
                    <a:pt x="5423396" y="59537"/>
                    <a:pt x="5473337" y="78265"/>
                  </a:cubicBezTo>
                  <a:cubicBezTo>
                    <a:pt x="5490147" y="84569"/>
                    <a:pt x="5508392" y="86169"/>
                    <a:pt x="5525588" y="91328"/>
                  </a:cubicBezTo>
                  <a:cubicBezTo>
                    <a:pt x="5551965" y="99241"/>
                    <a:pt x="5577839" y="108745"/>
                    <a:pt x="5603965" y="117454"/>
                  </a:cubicBezTo>
                  <a:cubicBezTo>
                    <a:pt x="5617028" y="121808"/>
                    <a:pt x="5631697" y="122879"/>
                    <a:pt x="5643154" y="130517"/>
                  </a:cubicBezTo>
                  <a:lnTo>
                    <a:pt x="5721531" y="182768"/>
                  </a:lnTo>
                  <a:lnTo>
                    <a:pt x="5760720" y="208894"/>
                  </a:lnTo>
                  <a:cubicBezTo>
                    <a:pt x="5835589" y="321201"/>
                    <a:pt x="5735899" y="189038"/>
                    <a:pt x="5826034" y="261145"/>
                  </a:cubicBezTo>
                  <a:cubicBezTo>
                    <a:pt x="5838294" y="270952"/>
                    <a:pt x="5841059" y="289232"/>
                    <a:pt x="5852160" y="300334"/>
                  </a:cubicBezTo>
                  <a:cubicBezTo>
                    <a:pt x="5863261" y="311435"/>
                    <a:pt x="5878285" y="317751"/>
                    <a:pt x="5891348" y="326460"/>
                  </a:cubicBezTo>
                  <a:cubicBezTo>
                    <a:pt x="5900057" y="339523"/>
                    <a:pt x="5910453" y="351606"/>
                    <a:pt x="5917474" y="365648"/>
                  </a:cubicBezTo>
                  <a:cubicBezTo>
                    <a:pt x="5927914" y="386527"/>
                    <a:pt x="5938020" y="437558"/>
                    <a:pt x="5943600" y="457088"/>
                  </a:cubicBezTo>
                  <a:cubicBezTo>
                    <a:pt x="5947383" y="470328"/>
                    <a:pt x="5952880" y="483037"/>
                    <a:pt x="5956663" y="496277"/>
                  </a:cubicBezTo>
                  <a:cubicBezTo>
                    <a:pt x="5972589" y="552019"/>
                    <a:pt x="5969322" y="553245"/>
                    <a:pt x="5982788" y="613843"/>
                  </a:cubicBezTo>
                  <a:cubicBezTo>
                    <a:pt x="5986683" y="631369"/>
                    <a:pt x="5991497" y="648677"/>
                    <a:pt x="5995851" y="666094"/>
                  </a:cubicBezTo>
                  <a:cubicBezTo>
                    <a:pt x="6000205" y="718345"/>
                    <a:pt x="6004167" y="770631"/>
                    <a:pt x="6008914" y="822848"/>
                  </a:cubicBezTo>
                  <a:cubicBezTo>
                    <a:pt x="6012876" y="866428"/>
                    <a:pt x="6021977" y="909717"/>
                    <a:pt x="6021977" y="953477"/>
                  </a:cubicBezTo>
                  <a:cubicBezTo>
                    <a:pt x="6021977" y="1066772"/>
                    <a:pt x="6016450" y="1180067"/>
                    <a:pt x="6008914" y="1293111"/>
                  </a:cubicBezTo>
                  <a:cubicBezTo>
                    <a:pt x="6007720" y="1311025"/>
                    <a:pt x="6000205" y="1327946"/>
                    <a:pt x="5995851" y="1345363"/>
                  </a:cubicBezTo>
                  <a:cubicBezTo>
                    <a:pt x="5991497" y="1467283"/>
                    <a:pt x="5990643" y="1589378"/>
                    <a:pt x="5982788" y="1711123"/>
                  </a:cubicBezTo>
                  <a:cubicBezTo>
                    <a:pt x="5981901" y="1724864"/>
                    <a:pt x="5971545" y="1736662"/>
                    <a:pt x="5969725" y="1750311"/>
                  </a:cubicBezTo>
                  <a:cubicBezTo>
                    <a:pt x="5962795" y="1802284"/>
                    <a:pt x="5963592" y="1855092"/>
                    <a:pt x="5956663" y="1907065"/>
                  </a:cubicBezTo>
                  <a:cubicBezTo>
                    <a:pt x="5954843" y="1920714"/>
                    <a:pt x="5946587" y="1932812"/>
                    <a:pt x="5943600" y="1946254"/>
                  </a:cubicBezTo>
                  <a:cubicBezTo>
                    <a:pt x="5940976" y="1958063"/>
                    <a:pt x="5927884" y="2056062"/>
                    <a:pt x="5917474" y="2076883"/>
                  </a:cubicBezTo>
                  <a:cubicBezTo>
                    <a:pt x="5903432" y="2104967"/>
                    <a:pt x="5875152" y="2125472"/>
                    <a:pt x="5865223" y="2155260"/>
                  </a:cubicBezTo>
                  <a:cubicBezTo>
                    <a:pt x="5860869" y="2168323"/>
                    <a:pt x="5858318" y="2182132"/>
                    <a:pt x="5852160" y="2194448"/>
                  </a:cubicBezTo>
                  <a:cubicBezTo>
                    <a:pt x="5840100" y="2218567"/>
                    <a:pt x="5783396" y="2289338"/>
                    <a:pt x="5773783" y="2298951"/>
                  </a:cubicBezTo>
                  <a:cubicBezTo>
                    <a:pt x="5758388" y="2314346"/>
                    <a:pt x="5736926" y="2322745"/>
                    <a:pt x="5721531" y="2338140"/>
                  </a:cubicBezTo>
                  <a:cubicBezTo>
                    <a:pt x="5710430" y="2349241"/>
                    <a:pt x="5706506" y="2366227"/>
                    <a:pt x="5695405" y="2377328"/>
                  </a:cubicBezTo>
                  <a:cubicBezTo>
                    <a:pt x="5650995" y="2421738"/>
                    <a:pt x="5645966" y="2415814"/>
                    <a:pt x="5590903" y="2429580"/>
                  </a:cubicBezTo>
                  <a:cubicBezTo>
                    <a:pt x="5569131" y="2446997"/>
                    <a:pt x="5549231" y="2467054"/>
                    <a:pt x="5525588" y="2481831"/>
                  </a:cubicBezTo>
                  <a:cubicBezTo>
                    <a:pt x="5513912" y="2489129"/>
                    <a:pt x="5499639" y="2491111"/>
                    <a:pt x="5486400" y="2494894"/>
                  </a:cubicBezTo>
                  <a:cubicBezTo>
                    <a:pt x="5457335" y="2503198"/>
                    <a:pt x="5423152" y="2508490"/>
                    <a:pt x="5394960" y="2521020"/>
                  </a:cubicBezTo>
                  <a:cubicBezTo>
                    <a:pt x="5368268" y="2532883"/>
                    <a:pt x="5344293" y="2550971"/>
                    <a:pt x="5316583" y="2560208"/>
                  </a:cubicBezTo>
                  <a:cubicBezTo>
                    <a:pt x="5302990" y="2564739"/>
                    <a:pt x="5153810" y="2585328"/>
                    <a:pt x="5146765" y="2586334"/>
                  </a:cubicBezTo>
                  <a:lnTo>
                    <a:pt x="3553097" y="2573271"/>
                  </a:lnTo>
                  <a:cubicBezTo>
                    <a:pt x="3513672" y="2572669"/>
                    <a:pt x="3474955" y="2560888"/>
                    <a:pt x="3435531" y="2560208"/>
                  </a:cubicBezTo>
                  <a:lnTo>
                    <a:pt x="2037805" y="2547145"/>
                  </a:lnTo>
                  <a:cubicBezTo>
                    <a:pt x="1658914" y="2505048"/>
                    <a:pt x="2100998" y="2550503"/>
                    <a:pt x="1201783" y="2521020"/>
                  </a:cubicBezTo>
                  <a:cubicBezTo>
                    <a:pt x="1175311" y="2520152"/>
                    <a:pt x="1149699" y="2511144"/>
                    <a:pt x="1123405" y="2507957"/>
                  </a:cubicBezTo>
                  <a:cubicBezTo>
                    <a:pt x="1005975" y="2493723"/>
                    <a:pt x="888084" y="2483440"/>
                    <a:pt x="770708" y="2468768"/>
                  </a:cubicBezTo>
                  <a:lnTo>
                    <a:pt x="666205" y="2455705"/>
                  </a:lnTo>
                  <a:cubicBezTo>
                    <a:pt x="639985" y="2451959"/>
                    <a:pt x="613954" y="2446997"/>
                    <a:pt x="587828" y="2442643"/>
                  </a:cubicBezTo>
                  <a:cubicBezTo>
                    <a:pt x="570411" y="2433934"/>
                    <a:pt x="554618" y="2420597"/>
                    <a:pt x="535577" y="2416517"/>
                  </a:cubicBezTo>
                  <a:cubicBezTo>
                    <a:pt x="415320" y="2390747"/>
                    <a:pt x="427518" y="2425265"/>
                    <a:pt x="339634" y="2377328"/>
                  </a:cubicBezTo>
                  <a:cubicBezTo>
                    <a:pt x="301509" y="2356533"/>
                    <a:pt x="250733" y="2322743"/>
                    <a:pt x="222068" y="2285888"/>
                  </a:cubicBezTo>
                  <a:cubicBezTo>
                    <a:pt x="202791" y="2261103"/>
                    <a:pt x="169817" y="2207511"/>
                    <a:pt x="169817" y="2207511"/>
                  </a:cubicBezTo>
                  <a:cubicBezTo>
                    <a:pt x="165463" y="2190094"/>
                    <a:pt x="163058" y="2172070"/>
                    <a:pt x="156754" y="2155260"/>
                  </a:cubicBezTo>
                  <a:cubicBezTo>
                    <a:pt x="122400" y="2063650"/>
                    <a:pt x="142403" y="2139621"/>
                    <a:pt x="104503" y="2063820"/>
                  </a:cubicBezTo>
                  <a:cubicBezTo>
                    <a:pt x="98345" y="2051504"/>
                    <a:pt x="95063" y="2037915"/>
                    <a:pt x="91440" y="2024631"/>
                  </a:cubicBezTo>
                  <a:cubicBezTo>
                    <a:pt x="81992" y="1989990"/>
                    <a:pt x="76669" y="1954192"/>
                    <a:pt x="65314" y="1920128"/>
                  </a:cubicBezTo>
                  <a:lnTo>
                    <a:pt x="39188" y="1841751"/>
                  </a:lnTo>
                  <a:lnTo>
                    <a:pt x="26125" y="1802563"/>
                  </a:lnTo>
                  <a:cubicBezTo>
                    <a:pt x="21771" y="1776437"/>
                    <a:pt x="17801" y="1750244"/>
                    <a:pt x="13063" y="1724185"/>
                  </a:cubicBezTo>
                  <a:cubicBezTo>
                    <a:pt x="9091" y="1702341"/>
                    <a:pt x="0" y="1681074"/>
                    <a:pt x="0" y="1658871"/>
                  </a:cubicBezTo>
                  <a:cubicBezTo>
                    <a:pt x="0" y="1562978"/>
                    <a:pt x="1638" y="1466698"/>
                    <a:pt x="13063" y="1371488"/>
                  </a:cubicBezTo>
                  <a:cubicBezTo>
                    <a:pt x="14933" y="1355901"/>
                    <a:pt x="26929" y="1342107"/>
                    <a:pt x="39188" y="1332300"/>
                  </a:cubicBezTo>
                  <a:cubicBezTo>
                    <a:pt x="47706" y="1325486"/>
                    <a:pt x="127214" y="1307027"/>
                    <a:pt x="130628" y="1306174"/>
                  </a:cubicBezTo>
                  <a:cubicBezTo>
                    <a:pt x="143691" y="1297465"/>
                    <a:pt x="155240" y="1285879"/>
                    <a:pt x="169817" y="1280048"/>
                  </a:cubicBezTo>
                  <a:cubicBezTo>
                    <a:pt x="195691" y="1269699"/>
                    <a:pt x="277414" y="1249884"/>
                    <a:pt x="313508" y="1240860"/>
                  </a:cubicBezTo>
                  <a:cubicBezTo>
                    <a:pt x="344465" y="1194425"/>
                    <a:pt x="339634" y="1217371"/>
                    <a:pt x="339634" y="1175545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9255955" y="3135467"/>
            <a:ext cx="1745759" cy="1450180"/>
          </a:xfrm>
          <a:custGeom>
            <a:avLst/>
            <a:gdLst>
              <a:gd name="connsiteX0" fmla="*/ 235131 w 6021977"/>
              <a:gd name="connsiteY0" fmla="*/ 1175545 h 2586334"/>
              <a:gd name="connsiteX1" fmla="*/ 300445 w 6021977"/>
              <a:gd name="connsiteY1" fmla="*/ 1188608 h 2586334"/>
              <a:gd name="connsiteX2" fmla="*/ 888274 w 6021977"/>
              <a:gd name="connsiteY2" fmla="*/ 1162483 h 2586334"/>
              <a:gd name="connsiteX3" fmla="*/ 1058091 w 6021977"/>
              <a:gd name="connsiteY3" fmla="*/ 1136357 h 2586334"/>
              <a:gd name="connsiteX4" fmla="*/ 1123405 w 6021977"/>
              <a:gd name="connsiteY4" fmla="*/ 1110231 h 2586334"/>
              <a:gd name="connsiteX5" fmla="*/ 1201783 w 6021977"/>
              <a:gd name="connsiteY5" fmla="*/ 1097168 h 2586334"/>
              <a:gd name="connsiteX6" fmla="*/ 1280160 w 6021977"/>
              <a:gd name="connsiteY6" fmla="*/ 1057980 h 2586334"/>
              <a:gd name="connsiteX7" fmla="*/ 1358537 w 6021977"/>
              <a:gd name="connsiteY7" fmla="*/ 1031854 h 2586334"/>
              <a:gd name="connsiteX8" fmla="*/ 1397725 w 6021977"/>
              <a:gd name="connsiteY8" fmla="*/ 1005728 h 2586334"/>
              <a:gd name="connsiteX9" fmla="*/ 1476103 w 6021977"/>
              <a:gd name="connsiteY9" fmla="*/ 979603 h 2586334"/>
              <a:gd name="connsiteX10" fmla="*/ 1580605 w 6021977"/>
              <a:gd name="connsiteY10" fmla="*/ 927351 h 2586334"/>
              <a:gd name="connsiteX11" fmla="*/ 1619794 w 6021977"/>
              <a:gd name="connsiteY11" fmla="*/ 901225 h 2586334"/>
              <a:gd name="connsiteX12" fmla="*/ 1672045 w 6021977"/>
              <a:gd name="connsiteY12" fmla="*/ 875100 h 2586334"/>
              <a:gd name="connsiteX13" fmla="*/ 1776548 w 6021977"/>
              <a:gd name="connsiteY13" fmla="*/ 796723 h 2586334"/>
              <a:gd name="connsiteX14" fmla="*/ 1933303 w 6021977"/>
              <a:gd name="connsiteY14" fmla="*/ 731408 h 2586334"/>
              <a:gd name="connsiteX15" fmla="*/ 1985554 w 6021977"/>
              <a:gd name="connsiteY15" fmla="*/ 705283 h 2586334"/>
              <a:gd name="connsiteX16" fmla="*/ 2116183 w 6021977"/>
              <a:gd name="connsiteY16" fmla="*/ 666094 h 2586334"/>
              <a:gd name="connsiteX17" fmla="*/ 2194560 w 6021977"/>
              <a:gd name="connsiteY17" fmla="*/ 626905 h 2586334"/>
              <a:gd name="connsiteX18" fmla="*/ 2246811 w 6021977"/>
              <a:gd name="connsiteY18" fmla="*/ 600780 h 2586334"/>
              <a:gd name="connsiteX19" fmla="*/ 2325188 w 6021977"/>
              <a:gd name="connsiteY19" fmla="*/ 587717 h 2586334"/>
              <a:gd name="connsiteX20" fmla="*/ 2377440 w 6021977"/>
              <a:gd name="connsiteY20" fmla="*/ 561591 h 2586334"/>
              <a:gd name="connsiteX21" fmla="*/ 2508068 w 6021977"/>
              <a:gd name="connsiteY21" fmla="*/ 522403 h 2586334"/>
              <a:gd name="connsiteX22" fmla="*/ 2664823 w 6021977"/>
              <a:gd name="connsiteY22" fmla="*/ 470151 h 2586334"/>
              <a:gd name="connsiteX23" fmla="*/ 2821577 w 6021977"/>
              <a:gd name="connsiteY23" fmla="*/ 444025 h 2586334"/>
              <a:gd name="connsiteX24" fmla="*/ 2952205 w 6021977"/>
              <a:gd name="connsiteY24" fmla="*/ 404837 h 2586334"/>
              <a:gd name="connsiteX25" fmla="*/ 3148148 w 6021977"/>
              <a:gd name="connsiteY25" fmla="*/ 378711 h 2586334"/>
              <a:gd name="connsiteX26" fmla="*/ 3213463 w 6021977"/>
              <a:gd name="connsiteY26" fmla="*/ 365648 h 2586334"/>
              <a:gd name="connsiteX27" fmla="*/ 3291840 w 6021977"/>
              <a:gd name="connsiteY27" fmla="*/ 339523 h 2586334"/>
              <a:gd name="connsiteX28" fmla="*/ 3357154 w 6021977"/>
              <a:gd name="connsiteY28" fmla="*/ 326460 h 2586334"/>
              <a:gd name="connsiteX29" fmla="*/ 3474720 w 6021977"/>
              <a:gd name="connsiteY29" fmla="*/ 300334 h 2586334"/>
              <a:gd name="connsiteX30" fmla="*/ 3709851 w 6021977"/>
              <a:gd name="connsiteY30" fmla="*/ 261145 h 2586334"/>
              <a:gd name="connsiteX31" fmla="*/ 3827417 w 6021977"/>
              <a:gd name="connsiteY31" fmla="*/ 221957 h 2586334"/>
              <a:gd name="connsiteX32" fmla="*/ 3866605 w 6021977"/>
              <a:gd name="connsiteY32" fmla="*/ 208894 h 2586334"/>
              <a:gd name="connsiteX33" fmla="*/ 4010297 w 6021977"/>
              <a:gd name="connsiteY33" fmla="*/ 156643 h 2586334"/>
              <a:gd name="connsiteX34" fmla="*/ 4088674 w 6021977"/>
              <a:gd name="connsiteY34" fmla="*/ 130517 h 2586334"/>
              <a:gd name="connsiteX35" fmla="*/ 4349931 w 6021977"/>
              <a:gd name="connsiteY35" fmla="*/ 104391 h 2586334"/>
              <a:gd name="connsiteX36" fmla="*/ 4506685 w 6021977"/>
              <a:gd name="connsiteY36" fmla="*/ 78265 h 2586334"/>
              <a:gd name="connsiteX37" fmla="*/ 4689565 w 6021977"/>
              <a:gd name="connsiteY37" fmla="*/ 39077 h 2586334"/>
              <a:gd name="connsiteX38" fmla="*/ 4833257 w 6021977"/>
              <a:gd name="connsiteY38" fmla="*/ 26014 h 2586334"/>
              <a:gd name="connsiteX39" fmla="*/ 5342708 w 6021977"/>
              <a:gd name="connsiteY39" fmla="*/ 26014 h 2586334"/>
              <a:gd name="connsiteX40" fmla="*/ 5473337 w 6021977"/>
              <a:gd name="connsiteY40" fmla="*/ 78265 h 2586334"/>
              <a:gd name="connsiteX41" fmla="*/ 5525588 w 6021977"/>
              <a:gd name="connsiteY41" fmla="*/ 91328 h 2586334"/>
              <a:gd name="connsiteX42" fmla="*/ 5603965 w 6021977"/>
              <a:gd name="connsiteY42" fmla="*/ 117454 h 2586334"/>
              <a:gd name="connsiteX43" fmla="*/ 5643154 w 6021977"/>
              <a:gd name="connsiteY43" fmla="*/ 130517 h 2586334"/>
              <a:gd name="connsiteX44" fmla="*/ 5721531 w 6021977"/>
              <a:gd name="connsiteY44" fmla="*/ 182768 h 2586334"/>
              <a:gd name="connsiteX45" fmla="*/ 5760720 w 6021977"/>
              <a:gd name="connsiteY45" fmla="*/ 208894 h 2586334"/>
              <a:gd name="connsiteX46" fmla="*/ 5826034 w 6021977"/>
              <a:gd name="connsiteY46" fmla="*/ 261145 h 2586334"/>
              <a:gd name="connsiteX47" fmla="*/ 5852160 w 6021977"/>
              <a:gd name="connsiteY47" fmla="*/ 300334 h 2586334"/>
              <a:gd name="connsiteX48" fmla="*/ 5891348 w 6021977"/>
              <a:gd name="connsiteY48" fmla="*/ 326460 h 2586334"/>
              <a:gd name="connsiteX49" fmla="*/ 5917474 w 6021977"/>
              <a:gd name="connsiteY49" fmla="*/ 365648 h 2586334"/>
              <a:gd name="connsiteX50" fmla="*/ 5943600 w 6021977"/>
              <a:gd name="connsiteY50" fmla="*/ 457088 h 2586334"/>
              <a:gd name="connsiteX51" fmla="*/ 5956663 w 6021977"/>
              <a:gd name="connsiteY51" fmla="*/ 496277 h 2586334"/>
              <a:gd name="connsiteX52" fmla="*/ 5982788 w 6021977"/>
              <a:gd name="connsiteY52" fmla="*/ 613843 h 2586334"/>
              <a:gd name="connsiteX53" fmla="*/ 5995851 w 6021977"/>
              <a:gd name="connsiteY53" fmla="*/ 666094 h 2586334"/>
              <a:gd name="connsiteX54" fmla="*/ 6008914 w 6021977"/>
              <a:gd name="connsiteY54" fmla="*/ 822848 h 2586334"/>
              <a:gd name="connsiteX55" fmla="*/ 6021977 w 6021977"/>
              <a:gd name="connsiteY55" fmla="*/ 953477 h 2586334"/>
              <a:gd name="connsiteX56" fmla="*/ 6008914 w 6021977"/>
              <a:gd name="connsiteY56" fmla="*/ 1293111 h 2586334"/>
              <a:gd name="connsiteX57" fmla="*/ 5995851 w 6021977"/>
              <a:gd name="connsiteY57" fmla="*/ 1345363 h 2586334"/>
              <a:gd name="connsiteX58" fmla="*/ 5982788 w 6021977"/>
              <a:gd name="connsiteY58" fmla="*/ 1711123 h 2586334"/>
              <a:gd name="connsiteX59" fmla="*/ 5969725 w 6021977"/>
              <a:gd name="connsiteY59" fmla="*/ 1750311 h 2586334"/>
              <a:gd name="connsiteX60" fmla="*/ 5956663 w 6021977"/>
              <a:gd name="connsiteY60" fmla="*/ 1907065 h 2586334"/>
              <a:gd name="connsiteX61" fmla="*/ 5943600 w 6021977"/>
              <a:gd name="connsiteY61" fmla="*/ 1946254 h 2586334"/>
              <a:gd name="connsiteX62" fmla="*/ 5917474 w 6021977"/>
              <a:gd name="connsiteY62" fmla="*/ 2076883 h 2586334"/>
              <a:gd name="connsiteX63" fmla="*/ 5865223 w 6021977"/>
              <a:gd name="connsiteY63" fmla="*/ 2155260 h 2586334"/>
              <a:gd name="connsiteX64" fmla="*/ 5852160 w 6021977"/>
              <a:gd name="connsiteY64" fmla="*/ 2194448 h 2586334"/>
              <a:gd name="connsiteX65" fmla="*/ 5773783 w 6021977"/>
              <a:gd name="connsiteY65" fmla="*/ 2298951 h 2586334"/>
              <a:gd name="connsiteX66" fmla="*/ 5721531 w 6021977"/>
              <a:gd name="connsiteY66" fmla="*/ 2338140 h 2586334"/>
              <a:gd name="connsiteX67" fmla="*/ 5695405 w 6021977"/>
              <a:gd name="connsiteY67" fmla="*/ 2377328 h 2586334"/>
              <a:gd name="connsiteX68" fmla="*/ 5590903 w 6021977"/>
              <a:gd name="connsiteY68" fmla="*/ 2429580 h 2586334"/>
              <a:gd name="connsiteX69" fmla="*/ 5525588 w 6021977"/>
              <a:gd name="connsiteY69" fmla="*/ 2481831 h 2586334"/>
              <a:gd name="connsiteX70" fmla="*/ 5486400 w 6021977"/>
              <a:gd name="connsiteY70" fmla="*/ 2494894 h 2586334"/>
              <a:gd name="connsiteX71" fmla="*/ 5394960 w 6021977"/>
              <a:gd name="connsiteY71" fmla="*/ 2521020 h 2586334"/>
              <a:gd name="connsiteX72" fmla="*/ 5316583 w 6021977"/>
              <a:gd name="connsiteY72" fmla="*/ 2560208 h 2586334"/>
              <a:gd name="connsiteX73" fmla="*/ 5146765 w 6021977"/>
              <a:gd name="connsiteY73" fmla="*/ 2586334 h 2586334"/>
              <a:gd name="connsiteX74" fmla="*/ 3553097 w 6021977"/>
              <a:gd name="connsiteY74" fmla="*/ 2573271 h 2586334"/>
              <a:gd name="connsiteX75" fmla="*/ 3435531 w 6021977"/>
              <a:gd name="connsiteY75" fmla="*/ 2560208 h 2586334"/>
              <a:gd name="connsiteX76" fmla="*/ 2037805 w 6021977"/>
              <a:gd name="connsiteY76" fmla="*/ 2547145 h 2586334"/>
              <a:gd name="connsiteX77" fmla="*/ 1201783 w 6021977"/>
              <a:gd name="connsiteY77" fmla="*/ 2521020 h 2586334"/>
              <a:gd name="connsiteX78" fmla="*/ 1123405 w 6021977"/>
              <a:gd name="connsiteY78" fmla="*/ 2507957 h 2586334"/>
              <a:gd name="connsiteX79" fmla="*/ 770708 w 6021977"/>
              <a:gd name="connsiteY79" fmla="*/ 2468768 h 2586334"/>
              <a:gd name="connsiteX80" fmla="*/ 666205 w 6021977"/>
              <a:gd name="connsiteY80" fmla="*/ 2455705 h 2586334"/>
              <a:gd name="connsiteX81" fmla="*/ 587828 w 6021977"/>
              <a:gd name="connsiteY81" fmla="*/ 2442643 h 2586334"/>
              <a:gd name="connsiteX82" fmla="*/ 535577 w 6021977"/>
              <a:gd name="connsiteY82" fmla="*/ 2416517 h 2586334"/>
              <a:gd name="connsiteX83" fmla="*/ 339634 w 6021977"/>
              <a:gd name="connsiteY83" fmla="*/ 2377328 h 2586334"/>
              <a:gd name="connsiteX84" fmla="*/ 222068 w 6021977"/>
              <a:gd name="connsiteY84" fmla="*/ 2285888 h 2586334"/>
              <a:gd name="connsiteX85" fmla="*/ 169817 w 6021977"/>
              <a:gd name="connsiteY85" fmla="*/ 2207511 h 2586334"/>
              <a:gd name="connsiteX86" fmla="*/ 156754 w 6021977"/>
              <a:gd name="connsiteY86" fmla="*/ 2155260 h 2586334"/>
              <a:gd name="connsiteX87" fmla="*/ 104503 w 6021977"/>
              <a:gd name="connsiteY87" fmla="*/ 2063820 h 2586334"/>
              <a:gd name="connsiteX88" fmla="*/ 91440 w 6021977"/>
              <a:gd name="connsiteY88" fmla="*/ 2024631 h 2586334"/>
              <a:gd name="connsiteX89" fmla="*/ 65314 w 6021977"/>
              <a:gd name="connsiteY89" fmla="*/ 1920128 h 2586334"/>
              <a:gd name="connsiteX90" fmla="*/ 39188 w 6021977"/>
              <a:gd name="connsiteY90" fmla="*/ 1841751 h 2586334"/>
              <a:gd name="connsiteX91" fmla="*/ 26125 w 6021977"/>
              <a:gd name="connsiteY91" fmla="*/ 1802563 h 2586334"/>
              <a:gd name="connsiteX92" fmla="*/ 13063 w 6021977"/>
              <a:gd name="connsiteY92" fmla="*/ 1724185 h 2586334"/>
              <a:gd name="connsiteX93" fmla="*/ 0 w 6021977"/>
              <a:gd name="connsiteY93" fmla="*/ 1658871 h 2586334"/>
              <a:gd name="connsiteX94" fmla="*/ 13063 w 6021977"/>
              <a:gd name="connsiteY94" fmla="*/ 1371488 h 2586334"/>
              <a:gd name="connsiteX95" fmla="*/ 39188 w 6021977"/>
              <a:gd name="connsiteY95" fmla="*/ 1332300 h 2586334"/>
              <a:gd name="connsiteX96" fmla="*/ 130628 w 6021977"/>
              <a:gd name="connsiteY96" fmla="*/ 1306174 h 2586334"/>
              <a:gd name="connsiteX97" fmla="*/ 169817 w 6021977"/>
              <a:gd name="connsiteY97" fmla="*/ 1280048 h 2586334"/>
              <a:gd name="connsiteX98" fmla="*/ 313508 w 6021977"/>
              <a:gd name="connsiteY98" fmla="*/ 1240860 h 2586334"/>
              <a:gd name="connsiteX99" fmla="*/ 339634 w 6021977"/>
              <a:gd name="connsiteY99" fmla="*/ 1175545 h 258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021977" h="2586334">
                <a:moveTo>
                  <a:pt x="235131" y="1175545"/>
                </a:moveTo>
                <a:cubicBezTo>
                  <a:pt x="256902" y="1179899"/>
                  <a:pt x="278247" y="1189052"/>
                  <a:pt x="300445" y="1188608"/>
                </a:cubicBezTo>
                <a:cubicBezTo>
                  <a:pt x="496542" y="1184686"/>
                  <a:pt x="692463" y="1173780"/>
                  <a:pt x="888274" y="1162483"/>
                </a:cubicBezTo>
                <a:cubicBezTo>
                  <a:pt x="913981" y="1161000"/>
                  <a:pt x="1028444" y="1141298"/>
                  <a:pt x="1058091" y="1136357"/>
                </a:cubicBezTo>
                <a:cubicBezTo>
                  <a:pt x="1079862" y="1127648"/>
                  <a:pt x="1100783" y="1116401"/>
                  <a:pt x="1123405" y="1110231"/>
                </a:cubicBezTo>
                <a:cubicBezTo>
                  <a:pt x="1148958" y="1103262"/>
                  <a:pt x="1176656" y="1105544"/>
                  <a:pt x="1201783" y="1097168"/>
                </a:cubicBezTo>
                <a:cubicBezTo>
                  <a:pt x="1229493" y="1087931"/>
                  <a:pt x="1253198" y="1069214"/>
                  <a:pt x="1280160" y="1057980"/>
                </a:cubicBezTo>
                <a:cubicBezTo>
                  <a:pt x="1305581" y="1047388"/>
                  <a:pt x="1332411" y="1040563"/>
                  <a:pt x="1358537" y="1031854"/>
                </a:cubicBezTo>
                <a:cubicBezTo>
                  <a:pt x="1371600" y="1023145"/>
                  <a:pt x="1383379" y="1012104"/>
                  <a:pt x="1397725" y="1005728"/>
                </a:cubicBezTo>
                <a:cubicBezTo>
                  <a:pt x="1422891" y="994543"/>
                  <a:pt x="1476103" y="979603"/>
                  <a:pt x="1476103" y="979603"/>
                </a:cubicBezTo>
                <a:cubicBezTo>
                  <a:pt x="1566892" y="919076"/>
                  <a:pt x="1452784" y="991262"/>
                  <a:pt x="1580605" y="927351"/>
                </a:cubicBezTo>
                <a:cubicBezTo>
                  <a:pt x="1594647" y="920330"/>
                  <a:pt x="1606163" y="909014"/>
                  <a:pt x="1619794" y="901225"/>
                </a:cubicBezTo>
                <a:cubicBezTo>
                  <a:pt x="1636701" y="891564"/>
                  <a:pt x="1655843" y="885901"/>
                  <a:pt x="1672045" y="875100"/>
                </a:cubicBezTo>
                <a:cubicBezTo>
                  <a:pt x="1708275" y="850947"/>
                  <a:pt x="1736355" y="813470"/>
                  <a:pt x="1776548" y="796723"/>
                </a:cubicBezTo>
                <a:cubicBezTo>
                  <a:pt x="1828800" y="774951"/>
                  <a:pt x="1882673" y="756723"/>
                  <a:pt x="1933303" y="731408"/>
                </a:cubicBezTo>
                <a:cubicBezTo>
                  <a:pt x="1950720" y="722700"/>
                  <a:pt x="1967474" y="712515"/>
                  <a:pt x="1985554" y="705283"/>
                </a:cubicBezTo>
                <a:cubicBezTo>
                  <a:pt x="2038562" y="684080"/>
                  <a:pt x="2064857" y="678926"/>
                  <a:pt x="2116183" y="666094"/>
                </a:cubicBezTo>
                <a:cubicBezTo>
                  <a:pt x="2191489" y="615889"/>
                  <a:pt x="2118848" y="659353"/>
                  <a:pt x="2194560" y="626905"/>
                </a:cubicBezTo>
                <a:cubicBezTo>
                  <a:pt x="2212458" y="619234"/>
                  <a:pt x="2228159" y="606375"/>
                  <a:pt x="2246811" y="600780"/>
                </a:cubicBezTo>
                <a:cubicBezTo>
                  <a:pt x="2272180" y="593169"/>
                  <a:pt x="2299062" y="592071"/>
                  <a:pt x="2325188" y="587717"/>
                </a:cubicBezTo>
                <a:cubicBezTo>
                  <a:pt x="2342605" y="579008"/>
                  <a:pt x="2359360" y="568823"/>
                  <a:pt x="2377440" y="561591"/>
                </a:cubicBezTo>
                <a:cubicBezTo>
                  <a:pt x="2469824" y="524637"/>
                  <a:pt x="2431072" y="545502"/>
                  <a:pt x="2508068" y="522403"/>
                </a:cubicBezTo>
                <a:cubicBezTo>
                  <a:pt x="2508072" y="522402"/>
                  <a:pt x="2664820" y="470152"/>
                  <a:pt x="2664823" y="470151"/>
                </a:cubicBezTo>
                <a:lnTo>
                  <a:pt x="2821577" y="444025"/>
                </a:lnTo>
                <a:cubicBezTo>
                  <a:pt x="2884585" y="402020"/>
                  <a:pt x="2848750" y="417769"/>
                  <a:pt x="2952205" y="404837"/>
                </a:cubicBezTo>
                <a:cubicBezTo>
                  <a:pt x="3084717" y="388273"/>
                  <a:pt x="3038521" y="398643"/>
                  <a:pt x="3148148" y="378711"/>
                </a:cubicBezTo>
                <a:cubicBezTo>
                  <a:pt x="3169993" y="374739"/>
                  <a:pt x="3192042" y="371490"/>
                  <a:pt x="3213463" y="365648"/>
                </a:cubicBezTo>
                <a:cubicBezTo>
                  <a:pt x="3240031" y="358402"/>
                  <a:pt x="3264836" y="344924"/>
                  <a:pt x="3291840" y="339523"/>
                </a:cubicBezTo>
                <a:cubicBezTo>
                  <a:pt x="3313611" y="335169"/>
                  <a:pt x="3335480" y="331276"/>
                  <a:pt x="3357154" y="326460"/>
                </a:cubicBezTo>
                <a:cubicBezTo>
                  <a:pt x="3437172" y="308678"/>
                  <a:pt x="3384099" y="316094"/>
                  <a:pt x="3474720" y="300334"/>
                </a:cubicBezTo>
                <a:cubicBezTo>
                  <a:pt x="3553003" y="286719"/>
                  <a:pt x="3634470" y="286271"/>
                  <a:pt x="3709851" y="261145"/>
                </a:cubicBezTo>
                <a:lnTo>
                  <a:pt x="3827417" y="221957"/>
                </a:lnTo>
                <a:cubicBezTo>
                  <a:pt x="3840480" y="217603"/>
                  <a:pt x="3853821" y="214008"/>
                  <a:pt x="3866605" y="208894"/>
                </a:cubicBezTo>
                <a:cubicBezTo>
                  <a:pt x="3957496" y="172537"/>
                  <a:pt x="3909666" y="190186"/>
                  <a:pt x="4010297" y="156643"/>
                </a:cubicBezTo>
                <a:lnTo>
                  <a:pt x="4088674" y="130517"/>
                </a:lnTo>
                <a:cubicBezTo>
                  <a:pt x="4245205" y="110950"/>
                  <a:pt x="4158193" y="120369"/>
                  <a:pt x="4349931" y="104391"/>
                </a:cubicBezTo>
                <a:cubicBezTo>
                  <a:pt x="4434164" y="76313"/>
                  <a:pt x="4353564" y="100139"/>
                  <a:pt x="4506685" y="78265"/>
                </a:cubicBezTo>
                <a:cubicBezTo>
                  <a:pt x="4552812" y="71676"/>
                  <a:pt x="4656193" y="44083"/>
                  <a:pt x="4689565" y="39077"/>
                </a:cubicBezTo>
                <a:cubicBezTo>
                  <a:pt x="4737128" y="31943"/>
                  <a:pt x="4785360" y="30368"/>
                  <a:pt x="4833257" y="26014"/>
                </a:cubicBezTo>
                <a:cubicBezTo>
                  <a:pt x="5032216" y="-13778"/>
                  <a:pt x="4953684" y="-3163"/>
                  <a:pt x="5342708" y="26014"/>
                </a:cubicBezTo>
                <a:cubicBezTo>
                  <a:pt x="5401457" y="30420"/>
                  <a:pt x="5423396" y="59537"/>
                  <a:pt x="5473337" y="78265"/>
                </a:cubicBezTo>
                <a:cubicBezTo>
                  <a:pt x="5490147" y="84569"/>
                  <a:pt x="5508392" y="86169"/>
                  <a:pt x="5525588" y="91328"/>
                </a:cubicBezTo>
                <a:cubicBezTo>
                  <a:pt x="5551965" y="99241"/>
                  <a:pt x="5577839" y="108745"/>
                  <a:pt x="5603965" y="117454"/>
                </a:cubicBezTo>
                <a:cubicBezTo>
                  <a:pt x="5617028" y="121808"/>
                  <a:pt x="5631697" y="122879"/>
                  <a:pt x="5643154" y="130517"/>
                </a:cubicBezTo>
                <a:lnTo>
                  <a:pt x="5721531" y="182768"/>
                </a:lnTo>
                <a:lnTo>
                  <a:pt x="5760720" y="208894"/>
                </a:lnTo>
                <a:cubicBezTo>
                  <a:pt x="5835589" y="321201"/>
                  <a:pt x="5735899" y="189038"/>
                  <a:pt x="5826034" y="261145"/>
                </a:cubicBezTo>
                <a:cubicBezTo>
                  <a:pt x="5838294" y="270952"/>
                  <a:pt x="5841059" y="289232"/>
                  <a:pt x="5852160" y="300334"/>
                </a:cubicBezTo>
                <a:cubicBezTo>
                  <a:pt x="5863261" y="311435"/>
                  <a:pt x="5878285" y="317751"/>
                  <a:pt x="5891348" y="326460"/>
                </a:cubicBezTo>
                <a:cubicBezTo>
                  <a:pt x="5900057" y="339523"/>
                  <a:pt x="5910453" y="351606"/>
                  <a:pt x="5917474" y="365648"/>
                </a:cubicBezTo>
                <a:cubicBezTo>
                  <a:pt x="5927914" y="386527"/>
                  <a:pt x="5938020" y="437558"/>
                  <a:pt x="5943600" y="457088"/>
                </a:cubicBezTo>
                <a:cubicBezTo>
                  <a:pt x="5947383" y="470328"/>
                  <a:pt x="5952880" y="483037"/>
                  <a:pt x="5956663" y="496277"/>
                </a:cubicBezTo>
                <a:cubicBezTo>
                  <a:pt x="5972589" y="552019"/>
                  <a:pt x="5969322" y="553245"/>
                  <a:pt x="5982788" y="613843"/>
                </a:cubicBezTo>
                <a:cubicBezTo>
                  <a:pt x="5986683" y="631369"/>
                  <a:pt x="5991497" y="648677"/>
                  <a:pt x="5995851" y="666094"/>
                </a:cubicBezTo>
                <a:cubicBezTo>
                  <a:pt x="6000205" y="718345"/>
                  <a:pt x="6004167" y="770631"/>
                  <a:pt x="6008914" y="822848"/>
                </a:cubicBezTo>
                <a:cubicBezTo>
                  <a:pt x="6012876" y="866428"/>
                  <a:pt x="6021977" y="909717"/>
                  <a:pt x="6021977" y="953477"/>
                </a:cubicBezTo>
                <a:cubicBezTo>
                  <a:pt x="6021977" y="1066772"/>
                  <a:pt x="6016450" y="1180067"/>
                  <a:pt x="6008914" y="1293111"/>
                </a:cubicBezTo>
                <a:cubicBezTo>
                  <a:pt x="6007720" y="1311025"/>
                  <a:pt x="6000205" y="1327946"/>
                  <a:pt x="5995851" y="1345363"/>
                </a:cubicBezTo>
                <a:cubicBezTo>
                  <a:pt x="5991497" y="1467283"/>
                  <a:pt x="5990643" y="1589378"/>
                  <a:pt x="5982788" y="1711123"/>
                </a:cubicBezTo>
                <a:cubicBezTo>
                  <a:pt x="5981901" y="1724864"/>
                  <a:pt x="5971545" y="1736662"/>
                  <a:pt x="5969725" y="1750311"/>
                </a:cubicBezTo>
                <a:cubicBezTo>
                  <a:pt x="5962795" y="1802284"/>
                  <a:pt x="5963592" y="1855092"/>
                  <a:pt x="5956663" y="1907065"/>
                </a:cubicBezTo>
                <a:cubicBezTo>
                  <a:pt x="5954843" y="1920714"/>
                  <a:pt x="5946587" y="1932812"/>
                  <a:pt x="5943600" y="1946254"/>
                </a:cubicBezTo>
                <a:cubicBezTo>
                  <a:pt x="5940976" y="1958063"/>
                  <a:pt x="5927884" y="2056062"/>
                  <a:pt x="5917474" y="2076883"/>
                </a:cubicBezTo>
                <a:cubicBezTo>
                  <a:pt x="5903432" y="2104967"/>
                  <a:pt x="5875152" y="2125472"/>
                  <a:pt x="5865223" y="2155260"/>
                </a:cubicBezTo>
                <a:cubicBezTo>
                  <a:pt x="5860869" y="2168323"/>
                  <a:pt x="5858318" y="2182132"/>
                  <a:pt x="5852160" y="2194448"/>
                </a:cubicBezTo>
                <a:cubicBezTo>
                  <a:pt x="5840100" y="2218567"/>
                  <a:pt x="5783396" y="2289338"/>
                  <a:pt x="5773783" y="2298951"/>
                </a:cubicBezTo>
                <a:cubicBezTo>
                  <a:pt x="5758388" y="2314346"/>
                  <a:pt x="5736926" y="2322745"/>
                  <a:pt x="5721531" y="2338140"/>
                </a:cubicBezTo>
                <a:cubicBezTo>
                  <a:pt x="5710430" y="2349241"/>
                  <a:pt x="5706506" y="2366227"/>
                  <a:pt x="5695405" y="2377328"/>
                </a:cubicBezTo>
                <a:cubicBezTo>
                  <a:pt x="5650995" y="2421738"/>
                  <a:pt x="5645966" y="2415814"/>
                  <a:pt x="5590903" y="2429580"/>
                </a:cubicBezTo>
                <a:cubicBezTo>
                  <a:pt x="5569131" y="2446997"/>
                  <a:pt x="5549231" y="2467054"/>
                  <a:pt x="5525588" y="2481831"/>
                </a:cubicBezTo>
                <a:cubicBezTo>
                  <a:pt x="5513912" y="2489129"/>
                  <a:pt x="5499639" y="2491111"/>
                  <a:pt x="5486400" y="2494894"/>
                </a:cubicBezTo>
                <a:cubicBezTo>
                  <a:pt x="5457335" y="2503198"/>
                  <a:pt x="5423152" y="2508490"/>
                  <a:pt x="5394960" y="2521020"/>
                </a:cubicBezTo>
                <a:cubicBezTo>
                  <a:pt x="5368268" y="2532883"/>
                  <a:pt x="5344293" y="2550971"/>
                  <a:pt x="5316583" y="2560208"/>
                </a:cubicBezTo>
                <a:cubicBezTo>
                  <a:pt x="5302990" y="2564739"/>
                  <a:pt x="5153810" y="2585328"/>
                  <a:pt x="5146765" y="2586334"/>
                </a:cubicBezTo>
                <a:lnTo>
                  <a:pt x="3553097" y="2573271"/>
                </a:lnTo>
                <a:cubicBezTo>
                  <a:pt x="3513672" y="2572669"/>
                  <a:pt x="3474955" y="2560888"/>
                  <a:pt x="3435531" y="2560208"/>
                </a:cubicBezTo>
                <a:lnTo>
                  <a:pt x="2037805" y="2547145"/>
                </a:lnTo>
                <a:cubicBezTo>
                  <a:pt x="1658914" y="2505048"/>
                  <a:pt x="2100998" y="2550503"/>
                  <a:pt x="1201783" y="2521020"/>
                </a:cubicBezTo>
                <a:cubicBezTo>
                  <a:pt x="1175311" y="2520152"/>
                  <a:pt x="1149699" y="2511144"/>
                  <a:pt x="1123405" y="2507957"/>
                </a:cubicBezTo>
                <a:cubicBezTo>
                  <a:pt x="1005975" y="2493723"/>
                  <a:pt x="888084" y="2483440"/>
                  <a:pt x="770708" y="2468768"/>
                </a:cubicBezTo>
                <a:lnTo>
                  <a:pt x="666205" y="2455705"/>
                </a:lnTo>
                <a:cubicBezTo>
                  <a:pt x="639985" y="2451959"/>
                  <a:pt x="613954" y="2446997"/>
                  <a:pt x="587828" y="2442643"/>
                </a:cubicBezTo>
                <a:cubicBezTo>
                  <a:pt x="570411" y="2433934"/>
                  <a:pt x="554618" y="2420597"/>
                  <a:pt x="535577" y="2416517"/>
                </a:cubicBezTo>
                <a:cubicBezTo>
                  <a:pt x="415320" y="2390747"/>
                  <a:pt x="427518" y="2425265"/>
                  <a:pt x="339634" y="2377328"/>
                </a:cubicBezTo>
                <a:cubicBezTo>
                  <a:pt x="301509" y="2356533"/>
                  <a:pt x="250733" y="2322743"/>
                  <a:pt x="222068" y="2285888"/>
                </a:cubicBezTo>
                <a:cubicBezTo>
                  <a:pt x="202791" y="2261103"/>
                  <a:pt x="169817" y="2207511"/>
                  <a:pt x="169817" y="2207511"/>
                </a:cubicBezTo>
                <a:cubicBezTo>
                  <a:pt x="165463" y="2190094"/>
                  <a:pt x="163058" y="2172070"/>
                  <a:pt x="156754" y="2155260"/>
                </a:cubicBezTo>
                <a:cubicBezTo>
                  <a:pt x="122400" y="2063650"/>
                  <a:pt x="142403" y="2139621"/>
                  <a:pt x="104503" y="2063820"/>
                </a:cubicBezTo>
                <a:cubicBezTo>
                  <a:pt x="98345" y="2051504"/>
                  <a:pt x="95063" y="2037915"/>
                  <a:pt x="91440" y="2024631"/>
                </a:cubicBezTo>
                <a:cubicBezTo>
                  <a:pt x="81992" y="1989990"/>
                  <a:pt x="76669" y="1954192"/>
                  <a:pt x="65314" y="1920128"/>
                </a:cubicBezTo>
                <a:lnTo>
                  <a:pt x="39188" y="1841751"/>
                </a:lnTo>
                <a:lnTo>
                  <a:pt x="26125" y="1802563"/>
                </a:lnTo>
                <a:cubicBezTo>
                  <a:pt x="21771" y="1776437"/>
                  <a:pt x="17801" y="1750244"/>
                  <a:pt x="13063" y="1724185"/>
                </a:cubicBezTo>
                <a:cubicBezTo>
                  <a:pt x="9091" y="1702341"/>
                  <a:pt x="0" y="1681074"/>
                  <a:pt x="0" y="1658871"/>
                </a:cubicBezTo>
                <a:cubicBezTo>
                  <a:pt x="0" y="1562978"/>
                  <a:pt x="1638" y="1466698"/>
                  <a:pt x="13063" y="1371488"/>
                </a:cubicBezTo>
                <a:cubicBezTo>
                  <a:pt x="14933" y="1355901"/>
                  <a:pt x="26929" y="1342107"/>
                  <a:pt x="39188" y="1332300"/>
                </a:cubicBezTo>
                <a:cubicBezTo>
                  <a:pt x="47706" y="1325486"/>
                  <a:pt x="127214" y="1307027"/>
                  <a:pt x="130628" y="1306174"/>
                </a:cubicBezTo>
                <a:cubicBezTo>
                  <a:pt x="143691" y="1297465"/>
                  <a:pt x="155240" y="1285879"/>
                  <a:pt x="169817" y="1280048"/>
                </a:cubicBezTo>
                <a:cubicBezTo>
                  <a:pt x="195691" y="1269699"/>
                  <a:pt x="277414" y="1249884"/>
                  <a:pt x="313508" y="1240860"/>
                </a:cubicBezTo>
                <a:cubicBezTo>
                  <a:pt x="344465" y="1194425"/>
                  <a:pt x="339634" y="1217371"/>
                  <a:pt x="339634" y="117554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5426" y="499514"/>
            <a:ext cx="727166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  <a:latin typeface="TimesNewRomanPSMT"/>
              </a:rPr>
              <a:t>SCREEN: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E stream: sugar (13%),  water (73%) and pulp (14%)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H stream: sugar </a:t>
            </a:r>
            <a:r>
              <a:rPr lang="en-US" dirty="0">
                <a:latin typeface="TimesNewRomanPSMT"/>
              </a:rPr>
              <a:t>(</a:t>
            </a:r>
            <a:r>
              <a:rPr lang="en-US" dirty="0" smtClean="0">
                <a:latin typeface="TimesNewRomanPSMT"/>
              </a:rPr>
              <a:t>15%),  water (85%) </a:t>
            </a:r>
            <a:r>
              <a:rPr lang="en-US" dirty="0">
                <a:latin typeface="TimesNewRomanPSMT"/>
              </a:rPr>
              <a:t>and </a:t>
            </a:r>
            <a:r>
              <a:rPr lang="en-US" dirty="0" smtClean="0">
                <a:latin typeface="TimesNewRomanPSMT"/>
              </a:rPr>
              <a:t>pulp (0)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G stream: </a:t>
            </a:r>
            <a:r>
              <a:rPr lang="en-US" dirty="0">
                <a:latin typeface="TimesNewRomanPSMT"/>
              </a:rPr>
              <a:t>sugar,  water and </a:t>
            </a:r>
            <a:r>
              <a:rPr lang="en-US" dirty="0" smtClean="0">
                <a:latin typeface="TimesNewRomanPSMT"/>
              </a:rPr>
              <a:t>pulp (95%)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H: flow rate 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DOF=??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 Unknown:3 (G, E, % of sugar or pulp in G)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 balances:3</a:t>
            </a:r>
          </a:p>
          <a:p>
            <a:r>
              <a:rPr lang="en-US" dirty="0">
                <a:latin typeface="TimesNewRomanPSMT"/>
              </a:rPr>
              <a:t>	 </a:t>
            </a:r>
            <a:r>
              <a:rPr lang="en-US" dirty="0" smtClean="0">
                <a:latin typeface="TimesNewRomanPSMT"/>
              </a:rPr>
              <a:t>    DOF=0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Overall balance: E = G+H = G+6667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Sugar balance: 0.13*E  = 0.15*H + fraction of sugar in G*G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Pulp balance: 0.14*E  </a:t>
            </a:r>
            <a:r>
              <a:rPr lang="en-US" dirty="0">
                <a:latin typeface="TimesNewRomanPSMT"/>
              </a:rPr>
              <a:t>= </a:t>
            </a:r>
            <a:r>
              <a:rPr lang="en-US" dirty="0" smtClean="0">
                <a:latin typeface="TimesNewRomanPSMT"/>
              </a:rPr>
              <a:t>0*H </a:t>
            </a:r>
            <a:r>
              <a:rPr lang="en-US" dirty="0">
                <a:latin typeface="TimesNewRomanPSMT"/>
              </a:rPr>
              <a:t>+ </a:t>
            </a:r>
            <a:r>
              <a:rPr lang="en-US" dirty="0" smtClean="0">
                <a:latin typeface="TimesNewRomanPSMT"/>
              </a:rPr>
              <a:t>0.95*G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E=7819 </a:t>
            </a:r>
            <a:r>
              <a:rPr lang="en-US" dirty="0" err="1" smtClean="0">
                <a:latin typeface="TimesNewRomanPSMT"/>
              </a:rPr>
              <a:t>Ib</a:t>
            </a:r>
            <a:r>
              <a:rPr lang="en-US" dirty="0" smtClean="0">
                <a:latin typeface="TimesNewRomanPSMT"/>
              </a:rPr>
              <a:t>/hr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G=1152 </a:t>
            </a:r>
            <a:r>
              <a:rPr lang="en-US" dirty="0" err="1" smtClean="0">
                <a:latin typeface="TimesNewRomanPSMT"/>
              </a:rPr>
              <a:t>Ib</a:t>
            </a:r>
            <a:r>
              <a:rPr lang="en-US" dirty="0" smtClean="0">
                <a:latin typeface="TimesNewRomanPSMT"/>
              </a:rPr>
              <a:t>/hr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fraction of sugar in G=0.014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fraction of water in G=0.036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NewRomanPSM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53566" y="1188720"/>
            <a:ext cx="5442493" cy="3489738"/>
            <a:chOff x="2050868" y="1770889"/>
            <a:chExt cx="7432765" cy="47922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0868" y="1770889"/>
              <a:ext cx="7432765" cy="479227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798757" y="4859383"/>
              <a:ext cx="10711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15% Sugar</a:t>
              </a:r>
            </a:p>
            <a:p>
              <a:r>
                <a:rPr lang="en-US" sz="1400" dirty="0" smtClean="0"/>
                <a:t>No pulp</a:t>
              </a:r>
              <a:endParaRPr lang="en-US" sz="1400" dirty="0"/>
            </a:p>
          </p:txBody>
        </p:sp>
      </p:grpSp>
      <p:sp>
        <p:nvSpPr>
          <p:cNvPr id="8" name="Freeform 7"/>
          <p:cNvSpPr/>
          <p:nvPr/>
        </p:nvSpPr>
        <p:spPr>
          <a:xfrm>
            <a:off x="7731032" y="2507065"/>
            <a:ext cx="1865972" cy="1311707"/>
          </a:xfrm>
          <a:custGeom>
            <a:avLst/>
            <a:gdLst>
              <a:gd name="connsiteX0" fmla="*/ 235131 w 6021977"/>
              <a:gd name="connsiteY0" fmla="*/ 1175545 h 2586334"/>
              <a:gd name="connsiteX1" fmla="*/ 300445 w 6021977"/>
              <a:gd name="connsiteY1" fmla="*/ 1188608 h 2586334"/>
              <a:gd name="connsiteX2" fmla="*/ 888274 w 6021977"/>
              <a:gd name="connsiteY2" fmla="*/ 1162483 h 2586334"/>
              <a:gd name="connsiteX3" fmla="*/ 1058091 w 6021977"/>
              <a:gd name="connsiteY3" fmla="*/ 1136357 h 2586334"/>
              <a:gd name="connsiteX4" fmla="*/ 1123405 w 6021977"/>
              <a:gd name="connsiteY4" fmla="*/ 1110231 h 2586334"/>
              <a:gd name="connsiteX5" fmla="*/ 1201783 w 6021977"/>
              <a:gd name="connsiteY5" fmla="*/ 1097168 h 2586334"/>
              <a:gd name="connsiteX6" fmla="*/ 1280160 w 6021977"/>
              <a:gd name="connsiteY6" fmla="*/ 1057980 h 2586334"/>
              <a:gd name="connsiteX7" fmla="*/ 1358537 w 6021977"/>
              <a:gd name="connsiteY7" fmla="*/ 1031854 h 2586334"/>
              <a:gd name="connsiteX8" fmla="*/ 1397725 w 6021977"/>
              <a:gd name="connsiteY8" fmla="*/ 1005728 h 2586334"/>
              <a:gd name="connsiteX9" fmla="*/ 1476103 w 6021977"/>
              <a:gd name="connsiteY9" fmla="*/ 979603 h 2586334"/>
              <a:gd name="connsiteX10" fmla="*/ 1580605 w 6021977"/>
              <a:gd name="connsiteY10" fmla="*/ 927351 h 2586334"/>
              <a:gd name="connsiteX11" fmla="*/ 1619794 w 6021977"/>
              <a:gd name="connsiteY11" fmla="*/ 901225 h 2586334"/>
              <a:gd name="connsiteX12" fmla="*/ 1672045 w 6021977"/>
              <a:gd name="connsiteY12" fmla="*/ 875100 h 2586334"/>
              <a:gd name="connsiteX13" fmla="*/ 1776548 w 6021977"/>
              <a:gd name="connsiteY13" fmla="*/ 796723 h 2586334"/>
              <a:gd name="connsiteX14" fmla="*/ 1933303 w 6021977"/>
              <a:gd name="connsiteY14" fmla="*/ 731408 h 2586334"/>
              <a:gd name="connsiteX15" fmla="*/ 1985554 w 6021977"/>
              <a:gd name="connsiteY15" fmla="*/ 705283 h 2586334"/>
              <a:gd name="connsiteX16" fmla="*/ 2116183 w 6021977"/>
              <a:gd name="connsiteY16" fmla="*/ 666094 h 2586334"/>
              <a:gd name="connsiteX17" fmla="*/ 2194560 w 6021977"/>
              <a:gd name="connsiteY17" fmla="*/ 626905 h 2586334"/>
              <a:gd name="connsiteX18" fmla="*/ 2246811 w 6021977"/>
              <a:gd name="connsiteY18" fmla="*/ 600780 h 2586334"/>
              <a:gd name="connsiteX19" fmla="*/ 2325188 w 6021977"/>
              <a:gd name="connsiteY19" fmla="*/ 587717 h 2586334"/>
              <a:gd name="connsiteX20" fmla="*/ 2377440 w 6021977"/>
              <a:gd name="connsiteY20" fmla="*/ 561591 h 2586334"/>
              <a:gd name="connsiteX21" fmla="*/ 2508068 w 6021977"/>
              <a:gd name="connsiteY21" fmla="*/ 522403 h 2586334"/>
              <a:gd name="connsiteX22" fmla="*/ 2664823 w 6021977"/>
              <a:gd name="connsiteY22" fmla="*/ 470151 h 2586334"/>
              <a:gd name="connsiteX23" fmla="*/ 2821577 w 6021977"/>
              <a:gd name="connsiteY23" fmla="*/ 444025 h 2586334"/>
              <a:gd name="connsiteX24" fmla="*/ 2952205 w 6021977"/>
              <a:gd name="connsiteY24" fmla="*/ 404837 h 2586334"/>
              <a:gd name="connsiteX25" fmla="*/ 3148148 w 6021977"/>
              <a:gd name="connsiteY25" fmla="*/ 378711 h 2586334"/>
              <a:gd name="connsiteX26" fmla="*/ 3213463 w 6021977"/>
              <a:gd name="connsiteY26" fmla="*/ 365648 h 2586334"/>
              <a:gd name="connsiteX27" fmla="*/ 3291840 w 6021977"/>
              <a:gd name="connsiteY27" fmla="*/ 339523 h 2586334"/>
              <a:gd name="connsiteX28" fmla="*/ 3357154 w 6021977"/>
              <a:gd name="connsiteY28" fmla="*/ 326460 h 2586334"/>
              <a:gd name="connsiteX29" fmla="*/ 3474720 w 6021977"/>
              <a:gd name="connsiteY29" fmla="*/ 300334 h 2586334"/>
              <a:gd name="connsiteX30" fmla="*/ 3709851 w 6021977"/>
              <a:gd name="connsiteY30" fmla="*/ 261145 h 2586334"/>
              <a:gd name="connsiteX31" fmla="*/ 3827417 w 6021977"/>
              <a:gd name="connsiteY31" fmla="*/ 221957 h 2586334"/>
              <a:gd name="connsiteX32" fmla="*/ 3866605 w 6021977"/>
              <a:gd name="connsiteY32" fmla="*/ 208894 h 2586334"/>
              <a:gd name="connsiteX33" fmla="*/ 4010297 w 6021977"/>
              <a:gd name="connsiteY33" fmla="*/ 156643 h 2586334"/>
              <a:gd name="connsiteX34" fmla="*/ 4088674 w 6021977"/>
              <a:gd name="connsiteY34" fmla="*/ 130517 h 2586334"/>
              <a:gd name="connsiteX35" fmla="*/ 4349931 w 6021977"/>
              <a:gd name="connsiteY35" fmla="*/ 104391 h 2586334"/>
              <a:gd name="connsiteX36" fmla="*/ 4506685 w 6021977"/>
              <a:gd name="connsiteY36" fmla="*/ 78265 h 2586334"/>
              <a:gd name="connsiteX37" fmla="*/ 4689565 w 6021977"/>
              <a:gd name="connsiteY37" fmla="*/ 39077 h 2586334"/>
              <a:gd name="connsiteX38" fmla="*/ 4833257 w 6021977"/>
              <a:gd name="connsiteY38" fmla="*/ 26014 h 2586334"/>
              <a:gd name="connsiteX39" fmla="*/ 5342708 w 6021977"/>
              <a:gd name="connsiteY39" fmla="*/ 26014 h 2586334"/>
              <a:gd name="connsiteX40" fmla="*/ 5473337 w 6021977"/>
              <a:gd name="connsiteY40" fmla="*/ 78265 h 2586334"/>
              <a:gd name="connsiteX41" fmla="*/ 5525588 w 6021977"/>
              <a:gd name="connsiteY41" fmla="*/ 91328 h 2586334"/>
              <a:gd name="connsiteX42" fmla="*/ 5603965 w 6021977"/>
              <a:gd name="connsiteY42" fmla="*/ 117454 h 2586334"/>
              <a:gd name="connsiteX43" fmla="*/ 5643154 w 6021977"/>
              <a:gd name="connsiteY43" fmla="*/ 130517 h 2586334"/>
              <a:gd name="connsiteX44" fmla="*/ 5721531 w 6021977"/>
              <a:gd name="connsiteY44" fmla="*/ 182768 h 2586334"/>
              <a:gd name="connsiteX45" fmla="*/ 5760720 w 6021977"/>
              <a:gd name="connsiteY45" fmla="*/ 208894 h 2586334"/>
              <a:gd name="connsiteX46" fmla="*/ 5826034 w 6021977"/>
              <a:gd name="connsiteY46" fmla="*/ 261145 h 2586334"/>
              <a:gd name="connsiteX47" fmla="*/ 5852160 w 6021977"/>
              <a:gd name="connsiteY47" fmla="*/ 300334 h 2586334"/>
              <a:gd name="connsiteX48" fmla="*/ 5891348 w 6021977"/>
              <a:gd name="connsiteY48" fmla="*/ 326460 h 2586334"/>
              <a:gd name="connsiteX49" fmla="*/ 5917474 w 6021977"/>
              <a:gd name="connsiteY49" fmla="*/ 365648 h 2586334"/>
              <a:gd name="connsiteX50" fmla="*/ 5943600 w 6021977"/>
              <a:gd name="connsiteY50" fmla="*/ 457088 h 2586334"/>
              <a:gd name="connsiteX51" fmla="*/ 5956663 w 6021977"/>
              <a:gd name="connsiteY51" fmla="*/ 496277 h 2586334"/>
              <a:gd name="connsiteX52" fmla="*/ 5982788 w 6021977"/>
              <a:gd name="connsiteY52" fmla="*/ 613843 h 2586334"/>
              <a:gd name="connsiteX53" fmla="*/ 5995851 w 6021977"/>
              <a:gd name="connsiteY53" fmla="*/ 666094 h 2586334"/>
              <a:gd name="connsiteX54" fmla="*/ 6008914 w 6021977"/>
              <a:gd name="connsiteY54" fmla="*/ 822848 h 2586334"/>
              <a:gd name="connsiteX55" fmla="*/ 6021977 w 6021977"/>
              <a:gd name="connsiteY55" fmla="*/ 953477 h 2586334"/>
              <a:gd name="connsiteX56" fmla="*/ 6008914 w 6021977"/>
              <a:gd name="connsiteY56" fmla="*/ 1293111 h 2586334"/>
              <a:gd name="connsiteX57" fmla="*/ 5995851 w 6021977"/>
              <a:gd name="connsiteY57" fmla="*/ 1345363 h 2586334"/>
              <a:gd name="connsiteX58" fmla="*/ 5982788 w 6021977"/>
              <a:gd name="connsiteY58" fmla="*/ 1711123 h 2586334"/>
              <a:gd name="connsiteX59" fmla="*/ 5969725 w 6021977"/>
              <a:gd name="connsiteY59" fmla="*/ 1750311 h 2586334"/>
              <a:gd name="connsiteX60" fmla="*/ 5956663 w 6021977"/>
              <a:gd name="connsiteY60" fmla="*/ 1907065 h 2586334"/>
              <a:gd name="connsiteX61" fmla="*/ 5943600 w 6021977"/>
              <a:gd name="connsiteY61" fmla="*/ 1946254 h 2586334"/>
              <a:gd name="connsiteX62" fmla="*/ 5917474 w 6021977"/>
              <a:gd name="connsiteY62" fmla="*/ 2076883 h 2586334"/>
              <a:gd name="connsiteX63" fmla="*/ 5865223 w 6021977"/>
              <a:gd name="connsiteY63" fmla="*/ 2155260 h 2586334"/>
              <a:gd name="connsiteX64" fmla="*/ 5852160 w 6021977"/>
              <a:gd name="connsiteY64" fmla="*/ 2194448 h 2586334"/>
              <a:gd name="connsiteX65" fmla="*/ 5773783 w 6021977"/>
              <a:gd name="connsiteY65" fmla="*/ 2298951 h 2586334"/>
              <a:gd name="connsiteX66" fmla="*/ 5721531 w 6021977"/>
              <a:gd name="connsiteY66" fmla="*/ 2338140 h 2586334"/>
              <a:gd name="connsiteX67" fmla="*/ 5695405 w 6021977"/>
              <a:gd name="connsiteY67" fmla="*/ 2377328 h 2586334"/>
              <a:gd name="connsiteX68" fmla="*/ 5590903 w 6021977"/>
              <a:gd name="connsiteY68" fmla="*/ 2429580 h 2586334"/>
              <a:gd name="connsiteX69" fmla="*/ 5525588 w 6021977"/>
              <a:gd name="connsiteY69" fmla="*/ 2481831 h 2586334"/>
              <a:gd name="connsiteX70" fmla="*/ 5486400 w 6021977"/>
              <a:gd name="connsiteY70" fmla="*/ 2494894 h 2586334"/>
              <a:gd name="connsiteX71" fmla="*/ 5394960 w 6021977"/>
              <a:gd name="connsiteY71" fmla="*/ 2521020 h 2586334"/>
              <a:gd name="connsiteX72" fmla="*/ 5316583 w 6021977"/>
              <a:gd name="connsiteY72" fmla="*/ 2560208 h 2586334"/>
              <a:gd name="connsiteX73" fmla="*/ 5146765 w 6021977"/>
              <a:gd name="connsiteY73" fmla="*/ 2586334 h 2586334"/>
              <a:gd name="connsiteX74" fmla="*/ 3553097 w 6021977"/>
              <a:gd name="connsiteY74" fmla="*/ 2573271 h 2586334"/>
              <a:gd name="connsiteX75" fmla="*/ 3435531 w 6021977"/>
              <a:gd name="connsiteY75" fmla="*/ 2560208 h 2586334"/>
              <a:gd name="connsiteX76" fmla="*/ 2037805 w 6021977"/>
              <a:gd name="connsiteY76" fmla="*/ 2547145 h 2586334"/>
              <a:gd name="connsiteX77" fmla="*/ 1201783 w 6021977"/>
              <a:gd name="connsiteY77" fmla="*/ 2521020 h 2586334"/>
              <a:gd name="connsiteX78" fmla="*/ 1123405 w 6021977"/>
              <a:gd name="connsiteY78" fmla="*/ 2507957 h 2586334"/>
              <a:gd name="connsiteX79" fmla="*/ 770708 w 6021977"/>
              <a:gd name="connsiteY79" fmla="*/ 2468768 h 2586334"/>
              <a:gd name="connsiteX80" fmla="*/ 666205 w 6021977"/>
              <a:gd name="connsiteY80" fmla="*/ 2455705 h 2586334"/>
              <a:gd name="connsiteX81" fmla="*/ 587828 w 6021977"/>
              <a:gd name="connsiteY81" fmla="*/ 2442643 h 2586334"/>
              <a:gd name="connsiteX82" fmla="*/ 535577 w 6021977"/>
              <a:gd name="connsiteY82" fmla="*/ 2416517 h 2586334"/>
              <a:gd name="connsiteX83" fmla="*/ 339634 w 6021977"/>
              <a:gd name="connsiteY83" fmla="*/ 2377328 h 2586334"/>
              <a:gd name="connsiteX84" fmla="*/ 222068 w 6021977"/>
              <a:gd name="connsiteY84" fmla="*/ 2285888 h 2586334"/>
              <a:gd name="connsiteX85" fmla="*/ 169817 w 6021977"/>
              <a:gd name="connsiteY85" fmla="*/ 2207511 h 2586334"/>
              <a:gd name="connsiteX86" fmla="*/ 156754 w 6021977"/>
              <a:gd name="connsiteY86" fmla="*/ 2155260 h 2586334"/>
              <a:gd name="connsiteX87" fmla="*/ 104503 w 6021977"/>
              <a:gd name="connsiteY87" fmla="*/ 2063820 h 2586334"/>
              <a:gd name="connsiteX88" fmla="*/ 91440 w 6021977"/>
              <a:gd name="connsiteY88" fmla="*/ 2024631 h 2586334"/>
              <a:gd name="connsiteX89" fmla="*/ 65314 w 6021977"/>
              <a:gd name="connsiteY89" fmla="*/ 1920128 h 2586334"/>
              <a:gd name="connsiteX90" fmla="*/ 39188 w 6021977"/>
              <a:gd name="connsiteY90" fmla="*/ 1841751 h 2586334"/>
              <a:gd name="connsiteX91" fmla="*/ 26125 w 6021977"/>
              <a:gd name="connsiteY91" fmla="*/ 1802563 h 2586334"/>
              <a:gd name="connsiteX92" fmla="*/ 13063 w 6021977"/>
              <a:gd name="connsiteY92" fmla="*/ 1724185 h 2586334"/>
              <a:gd name="connsiteX93" fmla="*/ 0 w 6021977"/>
              <a:gd name="connsiteY93" fmla="*/ 1658871 h 2586334"/>
              <a:gd name="connsiteX94" fmla="*/ 13063 w 6021977"/>
              <a:gd name="connsiteY94" fmla="*/ 1371488 h 2586334"/>
              <a:gd name="connsiteX95" fmla="*/ 39188 w 6021977"/>
              <a:gd name="connsiteY95" fmla="*/ 1332300 h 2586334"/>
              <a:gd name="connsiteX96" fmla="*/ 130628 w 6021977"/>
              <a:gd name="connsiteY96" fmla="*/ 1306174 h 2586334"/>
              <a:gd name="connsiteX97" fmla="*/ 169817 w 6021977"/>
              <a:gd name="connsiteY97" fmla="*/ 1280048 h 2586334"/>
              <a:gd name="connsiteX98" fmla="*/ 313508 w 6021977"/>
              <a:gd name="connsiteY98" fmla="*/ 1240860 h 2586334"/>
              <a:gd name="connsiteX99" fmla="*/ 339634 w 6021977"/>
              <a:gd name="connsiteY99" fmla="*/ 1175545 h 258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021977" h="2586334">
                <a:moveTo>
                  <a:pt x="235131" y="1175545"/>
                </a:moveTo>
                <a:cubicBezTo>
                  <a:pt x="256902" y="1179899"/>
                  <a:pt x="278247" y="1189052"/>
                  <a:pt x="300445" y="1188608"/>
                </a:cubicBezTo>
                <a:cubicBezTo>
                  <a:pt x="496542" y="1184686"/>
                  <a:pt x="692463" y="1173780"/>
                  <a:pt x="888274" y="1162483"/>
                </a:cubicBezTo>
                <a:cubicBezTo>
                  <a:pt x="913981" y="1161000"/>
                  <a:pt x="1028444" y="1141298"/>
                  <a:pt x="1058091" y="1136357"/>
                </a:cubicBezTo>
                <a:cubicBezTo>
                  <a:pt x="1079862" y="1127648"/>
                  <a:pt x="1100783" y="1116401"/>
                  <a:pt x="1123405" y="1110231"/>
                </a:cubicBezTo>
                <a:cubicBezTo>
                  <a:pt x="1148958" y="1103262"/>
                  <a:pt x="1176656" y="1105544"/>
                  <a:pt x="1201783" y="1097168"/>
                </a:cubicBezTo>
                <a:cubicBezTo>
                  <a:pt x="1229493" y="1087931"/>
                  <a:pt x="1253198" y="1069214"/>
                  <a:pt x="1280160" y="1057980"/>
                </a:cubicBezTo>
                <a:cubicBezTo>
                  <a:pt x="1305581" y="1047388"/>
                  <a:pt x="1332411" y="1040563"/>
                  <a:pt x="1358537" y="1031854"/>
                </a:cubicBezTo>
                <a:cubicBezTo>
                  <a:pt x="1371600" y="1023145"/>
                  <a:pt x="1383379" y="1012104"/>
                  <a:pt x="1397725" y="1005728"/>
                </a:cubicBezTo>
                <a:cubicBezTo>
                  <a:pt x="1422891" y="994543"/>
                  <a:pt x="1476103" y="979603"/>
                  <a:pt x="1476103" y="979603"/>
                </a:cubicBezTo>
                <a:cubicBezTo>
                  <a:pt x="1566892" y="919076"/>
                  <a:pt x="1452784" y="991262"/>
                  <a:pt x="1580605" y="927351"/>
                </a:cubicBezTo>
                <a:cubicBezTo>
                  <a:pt x="1594647" y="920330"/>
                  <a:pt x="1606163" y="909014"/>
                  <a:pt x="1619794" y="901225"/>
                </a:cubicBezTo>
                <a:cubicBezTo>
                  <a:pt x="1636701" y="891564"/>
                  <a:pt x="1655843" y="885901"/>
                  <a:pt x="1672045" y="875100"/>
                </a:cubicBezTo>
                <a:cubicBezTo>
                  <a:pt x="1708275" y="850947"/>
                  <a:pt x="1736355" y="813470"/>
                  <a:pt x="1776548" y="796723"/>
                </a:cubicBezTo>
                <a:cubicBezTo>
                  <a:pt x="1828800" y="774951"/>
                  <a:pt x="1882673" y="756723"/>
                  <a:pt x="1933303" y="731408"/>
                </a:cubicBezTo>
                <a:cubicBezTo>
                  <a:pt x="1950720" y="722700"/>
                  <a:pt x="1967474" y="712515"/>
                  <a:pt x="1985554" y="705283"/>
                </a:cubicBezTo>
                <a:cubicBezTo>
                  <a:pt x="2038562" y="684080"/>
                  <a:pt x="2064857" y="678926"/>
                  <a:pt x="2116183" y="666094"/>
                </a:cubicBezTo>
                <a:cubicBezTo>
                  <a:pt x="2191489" y="615889"/>
                  <a:pt x="2118848" y="659353"/>
                  <a:pt x="2194560" y="626905"/>
                </a:cubicBezTo>
                <a:cubicBezTo>
                  <a:pt x="2212458" y="619234"/>
                  <a:pt x="2228159" y="606375"/>
                  <a:pt x="2246811" y="600780"/>
                </a:cubicBezTo>
                <a:cubicBezTo>
                  <a:pt x="2272180" y="593169"/>
                  <a:pt x="2299062" y="592071"/>
                  <a:pt x="2325188" y="587717"/>
                </a:cubicBezTo>
                <a:cubicBezTo>
                  <a:pt x="2342605" y="579008"/>
                  <a:pt x="2359360" y="568823"/>
                  <a:pt x="2377440" y="561591"/>
                </a:cubicBezTo>
                <a:cubicBezTo>
                  <a:pt x="2469824" y="524637"/>
                  <a:pt x="2431072" y="545502"/>
                  <a:pt x="2508068" y="522403"/>
                </a:cubicBezTo>
                <a:cubicBezTo>
                  <a:pt x="2508072" y="522402"/>
                  <a:pt x="2664820" y="470152"/>
                  <a:pt x="2664823" y="470151"/>
                </a:cubicBezTo>
                <a:lnTo>
                  <a:pt x="2821577" y="444025"/>
                </a:lnTo>
                <a:cubicBezTo>
                  <a:pt x="2884585" y="402020"/>
                  <a:pt x="2848750" y="417769"/>
                  <a:pt x="2952205" y="404837"/>
                </a:cubicBezTo>
                <a:cubicBezTo>
                  <a:pt x="3084717" y="388273"/>
                  <a:pt x="3038521" y="398643"/>
                  <a:pt x="3148148" y="378711"/>
                </a:cubicBezTo>
                <a:cubicBezTo>
                  <a:pt x="3169993" y="374739"/>
                  <a:pt x="3192042" y="371490"/>
                  <a:pt x="3213463" y="365648"/>
                </a:cubicBezTo>
                <a:cubicBezTo>
                  <a:pt x="3240031" y="358402"/>
                  <a:pt x="3264836" y="344924"/>
                  <a:pt x="3291840" y="339523"/>
                </a:cubicBezTo>
                <a:cubicBezTo>
                  <a:pt x="3313611" y="335169"/>
                  <a:pt x="3335480" y="331276"/>
                  <a:pt x="3357154" y="326460"/>
                </a:cubicBezTo>
                <a:cubicBezTo>
                  <a:pt x="3437172" y="308678"/>
                  <a:pt x="3384099" y="316094"/>
                  <a:pt x="3474720" y="300334"/>
                </a:cubicBezTo>
                <a:cubicBezTo>
                  <a:pt x="3553003" y="286719"/>
                  <a:pt x="3634470" y="286271"/>
                  <a:pt x="3709851" y="261145"/>
                </a:cubicBezTo>
                <a:lnTo>
                  <a:pt x="3827417" y="221957"/>
                </a:lnTo>
                <a:cubicBezTo>
                  <a:pt x="3840480" y="217603"/>
                  <a:pt x="3853821" y="214008"/>
                  <a:pt x="3866605" y="208894"/>
                </a:cubicBezTo>
                <a:cubicBezTo>
                  <a:pt x="3957496" y="172537"/>
                  <a:pt x="3909666" y="190186"/>
                  <a:pt x="4010297" y="156643"/>
                </a:cubicBezTo>
                <a:lnTo>
                  <a:pt x="4088674" y="130517"/>
                </a:lnTo>
                <a:cubicBezTo>
                  <a:pt x="4245205" y="110950"/>
                  <a:pt x="4158193" y="120369"/>
                  <a:pt x="4349931" y="104391"/>
                </a:cubicBezTo>
                <a:cubicBezTo>
                  <a:pt x="4434164" y="76313"/>
                  <a:pt x="4353564" y="100139"/>
                  <a:pt x="4506685" y="78265"/>
                </a:cubicBezTo>
                <a:cubicBezTo>
                  <a:pt x="4552812" y="71676"/>
                  <a:pt x="4656193" y="44083"/>
                  <a:pt x="4689565" y="39077"/>
                </a:cubicBezTo>
                <a:cubicBezTo>
                  <a:pt x="4737128" y="31943"/>
                  <a:pt x="4785360" y="30368"/>
                  <a:pt x="4833257" y="26014"/>
                </a:cubicBezTo>
                <a:cubicBezTo>
                  <a:pt x="5032216" y="-13778"/>
                  <a:pt x="4953684" y="-3163"/>
                  <a:pt x="5342708" y="26014"/>
                </a:cubicBezTo>
                <a:cubicBezTo>
                  <a:pt x="5401457" y="30420"/>
                  <a:pt x="5423396" y="59537"/>
                  <a:pt x="5473337" y="78265"/>
                </a:cubicBezTo>
                <a:cubicBezTo>
                  <a:pt x="5490147" y="84569"/>
                  <a:pt x="5508392" y="86169"/>
                  <a:pt x="5525588" y="91328"/>
                </a:cubicBezTo>
                <a:cubicBezTo>
                  <a:pt x="5551965" y="99241"/>
                  <a:pt x="5577839" y="108745"/>
                  <a:pt x="5603965" y="117454"/>
                </a:cubicBezTo>
                <a:cubicBezTo>
                  <a:pt x="5617028" y="121808"/>
                  <a:pt x="5631697" y="122879"/>
                  <a:pt x="5643154" y="130517"/>
                </a:cubicBezTo>
                <a:lnTo>
                  <a:pt x="5721531" y="182768"/>
                </a:lnTo>
                <a:lnTo>
                  <a:pt x="5760720" y="208894"/>
                </a:lnTo>
                <a:cubicBezTo>
                  <a:pt x="5835589" y="321201"/>
                  <a:pt x="5735899" y="189038"/>
                  <a:pt x="5826034" y="261145"/>
                </a:cubicBezTo>
                <a:cubicBezTo>
                  <a:pt x="5838294" y="270952"/>
                  <a:pt x="5841059" y="289232"/>
                  <a:pt x="5852160" y="300334"/>
                </a:cubicBezTo>
                <a:cubicBezTo>
                  <a:pt x="5863261" y="311435"/>
                  <a:pt x="5878285" y="317751"/>
                  <a:pt x="5891348" y="326460"/>
                </a:cubicBezTo>
                <a:cubicBezTo>
                  <a:pt x="5900057" y="339523"/>
                  <a:pt x="5910453" y="351606"/>
                  <a:pt x="5917474" y="365648"/>
                </a:cubicBezTo>
                <a:cubicBezTo>
                  <a:pt x="5927914" y="386527"/>
                  <a:pt x="5938020" y="437558"/>
                  <a:pt x="5943600" y="457088"/>
                </a:cubicBezTo>
                <a:cubicBezTo>
                  <a:pt x="5947383" y="470328"/>
                  <a:pt x="5952880" y="483037"/>
                  <a:pt x="5956663" y="496277"/>
                </a:cubicBezTo>
                <a:cubicBezTo>
                  <a:pt x="5972589" y="552019"/>
                  <a:pt x="5969322" y="553245"/>
                  <a:pt x="5982788" y="613843"/>
                </a:cubicBezTo>
                <a:cubicBezTo>
                  <a:pt x="5986683" y="631369"/>
                  <a:pt x="5991497" y="648677"/>
                  <a:pt x="5995851" y="666094"/>
                </a:cubicBezTo>
                <a:cubicBezTo>
                  <a:pt x="6000205" y="718345"/>
                  <a:pt x="6004167" y="770631"/>
                  <a:pt x="6008914" y="822848"/>
                </a:cubicBezTo>
                <a:cubicBezTo>
                  <a:pt x="6012876" y="866428"/>
                  <a:pt x="6021977" y="909717"/>
                  <a:pt x="6021977" y="953477"/>
                </a:cubicBezTo>
                <a:cubicBezTo>
                  <a:pt x="6021977" y="1066772"/>
                  <a:pt x="6016450" y="1180067"/>
                  <a:pt x="6008914" y="1293111"/>
                </a:cubicBezTo>
                <a:cubicBezTo>
                  <a:pt x="6007720" y="1311025"/>
                  <a:pt x="6000205" y="1327946"/>
                  <a:pt x="5995851" y="1345363"/>
                </a:cubicBezTo>
                <a:cubicBezTo>
                  <a:pt x="5991497" y="1467283"/>
                  <a:pt x="5990643" y="1589378"/>
                  <a:pt x="5982788" y="1711123"/>
                </a:cubicBezTo>
                <a:cubicBezTo>
                  <a:pt x="5981901" y="1724864"/>
                  <a:pt x="5971545" y="1736662"/>
                  <a:pt x="5969725" y="1750311"/>
                </a:cubicBezTo>
                <a:cubicBezTo>
                  <a:pt x="5962795" y="1802284"/>
                  <a:pt x="5963592" y="1855092"/>
                  <a:pt x="5956663" y="1907065"/>
                </a:cubicBezTo>
                <a:cubicBezTo>
                  <a:pt x="5954843" y="1920714"/>
                  <a:pt x="5946587" y="1932812"/>
                  <a:pt x="5943600" y="1946254"/>
                </a:cubicBezTo>
                <a:cubicBezTo>
                  <a:pt x="5940976" y="1958063"/>
                  <a:pt x="5927884" y="2056062"/>
                  <a:pt x="5917474" y="2076883"/>
                </a:cubicBezTo>
                <a:cubicBezTo>
                  <a:pt x="5903432" y="2104967"/>
                  <a:pt x="5875152" y="2125472"/>
                  <a:pt x="5865223" y="2155260"/>
                </a:cubicBezTo>
                <a:cubicBezTo>
                  <a:pt x="5860869" y="2168323"/>
                  <a:pt x="5858318" y="2182132"/>
                  <a:pt x="5852160" y="2194448"/>
                </a:cubicBezTo>
                <a:cubicBezTo>
                  <a:pt x="5840100" y="2218567"/>
                  <a:pt x="5783396" y="2289338"/>
                  <a:pt x="5773783" y="2298951"/>
                </a:cubicBezTo>
                <a:cubicBezTo>
                  <a:pt x="5758388" y="2314346"/>
                  <a:pt x="5736926" y="2322745"/>
                  <a:pt x="5721531" y="2338140"/>
                </a:cubicBezTo>
                <a:cubicBezTo>
                  <a:pt x="5710430" y="2349241"/>
                  <a:pt x="5706506" y="2366227"/>
                  <a:pt x="5695405" y="2377328"/>
                </a:cubicBezTo>
                <a:cubicBezTo>
                  <a:pt x="5650995" y="2421738"/>
                  <a:pt x="5645966" y="2415814"/>
                  <a:pt x="5590903" y="2429580"/>
                </a:cubicBezTo>
                <a:cubicBezTo>
                  <a:pt x="5569131" y="2446997"/>
                  <a:pt x="5549231" y="2467054"/>
                  <a:pt x="5525588" y="2481831"/>
                </a:cubicBezTo>
                <a:cubicBezTo>
                  <a:pt x="5513912" y="2489129"/>
                  <a:pt x="5499639" y="2491111"/>
                  <a:pt x="5486400" y="2494894"/>
                </a:cubicBezTo>
                <a:cubicBezTo>
                  <a:pt x="5457335" y="2503198"/>
                  <a:pt x="5423152" y="2508490"/>
                  <a:pt x="5394960" y="2521020"/>
                </a:cubicBezTo>
                <a:cubicBezTo>
                  <a:pt x="5368268" y="2532883"/>
                  <a:pt x="5344293" y="2550971"/>
                  <a:pt x="5316583" y="2560208"/>
                </a:cubicBezTo>
                <a:cubicBezTo>
                  <a:pt x="5302990" y="2564739"/>
                  <a:pt x="5153810" y="2585328"/>
                  <a:pt x="5146765" y="2586334"/>
                </a:cubicBezTo>
                <a:lnTo>
                  <a:pt x="3553097" y="2573271"/>
                </a:lnTo>
                <a:cubicBezTo>
                  <a:pt x="3513672" y="2572669"/>
                  <a:pt x="3474955" y="2560888"/>
                  <a:pt x="3435531" y="2560208"/>
                </a:cubicBezTo>
                <a:lnTo>
                  <a:pt x="2037805" y="2547145"/>
                </a:lnTo>
                <a:cubicBezTo>
                  <a:pt x="1658914" y="2505048"/>
                  <a:pt x="2100998" y="2550503"/>
                  <a:pt x="1201783" y="2521020"/>
                </a:cubicBezTo>
                <a:cubicBezTo>
                  <a:pt x="1175311" y="2520152"/>
                  <a:pt x="1149699" y="2511144"/>
                  <a:pt x="1123405" y="2507957"/>
                </a:cubicBezTo>
                <a:cubicBezTo>
                  <a:pt x="1005975" y="2493723"/>
                  <a:pt x="888084" y="2483440"/>
                  <a:pt x="770708" y="2468768"/>
                </a:cubicBezTo>
                <a:lnTo>
                  <a:pt x="666205" y="2455705"/>
                </a:lnTo>
                <a:cubicBezTo>
                  <a:pt x="639985" y="2451959"/>
                  <a:pt x="613954" y="2446997"/>
                  <a:pt x="587828" y="2442643"/>
                </a:cubicBezTo>
                <a:cubicBezTo>
                  <a:pt x="570411" y="2433934"/>
                  <a:pt x="554618" y="2420597"/>
                  <a:pt x="535577" y="2416517"/>
                </a:cubicBezTo>
                <a:cubicBezTo>
                  <a:pt x="415320" y="2390747"/>
                  <a:pt x="427518" y="2425265"/>
                  <a:pt x="339634" y="2377328"/>
                </a:cubicBezTo>
                <a:cubicBezTo>
                  <a:pt x="301509" y="2356533"/>
                  <a:pt x="250733" y="2322743"/>
                  <a:pt x="222068" y="2285888"/>
                </a:cubicBezTo>
                <a:cubicBezTo>
                  <a:pt x="202791" y="2261103"/>
                  <a:pt x="169817" y="2207511"/>
                  <a:pt x="169817" y="2207511"/>
                </a:cubicBezTo>
                <a:cubicBezTo>
                  <a:pt x="165463" y="2190094"/>
                  <a:pt x="163058" y="2172070"/>
                  <a:pt x="156754" y="2155260"/>
                </a:cubicBezTo>
                <a:cubicBezTo>
                  <a:pt x="122400" y="2063650"/>
                  <a:pt x="142403" y="2139621"/>
                  <a:pt x="104503" y="2063820"/>
                </a:cubicBezTo>
                <a:cubicBezTo>
                  <a:pt x="98345" y="2051504"/>
                  <a:pt x="95063" y="2037915"/>
                  <a:pt x="91440" y="2024631"/>
                </a:cubicBezTo>
                <a:cubicBezTo>
                  <a:pt x="81992" y="1989990"/>
                  <a:pt x="76669" y="1954192"/>
                  <a:pt x="65314" y="1920128"/>
                </a:cubicBezTo>
                <a:lnTo>
                  <a:pt x="39188" y="1841751"/>
                </a:lnTo>
                <a:lnTo>
                  <a:pt x="26125" y="1802563"/>
                </a:lnTo>
                <a:cubicBezTo>
                  <a:pt x="21771" y="1776437"/>
                  <a:pt x="17801" y="1750244"/>
                  <a:pt x="13063" y="1724185"/>
                </a:cubicBezTo>
                <a:cubicBezTo>
                  <a:pt x="9091" y="1702341"/>
                  <a:pt x="0" y="1681074"/>
                  <a:pt x="0" y="1658871"/>
                </a:cubicBezTo>
                <a:cubicBezTo>
                  <a:pt x="0" y="1562978"/>
                  <a:pt x="1638" y="1466698"/>
                  <a:pt x="13063" y="1371488"/>
                </a:cubicBezTo>
                <a:cubicBezTo>
                  <a:pt x="14933" y="1355901"/>
                  <a:pt x="26929" y="1342107"/>
                  <a:pt x="39188" y="1332300"/>
                </a:cubicBezTo>
                <a:cubicBezTo>
                  <a:pt x="47706" y="1325486"/>
                  <a:pt x="127214" y="1307027"/>
                  <a:pt x="130628" y="1306174"/>
                </a:cubicBezTo>
                <a:cubicBezTo>
                  <a:pt x="143691" y="1297465"/>
                  <a:pt x="155240" y="1285879"/>
                  <a:pt x="169817" y="1280048"/>
                </a:cubicBezTo>
                <a:cubicBezTo>
                  <a:pt x="195691" y="1269699"/>
                  <a:pt x="277414" y="1249884"/>
                  <a:pt x="313508" y="1240860"/>
                </a:cubicBezTo>
                <a:cubicBezTo>
                  <a:pt x="344465" y="1194425"/>
                  <a:pt x="339634" y="1217371"/>
                  <a:pt x="339634" y="117554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5426" y="499514"/>
            <a:ext cx="72716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  <a:latin typeface="TimesNewRomanPSMT"/>
              </a:rPr>
              <a:t>MILL: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E stream: sugar (13%),  water (73%) and pulp (14%)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F stream: sugar </a:t>
            </a:r>
            <a:r>
              <a:rPr lang="en-US" dirty="0">
                <a:latin typeface="TimesNewRomanPSMT"/>
              </a:rPr>
              <a:t>(</a:t>
            </a:r>
            <a:r>
              <a:rPr lang="en-US" dirty="0" smtClean="0">
                <a:latin typeface="TimesNewRomanPSMT"/>
              </a:rPr>
              <a:t>16%),  water (25%) </a:t>
            </a:r>
            <a:r>
              <a:rPr lang="en-US" dirty="0">
                <a:latin typeface="TimesNewRomanPSMT"/>
              </a:rPr>
              <a:t>and </a:t>
            </a:r>
            <a:r>
              <a:rPr lang="en-US" dirty="0" smtClean="0">
                <a:latin typeface="TimesNewRomanPSMT"/>
              </a:rPr>
              <a:t>pulp (59%)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D stream: </a:t>
            </a:r>
            <a:r>
              <a:rPr lang="en-US" dirty="0">
                <a:latin typeface="TimesNewRomanPSMT"/>
              </a:rPr>
              <a:t>sugar </a:t>
            </a:r>
            <a:r>
              <a:rPr lang="en-US" dirty="0" smtClean="0">
                <a:latin typeface="TimesNewRomanPSMT"/>
              </a:rPr>
              <a:t>(??),  </a:t>
            </a:r>
            <a:r>
              <a:rPr lang="en-US" dirty="0">
                <a:latin typeface="TimesNewRomanPSMT"/>
              </a:rPr>
              <a:t>water </a:t>
            </a:r>
            <a:r>
              <a:rPr lang="en-US" dirty="0" smtClean="0">
                <a:latin typeface="TimesNewRomanPSMT"/>
              </a:rPr>
              <a:t>(??) </a:t>
            </a:r>
            <a:r>
              <a:rPr lang="en-US" dirty="0">
                <a:latin typeface="TimesNewRomanPSMT"/>
              </a:rPr>
              <a:t>and pulp </a:t>
            </a:r>
            <a:r>
              <a:rPr lang="en-US" dirty="0" smtClean="0">
                <a:latin typeface="TimesNewRomanPSMT"/>
              </a:rPr>
              <a:t>(80%)</a:t>
            </a:r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Unknown flow rate: D,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DOF=??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 Unknown:3 (D, F, % of sugar or water in 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 balances:3</a:t>
            </a:r>
          </a:p>
          <a:p>
            <a:r>
              <a:rPr lang="en-US" dirty="0">
                <a:latin typeface="TimesNewRomanPSMT"/>
              </a:rPr>
              <a:t>	 </a:t>
            </a:r>
            <a:r>
              <a:rPr lang="en-US" dirty="0" smtClean="0">
                <a:latin typeface="TimesNewRomanPSMT"/>
              </a:rPr>
              <a:t>    DOF=0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Overall balance: F = D+E = D+7819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Sugar balance: 0.16*F  = 0.13*E + fraction of sugar in D*D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Pulp balance: 0.59*F  </a:t>
            </a:r>
            <a:r>
              <a:rPr lang="en-US" dirty="0">
                <a:latin typeface="TimesNewRomanPSMT"/>
              </a:rPr>
              <a:t>= </a:t>
            </a:r>
            <a:r>
              <a:rPr lang="en-US" dirty="0" smtClean="0">
                <a:latin typeface="TimesNewRomanPSMT"/>
              </a:rPr>
              <a:t>0.14*E </a:t>
            </a:r>
            <a:r>
              <a:rPr lang="en-US" dirty="0">
                <a:latin typeface="TimesNewRomanPSMT"/>
              </a:rPr>
              <a:t>+ </a:t>
            </a:r>
            <a:r>
              <a:rPr lang="en-US" dirty="0" smtClean="0">
                <a:latin typeface="TimesNewRomanPSMT"/>
              </a:rPr>
              <a:t>0.80*D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F=24574 </a:t>
            </a:r>
            <a:r>
              <a:rPr lang="en-US" dirty="0" err="1" smtClean="0">
                <a:latin typeface="TimesNewRomanPSMT"/>
              </a:rPr>
              <a:t>Ib</a:t>
            </a:r>
            <a:r>
              <a:rPr lang="en-US" dirty="0" smtClean="0">
                <a:latin typeface="TimesNewRomanPSMT"/>
              </a:rPr>
              <a:t>/hr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D=16755 </a:t>
            </a:r>
            <a:r>
              <a:rPr lang="en-US" dirty="0" err="1" smtClean="0">
                <a:latin typeface="TimesNewRomanPSMT"/>
              </a:rPr>
              <a:t>Ib</a:t>
            </a:r>
            <a:r>
              <a:rPr lang="en-US" dirty="0" smtClean="0">
                <a:latin typeface="TimesNewRomanPSMT"/>
              </a:rPr>
              <a:t>/hr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% of sugar in D=17.4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% of water in D=  2.6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NewRomanPSM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53565" y="1188719"/>
            <a:ext cx="5442492" cy="3489735"/>
            <a:chOff x="2050868" y="1770889"/>
            <a:chExt cx="7432765" cy="47922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0868" y="1770889"/>
              <a:ext cx="7432765" cy="479227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798757" y="4859383"/>
              <a:ext cx="10711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15% Sugar</a:t>
              </a:r>
            </a:p>
            <a:p>
              <a:r>
                <a:rPr lang="en-US" sz="1400" dirty="0" smtClean="0"/>
                <a:t>No pulp</a:t>
              </a:r>
              <a:endParaRPr lang="en-US" sz="1400" dirty="0"/>
            </a:p>
          </p:txBody>
        </p:sp>
      </p:grpSp>
      <p:sp>
        <p:nvSpPr>
          <p:cNvPr id="8" name="Freeform 7"/>
          <p:cNvSpPr/>
          <p:nvPr/>
        </p:nvSpPr>
        <p:spPr>
          <a:xfrm>
            <a:off x="5841114" y="2618848"/>
            <a:ext cx="1865972" cy="1311707"/>
          </a:xfrm>
          <a:custGeom>
            <a:avLst/>
            <a:gdLst>
              <a:gd name="connsiteX0" fmla="*/ 235131 w 6021977"/>
              <a:gd name="connsiteY0" fmla="*/ 1175545 h 2586334"/>
              <a:gd name="connsiteX1" fmla="*/ 300445 w 6021977"/>
              <a:gd name="connsiteY1" fmla="*/ 1188608 h 2586334"/>
              <a:gd name="connsiteX2" fmla="*/ 888274 w 6021977"/>
              <a:gd name="connsiteY2" fmla="*/ 1162483 h 2586334"/>
              <a:gd name="connsiteX3" fmla="*/ 1058091 w 6021977"/>
              <a:gd name="connsiteY3" fmla="*/ 1136357 h 2586334"/>
              <a:gd name="connsiteX4" fmla="*/ 1123405 w 6021977"/>
              <a:gd name="connsiteY4" fmla="*/ 1110231 h 2586334"/>
              <a:gd name="connsiteX5" fmla="*/ 1201783 w 6021977"/>
              <a:gd name="connsiteY5" fmla="*/ 1097168 h 2586334"/>
              <a:gd name="connsiteX6" fmla="*/ 1280160 w 6021977"/>
              <a:gd name="connsiteY6" fmla="*/ 1057980 h 2586334"/>
              <a:gd name="connsiteX7" fmla="*/ 1358537 w 6021977"/>
              <a:gd name="connsiteY7" fmla="*/ 1031854 h 2586334"/>
              <a:gd name="connsiteX8" fmla="*/ 1397725 w 6021977"/>
              <a:gd name="connsiteY8" fmla="*/ 1005728 h 2586334"/>
              <a:gd name="connsiteX9" fmla="*/ 1476103 w 6021977"/>
              <a:gd name="connsiteY9" fmla="*/ 979603 h 2586334"/>
              <a:gd name="connsiteX10" fmla="*/ 1580605 w 6021977"/>
              <a:gd name="connsiteY10" fmla="*/ 927351 h 2586334"/>
              <a:gd name="connsiteX11" fmla="*/ 1619794 w 6021977"/>
              <a:gd name="connsiteY11" fmla="*/ 901225 h 2586334"/>
              <a:gd name="connsiteX12" fmla="*/ 1672045 w 6021977"/>
              <a:gd name="connsiteY12" fmla="*/ 875100 h 2586334"/>
              <a:gd name="connsiteX13" fmla="*/ 1776548 w 6021977"/>
              <a:gd name="connsiteY13" fmla="*/ 796723 h 2586334"/>
              <a:gd name="connsiteX14" fmla="*/ 1933303 w 6021977"/>
              <a:gd name="connsiteY14" fmla="*/ 731408 h 2586334"/>
              <a:gd name="connsiteX15" fmla="*/ 1985554 w 6021977"/>
              <a:gd name="connsiteY15" fmla="*/ 705283 h 2586334"/>
              <a:gd name="connsiteX16" fmla="*/ 2116183 w 6021977"/>
              <a:gd name="connsiteY16" fmla="*/ 666094 h 2586334"/>
              <a:gd name="connsiteX17" fmla="*/ 2194560 w 6021977"/>
              <a:gd name="connsiteY17" fmla="*/ 626905 h 2586334"/>
              <a:gd name="connsiteX18" fmla="*/ 2246811 w 6021977"/>
              <a:gd name="connsiteY18" fmla="*/ 600780 h 2586334"/>
              <a:gd name="connsiteX19" fmla="*/ 2325188 w 6021977"/>
              <a:gd name="connsiteY19" fmla="*/ 587717 h 2586334"/>
              <a:gd name="connsiteX20" fmla="*/ 2377440 w 6021977"/>
              <a:gd name="connsiteY20" fmla="*/ 561591 h 2586334"/>
              <a:gd name="connsiteX21" fmla="*/ 2508068 w 6021977"/>
              <a:gd name="connsiteY21" fmla="*/ 522403 h 2586334"/>
              <a:gd name="connsiteX22" fmla="*/ 2664823 w 6021977"/>
              <a:gd name="connsiteY22" fmla="*/ 470151 h 2586334"/>
              <a:gd name="connsiteX23" fmla="*/ 2821577 w 6021977"/>
              <a:gd name="connsiteY23" fmla="*/ 444025 h 2586334"/>
              <a:gd name="connsiteX24" fmla="*/ 2952205 w 6021977"/>
              <a:gd name="connsiteY24" fmla="*/ 404837 h 2586334"/>
              <a:gd name="connsiteX25" fmla="*/ 3148148 w 6021977"/>
              <a:gd name="connsiteY25" fmla="*/ 378711 h 2586334"/>
              <a:gd name="connsiteX26" fmla="*/ 3213463 w 6021977"/>
              <a:gd name="connsiteY26" fmla="*/ 365648 h 2586334"/>
              <a:gd name="connsiteX27" fmla="*/ 3291840 w 6021977"/>
              <a:gd name="connsiteY27" fmla="*/ 339523 h 2586334"/>
              <a:gd name="connsiteX28" fmla="*/ 3357154 w 6021977"/>
              <a:gd name="connsiteY28" fmla="*/ 326460 h 2586334"/>
              <a:gd name="connsiteX29" fmla="*/ 3474720 w 6021977"/>
              <a:gd name="connsiteY29" fmla="*/ 300334 h 2586334"/>
              <a:gd name="connsiteX30" fmla="*/ 3709851 w 6021977"/>
              <a:gd name="connsiteY30" fmla="*/ 261145 h 2586334"/>
              <a:gd name="connsiteX31" fmla="*/ 3827417 w 6021977"/>
              <a:gd name="connsiteY31" fmla="*/ 221957 h 2586334"/>
              <a:gd name="connsiteX32" fmla="*/ 3866605 w 6021977"/>
              <a:gd name="connsiteY32" fmla="*/ 208894 h 2586334"/>
              <a:gd name="connsiteX33" fmla="*/ 4010297 w 6021977"/>
              <a:gd name="connsiteY33" fmla="*/ 156643 h 2586334"/>
              <a:gd name="connsiteX34" fmla="*/ 4088674 w 6021977"/>
              <a:gd name="connsiteY34" fmla="*/ 130517 h 2586334"/>
              <a:gd name="connsiteX35" fmla="*/ 4349931 w 6021977"/>
              <a:gd name="connsiteY35" fmla="*/ 104391 h 2586334"/>
              <a:gd name="connsiteX36" fmla="*/ 4506685 w 6021977"/>
              <a:gd name="connsiteY36" fmla="*/ 78265 h 2586334"/>
              <a:gd name="connsiteX37" fmla="*/ 4689565 w 6021977"/>
              <a:gd name="connsiteY37" fmla="*/ 39077 h 2586334"/>
              <a:gd name="connsiteX38" fmla="*/ 4833257 w 6021977"/>
              <a:gd name="connsiteY38" fmla="*/ 26014 h 2586334"/>
              <a:gd name="connsiteX39" fmla="*/ 5342708 w 6021977"/>
              <a:gd name="connsiteY39" fmla="*/ 26014 h 2586334"/>
              <a:gd name="connsiteX40" fmla="*/ 5473337 w 6021977"/>
              <a:gd name="connsiteY40" fmla="*/ 78265 h 2586334"/>
              <a:gd name="connsiteX41" fmla="*/ 5525588 w 6021977"/>
              <a:gd name="connsiteY41" fmla="*/ 91328 h 2586334"/>
              <a:gd name="connsiteX42" fmla="*/ 5603965 w 6021977"/>
              <a:gd name="connsiteY42" fmla="*/ 117454 h 2586334"/>
              <a:gd name="connsiteX43" fmla="*/ 5643154 w 6021977"/>
              <a:gd name="connsiteY43" fmla="*/ 130517 h 2586334"/>
              <a:gd name="connsiteX44" fmla="*/ 5721531 w 6021977"/>
              <a:gd name="connsiteY44" fmla="*/ 182768 h 2586334"/>
              <a:gd name="connsiteX45" fmla="*/ 5760720 w 6021977"/>
              <a:gd name="connsiteY45" fmla="*/ 208894 h 2586334"/>
              <a:gd name="connsiteX46" fmla="*/ 5826034 w 6021977"/>
              <a:gd name="connsiteY46" fmla="*/ 261145 h 2586334"/>
              <a:gd name="connsiteX47" fmla="*/ 5852160 w 6021977"/>
              <a:gd name="connsiteY47" fmla="*/ 300334 h 2586334"/>
              <a:gd name="connsiteX48" fmla="*/ 5891348 w 6021977"/>
              <a:gd name="connsiteY48" fmla="*/ 326460 h 2586334"/>
              <a:gd name="connsiteX49" fmla="*/ 5917474 w 6021977"/>
              <a:gd name="connsiteY49" fmla="*/ 365648 h 2586334"/>
              <a:gd name="connsiteX50" fmla="*/ 5943600 w 6021977"/>
              <a:gd name="connsiteY50" fmla="*/ 457088 h 2586334"/>
              <a:gd name="connsiteX51" fmla="*/ 5956663 w 6021977"/>
              <a:gd name="connsiteY51" fmla="*/ 496277 h 2586334"/>
              <a:gd name="connsiteX52" fmla="*/ 5982788 w 6021977"/>
              <a:gd name="connsiteY52" fmla="*/ 613843 h 2586334"/>
              <a:gd name="connsiteX53" fmla="*/ 5995851 w 6021977"/>
              <a:gd name="connsiteY53" fmla="*/ 666094 h 2586334"/>
              <a:gd name="connsiteX54" fmla="*/ 6008914 w 6021977"/>
              <a:gd name="connsiteY54" fmla="*/ 822848 h 2586334"/>
              <a:gd name="connsiteX55" fmla="*/ 6021977 w 6021977"/>
              <a:gd name="connsiteY55" fmla="*/ 953477 h 2586334"/>
              <a:gd name="connsiteX56" fmla="*/ 6008914 w 6021977"/>
              <a:gd name="connsiteY56" fmla="*/ 1293111 h 2586334"/>
              <a:gd name="connsiteX57" fmla="*/ 5995851 w 6021977"/>
              <a:gd name="connsiteY57" fmla="*/ 1345363 h 2586334"/>
              <a:gd name="connsiteX58" fmla="*/ 5982788 w 6021977"/>
              <a:gd name="connsiteY58" fmla="*/ 1711123 h 2586334"/>
              <a:gd name="connsiteX59" fmla="*/ 5969725 w 6021977"/>
              <a:gd name="connsiteY59" fmla="*/ 1750311 h 2586334"/>
              <a:gd name="connsiteX60" fmla="*/ 5956663 w 6021977"/>
              <a:gd name="connsiteY60" fmla="*/ 1907065 h 2586334"/>
              <a:gd name="connsiteX61" fmla="*/ 5943600 w 6021977"/>
              <a:gd name="connsiteY61" fmla="*/ 1946254 h 2586334"/>
              <a:gd name="connsiteX62" fmla="*/ 5917474 w 6021977"/>
              <a:gd name="connsiteY62" fmla="*/ 2076883 h 2586334"/>
              <a:gd name="connsiteX63" fmla="*/ 5865223 w 6021977"/>
              <a:gd name="connsiteY63" fmla="*/ 2155260 h 2586334"/>
              <a:gd name="connsiteX64" fmla="*/ 5852160 w 6021977"/>
              <a:gd name="connsiteY64" fmla="*/ 2194448 h 2586334"/>
              <a:gd name="connsiteX65" fmla="*/ 5773783 w 6021977"/>
              <a:gd name="connsiteY65" fmla="*/ 2298951 h 2586334"/>
              <a:gd name="connsiteX66" fmla="*/ 5721531 w 6021977"/>
              <a:gd name="connsiteY66" fmla="*/ 2338140 h 2586334"/>
              <a:gd name="connsiteX67" fmla="*/ 5695405 w 6021977"/>
              <a:gd name="connsiteY67" fmla="*/ 2377328 h 2586334"/>
              <a:gd name="connsiteX68" fmla="*/ 5590903 w 6021977"/>
              <a:gd name="connsiteY68" fmla="*/ 2429580 h 2586334"/>
              <a:gd name="connsiteX69" fmla="*/ 5525588 w 6021977"/>
              <a:gd name="connsiteY69" fmla="*/ 2481831 h 2586334"/>
              <a:gd name="connsiteX70" fmla="*/ 5486400 w 6021977"/>
              <a:gd name="connsiteY70" fmla="*/ 2494894 h 2586334"/>
              <a:gd name="connsiteX71" fmla="*/ 5394960 w 6021977"/>
              <a:gd name="connsiteY71" fmla="*/ 2521020 h 2586334"/>
              <a:gd name="connsiteX72" fmla="*/ 5316583 w 6021977"/>
              <a:gd name="connsiteY72" fmla="*/ 2560208 h 2586334"/>
              <a:gd name="connsiteX73" fmla="*/ 5146765 w 6021977"/>
              <a:gd name="connsiteY73" fmla="*/ 2586334 h 2586334"/>
              <a:gd name="connsiteX74" fmla="*/ 3553097 w 6021977"/>
              <a:gd name="connsiteY74" fmla="*/ 2573271 h 2586334"/>
              <a:gd name="connsiteX75" fmla="*/ 3435531 w 6021977"/>
              <a:gd name="connsiteY75" fmla="*/ 2560208 h 2586334"/>
              <a:gd name="connsiteX76" fmla="*/ 2037805 w 6021977"/>
              <a:gd name="connsiteY76" fmla="*/ 2547145 h 2586334"/>
              <a:gd name="connsiteX77" fmla="*/ 1201783 w 6021977"/>
              <a:gd name="connsiteY77" fmla="*/ 2521020 h 2586334"/>
              <a:gd name="connsiteX78" fmla="*/ 1123405 w 6021977"/>
              <a:gd name="connsiteY78" fmla="*/ 2507957 h 2586334"/>
              <a:gd name="connsiteX79" fmla="*/ 770708 w 6021977"/>
              <a:gd name="connsiteY79" fmla="*/ 2468768 h 2586334"/>
              <a:gd name="connsiteX80" fmla="*/ 666205 w 6021977"/>
              <a:gd name="connsiteY80" fmla="*/ 2455705 h 2586334"/>
              <a:gd name="connsiteX81" fmla="*/ 587828 w 6021977"/>
              <a:gd name="connsiteY81" fmla="*/ 2442643 h 2586334"/>
              <a:gd name="connsiteX82" fmla="*/ 535577 w 6021977"/>
              <a:gd name="connsiteY82" fmla="*/ 2416517 h 2586334"/>
              <a:gd name="connsiteX83" fmla="*/ 339634 w 6021977"/>
              <a:gd name="connsiteY83" fmla="*/ 2377328 h 2586334"/>
              <a:gd name="connsiteX84" fmla="*/ 222068 w 6021977"/>
              <a:gd name="connsiteY84" fmla="*/ 2285888 h 2586334"/>
              <a:gd name="connsiteX85" fmla="*/ 169817 w 6021977"/>
              <a:gd name="connsiteY85" fmla="*/ 2207511 h 2586334"/>
              <a:gd name="connsiteX86" fmla="*/ 156754 w 6021977"/>
              <a:gd name="connsiteY86" fmla="*/ 2155260 h 2586334"/>
              <a:gd name="connsiteX87" fmla="*/ 104503 w 6021977"/>
              <a:gd name="connsiteY87" fmla="*/ 2063820 h 2586334"/>
              <a:gd name="connsiteX88" fmla="*/ 91440 w 6021977"/>
              <a:gd name="connsiteY88" fmla="*/ 2024631 h 2586334"/>
              <a:gd name="connsiteX89" fmla="*/ 65314 w 6021977"/>
              <a:gd name="connsiteY89" fmla="*/ 1920128 h 2586334"/>
              <a:gd name="connsiteX90" fmla="*/ 39188 w 6021977"/>
              <a:gd name="connsiteY90" fmla="*/ 1841751 h 2586334"/>
              <a:gd name="connsiteX91" fmla="*/ 26125 w 6021977"/>
              <a:gd name="connsiteY91" fmla="*/ 1802563 h 2586334"/>
              <a:gd name="connsiteX92" fmla="*/ 13063 w 6021977"/>
              <a:gd name="connsiteY92" fmla="*/ 1724185 h 2586334"/>
              <a:gd name="connsiteX93" fmla="*/ 0 w 6021977"/>
              <a:gd name="connsiteY93" fmla="*/ 1658871 h 2586334"/>
              <a:gd name="connsiteX94" fmla="*/ 13063 w 6021977"/>
              <a:gd name="connsiteY94" fmla="*/ 1371488 h 2586334"/>
              <a:gd name="connsiteX95" fmla="*/ 39188 w 6021977"/>
              <a:gd name="connsiteY95" fmla="*/ 1332300 h 2586334"/>
              <a:gd name="connsiteX96" fmla="*/ 130628 w 6021977"/>
              <a:gd name="connsiteY96" fmla="*/ 1306174 h 2586334"/>
              <a:gd name="connsiteX97" fmla="*/ 169817 w 6021977"/>
              <a:gd name="connsiteY97" fmla="*/ 1280048 h 2586334"/>
              <a:gd name="connsiteX98" fmla="*/ 313508 w 6021977"/>
              <a:gd name="connsiteY98" fmla="*/ 1240860 h 2586334"/>
              <a:gd name="connsiteX99" fmla="*/ 339634 w 6021977"/>
              <a:gd name="connsiteY99" fmla="*/ 1175545 h 258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021977" h="2586334">
                <a:moveTo>
                  <a:pt x="235131" y="1175545"/>
                </a:moveTo>
                <a:cubicBezTo>
                  <a:pt x="256902" y="1179899"/>
                  <a:pt x="278247" y="1189052"/>
                  <a:pt x="300445" y="1188608"/>
                </a:cubicBezTo>
                <a:cubicBezTo>
                  <a:pt x="496542" y="1184686"/>
                  <a:pt x="692463" y="1173780"/>
                  <a:pt x="888274" y="1162483"/>
                </a:cubicBezTo>
                <a:cubicBezTo>
                  <a:pt x="913981" y="1161000"/>
                  <a:pt x="1028444" y="1141298"/>
                  <a:pt x="1058091" y="1136357"/>
                </a:cubicBezTo>
                <a:cubicBezTo>
                  <a:pt x="1079862" y="1127648"/>
                  <a:pt x="1100783" y="1116401"/>
                  <a:pt x="1123405" y="1110231"/>
                </a:cubicBezTo>
                <a:cubicBezTo>
                  <a:pt x="1148958" y="1103262"/>
                  <a:pt x="1176656" y="1105544"/>
                  <a:pt x="1201783" y="1097168"/>
                </a:cubicBezTo>
                <a:cubicBezTo>
                  <a:pt x="1229493" y="1087931"/>
                  <a:pt x="1253198" y="1069214"/>
                  <a:pt x="1280160" y="1057980"/>
                </a:cubicBezTo>
                <a:cubicBezTo>
                  <a:pt x="1305581" y="1047388"/>
                  <a:pt x="1332411" y="1040563"/>
                  <a:pt x="1358537" y="1031854"/>
                </a:cubicBezTo>
                <a:cubicBezTo>
                  <a:pt x="1371600" y="1023145"/>
                  <a:pt x="1383379" y="1012104"/>
                  <a:pt x="1397725" y="1005728"/>
                </a:cubicBezTo>
                <a:cubicBezTo>
                  <a:pt x="1422891" y="994543"/>
                  <a:pt x="1476103" y="979603"/>
                  <a:pt x="1476103" y="979603"/>
                </a:cubicBezTo>
                <a:cubicBezTo>
                  <a:pt x="1566892" y="919076"/>
                  <a:pt x="1452784" y="991262"/>
                  <a:pt x="1580605" y="927351"/>
                </a:cubicBezTo>
                <a:cubicBezTo>
                  <a:pt x="1594647" y="920330"/>
                  <a:pt x="1606163" y="909014"/>
                  <a:pt x="1619794" y="901225"/>
                </a:cubicBezTo>
                <a:cubicBezTo>
                  <a:pt x="1636701" y="891564"/>
                  <a:pt x="1655843" y="885901"/>
                  <a:pt x="1672045" y="875100"/>
                </a:cubicBezTo>
                <a:cubicBezTo>
                  <a:pt x="1708275" y="850947"/>
                  <a:pt x="1736355" y="813470"/>
                  <a:pt x="1776548" y="796723"/>
                </a:cubicBezTo>
                <a:cubicBezTo>
                  <a:pt x="1828800" y="774951"/>
                  <a:pt x="1882673" y="756723"/>
                  <a:pt x="1933303" y="731408"/>
                </a:cubicBezTo>
                <a:cubicBezTo>
                  <a:pt x="1950720" y="722700"/>
                  <a:pt x="1967474" y="712515"/>
                  <a:pt x="1985554" y="705283"/>
                </a:cubicBezTo>
                <a:cubicBezTo>
                  <a:pt x="2038562" y="684080"/>
                  <a:pt x="2064857" y="678926"/>
                  <a:pt x="2116183" y="666094"/>
                </a:cubicBezTo>
                <a:cubicBezTo>
                  <a:pt x="2191489" y="615889"/>
                  <a:pt x="2118848" y="659353"/>
                  <a:pt x="2194560" y="626905"/>
                </a:cubicBezTo>
                <a:cubicBezTo>
                  <a:pt x="2212458" y="619234"/>
                  <a:pt x="2228159" y="606375"/>
                  <a:pt x="2246811" y="600780"/>
                </a:cubicBezTo>
                <a:cubicBezTo>
                  <a:pt x="2272180" y="593169"/>
                  <a:pt x="2299062" y="592071"/>
                  <a:pt x="2325188" y="587717"/>
                </a:cubicBezTo>
                <a:cubicBezTo>
                  <a:pt x="2342605" y="579008"/>
                  <a:pt x="2359360" y="568823"/>
                  <a:pt x="2377440" y="561591"/>
                </a:cubicBezTo>
                <a:cubicBezTo>
                  <a:pt x="2469824" y="524637"/>
                  <a:pt x="2431072" y="545502"/>
                  <a:pt x="2508068" y="522403"/>
                </a:cubicBezTo>
                <a:cubicBezTo>
                  <a:pt x="2508072" y="522402"/>
                  <a:pt x="2664820" y="470152"/>
                  <a:pt x="2664823" y="470151"/>
                </a:cubicBezTo>
                <a:lnTo>
                  <a:pt x="2821577" y="444025"/>
                </a:lnTo>
                <a:cubicBezTo>
                  <a:pt x="2884585" y="402020"/>
                  <a:pt x="2848750" y="417769"/>
                  <a:pt x="2952205" y="404837"/>
                </a:cubicBezTo>
                <a:cubicBezTo>
                  <a:pt x="3084717" y="388273"/>
                  <a:pt x="3038521" y="398643"/>
                  <a:pt x="3148148" y="378711"/>
                </a:cubicBezTo>
                <a:cubicBezTo>
                  <a:pt x="3169993" y="374739"/>
                  <a:pt x="3192042" y="371490"/>
                  <a:pt x="3213463" y="365648"/>
                </a:cubicBezTo>
                <a:cubicBezTo>
                  <a:pt x="3240031" y="358402"/>
                  <a:pt x="3264836" y="344924"/>
                  <a:pt x="3291840" y="339523"/>
                </a:cubicBezTo>
                <a:cubicBezTo>
                  <a:pt x="3313611" y="335169"/>
                  <a:pt x="3335480" y="331276"/>
                  <a:pt x="3357154" y="326460"/>
                </a:cubicBezTo>
                <a:cubicBezTo>
                  <a:pt x="3437172" y="308678"/>
                  <a:pt x="3384099" y="316094"/>
                  <a:pt x="3474720" y="300334"/>
                </a:cubicBezTo>
                <a:cubicBezTo>
                  <a:pt x="3553003" y="286719"/>
                  <a:pt x="3634470" y="286271"/>
                  <a:pt x="3709851" y="261145"/>
                </a:cubicBezTo>
                <a:lnTo>
                  <a:pt x="3827417" y="221957"/>
                </a:lnTo>
                <a:cubicBezTo>
                  <a:pt x="3840480" y="217603"/>
                  <a:pt x="3853821" y="214008"/>
                  <a:pt x="3866605" y="208894"/>
                </a:cubicBezTo>
                <a:cubicBezTo>
                  <a:pt x="3957496" y="172537"/>
                  <a:pt x="3909666" y="190186"/>
                  <a:pt x="4010297" y="156643"/>
                </a:cubicBezTo>
                <a:lnTo>
                  <a:pt x="4088674" y="130517"/>
                </a:lnTo>
                <a:cubicBezTo>
                  <a:pt x="4245205" y="110950"/>
                  <a:pt x="4158193" y="120369"/>
                  <a:pt x="4349931" y="104391"/>
                </a:cubicBezTo>
                <a:cubicBezTo>
                  <a:pt x="4434164" y="76313"/>
                  <a:pt x="4353564" y="100139"/>
                  <a:pt x="4506685" y="78265"/>
                </a:cubicBezTo>
                <a:cubicBezTo>
                  <a:pt x="4552812" y="71676"/>
                  <a:pt x="4656193" y="44083"/>
                  <a:pt x="4689565" y="39077"/>
                </a:cubicBezTo>
                <a:cubicBezTo>
                  <a:pt x="4737128" y="31943"/>
                  <a:pt x="4785360" y="30368"/>
                  <a:pt x="4833257" y="26014"/>
                </a:cubicBezTo>
                <a:cubicBezTo>
                  <a:pt x="5032216" y="-13778"/>
                  <a:pt x="4953684" y="-3163"/>
                  <a:pt x="5342708" y="26014"/>
                </a:cubicBezTo>
                <a:cubicBezTo>
                  <a:pt x="5401457" y="30420"/>
                  <a:pt x="5423396" y="59537"/>
                  <a:pt x="5473337" y="78265"/>
                </a:cubicBezTo>
                <a:cubicBezTo>
                  <a:pt x="5490147" y="84569"/>
                  <a:pt x="5508392" y="86169"/>
                  <a:pt x="5525588" y="91328"/>
                </a:cubicBezTo>
                <a:cubicBezTo>
                  <a:pt x="5551965" y="99241"/>
                  <a:pt x="5577839" y="108745"/>
                  <a:pt x="5603965" y="117454"/>
                </a:cubicBezTo>
                <a:cubicBezTo>
                  <a:pt x="5617028" y="121808"/>
                  <a:pt x="5631697" y="122879"/>
                  <a:pt x="5643154" y="130517"/>
                </a:cubicBezTo>
                <a:lnTo>
                  <a:pt x="5721531" y="182768"/>
                </a:lnTo>
                <a:lnTo>
                  <a:pt x="5760720" y="208894"/>
                </a:lnTo>
                <a:cubicBezTo>
                  <a:pt x="5835589" y="321201"/>
                  <a:pt x="5735899" y="189038"/>
                  <a:pt x="5826034" y="261145"/>
                </a:cubicBezTo>
                <a:cubicBezTo>
                  <a:pt x="5838294" y="270952"/>
                  <a:pt x="5841059" y="289232"/>
                  <a:pt x="5852160" y="300334"/>
                </a:cubicBezTo>
                <a:cubicBezTo>
                  <a:pt x="5863261" y="311435"/>
                  <a:pt x="5878285" y="317751"/>
                  <a:pt x="5891348" y="326460"/>
                </a:cubicBezTo>
                <a:cubicBezTo>
                  <a:pt x="5900057" y="339523"/>
                  <a:pt x="5910453" y="351606"/>
                  <a:pt x="5917474" y="365648"/>
                </a:cubicBezTo>
                <a:cubicBezTo>
                  <a:pt x="5927914" y="386527"/>
                  <a:pt x="5938020" y="437558"/>
                  <a:pt x="5943600" y="457088"/>
                </a:cubicBezTo>
                <a:cubicBezTo>
                  <a:pt x="5947383" y="470328"/>
                  <a:pt x="5952880" y="483037"/>
                  <a:pt x="5956663" y="496277"/>
                </a:cubicBezTo>
                <a:cubicBezTo>
                  <a:pt x="5972589" y="552019"/>
                  <a:pt x="5969322" y="553245"/>
                  <a:pt x="5982788" y="613843"/>
                </a:cubicBezTo>
                <a:cubicBezTo>
                  <a:pt x="5986683" y="631369"/>
                  <a:pt x="5991497" y="648677"/>
                  <a:pt x="5995851" y="666094"/>
                </a:cubicBezTo>
                <a:cubicBezTo>
                  <a:pt x="6000205" y="718345"/>
                  <a:pt x="6004167" y="770631"/>
                  <a:pt x="6008914" y="822848"/>
                </a:cubicBezTo>
                <a:cubicBezTo>
                  <a:pt x="6012876" y="866428"/>
                  <a:pt x="6021977" y="909717"/>
                  <a:pt x="6021977" y="953477"/>
                </a:cubicBezTo>
                <a:cubicBezTo>
                  <a:pt x="6021977" y="1066772"/>
                  <a:pt x="6016450" y="1180067"/>
                  <a:pt x="6008914" y="1293111"/>
                </a:cubicBezTo>
                <a:cubicBezTo>
                  <a:pt x="6007720" y="1311025"/>
                  <a:pt x="6000205" y="1327946"/>
                  <a:pt x="5995851" y="1345363"/>
                </a:cubicBezTo>
                <a:cubicBezTo>
                  <a:pt x="5991497" y="1467283"/>
                  <a:pt x="5990643" y="1589378"/>
                  <a:pt x="5982788" y="1711123"/>
                </a:cubicBezTo>
                <a:cubicBezTo>
                  <a:pt x="5981901" y="1724864"/>
                  <a:pt x="5971545" y="1736662"/>
                  <a:pt x="5969725" y="1750311"/>
                </a:cubicBezTo>
                <a:cubicBezTo>
                  <a:pt x="5962795" y="1802284"/>
                  <a:pt x="5963592" y="1855092"/>
                  <a:pt x="5956663" y="1907065"/>
                </a:cubicBezTo>
                <a:cubicBezTo>
                  <a:pt x="5954843" y="1920714"/>
                  <a:pt x="5946587" y="1932812"/>
                  <a:pt x="5943600" y="1946254"/>
                </a:cubicBezTo>
                <a:cubicBezTo>
                  <a:pt x="5940976" y="1958063"/>
                  <a:pt x="5927884" y="2056062"/>
                  <a:pt x="5917474" y="2076883"/>
                </a:cubicBezTo>
                <a:cubicBezTo>
                  <a:pt x="5903432" y="2104967"/>
                  <a:pt x="5875152" y="2125472"/>
                  <a:pt x="5865223" y="2155260"/>
                </a:cubicBezTo>
                <a:cubicBezTo>
                  <a:pt x="5860869" y="2168323"/>
                  <a:pt x="5858318" y="2182132"/>
                  <a:pt x="5852160" y="2194448"/>
                </a:cubicBezTo>
                <a:cubicBezTo>
                  <a:pt x="5840100" y="2218567"/>
                  <a:pt x="5783396" y="2289338"/>
                  <a:pt x="5773783" y="2298951"/>
                </a:cubicBezTo>
                <a:cubicBezTo>
                  <a:pt x="5758388" y="2314346"/>
                  <a:pt x="5736926" y="2322745"/>
                  <a:pt x="5721531" y="2338140"/>
                </a:cubicBezTo>
                <a:cubicBezTo>
                  <a:pt x="5710430" y="2349241"/>
                  <a:pt x="5706506" y="2366227"/>
                  <a:pt x="5695405" y="2377328"/>
                </a:cubicBezTo>
                <a:cubicBezTo>
                  <a:pt x="5650995" y="2421738"/>
                  <a:pt x="5645966" y="2415814"/>
                  <a:pt x="5590903" y="2429580"/>
                </a:cubicBezTo>
                <a:cubicBezTo>
                  <a:pt x="5569131" y="2446997"/>
                  <a:pt x="5549231" y="2467054"/>
                  <a:pt x="5525588" y="2481831"/>
                </a:cubicBezTo>
                <a:cubicBezTo>
                  <a:pt x="5513912" y="2489129"/>
                  <a:pt x="5499639" y="2491111"/>
                  <a:pt x="5486400" y="2494894"/>
                </a:cubicBezTo>
                <a:cubicBezTo>
                  <a:pt x="5457335" y="2503198"/>
                  <a:pt x="5423152" y="2508490"/>
                  <a:pt x="5394960" y="2521020"/>
                </a:cubicBezTo>
                <a:cubicBezTo>
                  <a:pt x="5368268" y="2532883"/>
                  <a:pt x="5344293" y="2550971"/>
                  <a:pt x="5316583" y="2560208"/>
                </a:cubicBezTo>
                <a:cubicBezTo>
                  <a:pt x="5302990" y="2564739"/>
                  <a:pt x="5153810" y="2585328"/>
                  <a:pt x="5146765" y="2586334"/>
                </a:cubicBezTo>
                <a:lnTo>
                  <a:pt x="3553097" y="2573271"/>
                </a:lnTo>
                <a:cubicBezTo>
                  <a:pt x="3513672" y="2572669"/>
                  <a:pt x="3474955" y="2560888"/>
                  <a:pt x="3435531" y="2560208"/>
                </a:cubicBezTo>
                <a:lnTo>
                  <a:pt x="2037805" y="2547145"/>
                </a:lnTo>
                <a:cubicBezTo>
                  <a:pt x="1658914" y="2505048"/>
                  <a:pt x="2100998" y="2550503"/>
                  <a:pt x="1201783" y="2521020"/>
                </a:cubicBezTo>
                <a:cubicBezTo>
                  <a:pt x="1175311" y="2520152"/>
                  <a:pt x="1149699" y="2511144"/>
                  <a:pt x="1123405" y="2507957"/>
                </a:cubicBezTo>
                <a:cubicBezTo>
                  <a:pt x="1005975" y="2493723"/>
                  <a:pt x="888084" y="2483440"/>
                  <a:pt x="770708" y="2468768"/>
                </a:cubicBezTo>
                <a:lnTo>
                  <a:pt x="666205" y="2455705"/>
                </a:lnTo>
                <a:cubicBezTo>
                  <a:pt x="639985" y="2451959"/>
                  <a:pt x="613954" y="2446997"/>
                  <a:pt x="587828" y="2442643"/>
                </a:cubicBezTo>
                <a:cubicBezTo>
                  <a:pt x="570411" y="2433934"/>
                  <a:pt x="554618" y="2420597"/>
                  <a:pt x="535577" y="2416517"/>
                </a:cubicBezTo>
                <a:cubicBezTo>
                  <a:pt x="415320" y="2390747"/>
                  <a:pt x="427518" y="2425265"/>
                  <a:pt x="339634" y="2377328"/>
                </a:cubicBezTo>
                <a:cubicBezTo>
                  <a:pt x="301509" y="2356533"/>
                  <a:pt x="250733" y="2322743"/>
                  <a:pt x="222068" y="2285888"/>
                </a:cubicBezTo>
                <a:cubicBezTo>
                  <a:pt x="202791" y="2261103"/>
                  <a:pt x="169817" y="2207511"/>
                  <a:pt x="169817" y="2207511"/>
                </a:cubicBezTo>
                <a:cubicBezTo>
                  <a:pt x="165463" y="2190094"/>
                  <a:pt x="163058" y="2172070"/>
                  <a:pt x="156754" y="2155260"/>
                </a:cubicBezTo>
                <a:cubicBezTo>
                  <a:pt x="122400" y="2063650"/>
                  <a:pt x="142403" y="2139621"/>
                  <a:pt x="104503" y="2063820"/>
                </a:cubicBezTo>
                <a:cubicBezTo>
                  <a:pt x="98345" y="2051504"/>
                  <a:pt x="95063" y="2037915"/>
                  <a:pt x="91440" y="2024631"/>
                </a:cubicBezTo>
                <a:cubicBezTo>
                  <a:pt x="81992" y="1989990"/>
                  <a:pt x="76669" y="1954192"/>
                  <a:pt x="65314" y="1920128"/>
                </a:cubicBezTo>
                <a:lnTo>
                  <a:pt x="39188" y="1841751"/>
                </a:lnTo>
                <a:lnTo>
                  <a:pt x="26125" y="1802563"/>
                </a:lnTo>
                <a:cubicBezTo>
                  <a:pt x="21771" y="1776437"/>
                  <a:pt x="17801" y="1750244"/>
                  <a:pt x="13063" y="1724185"/>
                </a:cubicBezTo>
                <a:cubicBezTo>
                  <a:pt x="9091" y="1702341"/>
                  <a:pt x="0" y="1681074"/>
                  <a:pt x="0" y="1658871"/>
                </a:cubicBezTo>
                <a:cubicBezTo>
                  <a:pt x="0" y="1562978"/>
                  <a:pt x="1638" y="1466698"/>
                  <a:pt x="13063" y="1371488"/>
                </a:cubicBezTo>
                <a:cubicBezTo>
                  <a:pt x="14933" y="1355901"/>
                  <a:pt x="26929" y="1342107"/>
                  <a:pt x="39188" y="1332300"/>
                </a:cubicBezTo>
                <a:cubicBezTo>
                  <a:pt x="47706" y="1325486"/>
                  <a:pt x="127214" y="1307027"/>
                  <a:pt x="130628" y="1306174"/>
                </a:cubicBezTo>
                <a:cubicBezTo>
                  <a:pt x="143691" y="1297465"/>
                  <a:pt x="155240" y="1285879"/>
                  <a:pt x="169817" y="1280048"/>
                </a:cubicBezTo>
                <a:cubicBezTo>
                  <a:pt x="195691" y="1269699"/>
                  <a:pt x="277414" y="1249884"/>
                  <a:pt x="313508" y="1240860"/>
                </a:cubicBezTo>
                <a:cubicBezTo>
                  <a:pt x="344465" y="1194425"/>
                  <a:pt x="339634" y="1217371"/>
                  <a:pt x="339634" y="117554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9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1603360"/>
            <a:ext cx="38393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A 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mixture containing 50.0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wt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% acetone </a:t>
            </a:r>
            <a:r>
              <a:rPr lang="en-US" sz="2000" dirty="0" smtClean="0">
                <a:solidFill>
                  <a:srgbClr val="00B0F0"/>
                </a:solidFill>
                <a:latin typeface="+mj-lt"/>
              </a:rPr>
              <a:t>(A) and 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50.0 </a:t>
            </a:r>
            <a:r>
              <a:rPr lang="en-US" sz="2000" dirty="0" err="1">
                <a:solidFill>
                  <a:srgbClr val="00B0F0"/>
                </a:solidFill>
                <a:latin typeface="+mj-lt"/>
              </a:rPr>
              <a:t>wt</a:t>
            </a:r>
            <a:r>
              <a:rPr lang="en-US" sz="2000" dirty="0">
                <a:solidFill>
                  <a:srgbClr val="00B0F0"/>
                </a:solidFill>
                <a:latin typeface="+mj-lt"/>
              </a:rPr>
              <a:t>% </a:t>
            </a:r>
            <a:r>
              <a:rPr lang="en-US" sz="2000" dirty="0" smtClean="0">
                <a:solidFill>
                  <a:srgbClr val="00B0F0"/>
                </a:solidFill>
                <a:latin typeface="+mj-lt"/>
              </a:rPr>
              <a:t>water (W) </a:t>
            </a:r>
            <a:r>
              <a:rPr lang="en-US" sz="2000" dirty="0">
                <a:latin typeface="+mj-lt"/>
              </a:rPr>
              <a:t>is to be separated into two </a:t>
            </a:r>
            <a:r>
              <a:rPr lang="en-US" sz="2000" dirty="0" smtClean="0">
                <a:latin typeface="+mj-lt"/>
              </a:rPr>
              <a:t>streams—one enriched in acetone, the other in water.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separation process consists of extraction of </a:t>
            </a:r>
            <a:r>
              <a:rPr lang="en-US" sz="2000" dirty="0" smtClean="0">
                <a:latin typeface="+mj-lt"/>
              </a:rPr>
              <a:t>the acetone </a:t>
            </a:r>
            <a:r>
              <a:rPr lang="en-US" sz="2000" dirty="0">
                <a:latin typeface="+mj-lt"/>
              </a:rPr>
              <a:t>from the water into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methyl isobutyl ketone (MIBK), </a:t>
            </a:r>
            <a:r>
              <a:rPr lang="en-US" sz="2000" dirty="0">
                <a:latin typeface="+mj-lt"/>
              </a:rPr>
              <a:t>which dissolves acetone but is </a:t>
            </a:r>
            <a:r>
              <a:rPr lang="en-US" sz="2000" dirty="0" smtClean="0">
                <a:latin typeface="+mj-lt"/>
              </a:rPr>
              <a:t>nearly immiscible </a:t>
            </a:r>
            <a:r>
              <a:rPr lang="en-US" sz="2000" dirty="0">
                <a:latin typeface="+mj-lt"/>
              </a:rPr>
              <a:t>with water.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89" y="1603360"/>
            <a:ext cx="7327590" cy="46910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Extraction-distillation units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96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182" y="998262"/>
            <a:ext cx="49900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In a </a:t>
            </a:r>
            <a:r>
              <a:rPr lang="en-US" dirty="0">
                <a:solidFill>
                  <a:srgbClr val="FF3300"/>
                </a:solidFill>
                <a:latin typeface="+mj-lt"/>
              </a:rPr>
              <a:t>pilot–plant study</a:t>
            </a:r>
            <a:r>
              <a:rPr lang="en-US" dirty="0">
                <a:latin typeface="+mj-lt"/>
              </a:rPr>
              <a:t>, for every 100 kg of acetone–water fed to the first extraction </a:t>
            </a:r>
            <a:r>
              <a:rPr lang="en-US" dirty="0" smtClean="0">
                <a:latin typeface="+mj-lt"/>
              </a:rPr>
              <a:t>stage, 100 </a:t>
            </a:r>
            <a:r>
              <a:rPr lang="en-US" dirty="0">
                <a:latin typeface="+mj-lt"/>
              </a:rPr>
              <a:t>kg of MIBK is fed to the first stage and 75 kg is fed to the second stage</a:t>
            </a:r>
            <a:r>
              <a:rPr lang="en-US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The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extract </a:t>
            </a:r>
            <a:r>
              <a:rPr lang="en-US" dirty="0" smtClean="0">
                <a:solidFill>
                  <a:srgbClr val="00B0F0"/>
                </a:solidFill>
                <a:latin typeface="+mj-lt"/>
              </a:rPr>
              <a:t>from the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first stage </a:t>
            </a:r>
            <a:r>
              <a:rPr lang="en-US" dirty="0">
                <a:latin typeface="+mj-lt"/>
              </a:rPr>
              <a:t>is found to contain 27.5 </a:t>
            </a:r>
            <a:r>
              <a:rPr lang="en-US" dirty="0" err="1">
                <a:latin typeface="+mj-lt"/>
              </a:rPr>
              <a:t>wt</a:t>
            </a:r>
            <a:r>
              <a:rPr lang="en-US" dirty="0">
                <a:latin typeface="+mj-lt"/>
              </a:rPr>
              <a:t>% acetone. </a:t>
            </a:r>
            <a:endParaRPr lang="en-US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The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second-stage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raffinate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has a mass of 43.1 kg and </a:t>
            </a:r>
            <a:r>
              <a:rPr lang="en-US" dirty="0" smtClean="0">
                <a:latin typeface="+mj-lt"/>
              </a:rPr>
              <a:t>contains 5.3</a:t>
            </a:r>
            <a:r>
              <a:rPr lang="en-US" dirty="0">
                <a:latin typeface="+mj-lt"/>
              </a:rPr>
              <a:t>% acetone, 1.6% MIBK, and 93.1% water, and </a:t>
            </a:r>
            <a:endParaRPr lang="en-US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the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second-stage extract </a:t>
            </a:r>
            <a:r>
              <a:rPr lang="en-US" dirty="0">
                <a:latin typeface="+mj-lt"/>
              </a:rPr>
              <a:t>contains 9.0% </a:t>
            </a:r>
            <a:r>
              <a:rPr lang="en-US" dirty="0" smtClean="0">
                <a:latin typeface="+mj-lt"/>
              </a:rPr>
              <a:t>acetone, 88.0</a:t>
            </a:r>
            <a:r>
              <a:rPr lang="en-US" dirty="0">
                <a:latin typeface="+mj-lt"/>
              </a:rPr>
              <a:t>% MIBK, and 3.0% water. </a:t>
            </a:r>
            <a:endParaRPr lang="en-US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The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overhead product from the distillation </a:t>
            </a:r>
            <a:r>
              <a:rPr lang="en-US" dirty="0">
                <a:latin typeface="+mj-lt"/>
              </a:rPr>
              <a:t>column </a:t>
            </a:r>
            <a:r>
              <a:rPr lang="en-US" dirty="0" smtClean="0">
                <a:latin typeface="+mj-lt"/>
              </a:rPr>
              <a:t>contains 2.0</a:t>
            </a:r>
            <a:r>
              <a:rPr lang="en-US" dirty="0">
                <a:latin typeface="+mj-lt"/>
              </a:rPr>
              <a:t>% MIBK, 1.0% water, and the balance </a:t>
            </a:r>
            <a:r>
              <a:rPr lang="en-US" dirty="0" smtClean="0">
                <a:latin typeface="+mj-lt"/>
              </a:rPr>
              <a:t>acetone.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250" y="671691"/>
            <a:ext cx="6946750" cy="45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859" y="989487"/>
            <a:ext cx="7308141" cy="48104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8674" y="989487"/>
            <a:ext cx="47374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Ten-Roman"/>
              </a:rPr>
              <a:t>Taking a basis of calculation of 100 kg acetone–water feed, </a:t>
            </a:r>
            <a:endParaRPr lang="en-US" dirty="0" smtClean="0">
              <a:latin typeface="TimesTen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3300"/>
              </a:solidFill>
              <a:latin typeface="TimesTen-Roma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3300"/>
                </a:solidFill>
                <a:latin typeface="TimesTen-Roman"/>
              </a:rPr>
              <a:t>Calculate </a:t>
            </a:r>
            <a:r>
              <a:rPr lang="en-US" dirty="0">
                <a:solidFill>
                  <a:srgbClr val="FF3300"/>
                </a:solidFill>
                <a:latin typeface="TimesTen-Roman"/>
              </a:rPr>
              <a:t>the masses and compositions </a:t>
            </a:r>
            <a:r>
              <a:rPr lang="en-US" dirty="0">
                <a:latin typeface="TimesTen-Roman"/>
              </a:rPr>
              <a:t>(component weight percentages) of the </a:t>
            </a:r>
            <a:r>
              <a:rPr lang="en-US" dirty="0">
                <a:solidFill>
                  <a:srgbClr val="FF3300"/>
                </a:solidFill>
                <a:latin typeface="TimesTen-Roman"/>
              </a:rPr>
              <a:t>Stage 1 </a:t>
            </a:r>
            <a:r>
              <a:rPr lang="en-US" dirty="0" err="1">
                <a:solidFill>
                  <a:srgbClr val="FF3300"/>
                </a:solidFill>
                <a:latin typeface="TimesTen-Roman"/>
              </a:rPr>
              <a:t>raffinate</a:t>
            </a:r>
            <a:r>
              <a:rPr lang="en-US" dirty="0">
                <a:solidFill>
                  <a:srgbClr val="FF3300"/>
                </a:solidFill>
                <a:latin typeface="TimesTen-Roman"/>
              </a:rPr>
              <a:t> and extract</a:t>
            </a:r>
            <a:r>
              <a:rPr lang="en-US" dirty="0" smtClean="0">
                <a:solidFill>
                  <a:srgbClr val="FF3300"/>
                </a:solidFill>
                <a:latin typeface="TimesTen-Roman"/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3300"/>
              </a:solidFill>
              <a:latin typeface="TimesTen-Roma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3300"/>
                </a:solidFill>
                <a:latin typeface="TimesTen-Roman"/>
              </a:rPr>
              <a:t>Calculate </a:t>
            </a:r>
            <a:r>
              <a:rPr lang="en-US" dirty="0">
                <a:solidFill>
                  <a:srgbClr val="FF3300"/>
                </a:solidFill>
                <a:latin typeface="TimesTen-Roman"/>
              </a:rPr>
              <a:t>the </a:t>
            </a:r>
            <a:r>
              <a:rPr lang="en-US" dirty="0" smtClean="0">
                <a:solidFill>
                  <a:srgbClr val="FF3300"/>
                </a:solidFill>
                <a:latin typeface="TimesTen-Roman"/>
              </a:rPr>
              <a:t> masses </a:t>
            </a:r>
            <a:r>
              <a:rPr lang="en-US" dirty="0">
                <a:solidFill>
                  <a:srgbClr val="FF3300"/>
                </a:solidFill>
                <a:latin typeface="TimesTen-Roman"/>
              </a:rPr>
              <a:t>of the Stage 2 extract and the combined extract, </a:t>
            </a:r>
            <a:endParaRPr lang="en-US" dirty="0" smtClean="0">
              <a:solidFill>
                <a:srgbClr val="FF3300"/>
              </a:solidFill>
              <a:latin typeface="TimesTen-Roma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3300"/>
              </a:solidFill>
              <a:latin typeface="TimesTen-Roma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3300"/>
                </a:solidFill>
                <a:latin typeface="TimesTen-Roman"/>
              </a:rPr>
              <a:t>Calculate the </a:t>
            </a:r>
            <a:r>
              <a:rPr lang="en-US" dirty="0">
                <a:solidFill>
                  <a:srgbClr val="FF3300"/>
                </a:solidFill>
                <a:latin typeface="TimesTen-Roman"/>
              </a:rPr>
              <a:t>masses and compositions of distillation overhead and bottoms products</a:t>
            </a:r>
            <a:r>
              <a:rPr lang="en-US" dirty="0">
                <a:latin typeface="TimesTen-Roman"/>
              </a:rPr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1371" y="5799909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Ten-Roman"/>
              </a:rPr>
              <a:t>Can you solve it? Can you solve it if </a:t>
            </a:r>
            <a:r>
              <a:rPr lang="en-US" dirty="0">
                <a:latin typeface="TimesTen-Roman"/>
              </a:rPr>
              <a:t>there were no water in the overhead product from the distillation </a:t>
            </a:r>
            <a:r>
              <a:rPr lang="en-US" dirty="0" smtClean="0">
                <a:latin typeface="TimesTen-Roman"/>
              </a:rPr>
              <a:t>column?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6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8762" y="983770"/>
            <a:ext cx="103675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Ten-Roman"/>
              </a:rPr>
              <a:t>Check how </a:t>
            </a:r>
            <a:r>
              <a:rPr lang="en-US" b="1" dirty="0">
                <a:solidFill>
                  <a:srgbClr val="FF0000"/>
                </a:solidFill>
                <a:latin typeface="TimesTen-Roman"/>
              </a:rPr>
              <a:t>degree-of-freedom analysis </a:t>
            </a:r>
            <a:r>
              <a:rPr lang="en-US" dirty="0">
                <a:latin typeface="TimesTen-Roman"/>
              </a:rPr>
              <a:t>allows a fairly quick determination </a:t>
            </a:r>
            <a:r>
              <a:rPr lang="en-US" dirty="0" smtClean="0">
                <a:latin typeface="TimesTen-Roman"/>
              </a:rPr>
              <a:t>of which </a:t>
            </a:r>
            <a:r>
              <a:rPr lang="en-US" dirty="0">
                <a:latin typeface="TimesTen-Roman"/>
              </a:rPr>
              <a:t>variables can be determined and how to determine them efficiently, and also helps </a:t>
            </a:r>
            <a:r>
              <a:rPr lang="en-US" dirty="0" smtClean="0">
                <a:latin typeface="TimesTen-Roman"/>
              </a:rPr>
              <a:t>avoid wasting </a:t>
            </a:r>
            <a:r>
              <a:rPr lang="en-US" dirty="0">
                <a:latin typeface="TimesTen-Roman"/>
              </a:rPr>
              <a:t>a great deal of time trying to solve a problem with insufficient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Ten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Ten-Roman"/>
              </a:rPr>
              <a:t>Begin </a:t>
            </a:r>
            <a:r>
              <a:rPr lang="en-US" dirty="0">
                <a:latin typeface="TimesTen-Roman"/>
              </a:rPr>
              <a:t>by drawing and labeling the flowchart. For simplicity</a:t>
            </a:r>
            <a:r>
              <a:rPr lang="en-US" dirty="0" smtClean="0">
                <a:latin typeface="TimesTen-Roman"/>
              </a:rPr>
              <a:t>, treat </a:t>
            </a:r>
            <a:r>
              <a:rPr lang="en-US" dirty="0">
                <a:latin typeface="TimesTen-Roman"/>
              </a:rPr>
              <a:t>each </a:t>
            </a:r>
            <a:r>
              <a:rPr lang="en-US" dirty="0" smtClean="0">
                <a:latin typeface="TimesTen-Roman"/>
              </a:rPr>
              <a:t>mixer–settler </a:t>
            </a:r>
            <a:r>
              <a:rPr lang="en-US" dirty="0">
                <a:latin typeface="TimesTen-Roman"/>
              </a:rPr>
              <a:t>combination as a single “extractor” unit.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842" y="2534332"/>
            <a:ext cx="6568649" cy="432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177" y="1409017"/>
            <a:ext cx="56671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Ten-Roman"/>
              </a:rPr>
              <a:t>Balances may be written for any of the systems shown on the chart, including </a:t>
            </a:r>
            <a:endParaRPr lang="en-US" dirty="0" smtClean="0">
              <a:latin typeface="TimesTen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Ten-Roman"/>
              </a:rPr>
              <a:t>overall </a:t>
            </a:r>
            <a:r>
              <a:rPr lang="en-US" dirty="0">
                <a:latin typeface="TimesTen-Roman"/>
              </a:rPr>
              <a:t>process,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Ten-Roman"/>
              </a:rPr>
              <a:t>individual </a:t>
            </a:r>
            <a:r>
              <a:rPr lang="en-US" dirty="0">
                <a:latin typeface="TimesTen-Roman"/>
              </a:rPr>
              <a:t>extractors, </a:t>
            </a:r>
            <a:endParaRPr lang="en-US" dirty="0" smtClean="0">
              <a:latin typeface="TimesTen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Ten-Roman"/>
              </a:rPr>
              <a:t>two-extractor </a:t>
            </a:r>
            <a:r>
              <a:rPr lang="en-US" dirty="0">
                <a:latin typeface="TimesTen-Roman"/>
              </a:rPr>
              <a:t>combination, </a:t>
            </a:r>
            <a:endParaRPr lang="en-US" dirty="0" smtClean="0">
              <a:latin typeface="TimesTen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Ten-Roman"/>
              </a:rPr>
              <a:t>point </a:t>
            </a:r>
            <a:r>
              <a:rPr lang="en-US" dirty="0">
                <a:latin typeface="TimesTen-Roman"/>
              </a:rPr>
              <a:t>where the two extract </a:t>
            </a:r>
            <a:r>
              <a:rPr lang="en-US" dirty="0" smtClean="0">
                <a:latin typeface="TimesTen-Roman"/>
              </a:rPr>
              <a:t>streams combine</a:t>
            </a:r>
            <a:r>
              <a:rPr lang="en-US" dirty="0">
                <a:latin typeface="TimesTen-Roman"/>
              </a:rPr>
              <a:t>, and </a:t>
            </a:r>
            <a:endParaRPr lang="en-US" dirty="0" smtClean="0">
              <a:latin typeface="TimesTen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Ten-Roman"/>
              </a:rPr>
              <a:t>distillation </a:t>
            </a:r>
            <a:r>
              <a:rPr lang="en-US" dirty="0">
                <a:latin typeface="TimesTen-Roman"/>
              </a:rPr>
              <a:t>column. </a:t>
            </a:r>
            <a:endParaRPr lang="en-US" dirty="0" smtClean="0">
              <a:latin typeface="TimesTen-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97" y="4728046"/>
            <a:ext cx="2238375" cy="285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540" y="4293434"/>
            <a:ext cx="1533525" cy="28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162" y="1325509"/>
            <a:ext cx="6425838" cy="42296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4439" y="4123052"/>
            <a:ext cx="5645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A degree-of-freedom analysis for the overall process indicates that there are </a:t>
            </a:r>
            <a:r>
              <a:rPr lang="en-US" dirty="0">
                <a:solidFill>
                  <a:srgbClr val="00B050"/>
                </a:solidFill>
                <a:latin typeface="TimesTen-Roman"/>
              </a:rPr>
              <a:t>four unknown variables </a:t>
            </a:r>
            <a:endParaRPr lang="en-US" dirty="0" smtClean="0">
              <a:solidFill>
                <a:srgbClr val="00B050"/>
              </a:solidFill>
              <a:latin typeface="TimesTen-Roman"/>
            </a:endParaRPr>
          </a:p>
          <a:p>
            <a:r>
              <a:rPr lang="en-US" dirty="0" smtClean="0">
                <a:latin typeface="TimesTen-Roman"/>
              </a:rPr>
              <a:t>                                       and </a:t>
            </a:r>
            <a:r>
              <a:rPr lang="en-US" dirty="0">
                <a:solidFill>
                  <a:srgbClr val="00B0F0"/>
                </a:solidFill>
                <a:latin typeface="TimesTen-Roman"/>
              </a:rPr>
              <a:t>only three equations </a:t>
            </a:r>
            <a:r>
              <a:rPr lang="en-US" dirty="0">
                <a:latin typeface="TimesTen-Roman"/>
              </a:rPr>
              <a:t>that relate </a:t>
            </a:r>
            <a:r>
              <a:rPr lang="en-US" dirty="0" smtClean="0">
                <a:latin typeface="TimesTen-Roman"/>
              </a:rPr>
              <a:t>them (one </a:t>
            </a:r>
            <a:r>
              <a:rPr lang="en-US" dirty="0">
                <a:latin typeface="TimesTen-Roman"/>
              </a:rPr>
              <a:t>material balance for each of the three independent species involved in the process), leaving </a:t>
            </a:r>
            <a:r>
              <a:rPr lang="en-US" dirty="0" smtClean="0">
                <a:solidFill>
                  <a:srgbClr val="FF3300"/>
                </a:solidFill>
                <a:latin typeface="TimesTen-Roman"/>
              </a:rPr>
              <a:t>one degree </a:t>
            </a:r>
            <a:r>
              <a:rPr lang="en-US" dirty="0">
                <a:solidFill>
                  <a:srgbClr val="FF3300"/>
                </a:solidFill>
                <a:latin typeface="TimesTen-Roman"/>
              </a:rPr>
              <a:t>of freedom</a:t>
            </a:r>
            <a:r>
              <a:rPr lang="en-US" dirty="0">
                <a:latin typeface="TimesTen-Roman"/>
              </a:rPr>
              <a:t>.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9219" y="3753720"/>
            <a:ext cx="539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  <a:latin typeface="TimesTen-Roman"/>
              </a:rPr>
              <a:t>Degree-of-freedom </a:t>
            </a:r>
            <a:r>
              <a:rPr lang="en-US" u="sng" dirty="0">
                <a:solidFill>
                  <a:srgbClr val="FF0000"/>
                </a:solidFill>
                <a:latin typeface="TimesTen-Roman"/>
              </a:rPr>
              <a:t>analysis for the overall process 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725" y="599608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Degree of freedom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16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0454" y="1106249"/>
            <a:ext cx="527745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Ten-Roman"/>
              </a:rPr>
              <a:t>Similarly</a:t>
            </a:r>
            <a:r>
              <a:rPr lang="en-US" dirty="0">
                <a:latin typeface="TimesTen-Roman"/>
              </a:rPr>
              <a:t>, the first extractor has two degrees of </a:t>
            </a:r>
            <a:r>
              <a:rPr lang="en-US" dirty="0" smtClean="0">
                <a:latin typeface="TimesTen-Roman"/>
              </a:rPr>
              <a:t>freedom (5 unknown - 3 balances = 2 </a:t>
            </a:r>
            <a:r>
              <a:rPr lang="en-US" dirty="0" err="1" smtClean="0">
                <a:latin typeface="TimesTen-Roman"/>
              </a:rPr>
              <a:t>dof</a:t>
            </a:r>
            <a:r>
              <a:rPr lang="en-US" dirty="0" smtClean="0">
                <a:latin typeface="TimesTen-Roman"/>
              </a:rPr>
              <a:t>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>
              <a:latin typeface="TimesTen-Roman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Ten-Roman"/>
              </a:rPr>
              <a:t>second extractor </a:t>
            </a:r>
            <a:r>
              <a:rPr lang="en-US" dirty="0">
                <a:latin typeface="TimesTen-Roman"/>
              </a:rPr>
              <a:t>has one degrees of freedom </a:t>
            </a:r>
            <a:r>
              <a:rPr lang="en-US" dirty="0" smtClean="0">
                <a:latin typeface="TimesTen-Roman"/>
              </a:rPr>
              <a:t> (4 </a:t>
            </a:r>
            <a:r>
              <a:rPr lang="en-US" dirty="0">
                <a:latin typeface="TimesTen-Roman"/>
              </a:rPr>
              <a:t>unknown </a:t>
            </a:r>
            <a:r>
              <a:rPr lang="en-US" dirty="0" smtClean="0">
                <a:latin typeface="TimesTen-Roman"/>
              </a:rPr>
              <a:t>– 3 balances </a:t>
            </a:r>
            <a:r>
              <a:rPr lang="en-US" dirty="0">
                <a:latin typeface="TimesTen-Roman"/>
              </a:rPr>
              <a:t>= </a:t>
            </a:r>
            <a:r>
              <a:rPr lang="en-US" dirty="0" smtClean="0">
                <a:latin typeface="TimesTen-Roman"/>
              </a:rPr>
              <a:t>1 </a:t>
            </a:r>
            <a:r>
              <a:rPr lang="en-US" dirty="0" err="1">
                <a:latin typeface="TimesTen-Roman"/>
              </a:rPr>
              <a:t>dof</a:t>
            </a:r>
            <a:r>
              <a:rPr lang="en-US" dirty="0">
                <a:latin typeface="TimesTen-Roman"/>
              </a:rPr>
              <a:t>) </a:t>
            </a:r>
            <a:r>
              <a:rPr lang="en-US" dirty="0" smtClean="0">
                <a:latin typeface="TimesTen-Roman"/>
              </a:rPr>
              <a:t>,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>
              <a:latin typeface="TimesTen-Roman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Ten-Roman"/>
              </a:rPr>
              <a:t> </a:t>
            </a:r>
            <a:r>
              <a:rPr lang="en-US" dirty="0">
                <a:latin typeface="TimesTen-Roman"/>
              </a:rPr>
              <a:t>the extract mixing point has three degrees of freedom ( </a:t>
            </a:r>
            <a:r>
              <a:rPr lang="en-US" dirty="0" smtClean="0">
                <a:latin typeface="TimesTen-Roman"/>
              </a:rPr>
              <a:t>6 </a:t>
            </a:r>
            <a:r>
              <a:rPr lang="en-US" dirty="0">
                <a:latin typeface="TimesTen-Roman"/>
              </a:rPr>
              <a:t>unknown - </a:t>
            </a:r>
            <a:r>
              <a:rPr lang="en-US" dirty="0" smtClean="0">
                <a:latin typeface="TimesTen-Roman"/>
              </a:rPr>
              <a:t>3 </a:t>
            </a:r>
            <a:r>
              <a:rPr lang="en-US" dirty="0">
                <a:latin typeface="TimesTen-Roman"/>
              </a:rPr>
              <a:t>balances = </a:t>
            </a:r>
            <a:r>
              <a:rPr lang="en-US" dirty="0" smtClean="0">
                <a:latin typeface="TimesTen-Roman"/>
              </a:rPr>
              <a:t>3 </a:t>
            </a:r>
            <a:r>
              <a:rPr lang="en-US" dirty="0" err="1">
                <a:latin typeface="TimesTen-Roman"/>
              </a:rPr>
              <a:t>dof</a:t>
            </a:r>
            <a:r>
              <a:rPr lang="en-US" dirty="0">
                <a:latin typeface="TimesTen-Roman"/>
              </a:rPr>
              <a:t>) </a:t>
            </a:r>
            <a:r>
              <a:rPr lang="en-US" dirty="0" smtClean="0">
                <a:latin typeface="TimesTen-Roman"/>
              </a:rPr>
              <a:t>,and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Ten-Roman"/>
              </a:rPr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Ten-Roman"/>
              </a:rPr>
              <a:t>the </a:t>
            </a:r>
            <a:r>
              <a:rPr lang="en-US" dirty="0">
                <a:latin typeface="TimesTen-Roman"/>
              </a:rPr>
              <a:t>distillation column has four degrees of freedom </a:t>
            </a:r>
            <a:r>
              <a:rPr lang="en-US" dirty="0" smtClean="0">
                <a:latin typeface="TimesTen-Roman"/>
              </a:rPr>
              <a:t>(7 unknown </a:t>
            </a:r>
            <a:r>
              <a:rPr lang="en-US" dirty="0">
                <a:latin typeface="TimesTen-Roman"/>
              </a:rPr>
              <a:t>- </a:t>
            </a:r>
            <a:r>
              <a:rPr lang="en-US" dirty="0" smtClean="0">
                <a:latin typeface="TimesTen-Roman"/>
              </a:rPr>
              <a:t>3 </a:t>
            </a:r>
            <a:r>
              <a:rPr lang="en-US" dirty="0">
                <a:latin typeface="TimesTen-Roman"/>
              </a:rPr>
              <a:t>balances </a:t>
            </a:r>
            <a:r>
              <a:rPr lang="en-US" dirty="0" smtClean="0">
                <a:latin typeface="TimesTen-Roman"/>
              </a:rPr>
              <a:t>= 4dof</a:t>
            </a:r>
            <a:r>
              <a:rPr lang="en-US" dirty="0">
                <a:latin typeface="TimesTen-Roman"/>
              </a:rPr>
              <a:t>) . </a:t>
            </a:r>
            <a:endParaRPr lang="en-US" dirty="0" smtClean="0">
              <a:latin typeface="TimesTen-Roman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Ten-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Ten-Roman"/>
              </a:rPr>
              <a:t>However</a:t>
            </a:r>
            <a:r>
              <a:rPr lang="en-US" dirty="0">
                <a:latin typeface="TimesTen-Roman"/>
              </a:rPr>
              <a:t>, the </a:t>
            </a:r>
            <a:r>
              <a:rPr lang="en-US" dirty="0" smtClean="0">
                <a:latin typeface="TimesTen-Roman"/>
              </a:rPr>
              <a:t>system </a:t>
            </a:r>
            <a:r>
              <a:rPr lang="en-US" dirty="0" smtClean="0">
                <a:solidFill>
                  <a:srgbClr val="00B050"/>
                </a:solidFill>
                <a:latin typeface="TimesTen-Roman"/>
              </a:rPr>
              <a:t>composed of the two extraction </a:t>
            </a:r>
            <a:r>
              <a:rPr lang="en-US" dirty="0">
                <a:solidFill>
                  <a:srgbClr val="00B050"/>
                </a:solidFill>
                <a:latin typeface="TimesTen-Roman"/>
              </a:rPr>
              <a:t>units </a:t>
            </a:r>
            <a:r>
              <a:rPr lang="en-US" dirty="0">
                <a:latin typeface="TimesTen-Roman"/>
              </a:rPr>
              <a:t>involves only </a:t>
            </a:r>
            <a:r>
              <a:rPr lang="en-US" dirty="0" smtClean="0">
                <a:latin typeface="TimesTen-Roman"/>
              </a:rPr>
              <a:t>three unknowns (</a:t>
            </a:r>
            <a:r>
              <a:rPr lang="en-US" i="1" dirty="0" smtClean="0">
                <a:latin typeface="TimesTen-Roman"/>
              </a:rPr>
              <a:t>m</a:t>
            </a:r>
            <a:r>
              <a:rPr lang="en-US" baseline="-25000" dirty="0" smtClean="0">
                <a:latin typeface="TimesTen-Roman"/>
              </a:rPr>
              <a:t>1</a:t>
            </a:r>
            <a:r>
              <a:rPr lang="en-US" dirty="0" smtClean="0">
                <a:latin typeface="TimesTen-Roman"/>
              </a:rPr>
              <a:t>, </a:t>
            </a:r>
            <a:r>
              <a:rPr lang="en-US" i="1" dirty="0" smtClean="0">
                <a:latin typeface="TimesTen-Roman"/>
              </a:rPr>
              <a:t>x</a:t>
            </a:r>
            <a:r>
              <a:rPr lang="en-US" baseline="-25000" dirty="0" smtClean="0">
                <a:latin typeface="TimesTen-Roman"/>
              </a:rPr>
              <a:t>M1</a:t>
            </a:r>
            <a:r>
              <a:rPr lang="en-US" dirty="0" smtClean="0">
                <a:latin typeface="TimesTen-Roman"/>
              </a:rPr>
              <a:t>, </a:t>
            </a:r>
            <a:r>
              <a:rPr lang="en-US" i="1" dirty="0" smtClean="0">
                <a:latin typeface="TimesTen-Roman"/>
              </a:rPr>
              <a:t>m</a:t>
            </a:r>
            <a:r>
              <a:rPr lang="en-US" baseline="-25000" dirty="0" smtClean="0">
                <a:latin typeface="TimesTen-Roman"/>
              </a:rPr>
              <a:t>3</a:t>
            </a:r>
            <a:r>
              <a:rPr lang="en-US" dirty="0" smtClean="0">
                <a:latin typeface="TimesTen-Roman"/>
              </a:rPr>
              <a:t>) and </a:t>
            </a:r>
            <a:r>
              <a:rPr lang="en-US" dirty="0">
                <a:latin typeface="TimesTen-Roman"/>
              </a:rPr>
              <a:t>three balances relating them, hence zero degrees </a:t>
            </a:r>
            <a:r>
              <a:rPr lang="en-US" dirty="0" smtClean="0">
                <a:latin typeface="TimesTen-Roman"/>
              </a:rPr>
              <a:t>of freedom.</a:t>
            </a:r>
            <a:endParaRPr lang="en-US" dirty="0"/>
          </a:p>
          <a:p>
            <a:r>
              <a:rPr lang="en-US" dirty="0" smtClean="0">
                <a:latin typeface="TimesTen-Roman"/>
              </a:rPr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162" y="559965"/>
            <a:ext cx="6425838" cy="42296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0454" y="736917"/>
            <a:ext cx="5557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  <a:latin typeface="TimesTen-Roman"/>
              </a:rPr>
              <a:t>Degree-of-freedom </a:t>
            </a:r>
            <a:r>
              <a:rPr lang="en-US" b="1" u="sng" dirty="0">
                <a:solidFill>
                  <a:srgbClr val="FF0000"/>
                </a:solidFill>
                <a:latin typeface="TimesTen-Roman"/>
              </a:rPr>
              <a:t>analysis for the </a:t>
            </a:r>
            <a:r>
              <a:rPr lang="en-US" b="1" u="sng" dirty="0" smtClean="0">
                <a:solidFill>
                  <a:srgbClr val="FF0000"/>
                </a:solidFill>
                <a:latin typeface="TimesTen-Roman"/>
              </a:rPr>
              <a:t>other </a:t>
            </a:r>
            <a:r>
              <a:rPr lang="en-US" b="1" u="sng" dirty="0" err="1" smtClean="0">
                <a:solidFill>
                  <a:srgbClr val="FF0000"/>
                </a:solidFill>
                <a:latin typeface="TimesTen-Roman"/>
              </a:rPr>
              <a:t>sysems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12" y="1078487"/>
            <a:ext cx="10956851" cy="21050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2530" y="2814180"/>
            <a:ext cx="1112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5678" y="678377"/>
            <a:ext cx="4261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rgbClr val="FF3300"/>
                </a:solidFill>
                <a:latin typeface="TimesTen-Roman"/>
              </a:rPr>
              <a:t>The solution procedure is as follows</a:t>
            </a:r>
            <a:endParaRPr lang="en-US" sz="2000" u="sng" dirty="0">
              <a:solidFill>
                <a:srgbClr val="FF33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588" y="2637485"/>
            <a:ext cx="6392141" cy="420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05" y="659661"/>
            <a:ext cx="8006316" cy="36480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149" y="3099727"/>
            <a:ext cx="5709684" cy="37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355CF3-F29C-4936-9541-FCD567F95214}"/>
</file>

<file path=customXml/itemProps2.xml><?xml version="1.0" encoding="utf-8"?>
<ds:datastoreItem xmlns:ds="http://schemas.openxmlformats.org/officeDocument/2006/customXml" ds:itemID="{0412008D-AF80-49FC-A5F3-10D7F8FA7937}"/>
</file>

<file path=customXml/itemProps3.xml><?xml version="1.0" encoding="utf-8"?>
<ds:datastoreItem xmlns:ds="http://schemas.openxmlformats.org/officeDocument/2006/customXml" ds:itemID="{2EDC1AC4-0197-43E7-95D2-002C8F4B4960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24308</TotalTime>
  <Words>1002</Words>
  <Application>Microsoft Office PowerPoint</Application>
  <PresentationFormat>Widescreen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Courier New</vt:lpstr>
      <vt:lpstr>TimesNewRomanPS-BoldMT</vt:lpstr>
      <vt:lpstr>TimesNewRomanPS-ItalicMT</vt:lpstr>
      <vt:lpstr>TimesNewRomanPSMT</vt:lpstr>
      <vt:lpstr>TimesTen-Roman</vt:lpstr>
      <vt:lpstr>Wingdings</vt:lpstr>
      <vt:lpstr>Wingdings 2</vt:lpstr>
      <vt:lpstr>Dividend</vt:lpstr>
      <vt:lpstr>BT201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IITG</cp:lastModifiedBy>
  <cp:revision>465</cp:revision>
  <cp:lastPrinted>2021-08-11T04:26:22Z</cp:lastPrinted>
  <dcterms:created xsi:type="dcterms:W3CDTF">2021-02-04T11:25:09Z</dcterms:created>
  <dcterms:modified xsi:type="dcterms:W3CDTF">2022-09-07T11:35:10Z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