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470" r:id="rId6"/>
    <p:sldId id="471" r:id="rId7"/>
    <p:sldId id="475" r:id="rId8"/>
    <p:sldId id="476" r:id="rId9"/>
    <p:sldId id="477" r:id="rId10"/>
    <p:sldId id="478" r:id="rId11"/>
    <p:sldId id="479" r:id="rId12"/>
    <p:sldId id="472" r:id="rId13"/>
    <p:sldId id="485" r:id="rId14"/>
    <p:sldId id="486" r:id="rId15"/>
    <p:sldId id="487" r:id="rId16"/>
    <p:sldId id="473" r:id="rId17"/>
    <p:sldId id="474" r:id="rId18"/>
    <p:sldId id="480" r:id="rId19"/>
    <p:sldId id="481"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2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64387-6235-4091-8634-7AEC8D3406EB}" v="1" dt="2022-09-17T05:40:46.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autoAdjust="0"/>
    <p:restoredTop sz="94660"/>
  </p:normalViewPr>
  <p:slideViewPr>
    <p:cSldViewPr snapToGrid="0">
      <p:cViewPr varScale="1">
        <p:scale>
          <a:sx n="71" d="100"/>
          <a:sy n="71" d="100"/>
        </p:scale>
        <p:origin x="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AKSHIT SINGH" userId="S::punakshit@iitg.ac.in::2703619f-4511-4f6c-9d6f-a0e977917094" providerId="AD" clId="Web-{44064387-6235-4091-8634-7AEC8D3406EB}"/>
    <pc:docChg chg="modSld">
      <pc:chgData name="PUNAKSHIT SINGH" userId="S::punakshit@iitg.ac.in::2703619f-4511-4f6c-9d6f-a0e977917094" providerId="AD" clId="Web-{44064387-6235-4091-8634-7AEC8D3406EB}" dt="2022-09-17T05:40:46.630" v="0" actId="1076"/>
      <pc:docMkLst>
        <pc:docMk/>
      </pc:docMkLst>
      <pc:sldChg chg="modSp">
        <pc:chgData name="PUNAKSHIT SINGH" userId="S::punakshit@iitg.ac.in::2703619f-4511-4f6c-9d6f-a0e977917094" providerId="AD" clId="Web-{44064387-6235-4091-8634-7AEC8D3406EB}" dt="2022-09-17T05:40:46.630" v="0" actId="1076"/>
        <pc:sldMkLst>
          <pc:docMk/>
          <pc:sldMk cId="1271207181" sldId="481"/>
        </pc:sldMkLst>
        <pc:picChg chg="mod">
          <ac:chgData name="PUNAKSHIT SINGH" userId="S::punakshit@iitg.ac.in::2703619f-4511-4f6c-9d6f-a0e977917094" providerId="AD" clId="Web-{44064387-6235-4091-8634-7AEC8D3406EB}" dt="2022-09-17T05:40:46.630" v="0" actId="1076"/>
          <ac:picMkLst>
            <pc:docMk/>
            <pc:sldMk cId="1271207181" sldId="481"/>
            <ac:picMk id="2"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4:45:30.11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0 599 208,'0'0'0,"0"0"-70</inkml:trace>
  <inkml:trace contextRef="#ctx0" brushRef="#br0" timeOffset="25056">10115 0 554,'0'0'177,"0"0"-146,0 0-31,0 0-25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24:26.769"/>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74,'0'0'320,"0"0"-320,0 0-98</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22:29.944"/>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0 139 492</inkml:trace>
  <inkml:trace contextRef="#ctx0" brushRef="#br0" timeOffset="10348">1428 135 983,'0'0'101,"0"0"-96,0 0-3,0 0-4,0 0-6,0 0-99,-46 5-102,46-16-106</inkml:trace>
  <inkml:trace contextRef="#ctx0" brushRef="#br0" timeOffset="20855">277 0 238,'0'0'101,"0"0"-93,0 0-15,0 0 7</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22:47.831"/>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14 0 481,'0'0'72,"0"0"63,0 0-102,0 0 19,0 0-16,0 0-36,-4 0 0,4 0-5,0 0-3,0 0-1,0 2 8,0 1 1,3-3 2,-3 0 4,1 0 26,-1 0 30,0 0-17,0 0-19,0 0-16,0 0-8,0 1-2,0 2-1,0 1-11,0 3 8,0-3 4,-4 2 0,0-1 0,1-1 0,0-1 0,3 3-6,0-2-60,0-1-85,0-3-124</inkml:trace>
  <inkml:trace contextRef="#ctx0" brushRef="#br0" timeOffset="345">14 0 567,'21'168'84,"-21"-157"-47,-3-1 38,-3-2 40,3-2-80,1-5-17,2-1 2,0 0-12,0 0-8,3 0-18,11-7-12,5-1-60,-1-2-156</inkml:trace>
  <inkml:trace contextRef="#ctx0" brushRef="#br0" timeOffset="681">341 614 750,'0'0'5,"88"-116"29,-43 72 25,-3 7-13,-2 7-39,-1 9-7,-9 7 0,-6 7-1,-8 4-6,-8 3 0,-7 0-10,-1 2 17,0 12 0,0 2 11,-7 8-10,-8 2 35,0 2-14,-3 3 22,1-3-21,0-4-1,0-1 1,-1-3-18,3 0 9,-2-2-13,3-3 3,2-6-5,6-3 7,5-5-5,1-1 0,0 0-1,3 0 4,14 0-4,6-7-1,-2-4-15,0 0-10,-6 7-48,-5 4-38,-9 0-280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22:37.256"/>
    </inkml:context>
    <inkml:brush xml:id="br0">
      <inkml:brushProperty name="width" value="0.05292" units="cm"/>
      <inkml:brushProperty name="height" value="0.05292" units="cm"/>
      <inkml:brushProperty name="color" value="#C00000"/>
      <inkml:brushProperty name="fitToCurve" value="1"/>
    </inkml:brush>
    <inkml:context xml:id="ctx1">
      <inkml:inkSource xml:id="inkSrc2">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1" timeString="2021-09-07T05:26:43.372"/>
    </inkml:context>
  </inkml:definitions>
  <inkml:trace contextRef="#ctx0" brushRef="#br0">3048 3535 892,'0'0'0,"0"0"0,0 0-1,0 0 0,0 0-143</inkml:trace>
  <inkml:trace contextRef="#ctx0" brushRef="#br0" timeOffset="10908">357 536 567</inkml:trace>
  <inkml:trace contextRef="#ctx1" brushRef="#br0">0 17267</inkml:trace>
  <inkml:trace contextRef="#ctx1" brushRef="#br0" timeOffset="18004">15063 0</inkml:trace>
  <inkml:trace contextRef="#ctx1" brushRef="#br0" timeOffset="19423">14922 141</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22:46.729"/>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-1 34 356,'0'0'33,"0"0"-33,0 0-8,0 0-7,0 0 15,0 0 71,0 0-13,0-20 39,0 19-75,0-1-21,0-1-2,0-1-43,0-1-258</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25:09.246"/>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56 153 396,'0'0'2,"0"0"8,0 0 18,0 0-4,0 0-3,-42-82-21,40 58-16,-2 1-86,-4-1 26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4:46:19.926"/>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608 643 0,'-124'-116'0,"-3"-9"0,9-5 0,5 0 0,-13-12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4:47:31.73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1265 0 692</inkml:trace>
  <inkml:trace contextRef="#ctx0" brushRef="#br0" timeOffset="7227">0 3849 734</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4:50:26.377"/>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0 503,'0'0'0,"0"0"-53,0 0-184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4:57:30.426"/>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0 159,'0'0'63,"0"0"-63</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01:08.78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0 410,'0'0'42,"0"0"-9,0 0-33,0 0-32,0 0-380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02:46.81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0 689,'0'0'12,"0"0"-9,0 0-6,0 0-16,0 0-165,0 0-283</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05:49.87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22 117 357,'0'0'5,"0"0"-5,-22-117-138</inkml:trace>
  <inkml:trace contextRef="#ctx0" brushRef="#br0" timeOffset="8473">5690 1009 771,'0'0'118,"0"0"-77,82-53-38,-12 12-3,9 2-3,1 3-9,-9 7-249</inkml:trace>
  <inkml:trace contextRef="#ctx0" brushRef="#br0" timeOffset="53502">7023 3022 129,'115'18'91,"-21"6"-91</inkml:trace>
  <inkml:trace contextRef="#ctx0" brushRef="#br0" timeOffset="77467">10216 1335 621,'0'0'17,"0"0"-14,0 0-6,0 0-49,0 0-87,0 0-296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7T05:08:52.824"/>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0 389,'0'0'18,"0"0"-18,0 0-24,0 0-52,0 0-31,0 0-93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pPr/>
              <a:t>9/16/2022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pPr/>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12.png"/><Relationship Id="rId7" Type="http://schemas.openxmlformats.org/officeDocument/2006/relationships/customXml" Target="../ink/ink7.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30.emf"/><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customXml" Target="../ink/ink14.xml"/><Relationship Id="rId3" Type="http://schemas.openxmlformats.org/officeDocument/2006/relationships/image" Target="../media/image22.png"/><Relationship Id="rId7" Type="http://schemas.openxmlformats.org/officeDocument/2006/relationships/customXml" Target="../ink/ink11.xml"/><Relationship Id="rId12" Type="http://schemas.openxmlformats.org/officeDocument/2006/relationships/image" Target="../media/image48.emf"/><Relationship Id="rId2" Type="http://schemas.openxmlformats.org/officeDocument/2006/relationships/image" Target="../media/image24.png"/><Relationship Id="rId16" Type="http://schemas.openxmlformats.org/officeDocument/2006/relationships/image" Target="../media/image50.emf"/><Relationship Id="rId1" Type="http://schemas.openxmlformats.org/officeDocument/2006/relationships/slideLayout" Target="../slideLayouts/slideLayout7.xml"/><Relationship Id="rId6" Type="http://schemas.openxmlformats.org/officeDocument/2006/relationships/image" Target="../media/image45.emf"/><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47.emf"/><Relationship Id="rId4" Type="http://schemas.openxmlformats.org/officeDocument/2006/relationships/image" Target="../media/image19.png"/><Relationship Id="rId9" Type="http://schemas.openxmlformats.org/officeDocument/2006/relationships/customXml" Target="../ink/ink12.xml"/><Relationship Id="rId14" Type="http://schemas.openxmlformats.org/officeDocument/2006/relationships/image" Target="../media/image49.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customXml" Target="../ink/ink1.xml"/><Relationship Id="rId4" Type="http://schemas.openxmlformats.org/officeDocument/2006/relationships/image" Target="../media/image6.png"/><Relationship Id="rId1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a:solidFill>
                  <a:schemeClr val="bg1">
                    <a:lumMod val="95000"/>
                  </a:schemeClr>
                </a:solidFill>
              </a:rPr>
              <a:t>10/09/2022</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750602-2E98-6543-B4AC-475C7BA1ADF6}"/>
              </a:ext>
            </a:extLst>
          </p:cNvPr>
          <p:cNvSpPr/>
          <p:nvPr/>
        </p:nvSpPr>
        <p:spPr>
          <a:xfrm flipV="1">
            <a:off x="0" y="2740886"/>
            <a:ext cx="3071116" cy="87510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3C961DA3-68A9-7F43-8115-B18519640E20}"/>
              </a:ext>
            </a:extLst>
          </p:cNvPr>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a:t>Extent of reaction</a:t>
            </a:r>
            <a:endParaRPr lang="en-US" sz="3600" dirty="0"/>
          </a:p>
        </p:txBody>
      </p:sp>
      <p:pic>
        <p:nvPicPr>
          <p:cNvPr id="1027" name="Picture 3"/>
          <p:cNvPicPr>
            <a:picLocks noChangeAspect="1" noChangeArrowheads="1"/>
          </p:cNvPicPr>
          <p:nvPr/>
        </p:nvPicPr>
        <p:blipFill>
          <a:blip r:embed="rId2"/>
          <a:srcRect/>
          <a:stretch>
            <a:fillRect/>
          </a:stretch>
        </p:blipFill>
        <p:spPr bwMode="auto">
          <a:xfrm>
            <a:off x="4575362" y="1233768"/>
            <a:ext cx="2933700" cy="571500"/>
          </a:xfrm>
          <a:prstGeom prst="rect">
            <a:avLst/>
          </a:prstGeom>
          <a:noFill/>
          <a:ln w="9525">
            <a:noFill/>
            <a:miter lim="800000"/>
            <a:headEnd/>
            <a:tailEnd/>
          </a:ln>
          <a:effectLst/>
        </p:spPr>
      </p:pic>
      <p:pic>
        <p:nvPicPr>
          <p:cNvPr id="8" name="Picture 6"/>
          <p:cNvPicPr>
            <a:picLocks noChangeAspect="1" noChangeArrowheads="1"/>
          </p:cNvPicPr>
          <p:nvPr/>
        </p:nvPicPr>
        <p:blipFill>
          <a:blip r:embed="rId3"/>
          <a:srcRect/>
          <a:stretch>
            <a:fillRect/>
          </a:stretch>
        </p:blipFill>
        <p:spPr bwMode="auto">
          <a:xfrm>
            <a:off x="810118" y="3297038"/>
            <a:ext cx="10363200" cy="390525"/>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680476" y="1746650"/>
            <a:ext cx="10848975" cy="771525"/>
          </a:xfrm>
          <a:prstGeom prst="rect">
            <a:avLst/>
          </a:prstGeom>
          <a:noFill/>
          <a:ln w="9525">
            <a:noFill/>
            <a:miter lim="800000"/>
            <a:headEnd/>
            <a:tailEnd/>
          </a:ln>
          <a:effectLst/>
        </p:spPr>
      </p:pic>
      <p:pic>
        <p:nvPicPr>
          <p:cNvPr id="10" name="Picture 2"/>
          <p:cNvPicPr>
            <a:picLocks noChangeAspect="1" noChangeArrowheads="1"/>
          </p:cNvPicPr>
          <p:nvPr/>
        </p:nvPicPr>
        <p:blipFill>
          <a:blip r:embed="rId5"/>
          <a:srcRect/>
          <a:stretch>
            <a:fillRect/>
          </a:stretch>
        </p:blipFill>
        <p:spPr bwMode="auto">
          <a:xfrm>
            <a:off x="2974768" y="2581498"/>
            <a:ext cx="5026077" cy="549927"/>
          </a:xfrm>
          <a:prstGeom prst="rect">
            <a:avLst/>
          </a:prstGeom>
          <a:noFill/>
          <a:ln w="9525">
            <a:noFill/>
            <a:miter lim="800000"/>
            <a:headEnd/>
            <a:tailEnd/>
          </a:ln>
          <a:effectLst/>
        </p:spPr>
      </p:pic>
      <p:sp>
        <p:nvSpPr>
          <p:cNvPr id="11" name="Rectangle 10"/>
          <p:cNvSpPr/>
          <p:nvPr/>
        </p:nvSpPr>
        <p:spPr>
          <a:xfrm>
            <a:off x="720067" y="3872046"/>
            <a:ext cx="5728491" cy="369332"/>
          </a:xfrm>
          <a:prstGeom prst="rect">
            <a:avLst/>
          </a:prstGeom>
        </p:spPr>
        <p:txBody>
          <a:bodyPr wrap="none">
            <a:spAutoFit/>
          </a:bodyPr>
          <a:lstStyle/>
          <a:p>
            <a:r>
              <a:rPr lang="en-US" dirty="0"/>
              <a:t> </a:t>
            </a:r>
            <a:r>
              <a:rPr lang="en-US" i="1" dirty="0"/>
              <a:t>v</a:t>
            </a:r>
            <a:r>
              <a:rPr lang="en-US" i="1" baseline="-25000" dirty="0"/>
              <a:t>i</a:t>
            </a:r>
            <a:r>
              <a:rPr lang="en-US" dirty="0"/>
              <a:t> to be the </a:t>
            </a:r>
            <a:r>
              <a:rPr lang="en-US" dirty="0" err="1"/>
              <a:t>stoichiometric</a:t>
            </a:r>
            <a:r>
              <a:rPr lang="en-US" dirty="0"/>
              <a:t> coefficient of the </a:t>
            </a:r>
            <a:r>
              <a:rPr lang="en-US" i="1" dirty="0"/>
              <a:t>i</a:t>
            </a:r>
            <a:r>
              <a:rPr lang="en-US" i="1" baseline="30000" dirty="0"/>
              <a:t>th</a:t>
            </a:r>
            <a:r>
              <a:rPr lang="en-US" dirty="0"/>
              <a:t> species</a:t>
            </a:r>
          </a:p>
        </p:txBody>
      </p:sp>
      <p:pic>
        <p:nvPicPr>
          <p:cNvPr id="12" name="Picture 4"/>
          <p:cNvPicPr>
            <a:picLocks noChangeAspect="1" noChangeArrowheads="1"/>
          </p:cNvPicPr>
          <p:nvPr/>
        </p:nvPicPr>
        <p:blipFill>
          <a:blip r:embed="rId6"/>
          <a:srcRect/>
          <a:stretch>
            <a:fillRect/>
          </a:stretch>
        </p:blipFill>
        <p:spPr bwMode="auto">
          <a:xfrm>
            <a:off x="733736" y="4512649"/>
            <a:ext cx="7772400" cy="581025"/>
          </a:xfrm>
          <a:prstGeom prst="rect">
            <a:avLst/>
          </a:prstGeom>
          <a:noFill/>
          <a:ln w="9525">
            <a:noFill/>
            <a:miter lim="800000"/>
            <a:headEnd/>
            <a:tailEnd/>
          </a:ln>
          <a:effectLst/>
        </p:spPr>
      </p:pic>
      <p:sp>
        <p:nvSpPr>
          <p:cNvPr id="13" name="Rectangle 12"/>
          <p:cNvSpPr/>
          <p:nvPr/>
        </p:nvSpPr>
        <p:spPr>
          <a:xfrm>
            <a:off x="3728815" y="5541494"/>
            <a:ext cx="4980851" cy="369332"/>
          </a:xfrm>
          <a:prstGeom prst="rect">
            <a:avLst/>
          </a:prstGeom>
        </p:spPr>
        <p:txBody>
          <a:bodyPr wrap="none">
            <a:spAutoFit/>
          </a:bodyPr>
          <a:lstStyle/>
          <a:p>
            <a:r>
              <a:rPr lang="en-US" dirty="0">
                <a:solidFill>
                  <a:srgbClr val="FF0000"/>
                </a:solidFill>
              </a:rPr>
              <a:t>negative for reactants and positive for products</a:t>
            </a:r>
          </a:p>
        </p:txBody>
      </p:sp>
      <mc:AlternateContent xmlns:mc="http://schemas.openxmlformats.org/markup-compatibility/2006" xmlns:p14="http://schemas.microsoft.com/office/powerpoint/2010/main">
        <mc:Choice Requires="p14">
          <p:contentPart p14:bwMode="auto" r:id="rId7">
            <p14:nvContentPartPr>
              <p14:cNvPr id="10254" name="Ink 14"/>
              <p14:cNvContentPartPr>
                <a14:cpLocks xmlns:a14="http://schemas.microsoft.com/office/drawing/2010/main" noRot="1" noChangeAspect="1" noEditPoints="1" noChangeArrowheads="1" noChangeShapeType="1"/>
              </p14:cNvContentPartPr>
              <p14:nvPr/>
            </p14:nvContentPartPr>
            <p14:xfrm>
              <a:off x="46021625" y="16949738"/>
              <a:ext cx="0" cy="0"/>
            </p14:xfrm>
          </p:contentPart>
        </mc:Choice>
        <mc:Fallback xmlns="">
          <p:pic>
            <p:nvPicPr>
              <p:cNvPr id="10254" name="Ink 14"/>
              <p:cNvPicPr>
                <a:picLocks noRot="1" noChangeAspect="1" noEditPoints="1" noChangeArrowheads="1" noChangeShapeType="1"/>
              </p:cNvPicPr>
              <p:nvPr/>
            </p:nvPicPr>
            <p:blipFill>
              <a:blip r:embed="rId8"/>
              <a:stretch>
                <a:fillRect/>
              </a:stretch>
            </p:blipFill>
            <p:spPr>
              <a:xfrm>
                <a:off x="46021625" y="16949738"/>
                <a:ext cx="0" cy="0"/>
              </a:xfrm>
              <a:prstGeom prst="rect">
                <a:avLst/>
              </a:prstGeom>
            </p:spPr>
          </p:pic>
        </mc:Fallback>
      </mc:AlternateContent>
    </p:spTree>
    <p:extLst>
      <p:ext uri="{BB962C8B-B14F-4D97-AF65-F5344CB8AC3E}">
        <p14:creationId xmlns:p14="http://schemas.microsoft.com/office/powerpoint/2010/main" val="15611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srcRect/>
          <a:stretch>
            <a:fillRect/>
          </a:stretch>
        </p:blipFill>
        <p:spPr bwMode="auto">
          <a:xfrm>
            <a:off x="4243426" y="2300326"/>
            <a:ext cx="3126471" cy="1464850"/>
          </a:xfrm>
          <a:prstGeom prst="rect">
            <a:avLst/>
          </a:prstGeom>
          <a:noFill/>
          <a:ln w="9525">
            <a:noFill/>
            <a:miter lim="800000"/>
            <a:headEnd/>
            <a:tailEnd/>
          </a:ln>
          <a:effectLst/>
        </p:spPr>
      </p:pic>
      <p:sp>
        <p:nvSpPr>
          <p:cNvPr id="10" name="Rectangle 9"/>
          <p:cNvSpPr/>
          <p:nvPr/>
        </p:nvSpPr>
        <p:spPr>
          <a:xfrm>
            <a:off x="536236" y="1219949"/>
            <a:ext cx="10936941" cy="646331"/>
          </a:xfrm>
          <a:prstGeom prst="rect">
            <a:avLst/>
          </a:prstGeom>
        </p:spPr>
        <p:txBody>
          <a:bodyPr wrap="square">
            <a:spAutoFit/>
          </a:bodyPr>
          <a:lstStyle/>
          <a:p>
            <a:r>
              <a:rPr lang="en-US" dirty="0"/>
              <a:t>More generally, if 2</a:t>
            </a:r>
            <a:r>
              <a:rPr lang="el-GR" dirty="0"/>
              <a:t>ξ</a:t>
            </a:r>
            <a:r>
              <a:rPr lang="en-US" dirty="0"/>
              <a:t> (</a:t>
            </a:r>
            <a:r>
              <a:rPr lang="en-US" dirty="0" err="1"/>
              <a:t>kmol</a:t>
            </a:r>
            <a:r>
              <a:rPr lang="en-US" dirty="0"/>
              <a:t> of H2 ) reacts (where 2 is the </a:t>
            </a:r>
            <a:r>
              <a:rPr lang="en-US" dirty="0" err="1"/>
              <a:t>stoichiometric</a:t>
            </a:r>
            <a:r>
              <a:rPr lang="en-US" dirty="0"/>
              <a:t> coefficient of H2), we may follow the same reasoning and write</a:t>
            </a:r>
          </a:p>
        </p:txBody>
      </p:sp>
      <p:sp>
        <p:nvSpPr>
          <p:cNvPr id="11" name="Rectangle 10"/>
          <p:cNvSpPr/>
          <p:nvPr/>
        </p:nvSpPr>
        <p:spPr>
          <a:xfrm>
            <a:off x="668694" y="3970010"/>
            <a:ext cx="10282517" cy="923330"/>
          </a:xfrm>
          <a:prstGeom prst="rect">
            <a:avLst/>
          </a:prstGeom>
        </p:spPr>
        <p:txBody>
          <a:bodyPr wrap="square">
            <a:spAutoFit/>
          </a:bodyPr>
          <a:lstStyle/>
          <a:p>
            <a:r>
              <a:rPr lang="en-US" dirty="0"/>
              <a:t>Once you know how much hydrogen (or acetylene) reacts or how much ethane is formed, you can determine from one of these equations and then determine the remaining component amounts from the other two equations</a:t>
            </a:r>
          </a:p>
        </p:txBody>
      </p:sp>
      <p:pic>
        <p:nvPicPr>
          <p:cNvPr id="12" name="Picture 3"/>
          <p:cNvPicPr>
            <a:picLocks noChangeAspect="1" noChangeArrowheads="1"/>
          </p:cNvPicPr>
          <p:nvPr/>
        </p:nvPicPr>
        <p:blipFill>
          <a:blip r:embed="rId3"/>
          <a:srcRect/>
          <a:stretch>
            <a:fillRect/>
          </a:stretch>
        </p:blipFill>
        <p:spPr bwMode="auto">
          <a:xfrm>
            <a:off x="4369174" y="1655108"/>
            <a:ext cx="2933700" cy="5715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11269" name="Ink 5"/>
              <p14:cNvContentPartPr>
                <a14:cpLocks xmlns:a14="http://schemas.microsoft.com/office/drawing/2010/main" noRot="1" noChangeAspect="1" noEditPoints="1" noChangeArrowheads="1" noChangeShapeType="1"/>
              </p14:cNvContentPartPr>
              <p14:nvPr/>
            </p14:nvContentPartPr>
            <p14:xfrm>
              <a:off x="4181475" y="2460625"/>
              <a:ext cx="3678238" cy="1103313"/>
            </p14:xfrm>
          </p:contentPart>
        </mc:Choice>
        <mc:Fallback xmlns="">
          <p:pic>
            <p:nvPicPr>
              <p:cNvPr id="11269" name="Ink 5"/>
              <p:cNvPicPr>
                <a:picLocks noRot="1" noChangeAspect="1" noEditPoints="1" noChangeArrowheads="1" noChangeShapeType="1"/>
              </p:cNvPicPr>
              <p:nvPr/>
            </p:nvPicPr>
            <p:blipFill>
              <a:blip r:embed="rId5"/>
              <a:stretch>
                <a:fillRect/>
              </a:stretch>
            </p:blipFill>
            <p:spPr>
              <a:xfrm>
                <a:off x="4177515" y="2456665"/>
                <a:ext cx="3689038" cy="1111232"/>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363" y="1052421"/>
            <a:ext cx="9610165" cy="2031325"/>
          </a:xfrm>
          <a:prstGeom prst="rect">
            <a:avLst/>
          </a:prstGeom>
        </p:spPr>
        <p:txBody>
          <a:bodyPr wrap="square">
            <a:spAutoFit/>
          </a:bodyPr>
          <a:lstStyle/>
          <a:p>
            <a:r>
              <a:rPr lang="en-US" dirty="0"/>
              <a:t>For example, consider the ammonia formation reaction: </a:t>
            </a:r>
          </a:p>
          <a:p>
            <a:endParaRPr lang="en-US" dirty="0"/>
          </a:p>
          <a:p>
            <a:endParaRPr lang="en-US" dirty="0"/>
          </a:p>
          <a:p>
            <a:endParaRPr lang="en-US" dirty="0"/>
          </a:p>
          <a:p>
            <a:r>
              <a:rPr lang="en-US" dirty="0"/>
              <a:t>Suppose the feed to a </a:t>
            </a:r>
            <a:r>
              <a:rPr lang="en-US" dirty="0">
                <a:solidFill>
                  <a:srgbClr val="FF0000"/>
                </a:solidFill>
              </a:rPr>
              <a:t>continuous reactor consists of 100 mol/s of nitrogen, 300 mol/s of hydrogen, and 1 mol/s of argon (an inert gas). </a:t>
            </a:r>
          </a:p>
          <a:p>
            <a:endParaRPr lang="en-US" dirty="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4281208" y="1567099"/>
            <a:ext cx="2419350" cy="457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669812" y="3750780"/>
            <a:ext cx="2475059" cy="1476089"/>
          </a:xfrm>
          <a:prstGeom prst="rect">
            <a:avLst/>
          </a:prstGeom>
          <a:noFill/>
          <a:ln w="9525">
            <a:noFill/>
            <a:miter lim="800000"/>
            <a:headEnd/>
            <a:tailEnd/>
          </a:ln>
          <a:effectLst/>
        </p:spPr>
      </p:pic>
      <p:sp>
        <p:nvSpPr>
          <p:cNvPr id="5" name="Rectangle 4"/>
          <p:cNvSpPr/>
          <p:nvPr/>
        </p:nvSpPr>
        <p:spPr>
          <a:xfrm>
            <a:off x="1509363" y="3225845"/>
            <a:ext cx="9726706" cy="646331"/>
          </a:xfrm>
          <a:prstGeom prst="rect">
            <a:avLst/>
          </a:prstGeom>
        </p:spPr>
        <p:txBody>
          <a:bodyPr wrap="square">
            <a:spAutoFit/>
          </a:bodyPr>
          <a:lstStyle/>
          <a:p>
            <a:r>
              <a:rPr lang="en-US" dirty="0"/>
              <a:t>For a </a:t>
            </a:r>
            <a:r>
              <a:rPr lang="en-US" dirty="0">
                <a:solidFill>
                  <a:srgbClr val="FF0000"/>
                </a:solidFill>
              </a:rPr>
              <a:t>fractional hydrogen conversion of 0.60</a:t>
            </a:r>
            <a:r>
              <a:rPr lang="en-US" dirty="0"/>
              <a:t>, calculate the outlet flow rate ammonia.</a:t>
            </a:r>
          </a:p>
          <a:p>
            <a:endParaRPr lang="en-US" dirty="0"/>
          </a:p>
        </p:txBody>
      </p:sp>
      <p:sp>
        <p:nvSpPr>
          <p:cNvPr id="6" name="Rectangle 5"/>
          <p:cNvSpPr/>
          <p:nvPr/>
        </p:nvSpPr>
        <p:spPr>
          <a:xfrm>
            <a:off x="1549646" y="5368968"/>
            <a:ext cx="6288901" cy="923330"/>
          </a:xfrm>
          <a:prstGeom prst="rect">
            <a:avLst/>
          </a:prstGeom>
        </p:spPr>
        <p:txBody>
          <a:bodyPr wrap="none">
            <a:spAutoFit/>
          </a:bodyPr>
          <a:lstStyle/>
          <a:p>
            <a:r>
              <a:rPr lang="en-US" dirty="0">
                <a:solidFill>
                  <a:srgbClr val="FF0000"/>
                </a:solidFill>
              </a:rPr>
              <a:t>Extent of reaction</a:t>
            </a:r>
            <a:r>
              <a:rPr lang="en-US" dirty="0"/>
              <a:t>: from hydrogen data, </a:t>
            </a:r>
            <a:r>
              <a:rPr lang="el-GR" dirty="0"/>
              <a:t>ξ</a:t>
            </a:r>
            <a:r>
              <a:rPr lang="en-US" dirty="0"/>
              <a:t>=(300 x0.60)/3=60 </a:t>
            </a:r>
          </a:p>
          <a:p>
            <a:endParaRPr lang="en-US" dirty="0"/>
          </a:p>
          <a:p>
            <a:r>
              <a:rPr lang="en-US" dirty="0"/>
              <a:t>Ammonia outlet: 2 x 60=120  mol/s</a:t>
            </a:r>
          </a:p>
        </p:txBody>
      </p:sp>
      <mc:AlternateContent xmlns:mc="http://schemas.openxmlformats.org/markup-compatibility/2006" xmlns:p14="http://schemas.microsoft.com/office/powerpoint/2010/main">
        <mc:Choice Requires="p14">
          <p:contentPart p14:bwMode="auto" r:id="rId4">
            <p14:nvContentPartPr>
              <p14:cNvPr id="12299" name="Ink 11"/>
              <p14:cNvContentPartPr>
                <a14:cpLocks xmlns:a14="http://schemas.microsoft.com/office/drawing/2010/main" noRot="1" noChangeAspect="1" noEditPoints="1" noChangeArrowheads="1" noChangeShapeType="1"/>
              </p14:cNvContentPartPr>
              <p14:nvPr/>
            </p14:nvContentPartPr>
            <p14:xfrm>
              <a:off x="44092813" y="17702213"/>
              <a:ext cx="0" cy="0"/>
            </p14:xfrm>
          </p:contentPart>
        </mc:Choice>
        <mc:Fallback xmlns="">
          <p:pic>
            <p:nvPicPr>
              <p:cNvPr id="12299" name="Ink 11"/>
              <p:cNvPicPr>
                <a:picLocks noRot="1" noChangeAspect="1" noEditPoints="1" noChangeArrowheads="1" noChangeShapeType="1"/>
              </p:cNvPicPr>
              <p:nvPr/>
            </p:nvPicPr>
            <p:blipFill>
              <a:blip r:embed="rId5"/>
              <a:stretch>
                <a:fillRect/>
              </a:stretch>
            </p:blipFill>
            <p:spPr>
              <a:xfrm>
                <a:off x="44092813" y="17702213"/>
                <a:ext cx="0" cy="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1634" y="958003"/>
            <a:ext cx="10811692" cy="2862322"/>
          </a:xfrm>
          <a:prstGeom prst="rect">
            <a:avLst/>
          </a:prstGeom>
        </p:spPr>
        <p:txBody>
          <a:bodyPr wrap="square">
            <a:spAutoFit/>
          </a:bodyPr>
          <a:lstStyle/>
          <a:p>
            <a:r>
              <a:rPr lang="en-US" dirty="0">
                <a:latin typeface="TimesTen-Roman"/>
              </a:rPr>
              <a:t>Acrylonitrile is produced in the reaction of propylene, ammonia, and oxygen:</a:t>
            </a:r>
          </a:p>
          <a:p>
            <a:endParaRPr lang="en-US" dirty="0">
              <a:latin typeface="TimesTen-Roman"/>
            </a:endParaRPr>
          </a:p>
          <a:p>
            <a:endParaRPr lang="en-US" dirty="0">
              <a:latin typeface="TimesTen-Roman"/>
            </a:endParaRPr>
          </a:p>
          <a:p>
            <a:endParaRPr lang="en-US" dirty="0">
              <a:latin typeface="TimesTen-Roman"/>
            </a:endParaRPr>
          </a:p>
          <a:p>
            <a:r>
              <a:rPr lang="en-US" dirty="0">
                <a:latin typeface="TimesTen-Roman"/>
              </a:rPr>
              <a:t>The feed contains 10.0 mole% propylene, 12.0% ammonia, and 78.0% air. A </a:t>
            </a:r>
            <a:r>
              <a:rPr lang="en-US" dirty="0">
                <a:solidFill>
                  <a:srgbClr val="FF0000"/>
                </a:solidFill>
                <a:latin typeface="TimesTen-Roman"/>
              </a:rPr>
              <a:t>fractional conversion</a:t>
            </a:r>
          </a:p>
          <a:p>
            <a:r>
              <a:rPr lang="en-US" dirty="0">
                <a:solidFill>
                  <a:srgbClr val="FF0000"/>
                </a:solidFill>
                <a:latin typeface="TimesTen-Roman"/>
              </a:rPr>
              <a:t>of 30.0% of the limiting reactant i</a:t>
            </a:r>
            <a:r>
              <a:rPr lang="en-US" dirty="0">
                <a:latin typeface="TimesTen-Roman"/>
              </a:rPr>
              <a:t>s achieved. Taking 100 mol of feed as a basis, </a:t>
            </a:r>
            <a:r>
              <a:rPr lang="en-US" dirty="0">
                <a:solidFill>
                  <a:srgbClr val="FF0000"/>
                </a:solidFill>
                <a:latin typeface="TimesTen-Roman"/>
              </a:rPr>
              <a:t>determine </a:t>
            </a:r>
          </a:p>
          <a:p>
            <a:endParaRPr lang="en-US" dirty="0">
              <a:solidFill>
                <a:srgbClr val="FF0000"/>
              </a:solidFill>
              <a:latin typeface="TimesTen-Roman"/>
            </a:endParaRPr>
          </a:p>
          <a:p>
            <a:pPr marL="342900" indent="-342900">
              <a:buFont typeface="+mj-lt"/>
              <a:buAutoNum type="alphaLcPeriod"/>
            </a:pPr>
            <a:r>
              <a:rPr lang="en-US" dirty="0">
                <a:latin typeface="TimesTen-Roman"/>
              </a:rPr>
              <a:t>Which reactant is </a:t>
            </a:r>
            <a:r>
              <a:rPr lang="en-US" dirty="0">
                <a:solidFill>
                  <a:srgbClr val="FF0000"/>
                </a:solidFill>
                <a:latin typeface="TimesTen-Roman"/>
              </a:rPr>
              <a:t>limiting</a:t>
            </a:r>
            <a:r>
              <a:rPr lang="en-US" dirty="0">
                <a:latin typeface="TimesTen-Roman"/>
              </a:rPr>
              <a:t> </a:t>
            </a:r>
          </a:p>
          <a:p>
            <a:pPr marL="342900" indent="-342900">
              <a:buFont typeface="+mj-lt"/>
              <a:buAutoNum type="alphaLcPeriod"/>
            </a:pPr>
            <a:r>
              <a:rPr lang="en-US" dirty="0">
                <a:latin typeface="TimesTen-Roman"/>
              </a:rPr>
              <a:t>the </a:t>
            </a:r>
            <a:r>
              <a:rPr lang="en-US" dirty="0">
                <a:solidFill>
                  <a:srgbClr val="FF0000"/>
                </a:solidFill>
                <a:latin typeface="TimesTen-Roman"/>
              </a:rPr>
              <a:t>percentage</a:t>
            </a:r>
            <a:r>
              <a:rPr lang="en-US" dirty="0">
                <a:latin typeface="TimesTen-Roman"/>
              </a:rPr>
              <a:t> by which each of the other reactants is in</a:t>
            </a:r>
            <a:r>
              <a:rPr lang="en-US" dirty="0">
                <a:solidFill>
                  <a:srgbClr val="FF0000"/>
                </a:solidFill>
                <a:latin typeface="TimesTen-Roman"/>
              </a:rPr>
              <a:t> excess</a:t>
            </a:r>
            <a:r>
              <a:rPr lang="en-US" dirty="0">
                <a:latin typeface="TimesTen-Roman"/>
              </a:rPr>
              <a:t>, and </a:t>
            </a:r>
          </a:p>
          <a:p>
            <a:pPr marL="342900" indent="-342900">
              <a:buFont typeface="+mj-lt"/>
              <a:buAutoNum type="alphaLcPeriod"/>
            </a:pPr>
            <a:r>
              <a:rPr lang="en-US" dirty="0">
                <a:latin typeface="TimesTen-Roman"/>
              </a:rPr>
              <a:t>the </a:t>
            </a:r>
            <a:r>
              <a:rPr lang="en-US" dirty="0">
                <a:solidFill>
                  <a:srgbClr val="00B0F0"/>
                </a:solidFill>
                <a:latin typeface="TimesTen-Roman"/>
              </a:rPr>
              <a:t>molar amounts of all product gas </a:t>
            </a:r>
            <a:r>
              <a:rPr lang="en-US" dirty="0">
                <a:latin typeface="TimesTen-Roman"/>
              </a:rPr>
              <a:t>constituents for a 30% conversion of the limiting reactant.</a:t>
            </a:r>
            <a:endParaRPr lang="en-US" dirty="0"/>
          </a:p>
        </p:txBody>
      </p:sp>
      <p:pic>
        <p:nvPicPr>
          <p:cNvPr id="3" name="Picture 2"/>
          <p:cNvPicPr>
            <a:picLocks noChangeAspect="1"/>
          </p:cNvPicPr>
          <p:nvPr/>
        </p:nvPicPr>
        <p:blipFill>
          <a:blip r:embed="rId2"/>
          <a:stretch>
            <a:fillRect/>
          </a:stretch>
        </p:blipFill>
        <p:spPr>
          <a:xfrm>
            <a:off x="4060507" y="1390650"/>
            <a:ext cx="4682057" cy="529590"/>
          </a:xfrm>
          <a:prstGeom prst="rect">
            <a:avLst/>
          </a:prstGeom>
        </p:spPr>
      </p:pic>
      <p:pic>
        <p:nvPicPr>
          <p:cNvPr id="5" name="Picture 4"/>
          <p:cNvPicPr>
            <a:picLocks noChangeAspect="1"/>
          </p:cNvPicPr>
          <p:nvPr/>
        </p:nvPicPr>
        <p:blipFill>
          <a:blip r:embed="rId3"/>
          <a:stretch>
            <a:fillRect/>
          </a:stretch>
        </p:blipFill>
        <p:spPr>
          <a:xfrm>
            <a:off x="1532979" y="3820325"/>
            <a:ext cx="8211327" cy="2909616"/>
          </a:xfrm>
          <a:prstGeom prst="rect">
            <a:avLst/>
          </a:prstGeom>
        </p:spPr>
      </p:pic>
    </p:spTree>
    <p:extLst>
      <p:ext uri="{BB962C8B-B14F-4D97-AF65-F5344CB8AC3E}">
        <p14:creationId xmlns:p14="http://schemas.microsoft.com/office/powerpoint/2010/main" val="205387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2996" y="1528354"/>
            <a:ext cx="8715053" cy="4362994"/>
          </a:xfrm>
          <a:prstGeom prst="rect">
            <a:avLst/>
          </a:prstGeom>
        </p:spPr>
      </p:pic>
      <p:pic>
        <p:nvPicPr>
          <p:cNvPr id="3" name="Picture 2"/>
          <p:cNvPicPr>
            <a:picLocks noChangeAspect="1"/>
          </p:cNvPicPr>
          <p:nvPr/>
        </p:nvPicPr>
        <p:blipFill>
          <a:blip r:embed="rId3"/>
          <a:stretch>
            <a:fillRect/>
          </a:stretch>
        </p:blipFill>
        <p:spPr>
          <a:xfrm>
            <a:off x="6043784" y="684984"/>
            <a:ext cx="5376733" cy="2313758"/>
          </a:xfrm>
          <a:prstGeom prst="rect">
            <a:avLst/>
          </a:prstGeom>
        </p:spPr>
      </p:pic>
      <p:sp>
        <p:nvSpPr>
          <p:cNvPr id="4" name="Rectangle 3"/>
          <p:cNvSpPr/>
          <p:nvPr/>
        </p:nvSpPr>
        <p:spPr>
          <a:xfrm>
            <a:off x="1428205" y="5891348"/>
            <a:ext cx="9613488" cy="646331"/>
          </a:xfrm>
          <a:prstGeom prst="rect">
            <a:avLst/>
          </a:prstGeom>
        </p:spPr>
        <p:txBody>
          <a:bodyPr wrap="square">
            <a:spAutoFit/>
          </a:bodyPr>
          <a:lstStyle/>
          <a:p>
            <a:r>
              <a:rPr lang="en-US" dirty="0">
                <a:latin typeface="TimesTen-Roman"/>
              </a:rPr>
              <a:t>Since propylene is fed in less than stoichiometric proportion relative to the two other reactants </a:t>
            </a:r>
            <a:r>
              <a:rPr lang="en-US" i="1" dirty="0">
                <a:solidFill>
                  <a:srgbClr val="FF0000"/>
                </a:solidFill>
              </a:rPr>
              <a:t>propylene is the limiting reactant</a:t>
            </a:r>
            <a:endParaRPr lang="en-US" dirty="0">
              <a:solidFill>
                <a:srgbClr val="FF0000"/>
              </a:solidFill>
            </a:endParaRPr>
          </a:p>
        </p:txBody>
      </p:sp>
      <p:pic>
        <p:nvPicPr>
          <p:cNvPr id="5" name="Picture 4"/>
          <p:cNvPicPr>
            <a:picLocks noChangeAspect="1"/>
          </p:cNvPicPr>
          <p:nvPr/>
        </p:nvPicPr>
        <p:blipFill>
          <a:blip r:embed="rId4"/>
          <a:stretch>
            <a:fillRect/>
          </a:stretch>
        </p:blipFill>
        <p:spPr>
          <a:xfrm>
            <a:off x="493059" y="852767"/>
            <a:ext cx="4161599" cy="470721"/>
          </a:xfrm>
          <a:prstGeom prst="rect">
            <a:avLst/>
          </a:prstGeom>
        </p:spPr>
      </p:pic>
    </p:spTree>
    <p:extLst>
      <p:ext uri="{BB962C8B-B14F-4D97-AF65-F5344CB8AC3E}">
        <p14:creationId xmlns:p14="http://schemas.microsoft.com/office/powerpoint/2010/main" val="350186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25064"/>
            <a:ext cx="7323184" cy="3794066"/>
          </a:xfrm>
          <a:prstGeom prst="rect">
            <a:avLst/>
          </a:prstGeom>
        </p:spPr>
      </p:pic>
      <p:pic>
        <p:nvPicPr>
          <p:cNvPr id="3" name="Picture 2"/>
          <p:cNvPicPr>
            <a:picLocks noChangeAspect="1"/>
          </p:cNvPicPr>
          <p:nvPr/>
        </p:nvPicPr>
        <p:blipFill>
          <a:blip r:embed="rId3"/>
          <a:stretch>
            <a:fillRect/>
          </a:stretch>
        </p:blipFill>
        <p:spPr>
          <a:xfrm>
            <a:off x="6815267" y="1325064"/>
            <a:ext cx="5376733" cy="2313758"/>
          </a:xfrm>
          <a:prstGeom prst="rect">
            <a:avLst/>
          </a:prstGeom>
        </p:spPr>
      </p:pic>
      <p:pic>
        <p:nvPicPr>
          <p:cNvPr id="4" name="Picture 3"/>
          <p:cNvPicPr>
            <a:picLocks noChangeAspect="1"/>
          </p:cNvPicPr>
          <p:nvPr/>
        </p:nvPicPr>
        <p:blipFill>
          <a:blip r:embed="rId4"/>
          <a:stretch>
            <a:fillRect/>
          </a:stretch>
        </p:blipFill>
        <p:spPr>
          <a:xfrm>
            <a:off x="4150154" y="718297"/>
            <a:ext cx="3962905" cy="448246"/>
          </a:xfrm>
          <a:prstGeom prst="rect">
            <a:avLst/>
          </a:prstGeom>
        </p:spPr>
      </p:pic>
    </p:spTree>
    <p:extLst>
      <p:ext uri="{BB962C8B-B14F-4D97-AF65-F5344CB8AC3E}">
        <p14:creationId xmlns:p14="http://schemas.microsoft.com/office/powerpoint/2010/main" val="119466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888" y="2268436"/>
            <a:ext cx="10296595" cy="3737201"/>
          </a:xfrm>
          <a:prstGeom prst="rect">
            <a:avLst/>
          </a:prstGeom>
        </p:spPr>
      </p:pic>
      <p:pic>
        <p:nvPicPr>
          <p:cNvPr id="3" name="Picture 2"/>
          <p:cNvPicPr>
            <a:picLocks noChangeAspect="1"/>
          </p:cNvPicPr>
          <p:nvPr/>
        </p:nvPicPr>
        <p:blipFill>
          <a:blip r:embed="rId3"/>
          <a:stretch>
            <a:fillRect/>
          </a:stretch>
        </p:blipFill>
        <p:spPr>
          <a:xfrm>
            <a:off x="7236823" y="554356"/>
            <a:ext cx="4862963" cy="2092668"/>
          </a:xfrm>
          <a:prstGeom prst="rect">
            <a:avLst/>
          </a:prstGeom>
        </p:spPr>
      </p:pic>
      <p:sp>
        <p:nvSpPr>
          <p:cNvPr id="4" name="Rectangle 3">
            <a:extLst>
              <a:ext uri="{FF2B5EF4-FFF2-40B4-BE49-F238E27FC236}">
                <a16:creationId xmlns:a16="http://schemas.microsoft.com/office/drawing/2014/main" id="{08792115-66B1-D049-8F8E-092CF90BA271}"/>
              </a:ext>
            </a:extLst>
          </p:cNvPr>
          <p:cNvSpPr/>
          <p:nvPr/>
        </p:nvSpPr>
        <p:spPr>
          <a:xfrm flipV="1">
            <a:off x="0" y="2740886"/>
            <a:ext cx="3071116" cy="87510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2C7D9B35-B9EC-B842-940C-31A83DF9CC81}"/>
              </a:ext>
            </a:extLst>
          </p:cNvPr>
          <p:cNvSpPr/>
          <p:nvPr/>
        </p:nvSpPr>
        <p:spPr>
          <a:xfrm>
            <a:off x="1271376" y="3615991"/>
            <a:ext cx="3335298" cy="48101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82201" y="1067920"/>
            <a:ext cx="4393211" cy="496918"/>
          </a:xfrm>
          <a:prstGeom prst="rect">
            <a:avLst/>
          </a:prstGeom>
        </p:spPr>
      </p:pic>
      <mc:AlternateContent xmlns:mc="http://schemas.openxmlformats.org/markup-compatibility/2006" xmlns:p14="http://schemas.microsoft.com/office/powerpoint/2010/main">
        <mc:Choice Requires="p14">
          <p:contentPart p14:bwMode="auto" r:id="rId5">
            <p14:nvContentPartPr>
              <p14:cNvPr id="16395" name="Ink 11"/>
              <p14:cNvContentPartPr>
                <a14:cpLocks xmlns:a14="http://schemas.microsoft.com/office/drawing/2010/main" noRot="1" noChangeAspect="1" noEditPoints="1" noChangeArrowheads="1" noChangeShapeType="1"/>
              </p14:cNvContentPartPr>
              <p14:nvPr/>
            </p14:nvContentPartPr>
            <p14:xfrm>
              <a:off x="27290713" y="26185813"/>
              <a:ext cx="0" cy="0"/>
            </p14:xfrm>
          </p:contentPart>
        </mc:Choice>
        <mc:Fallback xmlns="">
          <p:pic>
            <p:nvPicPr>
              <p:cNvPr id="16395" name="Ink 11"/>
              <p:cNvPicPr>
                <a:picLocks noRot="1" noChangeAspect="1" noEditPoints="1" noChangeArrowheads="1" noChangeShapeType="1"/>
              </p:cNvPicPr>
              <p:nvPr/>
            </p:nvPicPr>
            <p:blipFill>
              <a:blip r:embed="rId6"/>
              <a:stretch>
                <a:fillRect/>
              </a:stretch>
            </p:blipFill>
            <p:spPr>
              <a:xfrm>
                <a:off x="27290713" y="2618581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403" name="Ink 19"/>
              <p14:cNvContentPartPr>
                <a14:cpLocks xmlns:a14="http://schemas.microsoft.com/office/drawing/2010/main" noRot="1" noChangeAspect="1" noEditPoints="1" noChangeArrowheads="1" noChangeShapeType="1"/>
              </p14:cNvContentPartPr>
              <p14:nvPr/>
            </p14:nvContentPartPr>
            <p14:xfrm>
              <a:off x="11588750" y="1366838"/>
              <a:ext cx="514350" cy="50800"/>
            </p14:xfrm>
          </p:contentPart>
        </mc:Choice>
        <mc:Fallback xmlns="">
          <p:pic>
            <p:nvPicPr>
              <p:cNvPr id="16403" name="Ink 19"/>
              <p:cNvPicPr>
                <a:picLocks noRot="1" noChangeAspect="1" noEditPoints="1" noChangeArrowheads="1" noChangeShapeType="1"/>
              </p:cNvPicPr>
              <p:nvPr/>
            </p:nvPicPr>
            <p:blipFill>
              <a:blip r:embed="rId8"/>
              <a:stretch>
                <a:fillRect/>
              </a:stretch>
            </p:blipFill>
            <p:spPr>
              <a:xfrm>
                <a:off x="11582991" y="1362154"/>
                <a:ext cx="530187" cy="6377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405" name="Ink 21"/>
              <p14:cNvContentPartPr>
                <a14:cpLocks xmlns:a14="http://schemas.microsoft.com/office/drawing/2010/main" noRot="1" noChangeAspect="1" noEditPoints="1" noChangeArrowheads="1" noChangeShapeType="1"/>
              </p14:cNvContentPartPr>
              <p14:nvPr/>
            </p14:nvContentPartPr>
            <p14:xfrm>
              <a:off x="6873875" y="200025"/>
              <a:ext cx="242888" cy="233363"/>
            </p14:xfrm>
          </p:contentPart>
        </mc:Choice>
        <mc:Fallback xmlns="">
          <p:pic>
            <p:nvPicPr>
              <p:cNvPr id="16405" name="Ink 21"/>
              <p:cNvPicPr>
                <a:picLocks noRot="1" noChangeAspect="1" noEditPoints="1" noChangeArrowheads="1" noChangeShapeType="1"/>
              </p:cNvPicPr>
              <p:nvPr/>
            </p:nvPicPr>
            <p:blipFill>
              <a:blip r:embed="rId10"/>
              <a:stretch>
                <a:fillRect/>
              </a:stretch>
            </p:blipFill>
            <p:spPr>
              <a:xfrm>
                <a:off x="6864879" y="192102"/>
                <a:ext cx="260520" cy="25136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407" name="Ink 23"/>
              <p14:cNvContentPartPr>
                <a14:cpLocks xmlns:a14="http://schemas.microsoft.com/office/drawing/2010/main" noRot="1" noChangeAspect="1" noEditPoints="1" noChangeArrowheads="1" noChangeShapeType="1"/>
              </p14:cNvContentPartPr>
              <p14:nvPr/>
            </p14:nvContentPartPr>
            <p14:xfrm>
              <a:off x="6750050" y="6350"/>
              <a:ext cx="5422900" cy="6216650"/>
            </p14:xfrm>
          </p:contentPart>
        </mc:Choice>
        <mc:Fallback xmlns="">
          <p:pic>
            <p:nvPicPr>
              <p:cNvPr id="16407" name="Ink 23"/>
              <p:cNvPicPr>
                <a:picLocks noRot="1" noChangeAspect="1" noEditPoints="1" noChangeArrowheads="1" noChangeShapeType="1"/>
              </p:cNvPicPr>
              <p:nvPr/>
            </p:nvPicPr>
            <p:blipFill>
              <a:blip r:embed="rId12"/>
              <a:stretch>
                <a:fillRect/>
              </a:stretch>
            </p:blipFill>
            <p:spPr>
              <a:xfrm>
                <a:off x="6740690" y="-3010"/>
                <a:ext cx="5441620" cy="623537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408" name="Ink 24"/>
              <p14:cNvContentPartPr>
                <a14:cpLocks xmlns:a14="http://schemas.microsoft.com/office/drawing/2010/main" noRot="1" noChangeAspect="1" noEditPoints="1" noChangeArrowheads="1" noChangeShapeType="1"/>
              </p14:cNvContentPartPr>
              <p14:nvPr/>
            </p14:nvContentPartPr>
            <p14:xfrm>
              <a:off x="12192000" y="422275"/>
              <a:ext cx="1588" cy="12700"/>
            </p14:xfrm>
          </p:contentPart>
        </mc:Choice>
        <mc:Fallback xmlns="">
          <p:pic>
            <p:nvPicPr>
              <p:cNvPr id="16408" name="Ink 24"/>
              <p:cNvPicPr>
                <a:picLocks noRot="1" noChangeAspect="1" noEditPoints="1" noChangeArrowheads="1" noChangeShapeType="1"/>
              </p:cNvPicPr>
              <p:nvPr/>
            </p:nvPicPr>
            <p:blipFill>
              <a:blip r:embed="rId14"/>
              <a:stretch>
                <a:fillRect/>
              </a:stretch>
            </p:blipFill>
            <p:spPr>
              <a:xfrm>
                <a:off x="12161828" y="417558"/>
                <a:ext cx="61932" cy="2322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409" name="Ink 25"/>
              <p14:cNvContentPartPr>
                <a14:cpLocks xmlns:a14="http://schemas.microsoft.com/office/drawing/2010/main" noRot="1" noChangeAspect="1" noEditPoints="1" noChangeArrowheads="1" noChangeShapeType="1"/>
              </p14:cNvContentPartPr>
              <p14:nvPr/>
            </p14:nvContentPartPr>
            <p14:xfrm>
              <a:off x="9493250" y="750888"/>
              <a:ext cx="20638" cy="55562"/>
            </p14:xfrm>
          </p:contentPart>
        </mc:Choice>
        <mc:Fallback xmlns="">
          <p:pic>
            <p:nvPicPr>
              <p:cNvPr id="16409" name="Ink 25"/>
              <p:cNvPicPr>
                <a:picLocks noRot="1" noChangeAspect="1" noEditPoints="1" noChangeArrowheads="1" noChangeShapeType="1"/>
              </p:cNvPicPr>
              <p:nvPr/>
            </p:nvPicPr>
            <p:blipFill>
              <a:blip r:embed="rId16"/>
              <a:stretch>
                <a:fillRect/>
              </a:stretch>
            </p:blipFill>
            <p:spPr>
              <a:xfrm>
                <a:off x="9488905" y="746558"/>
                <a:ext cx="30776" cy="65664"/>
              </a:xfrm>
              <a:prstGeom prst="rect">
                <a:avLst/>
              </a:prstGeom>
            </p:spPr>
          </p:pic>
        </mc:Fallback>
      </mc:AlternateContent>
    </p:spTree>
    <p:extLst>
      <p:ext uri="{BB962C8B-B14F-4D97-AF65-F5344CB8AC3E}">
        <p14:creationId xmlns:p14="http://schemas.microsoft.com/office/powerpoint/2010/main" val="127120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3233" y="1429449"/>
            <a:ext cx="3790276" cy="369332"/>
          </a:xfrm>
          <a:prstGeom prst="rect">
            <a:avLst/>
          </a:prstGeom>
        </p:spPr>
        <p:txBody>
          <a:bodyPr wrap="square">
            <a:spAutoFit/>
          </a:bodyPr>
          <a:lstStyle/>
          <a:p>
            <a:r>
              <a:rPr lang="en-US" b="1" u="sng" dirty="0">
                <a:solidFill>
                  <a:srgbClr val="FF3300"/>
                </a:solidFill>
              </a:rPr>
              <a:t>Stoichiometry</a:t>
            </a:r>
            <a:endParaRPr lang="en-US" u="sng" dirty="0">
              <a:solidFill>
                <a:srgbClr val="FF3300"/>
              </a:solidFill>
            </a:endParaRPr>
          </a:p>
        </p:txBody>
      </p:sp>
      <p:sp>
        <p:nvSpPr>
          <p:cNvPr id="7" name="Rectangle 6"/>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Material balances for single unit with reaction</a:t>
            </a:r>
          </a:p>
        </p:txBody>
      </p:sp>
      <p:pic>
        <p:nvPicPr>
          <p:cNvPr id="2" name="Picture 1"/>
          <p:cNvPicPr>
            <a:picLocks noChangeAspect="1"/>
          </p:cNvPicPr>
          <p:nvPr/>
        </p:nvPicPr>
        <p:blipFill>
          <a:blip r:embed="rId2"/>
          <a:stretch>
            <a:fillRect/>
          </a:stretch>
        </p:blipFill>
        <p:spPr>
          <a:xfrm>
            <a:off x="4100069" y="1654768"/>
            <a:ext cx="2289155" cy="440693"/>
          </a:xfrm>
          <a:prstGeom prst="rect">
            <a:avLst/>
          </a:prstGeom>
        </p:spPr>
      </p:pic>
      <p:sp>
        <p:nvSpPr>
          <p:cNvPr id="3" name="Rectangle 2"/>
          <p:cNvSpPr/>
          <p:nvPr/>
        </p:nvSpPr>
        <p:spPr>
          <a:xfrm>
            <a:off x="766352" y="2110375"/>
            <a:ext cx="10140635"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Indicates that for every two molecules (g-moles, lb-moles) of SO</a:t>
            </a:r>
            <a:r>
              <a:rPr lang="en-US" baseline="-25000" dirty="0">
                <a:latin typeface="TimesTen-Roman"/>
              </a:rPr>
              <a:t>2</a:t>
            </a:r>
            <a:r>
              <a:rPr lang="en-US" dirty="0">
                <a:latin typeface="TimesTen-Roman"/>
              </a:rPr>
              <a:t> that react, one molecule</a:t>
            </a:r>
            <a:r>
              <a:rPr lang="en-GB" dirty="0">
                <a:latin typeface="TimesTen-Roman"/>
              </a:rPr>
              <a:t> </a:t>
            </a:r>
            <a:r>
              <a:rPr lang="en-US" dirty="0">
                <a:latin typeface="TimesTen-Roman"/>
              </a:rPr>
              <a:t>(g-mole, lb-mole) of O</a:t>
            </a:r>
            <a:r>
              <a:rPr lang="en-US" baseline="-25000" dirty="0">
                <a:latin typeface="TimesTen-Roman"/>
              </a:rPr>
              <a:t>2</a:t>
            </a:r>
            <a:r>
              <a:rPr lang="en-US" dirty="0">
                <a:latin typeface="TimesTen-Roman"/>
              </a:rPr>
              <a:t> reacts to produce two molecules (g-moles, lb-moles) of SO</a:t>
            </a:r>
            <a:r>
              <a:rPr lang="en-US" baseline="-25000" dirty="0">
                <a:latin typeface="TimesTen-Roman"/>
              </a:rPr>
              <a:t>3</a:t>
            </a:r>
            <a:r>
              <a:rPr lang="en-US" dirty="0">
                <a:latin typeface="TimesTen-Roman"/>
              </a:rPr>
              <a:t>. </a:t>
            </a:r>
          </a:p>
          <a:p>
            <a:pPr marL="285750" indent="-285750">
              <a:buFont typeface="Arial" panose="020B0604020202020204" pitchFamily="34" charset="0"/>
              <a:buChar char="•"/>
            </a:pPr>
            <a:endParaRPr lang="en-GB" dirty="0">
              <a:latin typeface="TimesTen-Roman"/>
            </a:endParaRPr>
          </a:p>
          <a:p>
            <a:pPr marL="285750" indent="-285750">
              <a:buFont typeface="Arial" panose="020B0604020202020204" pitchFamily="34" charset="0"/>
              <a:buChar char="•"/>
            </a:pPr>
            <a:r>
              <a:rPr lang="en-US" dirty="0">
                <a:latin typeface="TimesTen-Roman"/>
              </a:rPr>
              <a:t>The numbers</a:t>
            </a:r>
            <a:r>
              <a:rPr lang="en-GB" dirty="0">
                <a:latin typeface="TimesTen-Roman"/>
              </a:rPr>
              <a:t> </a:t>
            </a:r>
            <a:r>
              <a:rPr lang="en-US" dirty="0">
                <a:latin typeface="TimesTen-Roman"/>
              </a:rPr>
              <a:t>that precede the formulas for each species are the stoichiometric coefficients of the reaction</a:t>
            </a:r>
            <a:r>
              <a:rPr lang="en-GB" dirty="0">
                <a:latin typeface="TimesTen-Roman"/>
              </a:rPr>
              <a:t> </a:t>
            </a:r>
            <a:r>
              <a:rPr lang="en-US" dirty="0">
                <a:latin typeface="TimesTen-Roman"/>
              </a:rPr>
              <a:t>components.</a:t>
            </a:r>
            <a:endParaRPr lang="en-US" dirty="0"/>
          </a:p>
        </p:txBody>
      </p:sp>
      <p:sp>
        <p:nvSpPr>
          <p:cNvPr id="8" name="Rectangle 7"/>
          <p:cNvSpPr/>
          <p:nvPr/>
        </p:nvSpPr>
        <p:spPr>
          <a:xfrm>
            <a:off x="766352" y="3708540"/>
            <a:ext cx="10140635" cy="646331"/>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A valid stoichiometric equation </a:t>
            </a:r>
            <a:r>
              <a:rPr lang="en-US" dirty="0">
                <a:solidFill>
                  <a:srgbClr val="FF3300"/>
                </a:solidFill>
                <a:latin typeface="TimesTen-Roman"/>
              </a:rPr>
              <a:t>must be balanced</a:t>
            </a:r>
            <a:r>
              <a:rPr lang="en-US" dirty="0">
                <a:latin typeface="TimesTen-Roman"/>
              </a:rPr>
              <a:t>; that is, the number of atoms of each</a:t>
            </a:r>
            <a:r>
              <a:rPr lang="en-GB" dirty="0">
                <a:latin typeface="TimesTen-Roman"/>
              </a:rPr>
              <a:t> </a:t>
            </a:r>
            <a:r>
              <a:rPr lang="en-US" dirty="0">
                <a:latin typeface="TimesTen-Roman"/>
              </a:rPr>
              <a:t>atomic species must be the same on both sides of the equation, since</a:t>
            </a:r>
            <a:endParaRPr lang="en-US" dirty="0"/>
          </a:p>
        </p:txBody>
      </p:sp>
      <p:pic>
        <p:nvPicPr>
          <p:cNvPr id="9" name="Picture 8"/>
          <p:cNvPicPr>
            <a:picLocks noChangeAspect="1"/>
          </p:cNvPicPr>
          <p:nvPr/>
        </p:nvPicPr>
        <p:blipFill>
          <a:blip r:embed="rId3"/>
          <a:stretch>
            <a:fillRect/>
          </a:stretch>
        </p:blipFill>
        <p:spPr>
          <a:xfrm>
            <a:off x="4100069" y="4574891"/>
            <a:ext cx="1993433" cy="436432"/>
          </a:xfrm>
          <a:prstGeom prst="rect">
            <a:avLst/>
          </a:prstGeom>
        </p:spPr>
      </p:pic>
      <p:sp>
        <p:nvSpPr>
          <p:cNvPr id="10" name="Rectangle 9"/>
          <p:cNvSpPr/>
          <p:nvPr/>
        </p:nvSpPr>
        <p:spPr>
          <a:xfrm>
            <a:off x="999130" y="5159166"/>
            <a:ext cx="9048205" cy="923330"/>
          </a:xfrm>
          <a:prstGeom prst="rect">
            <a:avLst/>
          </a:prstGeom>
        </p:spPr>
        <p:txBody>
          <a:bodyPr wrap="square">
            <a:spAutoFit/>
          </a:bodyPr>
          <a:lstStyle/>
          <a:p>
            <a:r>
              <a:rPr lang="en-US" dirty="0">
                <a:latin typeface="TimesTen-Roman"/>
              </a:rPr>
              <a:t>The equation cannot be valid, for example, since it indicates that three atoms of atomic oxygen (O) are produced for every four atoms that enter into the reaction, for a net loss of one atom,</a:t>
            </a:r>
            <a:endParaRPr lang="en-US" dirty="0"/>
          </a:p>
        </p:txBody>
      </p:sp>
    </p:spTree>
    <p:extLst>
      <p:ext uri="{BB962C8B-B14F-4D97-AF65-F5344CB8AC3E}">
        <p14:creationId xmlns:p14="http://schemas.microsoft.com/office/powerpoint/2010/main" val="201963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00777" y="1945140"/>
            <a:ext cx="4624700" cy="2225720"/>
          </a:xfrm>
          <a:prstGeom prst="rect">
            <a:avLst/>
          </a:prstGeom>
        </p:spPr>
      </p:pic>
      <p:sp>
        <p:nvSpPr>
          <p:cNvPr id="3" name="Rectangle 2"/>
          <p:cNvSpPr/>
          <p:nvPr/>
        </p:nvSpPr>
        <p:spPr>
          <a:xfrm>
            <a:off x="8742237" y="2597358"/>
            <a:ext cx="1518364" cy="369332"/>
          </a:xfrm>
          <a:prstGeom prst="rect">
            <a:avLst/>
          </a:prstGeom>
        </p:spPr>
        <p:txBody>
          <a:bodyPr wrap="none">
            <a:spAutoFit/>
          </a:bodyPr>
          <a:lstStyle/>
          <a:p>
            <a:r>
              <a:rPr lang="en-US" dirty="0">
                <a:latin typeface="TimesTen-Roman"/>
              </a:rPr>
              <a:t>are balanced</a:t>
            </a:r>
            <a:endParaRPr lang="en-US" dirty="0"/>
          </a:p>
        </p:txBody>
      </p:sp>
      <p:sp>
        <p:nvSpPr>
          <p:cNvPr id="4" name="Right Brace 3"/>
          <p:cNvSpPr/>
          <p:nvPr/>
        </p:nvSpPr>
        <p:spPr>
          <a:xfrm>
            <a:off x="7740125" y="1669164"/>
            <a:ext cx="615811" cy="2501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4BFAC-FE9C-354F-95B6-8A6CE8882572}"/>
              </a:ext>
            </a:extLst>
          </p:cNvPr>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Balanced </a:t>
            </a:r>
            <a:r>
              <a:rPr lang="en-GB" sz="3600" dirty="0" err="1"/>
              <a:t>stoichimetry</a:t>
            </a:r>
            <a:endParaRPr lang="en-US" sz="3600" dirty="0"/>
          </a:p>
        </p:txBody>
      </p:sp>
    </p:spTree>
    <p:extLst>
      <p:ext uri="{BB962C8B-B14F-4D97-AF65-F5344CB8AC3E}">
        <p14:creationId xmlns:p14="http://schemas.microsoft.com/office/powerpoint/2010/main" val="14377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845" y="1320450"/>
            <a:ext cx="11312434" cy="1754326"/>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The </a:t>
            </a:r>
            <a:r>
              <a:rPr lang="en-US" dirty="0">
                <a:solidFill>
                  <a:srgbClr val="FF0000"/>
                </a:solidFill>
                <a:latin typeface="TimesTen-Roman"/>
              </a:rPr>
              <a:t>Stoichiometric ratio</a:t>
            </a:r>
            <a:r>
              <a:rPr lang="en-US" dirty="0">
                <a:solidFill>
                  <a:srgbClr val="FF0000"/>
                </a:solidFill>
              </a:rPr>
              <a:t> </a:t>
            </a:r>
            <a:r>
              <a:rPr lang="en-US" dirty="0">
                <a:solidFill>
                  <a:srgbClr val="FF0000"/>
                </a:solidFill>
                <a:latin typeface="TimesTen-Roman"/>
              </a:rPr>
              <a:t>of two molecular species participating in a reaction is the ratio of their stoichiometric coefficients in the balanced reaction equation</a:t>
            </a:r>
            <a:r>
              <a:rPr lang="en-US" dirty="0">
                <a:latin typeface="TimesTen-Roman"/>
              </a:rPr>
              <a:t>. </a:t>
            </a:r>
            <a:endParaRPr lang="en-GB" dirty="0">
              <a:latin typeface="TimesTen-Roman"/>
            </a:endParaRPr>
          </a:p>
          <a:p>
            <a:pPr marL="285750" indent="-285750">
              <a:buFont typeface="Arial" panose="020B0604020202020204" pitchFamily="34" charset="0"/>
              <a:buChar char="•"/>
            </a:pPr>
            <a:endParaRPr lang="en-GB" dirty="0">
              <a:latin typeface="TimesTen-Roman"/>
            </a:endParaRPr>
          </a:p>
          <a:p>
            <a:pPr marL="285750" indent="-285750">
              <a:buFont typeface="Arial" panose="020B0604020202020204" pitchFamily="34" charset="0"/>
              <a:buChar char="•"/>
            </a:pPr>
            <a:r>
              <a:rPr lang="en-US" dirty="0">
                <a:latin typeface="TimesTen-Roman"/>
              </a:rPr>
              <a:t>This ratio can be used as a conversion factor to calculate the amount of a particular reactant (or product) that was consumed (or produced), given a quantity of another reactant of product that participated in the reaction. For the reaction</a:t>
            </a:r>
            <a:endParaRPr lang="en-US" dirty="0"/>
          </a:p>
        </p:txBody>
      </p:sp>
      <p:pic>
        <p:nvPicPr>
          <p:cNvPr id="4" name="Picture 3"/>
          <p:cNvPicPr>
            <a:picLocks noChangeAspect="1"/>
          </p:cNvPicPr>
          <p:nvPr/>
        </p:nvPicPr>
        <p:blipFill>
          <a:blip r:embed="rId2"/>
          <a:stretch>
            <a:fillRect/>
          </a:stretch>
        </p:blipFill>
        <p:spPr>
          <a:xfrm>
            <a:off x="4386070" y="2798417"/>
            <a:ext cx="2557791" cy="473665"/>
          </a:xfrm>
          <a:prstGeom prst="rect">
            <a:avLst/>
          </a:prstGeom>
        </p:spPr>
      </p:pic>
      <p:sp>
        <p:nvSpPr>
          <p:cNvPr id="5" name="Rectangle 4"/>
          <p:cNvSpPr/>
          <p:nvPr/>
        </p:nvSpPr>
        <p:spPr>
          <a:xfrm>
            <a:off x="548640" y="3398414"/>
            <a:ext cx="4042966" cy="369332"/>
          </a:xfrm>
          <a:prstGeom prst="rect">
            <a:avLst/>
          </a:prstGeom>
        </p:spPr>
        <p:txBody>
          <a:bodyPr wrap="none">
            <a:spAutoFit/>
          </a:bodyPr>
          <a:lstStyle/>
          <a:p>
            <a:pPr marL="285750" indent="-285750">
              <a:buFont typeface="Arial" panose="020B0604020202020204" pitchFamily="34" charset="0"/>
              <a:buChar char="•"/>
            </a:pPr>
            <a:r>
              <a:rPr lang="en-GB">
                <a:latin typeface="TimesTen-Roman"/>
              </a:rPr>
              <a:t>We</a:t>
            </a:r>
            <a:r>
              <a:rPr lang="en-US">
                <a:latin typeface="TimesTen-Roman"/>
              </a:rPr>
              <a:t> </a:t>
            </a:r>
            <a:r>
              <a:rPr lang="en-US" dirty="0">
                <a:latin typeface="TimesTen-Roman"/>
              </a:rPr>
              <a:t>can write the stoichiometric ratios</a:t>
            </a:r>
            <a:endParaRPr lang="en-US" dirty="0"/>
          </a:p>
        </p:txBody>
      </p:sp>
      <p:pic>
        <p:nvPicPr>
          <p:cNvPr id="6" name="Picture 5"/>
          <p:cNvPicPr>
            <a:picLocks noChangeAspect="1"/>
          </p:cNvPicPr>
          <p:nvPr/>
        </p:nvPicPr>
        <p:blipFill>
          <a:blip r:embed="rId3"/>
          <a:stretch>
            <a:fillRect/>
          </a:stretch>
        </p:blipFill>
        <p:spPr>
          <a:xfrm>
            <a:off x="4808492" y="3288669"/>
            <a:ext cx="5679135" cy="798272"/>
          </a:xfrm>
          <a:prstGeom prst="rect">
            <a:avLst/>
          </a:prstGeom>
        </p:spPr>
      </p:pic>
      <p:sp>
        <p:nvSpPr>
          <p:cNvPr id="7" name="Rectangle 6"/>
          <p:cNvSpPr/>
          <p:nvPr/>
        </p:nvSpPr>
        <p:spPr>
          <a:xfrm>
            <a:off x="583514" y="4345787"/>
            <a:ext cx="9471796" cy="646331"/>
          </a:xfrm>
          <a:prstGeom prst="rect">
            <a:avLst/>
          </a:prstGeom>
        </p:spPr>
        <p:txBody>
          <a:bodyPr wrap="square">
            <a:spAutoFit/>
          </a:bodyPr>
          <a:lstStyle/>
          <a:p>
            <a:r>
              <a:rPr lang="en-US" dirty="0">
                <a:latin typeface="TimesTen-Roman"/>
              </a:rPr>
              <a:t>If you know, for example, that 1600 kg/h of </a:t>
            </a:r>
            <a:r>
              <a:rPr lang="en-GB" dirty="0">
                <a:latin typeface="TimesTen-Roman"/>
              </a:rPr>
              <a:t>SO3</a:t>
            </a:r>
            <a:r>
              <a:rPr lang="en-US" dirty="0">
                <a:latin typeface="TimesTen-Roman"/>
              </a:rPr>
              <a:t> is to be produced, you can calculate</a:t>
            </a:r>
            <a:r>
              <a:rPr lang="en-GB" dirty="0">
                <a:latin typeface="TimesTen-Roman"/>
              </a:rPr>
              <a:t> the</a:t>
            </a:r>
            <a:r>
              <a:rPr lang="en-US" dirty="0">
                <a:latin typeface="TimesTen-Roman"/>
              </a:rPr>
              <a:t> amount of oxygen required as</a:t>
            </a:r>
            <a:endParaRPr lang="en-US" dirty="0"/>
          </a:p>
        </p:txBody>
      </p:sp>
      <p:pic>
        <p:nvPicPr>
          <p:cNvPr id="8" name="Picture 7"/>
          <p:cNvPicPr>
            <a:picLocks noChangeAspect="1"/>
          </p:cNvPicPr>
          <p:nvPr/>
        </p:nvPicPr>
        <p:blipFill>
          <a:blip r:embed="rId4"/>
          <a:stretch>
            <a:fillRect/>
          </a:stretch>
        </p:blipFill>
        <p:spPr>
          <a:xfrm>
            <a:off x="1703068" y="5108811"/>
            <a:ext cx="8565715" cy="1543568"/>
          </a:xfrm>
          <a:prstGeom prst="rect">
            <a:avLst/>
          </a:prstGeom>
        </p:spPr>
      </p:pic>
      <p:sp>
        <p:nvSpPr>
          <p:cNvPr id="10" name="Rectangle 9">
            <a:extLst>
              <a:ext uri="{FF2B5EF4-FFF2-40B4-BE49-F238E27FC236}">
                <a16:creationId xmlns:a16="http://schemas.microsoft.com/office/drawing/2014/main" id="{60151A17-5B60-ED48-80F0-2264060B4DDD}"/>
              </a:ext>
            </a:extLst>
          </p:cNvPr>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a:t>Stoichiometry ratio</a:t>
            </a:r>
            <a:endParaRPr lang="en-US" sz="3600" dirty="0"/>
          </a:p>
        </p:txBody>
      </p:sp>
      <mc:AlternateContent xmlns:mc="http://schemas.openxmlformats.org/markup-compatibility/2006" xmlns:p14="http://schemas.microsoft.com/office/powerpoint/2010/main">
        <mc:Choice Requires="p14">
          <p:contentPart p14:bwMode="auto" r:id="rId5">
            <p14:nvContentPartPr>
              <p14:cNvPr id="4100" name="Ink 4"/>
              <p14:cNvContentPartPr>
                <a14:cpLocks xmlns:a14="http://schemas.microsoft.com/office/drawing/2010/main" noRot="1" noChangeAspect="1" noEditPoints="1" noChangeArrowheads="1" noChangeShapeType="1"/>
              </p14:cNvContentPartPr>
              <p14:nvPr/>
            </p14:nvContentPartPr>
            <p14:xfrm>
              <a:off x="4967288" y="2713038"/>
              <a:ext cx="3641725" cy="215900"/>
            </p14:xfrm>
          </p:contentPart>
        </mc:Choice>
        <mc:Fallback xmlns="">
          <p:pic>
            <p:nvPicPr>
              <p:cNvPr id="4100" name="Ink 4"/>
              <p:cNvPicPr>
                <a:picLocks noRot="1" noChangeAspect="1" noEditPoints="1" noChangeArrowheads="1" noChangeShapeType="1"/>
              </p:cNvPicPr>
              <p:nvPr/>
            </p:nvPicPr>
            <p:blipFill>
              <a:blip r:embed="rId6"/>
              <a:stretch>
                <a:fillRect/>
              </a:stretch>
            </p:blipFill>
            <p:spPr>
              <a:xfrm>
                <a:off x="4963328" y="2705481"/>
                <a:ext cx="3653245" cy="22741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05" name="Ink 9"/>
              <p14:cNvContentPartPr>
                <a14:cpLocks xmlns:a14="http://schemas.microsoft.com/office/drawing/2010/main" noRot="1" noChangeAspect="1" noEditPoints="1" noChangeArrowheads="1" noChangeShapeType="1"/>
              </p14:cNvContentPartPr>
              <p14:nvPr/>
            </p14:nvContentPartPr>
            <p14:xfrm>
              <a:off x="4081463" y="3462338"/>
              <a:ext cx="219075" cy="231775"/>
            </p14:xfrm>
          </p:contentPart>
        </mc:Choice>
        <mc:Fallback xmlns="">
          <p:pic>
            <p:nvPicPr>
              <p:cNvPr id="4105" name="Ink 9"/>
              <p:cNvPicPr>
                <a:picLocks noRot="1" noChangeAspect="1" noEditPoints="1" noChangeArrowheads="1" noChangeShapeType="1"/>
              </p:cNvPicPr>
              <p:nvPr/>
            </p:nvPicPr>
            <p:blipFill>
              <a:blip r:embed="rId12"/>
              <a:stretch>
                <a:fillRect/>
              </a:stretch>
            </p:blipFill>
            <p:spPr>
              <a:xfrm>
                <a:off x="4078945" y="3459819"/>
                <a:ext cx="224111" cy="23681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107" name="Ink 11"/>
              <p14:cNvContentPartPr>
                <a14:cpLocks xmlns:a14="http://schemas.microsoft.com/office/drawing/2010/main" noRot="1" noChangeAspect="1" noEditPoints="1" noChangeArrowheads="1" noChangeShapeType="1"/>
              </p14:cNvContentPartPr>
              <p14:nvPr/>
            </p14:nvContentPartPr>
            <p14:xfrm>
              <a:off x="9729788" y="4030663"/>
              <a:ext cx="455612" cy="1385887"/>
            </p14:xfrm>
          </p:contentPart>
        </mc:Choice>
        <mc:Fallback xmlns="">
          <p:pic>
            <p:nvPicPr>
              <p:cNvPr id="4107" name="Ink 11"/>
              <p:cNvPicPr>
                <a:picLocks noRot="1" noChangeAspect="1" noEditPoints="1" noChangeArrowheads="1" noChangeShapeType="1"/>
              </p:cNvPicPr>
              <p:nvPr/>
            </p:nvPicPr>
            <p:blipFill>
              <a:blip r:embed="rId14"/>
              <a:stretch>
                <a:fillRect/>
              </a:stretch>
            </p:blipFill>
            <p:spPr>
              <a:xfrm>
                <a:off x="9722230" y="4023464"/>
                <a:ext cx="470367" cy="1400646"/>
              </a:xfrm>
              <a:prstGeom prst="rect">
                <a:avLst/>
              </a:prstGeom>
            </p:spPr>
          </p:pic>
        </mc:Fallback>
      </mc:AlternateContent>
    </p:spTree>
    <p:extLst>
      <p:ext uri="{BB962C8B-B14F-4D97-AF65-F5344CB8AC3E}">
        <p14:creationId xmlns:p14="http://schemas.microsoft.com/office/powerpoint/2010/main" val="2723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4" y="1172532"/>
            <a:ext cx="10733315" cy="5632311"/>
          </a:xfrm>
          <a:prstGeom prst="rect">
            <a:avLst/>
          </a:prstGeom>
        </p:spPr>
        <p:txBody>
          <a:bodyPr wrap="square">
            <a:spAutoFit/>
          </a:bodyPr>
          <a:lstStyle/>
          <a:p>
            <a:pPr marL="285750" indent="-285750">
              <a:buFont typeface="Arial" panose="020B0604020202020204" pitchFamily="34" charset="0"/>
              <a:buChar char="•"/>
            </a:pPr>
            <a:endParaRPr lang="en-US" b="1" dirty="0">
              <a:latin typeface="TimesTen-Bold"/>
            </a:endParaRPr>
          </a:p>
          <a:p>
            <a:pPr marL="285750" indent="-285750">
              <a:buFont typeface="Arial" panose="020B0604020202020204" pitchFamily="34" charset="0"/>
              <a:buChar char="•"/>
            </a:pPr>
            <a:r>
              <a:rPr lang="en-US" dirty="0"/>
              <a:t>Two reactants</a:t>
            </a:r>
            <a:r>
              <a:rPr lang="en-GB" dirty="0"/>
              <a:t>, </a:t>
            </a:r>
            <a:r>
              <a:rPr lang="en-US" dirty="0"/>
              <a:t>A</a:t>
            </a:r>
            <a:r>
              <a:rPr lang="en-GB" dirty="0"/>
              <a:t> </a:t>
            </a:r>
            <a:r>
              <a:rPr lang="en-US" dirty="0"/>
              <a:t>and B, are </a:t>
            </a:r>
            <a:r>
              <a:rPr lang="en-US" dirty="0">
                <a:solidFill>
                  <a:srgbClr val="00B0F0"/>
                </a:solidFill>
              </a:rPr>
              <a:t>said to be present </a:t>
            </a:r>
            <a:r>
              <a:rPr lang="en-US" dirty="0"/>
              <a:t>in </a:t>
            </a:r>
            <a:r>
              <a:rPr lang="en-US" b="1" dirty="0">
                <a:solidFill>
                  <a:srgbClr val="FF0000"/>
                </a:solidFill>
              </a:rPr>
              <a:t>stoichiometric proportion </a:t>
            </a:r>
            <a:r>
              <a:rPr lang="en-US" dirty="0"/>
              <a:t>if the ratio (</a:t>
            </a:r>
            <a:r>
              <a:rPr lang="en-GB" dirty="0">
                <a:solidFill>
                  <a:srgbClr val="00B050"/>
                </a:solidFill>
              </a:rPr>
              <a:t>moles A</a:t>
            </a:r>
            <a:r>
              <a:rPr lang="en-US" dirty="0">
                <a:solidFill>
                  <a:srgbClr val="00B050"/>
                </a:solidFill>
              </a:rPr>
              <a:t> present)/(mole B present</a:t>
            </a:r>
            <a:r>
              <a:rPr lang="en-US" dirty="0"/>
              <a:t>) </a:t>
            </a:r>
            <a:r>
              <a:rPr lang="en-US" dirty="0">
                <a:solidFill>
                  <a:srgbClr val="FF0000"/>
                </a:solidFill>
              </a:rPr>
              <a:t>equals the stoichiometric ratio </a:t>
            </a:r>
            <a:r>
              <a:rPr lang="en-US" dirty="0"/>
              <a:t>obtained from the </a:t>
            </a:r>
            <a:r>
              <a:rPr lang="en-US" dirty="0">
                <a:solidFill>
                  <a:srgbClr val="FF0000"/>
                </a:solidFill>
              </a:rPr>
              <a:t>balanced reaction </a:t>
            </a:r>
            <a:r>
              <a:rPr lang="en-US" dirty="0"/>
              <a:t>equation.</a:t>
            </a:r>
            <a:endParaRPr lang="en-GB" dirty="0"/>
          </a:p>
          <a:p>
            <a:pPr marL="285750" indent="-285750">
              <a:buFont typeface="Arial" panose="020B0604020202020204" pitchFamily="34" charset="0"/>
              <a:buChar char="•"/>
            </a:pPr>
            <a:r>
              <a:rPr lang="en-US" dirty="0"/>
              <a:t> For the reactants in the reaction</a:t>
            </a:r>
            <a:endParaRPr lang="en-US" b="1" dirty="0">
              <a:latin typeface="TimesTen-Bold"/>
            </a:endParaRPr>
          </a:p>
          <a:p>
            <a:pPr marL="285750" indent="-285750">
              <a:buFont typeface="Arial" panose="020B0604020202020204" pitchFamily="34" charset="0"/>
              <a:buChar char="•"/>
            </a:pPr>
            <a:endParaRPr lang="en-US" b="1" dirty="0">
              <a:latin typeface="TimesTen-Bold"/>
            </a:endParaRPr>
          </a:p>
          <a:p>
            <a:endParaRPr lang="en-US" b="1" dirty="0">
              <a:latin typeface="TimesTen-Bold"/>
            </a:endParaRPr>
          </a:p>
          <a:p>
            <a:pPr marL="285750" indent="-285750">
              <a:buFont typeface="Arial" panose="020B0604020202020204" pitchFamily="34" charset="0"/>
              <a:buChar char="•"/>
            </a:pPr>
            <a:endParaRPr lang="en-US" b="1" dirty="0">
              <a:latin typeface="TimesTen-Bold"/>
            </a:endParaRPr>
          </a:p>
          <a:p>
            <a:r>
              <a:rPr lang="en-GB" dirty="0"/>
              <a:t>       </a:t>
            </a:r>
            <a:r>
              <a:rPr lang="en-US" dirty="0"/>
              <a:t>to be present in stoichiometric proportion, there must be 2 moles of SO</a:t>
            </a:r>
            <a:r>
              <a:rPr lang="en-GB" dirty="0"/>
              <a:t>2</a:t>
            </a:r>
            <a:r>
              <a:rPr lang="en-US" dirty="0"/>
              <a:t> for every mole of O2 </a:t>
            </a:r>
            <a:r>
              <a:rPr lang="en-GB" dirty="0"/>
              <a:t>      </a:t>
            </a:r>
          </a:p>
          <a:p>
            <a:r>
              <a:rPr lang="en-GB" dirty="0"/>
              <a:t>        </a:t>
            </a:r>
            <a:r>
              <a:rPr lang="en-US" dirty="0"/>
              <a:t>(n</a:t>
            </a:r>
            <a:r>
              <a:rPr lang="en-US" baseline="-25000" dirty="0"/>
              <a:t>SO2</a:t>
            </a:r>
            <a:r>
              <a:rPr lang="en-US" dirty="0"/>
              <a:t>/n</a:t>
            </a:r>
            <a:r>
              <a:rPr lang="en-US" baseline="-25000" dirty="0"/>
              <a:t>O2</a:t>
            </a:r>
            <a:r>
              <a:rPr lang="en-US" dirty="0"/>
              <a:t>=2:1) present in the feed to the reactor</a:t>
            </a:r>
            <a:endParaRPr lang="en-US" b="1" dirty="0">
              <a:latin typeface="TimesTen-Bold"/>
            </a:endParaRPr>
          </a:p>
          <a:p>
            <a:pPr marL="285750" indent="-285750">
              <a:buFont typeface="Arial" panose="020B0604020202020204" pitchFamily="34" charset="0"/>
              <a:buChar char="•"/>
            </a:pPr>
            <a:endParaRPr lang="en-US" b="1" dirty="0">
              <a:latin typeface="TimesTen-Bold"/>
            </a:endParaRPr>
          </a:p>
          <a:p>
            <a:pPr marL="285750" indent="-285750">
              <a:buFont typeface="Arial" panose="020B0604020202020204" pitchFamily="34" charset="0"/>
              <a:buChar char="•"/>
            </a:pPr>
            <a:r>
              <a:rPr lang="en-US" dirty="0"/>
              <a:t>If reactants are </a:t>
            </a:r>
            <a:r>
              <a:rPr lang="en-US" dirty="0">
                <a:solidFill>
                  <a:srgbClr val="FF0000"/>
                </a:solidFill>
              </a:rPr>
              <a:t>fed to a chemical reactor in stoichiometric proportion </a:t>
            </a:r>
            <a:r>
              <a:rPr lang="en-US" dirty="0"/>
              <a:t>and the reaction proceeds to completion, </a:t>
            </a:r>
            <a:r>
              <a:rPr lang="en-US" dirty="0">
                <a:solidFill>
                  <a:srgbClr val="FF0000"/>
                </a:solidFill>
              </a:rPr>
              <a:t>all of the reactants are consumed</a:t>
            </a:r>
            <a:r>
              <a:rPr lang="en-US" dirty="0"/>
              <a:t>.</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Ex</a:t>
            </a:r>
            <a:r>
              <a:rPr lang="en-US" dirty="0"/>
              <a:t>ample, if</a:t>
            </a:r>
            <a:r>
              <a:rPr lang="en-GB" dirty="0"/>
              <a:t> </a:t>
            </a:r>
            <a:r>
              <a:rPr lang="en-US" dirty="0"/>
              <a:t>200 mol of SO2 and 100 mol of O2 are initially present and the reaction proceeds to completion,</a:t>
            </a:r>
            <a:r>
              <a:rPr lang="en-GB" dirty="0"/>
              <a:t> </a:t>
            </a:r>
            <a:r>
              <a:rPr lang="en-US" dirty="0"/>
              <a:t>the SO2 and O2 would disappear at the same instant.</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dirty="0"/>
              <a:t> It follows that if you start with 100 mol</a:t>
            </a:r>
            <a:r>
              <a:rPr lang="en-GB" dirty="0"/>
              <a:t> </a:t>
            </a:r>
            <a:r>
              <a:rPr lang="en-US" dirty="0"/>
              <a:t>of O2 and less than 200 mol of SO2 (i.e., if the SO2 is present in less than its </a:t>
            </a:r>
            <a:r>
              <a:rPr lang="en-US" dirty="0" err="1"/>
              <a:t>stoichiometric</a:t>
            </a:r>
            <a:r>
              <a:rPr lang="en-GB" dirty="0"/>
              <a:t> </a:t>
            </a:r>
            <a:r>
              <a:rPr lang="en-US" dirty="0"/>
              <a:t>proportion), the SO2 would run out first, while if more than 200 mol of SO2 is initially present</a:t>
            </a:r>
            <a:r>
              <a:rPr lang="en-GB" dirty="0"/>
              <a:t> </a:t>
            </a:r>
            <a:r>
              <a:rPr lang="en-US" dirty="0"/>
              <a:t>the O2 would run out</a:t>
            </a:r>
            <a:endParaRPr lang="en-US" b="1" dirty="0">
              <a:latin typeface="TimesTen-Bold"/>
            </a:endParaRPr>
          </a:p>
        </p:txBody>
      </p:sp>
      <p:pic>
        <p:nvPicPr>
          <p:cNvPr id="3" name="Picture 2"/>
          <p:cNvPicPr>
            <a:picLocks noChangeAspect="1"/>
          </p:cNvPicPr>
          <p:nvPr/>
        </p:nvPicPr>
        <p:blipFill>
          <a:blip r:embed="rId2"/>
          <a:stretch>
            <a:fillRect/>
          </a:stretch>
        </p:blipFill>
        <p:spPr>
          <a:xfrm>
            <a:off x="3633957" y="2769325"/>
            <a:ext cx="2795009" cy="524827"/>
          </a:xfrm>
          <a:prstGeom prst="rect">
            <a:avLst/>
          </a:prstGeom>
        </p:spPr>
      </p:pic>
      <p:sp>
        <p:nvSpPr>
          <p:cNvPr id="5" name="Rectangle 4">
            <a:extLst>
              <a:ext uri="{FF2B5EF4-FFF2-40B4-BE49-F238E27FC236}">
                <a16:creationId xmlns:a16="http://schemas.microsoft.com/office/drawing/2014/main" id="{261A9DE2-CD07-0D4B-B05E-D08376FF9B66}"/>
              </a:ext>
            </a:extLst>
          </p:cNvPr>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Limiting and excess reactant</a:t>
            </a:r>
            <a:endParaRPr lang="en-US" sz="3600" dirty="0"/>
          </a:p>
        </p:txBody>
      </p:sp>
      <mc:AlternateContent xmlns:mc="http://schemas.openxmlformats.org/markup-compatibility/2006" xmlns:p14="http://schemas.microsoft.com/office/powerpoint/2010/main">
        <mc:Choice Requires="p14">
          <p:contentPart p14:bwMode="auto" r:id="rId3">
            <p14:nvContentPartPr>
              <p14:cNvPr id="5123" name="Ink 3"/>
              <p14:cNvContentPartPr>
                <a14:cpLocks xmlns:a14="http://schemas.microsoft.com/office/drawing/2010/main" noRot="1" noChangeAspect="1" noEditPoints="1" noChangeArrowheads="1" noChangeShapeType="1"/>
              </p14:cNvContentPartPr>
              <p14:nvPr/>
            </p14:nvContentPartPr>
            <p14:xfrm>
              <a:off x="33974088" y="35399663"/>
              <a:ext cx="0" cy="0"/>
            </p14:xfrm>
          </p:contentPart>
        </mc:Choice>
        <mc:Fallback xmlns="">
          <p:pic>
            <p:nvPicPr>
              <p:cNvPr id="5123" name="Ink 3"/>
              <p:cNvPicPr>
                <a:picLocks noRot="1" noChangeAspect="1" noEditPoints="1" noChangeArrowheads="1" noChangeShapeType="1"/>
              </p:cNvPicPr>
              <p:nvPr/>
            </p:nvPicPr>
            <p:blipFill>
              <a:blip r:embed="rId4"/>
              <a:stretch>
                <a:fillRect/>
              </a:stretch>
            </p:blipFill>
            <p:spPr>
              <a:xfrm>
                <a:off x="33974088" y="35399663"/>
                <a:ext cx="0" cy="0"/>
              </a:xfrm>
              <a:prstGeom prst="rect">
                <a:avLst/>
              </a:prstGeom>
            </p:spPr>
          </p:pic>
        </mc:Fallback>
      </mc:AlternateContent>
    </p:spTree>
    <p:extLst>
      <p:ext uri="{BB962C8B-B14F-4D97-AF65-F5344CB8AC3E}">
        <p14:creationId xmlns:p14="http://schemas.microsoft.com/office/powerpoint/2010/main" val="184887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3514" y="1052665"/>
            <a:ext cx="10735460" cy="646331"/>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The </a:t>
            </a:r>
            <a:r>
              <a:rPr lang="en-US" dirty="0">
                <a:solidFill>
                  <a:srgbClr val="FF0000"/>
                </a:solidFill>
                <a:latin typeface="TimesTen-Roman"/>
              </a:rPr>
              <a:t>reactant that would run out i</a:t>
            </a:r>
            <a:r>
              <a:rPr lang="en-US" dirty="0">
                <a:latin typeface="TimesTen-Roman"/>
              </a:rPr>
              <a:t>f a reaction proceeded to completion is called the </a:t>
            </a:r>
            <a:r>
              <a:rPr lang="en-US" b="1" dirty="0">
                <a:solidFill>
                  <a:srgbClr val="FF0000"/>
                </a:solidFill>
              </a:rPr>
              <a:t>limiting</a:t>
            </a:r>
            <a:r>
              <a:rPr lang="en-GB" b="1" dirty="0">
                <a:solidFill>
                  <a:srgbClr val="FF0000"/>
                </a:solidFill>
              </a:rPr>
              <a:t> r</a:t>
            </a:r>
            <a:r>
              <a:rPr lang="en-US" b="1" dirty="0" err="1">
                <a:solidFill>
                  <a:srgbClr val="FF0000"/>
                </a:solidFill>
              </a:rPr>
              <a:t>eactant</a:t>
            </a:r>
            <a:r>
              <a:rPr lang="en-US" b="1" dirty="0">
                <a:solidFill>
                  <a:srgbClr val="FF0000"/>
                </a:solidFill>
              </a:rPr>
              <a:t>, </a:t>
            </a:r>
            <a:r>
              <a:rPr lang="en-US" dirty="0"/>
              <a:t>and the other reactants are termed </a:t>
            </a:r>
            <a:r>
              <a:rPr lang="en-US" dirty="0">
                <a:solidFill>
                  <a:srgbClr val="FF0000"/>
                </a:solidFill>
              </a:rPr>
              <a:t>excess reactants</a:t>
            </a:r>
          </a:p>
        </p:txBody>
      </p:sp>
      <p:sp>
        <p:nvSpPr>
          <p:cNvPr id="3" name="Rectangle 2"/>
          <p:cNvSpPr/>
          <p:nvPr/>
        </p:nvSpPr>
        <p:spPr>
          <a:xfrm>
            <a:off x="993513" y="2284508"/>
            <a:ext cx="9417583" cy="646331"/>
          </a:xfrm>
          <a:prstGeom prst="rect">
            <a:avLst/>
          </a:prstGeom>
        </p:spPr>
        <p:txBody>
          <a:bodyPr wrap="square">
            <a:spAutoFit/>
          </a:bodyPr>
          <a:lstStyle/>
          <a:p>
            <a:pPr marL="285750" indent="-285750">
              <a:buFont typeface="Arial" panose="020B0604020202020204" pitchFamily="34" charset="0"/>
              <a:buChar char="•"/>
            </a:pPr>
            <a:r>
              <a:rPr lang="en-US" i="1" dirty="0">
                <a:solidFill>
                  <a:srgbClr val="FF0000"/>
                </a:solidFill>
                <a:latin typeface="TimesTen-Italic"/>
              </a:rPr>
              <a:t>A reactant is limiting if it is</a:t>
            </a:r>
            <a:r>
              <a:rPr lang="en-GB" i="1" dirty="0">
                <a:solidFill>
                  <a:srgbClr val="FF0000"/>
                </a:solidFill>
                <a:latin typeface="TimesTen-Italic"/>
              </a:rPr>
              <a:t> </a:t>
            </a:r>
            <a:r>
              <a:rPr lang="en-US" i="1" dirty="0">
                <a:solidFill>
                  <a:srgbClr val="FF0000"/>
                </a:solidFill>
                <a:latin typeface="TimesTen-Italic"/>
              </a:rPr>
              <a:t>present in less than its stoichiometric proportion relative to every other reactant</a:t>
            </a:r>
            <a:endParaRPr lang="en-US" dirty="0">
              <a:solidFill>
                <a:srgbClr val="FF0000"/>
              </a:solidFill>
            </a:endParaRPr>
          </a:p>
        </p:txBody>
      </p:sp>
      <p:sp>
        <p:nvSpPr>
          <p:cNvPr id="4" name="Rectangle 3"/>
          <p:cNvSpPr/>
          <p:nvPr/>
        </p:nvSpPr>
        <p:spPr>
          <a:xfrm>
            <a:off x="993513" y="3516351"/>
            <a:ext cx="8995954" cy="369332"/>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If all reactants are present in stoichiometric proportion, then no reactant is limiting</a:t>
            </a:r>
            <a:endParaRPr lang="en-US" dirty="0"/>
          </a:p>
        </p:txBody>
      </p:sp>
    </p:spTree>
    <p:extLst>
      <p:ext uri="{BB962C8B-B14F-4D97-AF65-F5344CB8AC3E}">
        <p14:creationId xmlns:p14="http://schemas.microsoft.com/office/powerpoint/2010/main" val="148847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6170" y="1885022"/>
            <a:ext cx="5838825" cy="914400"/>
          </a:xfrm>
          <a:prstGeom prst="rect">
            <a:avLst/>
          </a:prstGeom>
        </p:spPr>
      </p:pic>
      <p:sp>
        <p:nvSpPr>
          <p:cNvPr id="3" name="Rectangle 2"/>
          <p:cNvSpPr/>
          <p:nvPr/>
        </p:nvSpPr>
        <p:spPr>
          <a:xfrm>
            <a:off x="1353412" y="941567"/>
            <a:ext cx="10596541" cy="646331"/>
          </a:xfrm>
          <a:prstGeom prst="rect">
            <a:avLst/>
          </a:prstGeom>
        </p:spPr>
        <p:txBody>
          <a:bodyPr wrap="square">
            <a:spAutoFit/>
          </a:bodyPr>
          <a:lstStyle/>
          <a:p>
            <a:r>
              <a:rPr lang="en-US" dirty="0">
                <a:latin typeface="TimesTen-Roman"/>
              </a:rPr>
              <a:t>Suppose ( </a:t>
            </a:r>
            <a:r>
              <a:rPr lang="en-GB" i="1" dirty="0">
                <a:latin typeface="TimesTen-Roman"/>
              </a:rPr>
              <a:t>n</a:t>
            </a:r>
            <a:r>
              <a:rPr lang="en-GB" i="1" baseline="-25000" dirty="0">
                <a:latin typeface="TimesTen-Roman"/>
              </a:rPr>
              <a:t>A</a:t>
            </a:r>
            <a:r>
              <a:rPr lang="en-US" dirty="0">
                <a:latin typeface="TimesTen-Roman"/>
              </a:rPr>
              <a:t>)</a:t>
            </a:r>
            <a:r>
              <a:rPr lang="en-GB" baseline="-25000" dirty="0">
                <a:latin typeface="TimesTen-Roman"/>
              </a:rPr>
              <a:t>feed</a:t>
            </a:r>
            <a:r>
              <a:rPr lang="en-GB" dirty="0">
                <a:latin typeface="TimesTen-Roman"/>
              </a:rPr>
              <a:t> </a:t>
            </a:r>
            <a:r>
              <a:rPr lang="en-US" dirty="0">
                <a:latin typeface="TimesTen-Roman"/>
              </a:rPr>
              <a:t>is the number of moles of an excess reactant, A, present in the feed to a reactor </a:t>
            </a:r>
          </a:p>
          <a:p>
            <a:r>
              <a:rPr lang="en-US" dirty="0">
                <a:latin typeface="TimesTen-Roman"/>
              </a:rPr>
              <a:t>               (</a:t>
            </a:r>
            <a:r>
              <a:rPr lang="en-GB" i="1" dirty="0">
                <a:latin typeface="TimesTen-Roman"/>
              </a:rPr>
              <a:t>n</a:t>
            </a:r>
            <a:r>
              <a:rPr lang="en-GB" i="1" baseline="-25000" dirty="0">
                <a:latin typeface="TimesTen-Roman"/>
              </a:rPr>
              <a:t>A</a:t>
            </a:r>
            <a:r>
              <a:rPr lang="en-US" dirty="0">
                <a:latin typeface="TimesTen-Roman"/>
              </a:rPr>
              <a:t>)</a:t>
            </a:r>
            <a:r>
              <a:rPr lang="en-GB" baseline="-25000" dirty="0">
                <a:latin typeface="TimesTen-Roman"/>
              </a:rPr>
              <a:t>Stoich</a:t>
            </a:r>
            <a:r>
              <a:rPr lang="en-GB" dirty="0">
                <a:latin typeface="TimesTen-Roman"/>
              </a:rPr>
              <a:t> </a:t>
            </a:r>
            <a:r>
              <a:rPr lang="en-US" dirty="0">
                <a:latin typeface="TimesTen-Roman"/>
              </a:rPr>
              <a:t>is the </a:t>
            </a:r>
            <a:r>
              <a:rPr lang="en-US" b="1" dirty="0"/>
              <a:t>stoichiometric requirement</a:t>
            </a:r>
            <a:endParaRPr lang="en-US" dirty="0"/>
          </a:p>
        </p:txBody>
      </p:sp>
      <p:sp>
        <p:nvSpPr>
          <p:cNvPr id="4" name="Rectangle 3"/>
          <p:cNvSpPr/>
          <p:nvPr/>
        </p:nvSpPr>
        <p:spPr>
          <a:xfrm>
            <a:off x="1048614" y="2862174"/>
            <a:ext cx="10241280" cy="3139321"/>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Consider, for example, the hydrogenation of acetylene to form ethane:</a:t>
            </a:r>
            <a:endParaRPr lang="en-GB" dirty="0">
              <a:latin typeface="TimesTen-Roman"/>
            </a:endParaRP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GB" dirty="0">
                <a:latin typeface="TimesTen-Roman"/>
              </a:rPr>
              <a:t>Su</a:t>
            </a:r>
            <a:r>
              <a:rPr lang="en-US" dirty="0" err="1">
                <a:latin typeface="TimesTen-Roman"/>
              </a:rPr>
              <a:t>ppose</a:t>
            </a:r>
            <a:r>
              <a:rPr lang="en-US" dirty="0">
                <a:latin typeface="TimesTen-Roman"/>
              </a:rPr>
              <a:t> 20.0 </a:t>
            </a:r>
            <a:r>
              <a:rPr lang="en-US" dirty="0" err="1">
                <a:latin typeface="TimesTen-Roman"/>
              </a:rPr>
              <a:t>kmol</a:t>
            </a:r>
            <a:r>
              <a:rPr lang="en-US" dirty="0">
                <a:latin typeface="TimesTen-Roman"/>
              </a:rPr>
              <a:t>/h of acetylene and 50.0 </a:t>
            </a:r>
            <a:r>
              <a:rPr lang="en-US" dirty="0" err="1">
                <a:latin typeface="TimesTen-Roman"/>
              </a:rPr>
              <a:t>kmol</a:t>
            </a:r>
            <a:r>
              <a:rPr lang="en-US" dirty="0">
                <a:latin typeface="TimesTen-Roman"/>
              </a:rPr>
              <a:t>/h of hydrogen are fed to a reactor.</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The stoichiometric ratio of hydrogen to acetylene is 2:1 (the ratio of coefficients in the </a:t>
            </a:r>
            <a:r>
              <a:rPr lang="en-US" dirty="0" err="1">
                <a:latin typeface="TimesTen-Roman"/>
              </a:rPr>
              <a:t>stoichiometric</a:t>
            </a:r>
            <a:r>
              <a:rPr lang="en-GB" dirty="0">
                <a:latin typeface="TimesTen-Roman"/>
              </a:rPr>
              <a:t> </a:t>
            </a:r>
            <a:r>
              <a:rPr lang="en-US" dirty="0">
                <a:latin typeface="TimesTen-Roman"/>
              </a:rPr>
              <a:t>equation), and since the ratio of </a:t>
            </a:r>
            <a:r>
              <a:rPr lang="en-GB" dirty="0">
                <a:latin typeface="TimesTen-Roman"/>
              </a:rPr>
              <a:t>H2 </a:t>
            </a:r>
            <a:r>
              <a:rPr lang="en-US" dirty="0">
                <a:latin typeface="TimesTen-Roman"/>
              </a:rPr>
              <a:t>to </a:t>
            </a:r>
            <a:r>
              <a:rPr lang="en-GB" dirty="0">
                <a:latin typeface="TimesTen-Roman"/>
              </a:rPr>
              <a:t>C2H2 </a:t>
            </a:r>
            <a:r>
              <a:rPr lang="en-US" dirty="0">
                <a:latin typeface="TimesTen-Roman"/>
              </a:rPr>
              <a:t>in the feed is 2.5:1 (50:20), </a:t>
            </a:r>
            <a:r>
              <a:rPr lang="en-US" dirty="0">
                <a:solidFill>
                  <a:srgbClr val="FF0000"/>
                </a:solidFill>
                <a:latin typeface="TimesTen-Roman"/>
              </a:rPr>
              <a:t>hydrogen is fed</a:t>
            </a:r>
            <a:r>
              <a:rPr lang="en-GB" dirty="0">
                <a:solidFill>
                  <a:srgbClr val="FF0000"/>
                </a:solidFill>
                <a:latin typeface="TimesTen-Roman"/>
              </a:rPr>
              <a:t> </a:t>
            </a:r>
            <a:r>
              <a:rPr lang="en-US" dirty="0">
                <a:solidFill>
                  <a:srgbClr val="FF0000"/>
                </a:solidFill>
                <a:latin typeface="TimesTen-Roman"/>
              </a:rPr>
              <a:t>in a greater-than-stoichiometric proportion to acetylene.</a:t>
            </a:r>
          </a:p>
          <a:p>
            <a:pPr marL="285750" indent="-285750">
              <a:buFont typeface="Arial" panose="020B0604020202020204" pitchFamily="34" charset="0"/>
              <a:buChar char="•"/>
            </a:pPr>
            <a:endParaRPr lang="en-GB" dirty="0">
              <a:latin typeface="TimesTen-Roman"/>
            </a:endParaRPr>
          </a:p>
          <a:p>
            <a:pPr marL="285750" indent="-285750">
              <a:buFont typeface="Arial" panose="020B0604020202020204" pitchFamily="34" charset="0"/>
              <a:buChar char="•"/>
            </a:pPr>
            <a:r>
              <a:rPr lang="en-US" dirty="0">
                <a:latin typeface="TimesTen-Roman"/>
              </a:rPr>
              <a:t> </a:t>
            </a:r>
            <a:r>
              <a:rPr lang="en-US" dirty="0">
                <a:solidFill>
                  <a:srgbClr val="FF0000"/>
                </a:solidFill>
                <a:latin typeface="TimesTen-Roman"/>
              </a:rPr>
              <a:t>Acetylene is therefore the limiting</a:t>
            </a:r>
            <a:r>
              <a:rPr lang="en-GB" dirty="0">
                <a:solidFill>
                  <a:srgbClr val="FF0000"/>
                </a:solidFill>
                <a:latin typeface="TimesTen-Roman"/>
              </a:rPr>
              <a:t> </a:t>
            </a:r>
            <a:r>
              <a:rPr lang="en-US" dirty="0">
                <a:solidFill>
                  <a:srgbClr val="FF0000"/>
                </a:solidFill>
                <a:latin typeface="TimesTen-Roman"/>
              </a:rPr>
              <a:t>reactant</a:t>
            </a:r>
            <a:r>
              <a:rPr lang="en-US" dirty="0">
                <a:latin typeface="TimesTen-Roman"/>
              </a:rPr>
              <a:t>. Since it would take 40.0 </a:t>
            </a:r>
            <a:r>
              <a:rPr lang="en-US" dirty="0" err="1">
                <a:latin typeface="TimesTen-Roman"/>
              </a:rPr>
              <a:t>kmol</a:t>
            </a:r>
            <a:r>
              <a:rPr lang="en-US" dirty="0">
                <a:latin typeface="TimesTen-Roman"/>
              </a:rPr>
              <a:t> </a:t>
            </a:r>
            <a:r>
              <a:rPr lang="en-GB" dirty="0">
                <a:latin typeface="TimesTen-Roman"/>
              </a:rPr>
              <a:t>H2 </a:t>
            </a:r>
            <a:r>
              <a:rPr lang="en-US" dirty="0">
                <a:latin typeface="TimesTen-Roman"/>
              </a:rPr>
              <a:t>to react completely with all</a:t>
            </a:r>
            <a:r>
              <a:rPr lang="en-GB" dirty="0">
                <a:latin typeface="TimesTen-Roman"/>
              </a:rPr>
              <a:t> </a:t>
            </a:r>
            <a:r>
              <a:rPr lang="en-US" dirty="0">
                <a:latin typeface="TimesTen-Roman"/>
              </a:rPr>
              <a:t>the acetylene fed to the reactor, </a:t>
            </a:r>
            <a:endParaRPr lang="en-US" dirty="0"/>
          </a:p>
        </p:txBody>
      </p:sp>
      <p:pic>
        <p:nvPicPr>
          <p:cNvPr id="5" name="Picture 4"/>
          <p:cNvPicPr>
            <a:picLocks noChangeAspect="1"/>
          </p:cNvPicPr>
          <p:nvPr/>
        </p:nvPicPr>
        <p:blipFill>
          <a:blip r:embed="rId3"/>
          <a:stretch>
            <a:fillRect/>
          </a:stretch>
        </p:blipFill>
        <p:spPr>
          <a:xfrm>
            <a:off x="5441575" y="5704961"/>
            <a:ext cx="5789381" cy="950135"/>
          </a:xfrm>
          <a:prstGeom prst="rect">
            <a:avLst/>
          </a:prstGeom>
        </p:spPr>
      </p:pic>
      <p:pic>
        <p:nvPicPr>
          <p:cNvPr id="8" name="Picture 5"/>
          <p:cNvPicPr>
            <a:picLocks noChangeAspect="1" noChangeArrowheads="1"/>
          </p:cNvPicPr>
          <p:nvPr/>
        </p:nvPicPr>
        <p:blipFill>
          <a:blip r:embed="rId4"/>
          <a:srcRect/>
          <a:stretch>
            <a:fillRect/>
          </a:stretch>
        </p:blipFill>
        <p:spPr bwMode="auto">
          <a:xfrm>
            <a:off x="8537762" y="2721909"/>
            <a:ext cx="2933700" cy="571500"/>
          </a:xfrm>
          <a:prstGeom prst="rect">
            <a:avLst/>
          </a:prstGeom>
          <a:noFill/>
          <a:ln w="9525">
            <a:noFill/>
            <a:miter lim="800000"/>
            <a:headEnd/>
            <a:tailEnd/>
          </a:ln>
          <a:effectLst/>
        </p:spPr>
      </p:pic>
    </p:spTree>
    <p:extLst>
      <p:ext uri="{BB962C8B-B14F-4D97-AF65-F5344CB8AC3E}">
        <p14:creationId xmlns:p14="http://schemas.microsoft.com/office/powerpoint/2010/main" val="293691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8792" y="1806977"/>
            <a:ext cx="6096000" cy="369332"/>
          </a:xfrm>
          <a:prstGeom prst="rect">
            <a:avLst/>
          </a:prstGeom>
        </p:spPr>
        <p:txBody>
          <a:bodyPr>
            <a:spAutoFit/>
          </a:bodyPr>
          <a:lstStyle/>
          <a:p>
            <a:r>
              <a:rPr lang="en-US" b="1" dirty="0">
                <a:latin typeface="TimesTen-Bold"/>
              </a:rPr>
              <a:t>Fractional conversion</a:t>
            </a:r>
            <a:endParaRPr lang="en-US" dirty="0"/>
          </a:p>
        </p:txBody>
      </p:sp>
      <p:pic>
        <p:nvPicPr>
          <p:cNvPr id="3" name="Picture 2"/>
          <p:cNvPicPr>
            <a:picLocks noChangeAspect="1"/>
          </p:cNvPicPr>
          <p:nvPr/>
        </p:nvPicPr>
        <p:blipFill>
          <a:blip r:embed="rId2"/>
          <a:stretch>
            <a:fillRect/>
          </a:stretch>
        </p:blipFill>
        <p:spPr>
          <a:xfrm>
            <a:off x="5127947" y="1499143"/>
            <a:ext cx="2638425" cy="895350"/>
          </a:xfrm>
          <a:prstGeom prst="rect">
            <a:avLst/>
          </a:prstGeom>
        </p:spPr>
      </p:pic>
      <p:sp>
        <p:nvSpPr>
          <p:cNvPr id="4" name="Rectangle 3"/>
          <p:cNvSpPr/>
          <p:nvPr/>
        </p:nvSpPr>
        <p:spPr>
          <a:xfrm>
            <a:off x="1958403" y="3212901"/>
            <a:ext cx="8982891" cy="1200329"/>
          </a:xfrm>
          <a:prstGeom prst="rect">
            <a:avLst/>
          </a:prstGeom>
        </p:spPr>
        <p:txBody>
          <a:bodyPr wrap="square">
            <a:spAutoFit/>
          </a:bodyPr>
          <a:lstStyle/>
          <a:p>
            <a:r>
              <a:rPr lang="en-US" dirty="0">
                <a:latin typeface="TimesTen-Roman"/>
              </a:rPr>
              <a:t>If 80 moles of a reactant are fed and 70 moles react,</a:t>
            </a:r>
          </a:p>
          <a:p>
            <a:endParaRPr lang="en-US" dirty="0">
              <a:latin typeface="TimesTen-Roman"/>
            </a:endParaRPr>
          </a:p>
          <a:p>
            <a:endParaRPr lang="en-US" dirty="0">
              <a:latin typeface="TimesTen-Roman"/>
            </a:endParaRPr>
          </a:p>
          <a:p>
            <a:r>
              <a:rPr lang="en-US" dirty="0">
                <a:latin typeface="TimesTen-Roman"/>
              </a:rPr>
              <a:t> fractional conversion (f or x) = 70/80=  0.875</a:t>
            </a:r>
            <a:endParaRPr lang="en-US" dirty="0"/>
          </a:p>
        </p:txBody>
      </p:sp>
      <p:sp>
        <p:nvSpPr>
          <p:cNvPr id="6" name="Rectangle 5">
            <a:extLst>
              <a:ext uri="{FF2B5EF4-FFF2-40B4-BE49-F238E27FC236}">
                <a16:creationId xmlns:a16="http://schemas.microsoft.com/office/drawing/2014/main" id="{3D25BFA1-EAE0-374B-A2E4-832063E97A09}"/>
              </a:ext>
            </a:extLst>
          </p:cNvPr>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a:t>Fractional conversion</a:t>
            </a:r>
            <a:endParaRPr lang="en-US" sz="3600" dirty="0"/>
          </a:p>
        </p:txBody>
      </p:sp>
      <mc:AlternateContent xmlns:mc="http://schemas.openxmlformats.org/markup-compatibility/2006" xmlns:p14="http://schemas.microsoft.com/office/powerpoint/2010/main">
        <mc:Choice Requires="p14">
          <p:contentPart p14:bwMode="auto" r:id="rId3">
            <p14:nvContentPartPr>
              <p14:cNvPr id="8199" name="Ink 7"/>
              <p14:cNvContentPartPr>
                <a14:cpLocks xmlns:a14="http://schemas.microsoft.com/office/drawing/2010/main" noRot="1" noChangeAspect="1" noEditPoints="1" noChangeArrowheads="1" noChangeShapeType="1"/>
              </p14:cNvContentPartPr>
              <p14:nvPr/>
            </p14:nvContentPartPr>
            <p14:xfrm>
              <a:off x="53948013" y="17951450"/>
              <a:ext cx="0" cy="0"/>
            </p14:xfrm>
          </p:contentPart>
        </mc:Choice>
        <mc:Fallback xmlns="">
          <p:pic>
            <p:nvPicPr>
              <p:cNvPr id="8199" name="Ink 7"/>
              <p:cNvPicPr>
                <a:picLocks noRot="1" noChangeAspect="1" noEditPoints="1" noChangeArrowheads="1" noChangeShapeType="1"/>
              </p:cNvPicPr>
              <p:nvPr/>
            </p:nvPicPr>
            <p:blipFill>
              <a:blip r:embed="rId4"/>
              <a:stretch>
                <a:fillRect/>
              </a:stretch>
            </p:blipFill>
            <p:spPr>
              <a:xfrm>
                <a:off x="53948013" y="17951450"/>
                <a:ext cx="0" cy="0"/>
              </a:xfrm>
              <a:prstGeom prst="rect">
                <a:avLst/>
              </a:prstGeom>
            </p:spPr>
          </p:pic>
        </mc:Fallback>
      </mc:AlternateContent>
    </p:spTree>
    <p:extLst>
      <p:ext uri="{BB962C8B-B14F-4D97-AF65-F5344CB8AC3E}">
        <p14:creationId xmlns:p14="http://schemas.microsoft.com/office/powerpoint/2010/main" val="287472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422" y="880027"/>
            <a:ext cx="10215155" cy="2031325"/>
          </a:xfrm>
          <a:prstGeom prst="rect">
            <a:avLst/>
          </a:prstGeom>
        </p:spPr>
        <p:txBody>
          <a:bodyPr wrap="square">
            <a:spAutoFit/>
          </a:bodyPr>
          <a:lstStyle/>
          <a:p>
            <a:r>
              <a:rPr lang="en-US" dirty="0">
                <a:solidFill>
                  <a:srgbClr val="FF0000"/>
                </a:solidFill>
                <a:latin typeface="TimesTen-Roman"/>
              </a:rPr>
              <a:t>Considering the reaction:  </a:t>
            </a:r>
            <a:endParaRPr lang="en-GB" dirty="0">
              <a:solidFill>
                <a:srgbClr val="FF0000"/>
              </a:solidFill>
              <a:latin typeface="TimesTen-Roman"/>
            </a:endParaRPr>
          </a:p>
          <a:p>
            <a:endParaRPr lang="en-US" dirty="0">
              <a:latin typeface="TimesTen-Roman"/>
            </a:endParaRPr>
          </a:p>
          <a:p>
            <a:r>
              <a:rPr lang="en-US" dirty="0">
                <a:latin typeface="TimesTen-Roman"/>
              </a:rPr>
              <a:t>Suppose </a:t>
            </a:r>
            <a:r>
              <a:rPr lang="en-US" dirty="0">
                <a:solidFill>
                  <a:srgbClr val="00B050"/>
                </a:solidFill>
                <a:latin typeface="TimesTen-Roman"/>
              </a:rPr>
              <a:t>20.0 </a:t>
            </a:r>
            <a:r>
              <a:rPr lang="en-US" dirty="0" err="1">
                <a:solidFill>
                  <a:srgbClr val="00B050"/>
                </a:solidFill>
                <a:latin typeface="TimesTen-Roman"/>
              </a:rPr>
              <a:t>kmol</a:t>
            </a:r>
            <a:r>
              <a:rPr lang="en-US" dirty="0">
                <a:solidFill>
                  <a:srgbClr val="00B050"/>
                </a:solidFill>
                <a:latin typeface="TimesTen-Roman"/>
              </a:rPr>
              <a:t> of acetylene, 50.0 </a:t>
            </a:r>
            <a:r>
              <a:rPr lang="en-US" dirty="0" err="1">
                <a:solidFill>
                  <a:srgbClr val="00B050"/>
                </a:solidFill>
                <a:latin typeface="TimesTen-Roman"/>
              </a:rPr>
              <a:t>kmol</a:t>
            </a:r>
            <a:r>
              <a:rPr lang="en-US" dirty="0">
                <a:solidFill>
                  <a:srgbClr val="00B050"/>
                </a:solidFill>
                <a:latin typeface="TimesTen-Roman"/>
              </a:rPr>
              <a:t> of hydrogen, and 50.0 </a:t>
            </a:r>
            <a:r>
              <a:rPr lang="en-US" dirty="0" err="1">
                <a:solidFill>
                  <a:srgbClr val="00B050"/>
                </a:solidFill>
                <a:latin typeface="TimesTen-Roman"/>
              </a:rPr>
              <a:t>kmol</a:t>
            </a:r>
            <a:r>
              <a:rPr lang="en-US" dirty="0">
                <a:solidFill>
                  <a:srgbClr val="00B050"/>
                </a:solidFill>
                <a:latin typeface="TimesTen-Roman"/>
              </a:rPr>
              <a:t> of ethane </a:t>
            </a:r>
            <a:r>
              <a:rPr lang="en-US" dirty="0">
                <a:latin typeface="TimesTen-Roman"/>
              </a:rPr>
              <a:t>are charged into a batch reactor.</a:t>
            </a:r>
          </a:p>
          <a:p>
            <a:endParaRPr lang="en-US" dirty="0">
              <a:latin typeface="TimesTen-Roman"/>
            </a:endParaRPr>
          </a:p>
          <a:p>
            <a:r>
              <a:rPr lang="en-US" dirty="0">
                <a:latin typeface="TimesTen-Roman"/>
              </a:rPr>
              <a:t>Furthermore, suppose that after some time </a:t>
            </a:r>
            <a:r>
              <a:rPr lang="en-US" dirty="0">
                <a:solidFill>
                  <a:srgbClr val="00B050"/>
                </a:solidFill>
                <a:latin typeface="TimesTen-Roman"/>
              </a:rPr>
              <a:t>30.0 </a:t>
            </a:r>
            <a:r>
              <a:rPr lang="en-US" dirty="0" err="1">
                <a:solidFill>
                  <a:srgbClr val="00B050"/>
                </a:solidFill>
                <a:latin typeface="TimesTen-Roman"/>
              </a:rPr>
              <a:t>kmol</a:t>
            </a:r>
            <a:r>
              <a:rPr lang="en-US" dirty="0">
                <a:solidFill>
                  <a:srgbClr val="00B050"/>
                </a:solidFill>
                <a:latin typeface="TimesTen-Roman"/>
              </a:rPr>
              <a:t> of hydrogen has reacted</a:t>
            </a:r>
            <a:r>
              <a:rPr lang="en-US" dirty="0">
                <a:latin typeface="TimesTen-Roman"/>
              </a:rPr>
              <a:t>. How much of</a:t>
            </a:r>
          </a:p>
          <a:p>
            <a:r>
              <a:rPr lang="en-US" dirty="0">
                <a:latin typeface="TimesTen-Roman"/>
              </a:rPr>
              <a:t>each species will be present in the reactor at the moment?</a:t>
            </a:r>
            <a:endParaRPr lang="en-US" dirty="0"/>
          </a:p>
        </p:txBody>
      </p:sp>
      <p:sp>
        <p:nvSpPr>
          <p:cNvPr id="4" name="TextBox 3">
            <a:extLst>
              <a:ext uri="{FF2B5EF4-FFF2-40B4-BE49-F238E27FC236}">
                <a16:creationId xmlns:a16="http://schemas.microsoft.com/office/drawing/2014/main" id="{FCF5FD6C-61D8-2344-A657-2CFC868842F7}"/>
              </a:ext>
            </a:extLst>
          </p:cNvPr>
          <p:cNvSpPr txBox="1"/>
          <p:nvPr/>
        </p:nvSpPr>
        <p:spPr>
          <a:xfrm>
            <a:off x="924556" y="3644040"/>
            <a:ext cx="9969629" cy="2308324"/>
          </a:xfrm>
          <a:prstGeom prst="rect">
            <a:avLst/>
          </a:prstGeom>
          <a:noFill/>
        </p:spPr>
        <p:txBody>
          <a:bodyPr wrap="square">
            <a:spAutoFit/>
          </a:bodyPr>
          <a:lstStyle/>
          <a:p>
            <a:pPr marL="285750" indent="-285750">
              <a:buFont typeface="Arial" panose="020B0604020202020204" pitchFamily="34" charset="0"/>
              <a:buChar char="•"/>
            </a:pPr>
            <a:r>
              <a:rPr lang="en-US" dirty="0"/>
              <a:t>Clearly, if you start with 50.0 </a:t>
            </a:r>
            <a:r>
              <a:rPr lang="en-US" dirty="0" err="1"/>
              <a:t>kmol</a:t>
            </a:r>
            <a:r>
              <a:rPr lang="en-US" dirty="0"/>
              <a:t> of </a:t>
            </a:r>
            <a:r>
              <a:rPr lang="en-GB" dirty="0"/>
              <a:t>H2</a:t>
            </a:r>
            <a:r>
              <a:rPr lang="en-US" dirty="0"/>
              <a:t> and 30.0 </a:t>
            </a:r>
            <a:r>
              <a:rPr lang="en-US" dirty="0" err="1"/>
              <a:t>kmol</a:t>
            </a:r>
            <a:r>
              <a:rPr lang="en-US" dirty="0"/>
              <a:t> reacts, you will be left with</a:t>
            </a:r>
            <a:r>
              <a:rPr lang="en-GB" dirty="0"/>
              <a:t> </a:t>
            </a:r>
            <a:r>
              <a:rPr lang="en-US" dirty="0">
                <a:solidFill>
                  <a:srgbClr val="FF0000"/>
                </a:solidFill>
              </a:rPr>
              <a:t>20.0 </a:t>
            </a:r>
            <a:r>
              <a:rPr lang="en-US" dirty="0" err="1">
                <a:solidFill>
                  <a:srgbClr val="FF0000"/>
                </a:solidFill>
              </a:rPr>
              <a:t>kmol</a:t>
            </a:r>
            <a:r>
              <a:rPr lang="en-US" dirty="0">
                <a:solidFill>
                  <a:srgbClr val="FF0000"/>
                </a:solidFill>
              </a:rPr>
              <a:t> H</a:t>
            </a:r>
            <a:r>
              <a:rPr lang="en-GB" dirty="0">
                <a:solidFill>
                  <a:srgbClr val="FF0000"/>
                </a:solidFill>
              </a:rPr>
              <a:t>2</a:t>
            </a:r>
            <a:r>
              <a:rPr lang="en-US" dirty="0">
                <a:solidFill>
                  <a:srgbClr val="FF0000"/>
                </a:solidFill>
              </a:rPr>
              <a:t>.</a:t>
            </a:r>
            <a:endParaRPr lang="en-GB" dirty="0">
              <a:solidFill>
                <a:srgbClr val="FF0000"/>
              </a:solidFill>
            </a:endParaRP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a:t>
            </a:r>
            <a:r>
              <a:rPr lang="en-US" dirty="0" err="1"/>
              <a:t>lso</a:t>
            </a:r>
            <a:r>
              <a:rPr lang="en-US" dirty="0"/>
              <a:t>, if 30.0 </a:t>
            </a:r>
            <a:r>
              <a:rPr lang="en-US" dirty="0" err="1"/>
              <a:t>kmol</a:t>
            </a:r>
            <a:r>
              <a:rPr lang="en-US" dirty="0"/>
              <a:t> of </a:t>
            </a:r>
            <a:r>
              <a:rPr lang="en-GB" dirty="0"/>
              <a:t>H2</a:t>
            </a:r>
            <a:r>
              <a:rPr lang="en-US" dirty="0"/>
              <a:t> </a:t>
            </a:r>
            <a:r>
              <a:rPr lang="en-GB" dirty="0"/>
              <a:t>re</a:t>
            </a:r>
            <a:r>
              <a:rPr lang="en-US" dirty="0"/>
              <a:t>acts, 15.0 </a:t>
            </a:r>
            <a:r>
              <a:rPr lang="en-US" dirty="0" err="1"/>
              <a:t>kmol</a:t>
            </a:r>
            <a:r>
              <a:rPr lang="en-US" dirty="0"/>
              <a:t> of </a:t>
            </a:r>
            <a:r>
              <a:rPr lang="en-GB" dirty="0"/>
              <a:t>C2H2 </a:t>
            </a:r>
            <a:r>
              <a:rPr lang="en-US" dirty="0"/>
              <a:t>also react</a:t>
            </a:r>
            <a:r>
              <a:rPr lang="en-GB" dirty="0"/>
              <a:t>s</a:t>
            </a:r>
            <a:r>
              <a:rPr lang="en-US" dirty="0"/>
              <a:t>, leaving</a:t>
            </a:r>
            <a:r>
              <a:rPr lang="en-GB" dirty="0"/>
              <a:t> </a:t>
            </a:r>
            <a:r>
              <a:rPr lang="en-US" dirty="0"/>
              <a:t>you with (20 </a:t>
            </a:r>
            <a:r>
              <a:rPr lang="en-GB" dirty="0"/>
              <a:t>-</a:t>
            </a:r>
            <a:r>
              <a:rPr lang="en-US" dirty="0"/>
              <a:t>15) </a:t>
            </a:r>
            <a:r>
              <a:rPr lang="en-US" dirty="0" err="1"/>
              <a:t>kmol</a:t>
            </a:r>
            <a:r>
              <a:rPr lang="en-US" dirty="0"/>
              <a:t> </a:t>
            </a:r>
            <a:r>
              <a:rPr lang="en-GB" dirty="0">
                <a:solidFill>
                  <a:srgbClr val="FF0000"/>
                </a:solidFill>
              </a:rPr>
              <a:t>5.</a:t>
            </a:r>
            <a:r>
              <a:rPr lang="en-US" dirty="0">
                <a:solidFill>
                  <a:srgbClr val="FF0000"/>
                </a:solidFill>
              </a:rPr>
              <a:t>0 </a:t>
            </a:r>
            <a:r>
              <a:rPr lang="en-US" dirty="0" err="1">
                <a:solidFill>
                  <a:srgbClr val="FF0000"/>
                </a:solidFill>
              </a:rPr>
              <a:t>kmol</a:t>
            </a:r>
            <a:r>
              <a:rPr lang="en-US" dirty="0">
                <a:solidFill>
                  <a:srgbClr val="FF0000"/>
                </a:solidFill>
              </a:rPr>
              <a:t> </a:t>
            </a:r>
            <a:r>
              <a:rPr lang="en-GB" dirty="0">
                <a:solidFill>
                  <a:srgbClr val="FF0000"/>
                </a:solidFill>
              </a:rPr>
              <a:t>C2H2.</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dirty="0"/>
              <a:t> Finally, the 30.0 </a:t>
            </a:r>
            <a:r>
              <a:rPr lang="en-US" dirty="0" err="1"/>
              <a:t>kmol</a:t>
            </a:r>
            <a:r>
              <a:rPr lang="en-US" dirty="0"/>
              <a:t> of </a:t>
            </a:r>
            <a:r>
              <a:rPr lang="en-GB" dirty="0"/>
              <a:t>H2 t</a:t>
            </a:r>
            <a:r>
              <a:rPr lang="en-US" dirty="0"/>
              <a:t>hat reacts</a:t>
            </a:r>
            <a:r>
              <a:rPr lang="en-GB" dirty="0"/>
              <a:t> </a:t>
            </a:r>
            <a:r>
              <a:rPr lang="en-US" dirty="0"/>
              <a:t>forms 15.0 </a:t>
            </a:r>
            <a:r>
              <a:rPr lang="en-US" dirty="0" err="1"/>
              <a:t>kmol</a:t>
            </a:r>
            <a:r>
              <a:rPr lang="en-US" dirty="0"/>
              <a:t> of C</a:t>
            </a:r>
            <a:r>
              <a:rPr lang="en-GB" dirty="0"/>
              <a:t>2</a:t>
            </a:r>
            <a:r>
              <a:rPr lang="en-US" dirty="0"/>
              <a:t>H</a:t>
            </a:r>
            <a:r>
              <a:rPr lang="en-GB" dirty="0"/>
              <a:t>6</a:t>
            </a:r>
            <a:r>
              <a:rPr lang="en-US" dirty="0"/>
              <a:t> , which when added to the 50.0 </a:t>
            </a:r>
            <a:r>
              <a:rPr lang="en-US" dirty="0" err="1"/>
              <a:t>kmol</a:t>
            </a:r>
            <a:r>
              <a:rPr lang="en-US" dirty="0"/>
              <a:t> you started with gives </a:t>
            </a:r>
            <a:r>
              <a:rPr lang="en-US" dirty="0">
                <a:solidFill>
                  <a:srgbClr val="00B050"/>
                </a:solidFill>
              </a:rPr>
              <a:t>you</a:t>
            </a:r>
            <a:r>
              <a:rPr lang="en-GB" dirty="0">
                <a:solidFill>
                  <a:srgbClr val="00B050"/>
                </a:solidFill>
              </a:rPr>
              <a:t> </a:t>
            </a:r>
            <a:r>
              <a:rPr lang="en-US" dirty="0">
                <a:solidFill>
                  <a:srgbClr val="00B050"/>
                </a:solidFill>
              </a:rPr>
              <a:t>65.0 </a:t>
            </a:r>
            <a:r>
              <a:rPr lang="en-US" dirty="0" err="1">
                <a:solidFill>
                  <a:srgbClr val="00B050"/>
                </a:solidFill>
              </a:rPr>
              <a:t>kmol</a:t>
            </a:r>
            <a:r>
              <a:rPr lang="en-US" dirty="0">
                <a:solidFill>
                  <a:srgbClr val="00B050"/>
                </a:solidFill>
              </a:rPr>
              <a:t> C</a:t>
            </a:r>
            <a:r>
              <a:rPr lang="en-GB" dirty="0">
                <a:solidFill>
                  <a:srgbClr val="00B050"/>
                </a:solidFill>
              </a:rPr>
              <a:t>2</a:t>
            </a:r>
            <a:r>
              <a:rPr lang="en-US" dirty="0">
                <a:solidFill>
                  <a:srgbClr val="00B050"/>
                </a:solidFill>
              </a:rPr>
              <a:t>H</a:t>
            </a:r>
            <a:r>
              <a:rPr lang="en-GB" dirty="0">
                <a:solidFill>
                  <a:srgbClr val="00B050"/>
                </a:solidFill>
              </a:rPr>
              <a:t>6</a:t>
            </a:r>
            <a:r>
              <a:rPr lang="en-US" dirty="0"/>
              <a:t>.</a:t>
            </a:r>
          </a:p>
        </p:txBody>
      </p:sp>
      <p:pic>
        <p:nvPicPr>
          <p:cNvPr id="5" name="Picture 5"/>
          <p:cNvPicPr>
            <a:picLocks noChangeAspect="1" noChangeArrowheads="1"/>
          </p:cNvPicPr>
          <p:nvPr/>
        </p:nvPicPr>
        <p:blipFill>
          <a:blip r:embed="rId2"/>
          <a:srcRect/>
          <a:stretch>
            <a:fillRect/>
          </a:stretch>
        </p:blipFill>
        <p:spPr bwMode="auto">
          <a:xfrm>
            <a:off x="3714751" y="767603"/>
            <a:ext cx="2933700" cy="5715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9229" name="Ink 13"/>
              <p14:cNvContentPartPr>
                <a14:cpLocks xmlns:a14="http://schemas.microsoft.com/office/drawing/2010/main" noRot="1" noChangeAspect="1" noEditPoints="1" noChangeArrowheads="1" noChangeShapeType="1"/>
              </p14:cNvContentPartPr>
              <p14:nvPr/>
            </p14:nvContentPartPr>
            <p14:xfrm>
              <a:off x="44984988" y="29354463"/>
              <a:ext cx="0" cy="0"/>
            </p14:xfrm>
          </p:contentPart>
        </mc:Choice>
        <mc:Fallback xmlns="">
          <p:pic>
            <p:nvPicPr>
              <p:cNvPr id="9229" name="Ink 13"/>
              <p:cNvPicPr>
                <a:picLocks noRot="1" noChangeAspect="1" noEditPoints="1" noChangeArrowheads="1" noChangeShapeType="1"/>
              </p:cNvPicPr>
              <p:nvPr/>
            </p:nvPicPr>
            <p:blipFill>
              <a:blip r:embed="rId4"/>
              <a:stretch>
                <a:fillRect/>
              </a:stretch>
            </p:blipFill>
            <p:spPr>
              <a:xfrm>
                <a:off x="44984988" y="29354463"/>
                <a:ext cx="0" cy="0"/>
              </a:xfrm>
              <a:prstGeom prst="rect">
                <a:avLst/>
              </a:prstGeom>
            </p:spPr>
          </p:pic>
        </mc:Fallback>
      </mc:AlternateContent>
    </p:spTree>
    <p:extLst>
      <p:ext uri="{BB962C8B-B14F-4D97-AF65-F5344CB8AC3E}">
        <p14:creationId xmlns:p14="http://schemas.microsoft.com/office/powerpoint/2010/main" val="6687990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6ECED9-FA38-45CA-A9C3-32FAB1ABB6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2407-7cbe-4f37-a29e-557c2050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3BA310-6FE8-4E56-96F7-DB742FFDDD0B}">
  <ds:schemaRefs>
    <ds:schemaRef ds:uri="http://schemas.microsoft.com/sharepoint/v3/contenttype/forms"/>
  </ds:schemaRefs>
</ds:datastoreItem>
</file>

<file path=customXml/itemProps3.xml><?xml version="1.0" encoding="utf-8"?>
<ds:datastoreItem xmlns:ds="http://schemas.openxmlformats.org/officeDocument/2006/customXml" ds:itemID="{24EBCF0A-48F0-446D-9530-1046AA3665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24162</TotalTime>
  <Words>1095</Words>
  <Application>Microsoft Office PowerPoint</Application>
  <PresentationFormat>Widescreen</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IITG</cp:lastModifiedBy>
  <cp:revision>529</cp:revision>
  <cp:lastPrinted>2021-08-11T04:26:22Z</cp:lastPrinted>
  <dcterms:created xsi:type="dcterms:W3CDTF">2021-02-04T11:25:09Z</dcterms:created>
  <dcterms:modified xsi:type="dcterms:W3CDTF">2022-09-17T05:40:46Z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