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6"/>
  </p:notesMasterIdLst>
  <p:sldIdLst>
    <p:sldId id="256" r:id="rId5"/>
    <p:sldId id="470" r:id="rId6"/>
    <p:sldId id="488" r:id="rId7"/>
    <p:sldId id="489" r:id="rId8"/>
    <p:sldId id="491" r:id="rId9"/>
    <p:sldId id="492" r:id="rId10"/>
    <p:sldId id="493" r:id="rId11"/>
    <p:sldId id="494" r:id="rId12"/>
    <p:sldId id="495" r:id="rId13"/>
    <p:sldId id="496" r:id="rId14"/>
    <p:sldId id="497" r:id="rId15"/>
    <p:sldId id="498" r:id="rId16"/>
    <p:sldId id="499" r:id="rId17"/>
    <p:sldId id="500" r:id="rId18"/>
    <p:sldId id="501" r:id="rId19"/>
    <p:sldId id="502" r:id="rId20"/>
    <p:sldId id="511" r:id="rId21"/>
    <p:sldId id="507" r:id="rId22"/>
    <p:sldId id="510" r:id="rId23"/>
    <p:sldId id="505" r:id="rId24"/>
    <p:sldId id="508" r:id="rId25"/>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4238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1079F1-D9F5-48A4-A6DE-959FDBC5D621}" v="4" dt="2022-09-17T05:42:32.325"/>
    <p1510:client id="{3DC4A7CA-863F-4F0F-A8C5-D4BC48295BCD}" v="4" dt="2022-09-17T05:41:05.119"/>
    <p1510:client id="{66CB881B-AD2F-4A73-AE3B-033D2EFDAB29}" v="6" dt="2022-09-17T05:43:22.3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SHAR BANIK" userId="S::b.toshar@iitg.ac.in::7677f07e-dff8-4b87-b629-542bf3bacc4c" providerId="AD" clId="Web-{161079F1-D9F5-48A4-A6DE-959FDBC5D621}"/>
    <pc:docChg chg="modSld">
      <pc:chgData name="TOSHAR BANIK" userId="S::b.toshar@iitg.ac.in::7677f07e-dff8-4b87-b629-542bf3bacc4c" providerId="AD" clId="Web-{161079F1-D9F5-48A4-A6DE-959FDBC5D621}" dt="2022-09-17T05:42:31.325" v="0" actId="20577"/>
      <pc:docMkLst>
        <pc:docMk/>
      </pc:docMkLst>
      <pc:sldChg chg="modSp">
        <pc:chgData name="TOSHAR BANIK" userId="S::b.toshar@iitg.ac.in::7677f07e-dff8-4b87-b629-542bf3bacc4c" providerId="AD" clId="Web-{161079F1-D9F5-48A4-A6DE-959FDBC5D621}" dt="2022-09-17T05:42:31.325" v="0" actId="20577"/>
        <pc:sldMkLst>
          <pc:docMk/>
          <pc:sldMk cId="1425374754" sldId="256"/>
        </pc:sldMkLst>
        <pc:spChg chg="mod">
          <ac:chgData name="TOSHAR BANIK" userId="S::b.toshar@iitg.ac.in::7677f07e-dff8-4b87-b629-542bf3bacc4c" providerId="AD" clId="Web-{161079F1-D9F5-48A4-A6DE-959FDBC5D621}" dt="2022-09-17T05:42:31.325" v="0" actId="20577"/>
          <ac:spMkLst>
            <pc:docMk/>
            <pc:sldMk cId="1425374754" sldId="256"/>
            <ac:spMk id="6" creationId="{00000000-0000-0000-0000-000000000000}"/>
          </ac:spMkLst>
        </pc:spChg>
      </pc:sldChg>
    </pc:docChg>
  </pc:docChgLst>
  <pc:docChgLst>
    <pc:chgData name="TOSHAR BANIK" userId="S::b.toshar@iitg.ac.in::7677f07e-dff8-4b87-b629-542bf3bacc4c" providerId="AD" clId="Web-{66CB881B-AD2F-4A73-AE3B-033D2EFDAB29}"/>
    <pc:docChg chg="modSld">
      <pc:chgData name="TOSHAR BANIK" userId="S::b.toshar@iitg.ac.in::7677f07e-dff8-4b87-b629-542bf3bacc4c" providerId="AD" clId="Web-{66CB881B-AD2F-4A73-AE3B-033D2EFDAB29}" dt="2022-09-17T05:43:21.236" v="3" actId="20577"/>
      <pc:docMkLst>
        <pc:docMk/>
      </pc:docMkLst>
      <pc:sldChg chg="modSp">
        <pc:chgData name="TOSHAR BANIK" userId="S::b.toshar@iitg.ac.in::7677f07e-dff8-4b87-b629-542bf3bacc4c" providerId="AD" clId="Web-{66CB881B-AD2F-4A73-AE3B-033D2EFDAB29}" dt="2022-09-17T05:43:21.236" v="3" actId="20577"/>
        <pc:sldMkLst>
          <pc:docMk/>
          <pc:sldMk cId="1425374754" sldId="256"/>
        </pc:sldMkLst>
        <pc:spChg chg="mod">
          <ac:chgData name="TOSHAR BANIK" userId="S::b.toshar@iitg.ac.in::7677f07e-dff8-4b87-b629-542bf3bacc4c" providerId="AD" clId="Web-{66CB881B-AD2F-4A73-AE3B-033D2EFDAB29}" dt="2022-09-17T05:43:21.236" v="3" actId="20577"/>
          <ac:spMkLst>
            <pc:docMk/>
            <pc:sldMk cId="1425374754" sldId="256"/>
            <ac:spMk id="6" creationId="{00000000-0000-0000-0000-000000000000}"/>
          </ac:spMkLst>
        </pc:spChg>
      </pc:sldChg>
    </pc:docChg>
  </pc:docChgLst>
  <pc:docChgLst>
    <pc:chgData name="PUNAKSHIT SINGH" userId="S::punakshit@iitg.ac.in::2703619f-4511-4f6c-9d6f-a0e977917094" providerId="AD" clId="Web-{3DC4A7CA-863F-4F0F-A8C5-D4BC48295BCD}"/>
    <pc:docChg chg="modSld">
      <pc:chgData name="PUNAKSHIT SINGH" userId="S::punakshit@iitg.ac.in::2703619f-4511-4f6c-9d6f-a0e977917094" providerId="AD" clId="Web-{3DC4A7CA-863F-4F0F-A8C5-D4BC48295BCD}" dt="2022-09-17T05:41:05.119" v="3" actId="20577"/>
      <pc:docMkLst>
        <pc:docMk/>
      </pc:docMkLst>
      <pc:sldChg chg="modSp">
        <pc:chgData name="PUNAKSHIT SINGH" userId="S::punakshit@iitg.ac.in::2703619f-4511-4f6c-9d6f-a0e977917094" providerId="AD" clId="Web-{3DC4A7CA-863F-4F0F-A8C5-D4BC48295BCD}" dt="2022-09-17T05:41:05.119" v="3" actId="20577"/>
        <pc:sldMkLst>
          <pc:docMk/>
          <pc:sldMk cId="1425374754" sldId="256"/>
        </pc:sldMkLst>
        <pc:spChg chg="mod">
          <ac:chgData name="PUNAKSHIT SINGH" userId="S::punakshit@iitg.ac.in::2703619f-4511-4f6c-9d6f-a0e977917094" providerId="AD" clId="Web-{3DC4A7CA-863F-4F0F-A8C5-D4BC48295BCD}" dt="2022-09-17T05:41:05.119" v="3" actId="20577"/>
          <ac:spMkLst>
            <pc:docMk/>
            <pc:sldMk cId="1425374754" sldId="256"/>
            <ac:spMk id="6"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4:45:31.683"/>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0 588,'0'0'174,"0"0"-164,0 0-10,0 0-4,0 0-10,0 0-136</inkml:trace>
  <inkml:trace contextRef="#ctx0" brushRef="#br0" timeOffset="90395">5350 3699 507,'0'0'272,"0"0"-254,0 0-18,0 0-11,0 0-4,0 0 0,0 0 14,-81-69-2,75 51-30,2-10-165</inkml:trace>
  <inkml:trace contextRef="#ctx0" brushRef="#br0" timeOffset="133123">10305 2751 721,'0'0'57,"0"0"-57,0 0-37,0 0-228</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5:01:58.698"/>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1306,'0'0'140,"0"0"-75,0 0-65,0 0-63,0 0-152</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5:04:39.068"/>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91 400,'0'0'61,"0"0"-52,0 0-9,0 0 0,0 0 16,0 0-10,0 0 61,0 0-25,19-48-34,-16 37-4,0-1-8,0 4-51,-1-4-110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5:09:48.216"/>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0 120,'0'0'10,"0"0"-10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5:11:55.103"/>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0 909,'0'0'47,"0"0"-18,0 0 10,0 0-4,0 0-35,0 0-195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5:11:02.644"/>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49 24 427,'0'0'91,"0"0"8,0 0-46,0 0-9,0 0 26,0 0-2,0 0-31,26-24-10,-26 24-15,0 0-9,0 0-3,0 0-1,0 0-7,0 0 7,0 0 0,-3 0 0,-3 0 1,0 0-2,-1 0-7,-5 3-13,0 7-51,2 0-61,0-5-19,1 1-40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5:12:13.866"/>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0 400,'0'0'2,"0"0"0,0 0-2,0 0-152</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5:16:38.137"/>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0 0 467</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5:14:09.260"/>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4788 612 925,'0'0'0,"0"0"-13,0 0-95,0 0-218</inkml:trace>
  <inkml:trace contextRef="#ctx0" brushRef="#br0" timeOffset="101067">0 0 469</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5:26:54.610"/>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0 189 315,'120'-36'66,"22"3"-46,19 0-20,21 5-9,18-2-23,4 1-103</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5:27:38.173"/>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158 0 349,'0'0'23,"0"0"-23,0 0-2,-79 29-5,54-15 6,-1 0-54,-2-1-60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4:50:33.266"/>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0 387 761,'0'0'107,"0"0"-104,0 0 12,0 0 27,0 0 3,0 0 34,0 0 3,0-55-3,0 45-38,0 2-23,0-2 2,0 1-1,0 5-8,0 1 3,0 2-2,0-1-4,0-2-4,0 0-4,0-2 1,0-7 0,0-7-1,0-1 0,0-6-5,0-2 0,0 0 4,0-1-9,0 3 1,0 4 2,0 5-2,0 5-9,0 4 8,0 3 4,0 3 2,0 2 5,0-1-1,0 2 3,0 0-3,0 0 1,0 0 5,0 0-6,0 0-1,0 0 1,0 0-1,0 0 0,0 0-1,0 4-1,0 6 3,0 2 0,0 0-3,0-2-27,0 3-31,0-2-60,0-2-27,0-5-209</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5:27:07.282"/>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0 228 570,'0'0'151,"0"0"-150,67-93 1,-53 71-2,-6 3 0,-7 2 3,-1 4 32,0 2 51,0 2-38,0 2-1,0 2-13,0 2-24,0 2-3,0-2-7,0 3-7,0 0-7,0 0-2,0 0-21,5-2-3,5-3-43,7-13-87</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5:28:07.314"/>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29 0 387,'0'0'72,"0"0"-51,0 0 52,0 0-63,0 0-10,0 0 4,-30 4-4,30-4-4,0 0-5,6 0-4,0 0-39,0 0-195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5:28:08.171"/>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245 0 475,'0'0'175,"0"0"-145,0 0 11,0 0-16,0 0-8,0 0 39,0 0-31,0 0-8,-7 6-5,-2-3 16,1 1 3,0 1-7,2-1 3,-2 0-9,2 2-17,-1 3 4,-2 2-5,0 2 0,-3 1-1,-2 1 1,0-3 1,1 0-1,-3-2-1,4-2 1,-1 1 0,-1-2 1,2-1-1,2 1 0,-1-3 1,1 2-1,4-2 0,1-2 1,2-1 2,0 0 5,2-1 32,1 0-1,0 0-21,0 2-14,0-2-4,0 1-1,0-1-2,0 2 2,0-2 0,0 0 1,0 0 0,0 0 0,0 0 1,0 0 2,12 0-3,16 0 0,10 0-36,6-10-126,3-5-232</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4:51:02.363"/>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0 483,'0'0'0,"0"0"-63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4:51:31.924"/>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0 385,'0'0'0,"0"0"-42,0 0-219</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4:54:02.449"/>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4532 0 143,'0'0'0</inkml:trace>
  <inkml:trace contextRef="#ctx0" brushRef="#br0" timeOffset="73928">101 700 937,'0'0'79,"0"0"-79,0 0-49,0 0-91,-101-24-125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4:55:45.937"/>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0 768,'0'0'169,"0"0"-152,0 0-17,0 0-3,0 0-26,0 0-156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4:59:06.973"/>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0 0 427,'0'0'0,"0"0"-4,0 0-83</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5:00:23.487"/>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43 43 430,'0'0'50,"0"0"-32,0 0 38,0 0-35,0 0 32,0 0-39,0 0-3,-43-28 1,43 26 27,0-1-22,0-1-16,0 0-1,6 1-106,2 3-69,0 0-10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09-08T05:00:23.750"/>
    </inkml:context>
    <inkml:brush xml:id="br0">
      <inkml:brushProperty name="width" value="0.05292" units="cm"/>
      <inkml:brushProperty name="height" value="0.05292" units="cm"/>
      <inkml:brushProperty name="color" value="#C00000"/>
      <inkml:brushProperty name="fitToCurve" value="1"/>
    </inkml:brush>
  </inkml:definitions>
  <inkml:trace contextRef="#ctx0" brushRef="#br0">47 0 627,'0'0'67,"0"0"-62,0 0-4,0 0 1,0 0-2,0 0-1,-47 32-6,45-16-50,2-3-157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35F22A8-0EC3-4E6C-8466-B73AB57EA72F}" type="datetimeFigureOut">
              <a:rPr lang="en-US" smtClean="0"/>
              <a:pPr/>
              <a:t>9/16/2022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1E28598-D3D6-40E7-9750-9909AC0D83B9}" type="slidenum">
              <a:rPr lang="en-US" smtClean="0"/>
              <a:pPr/>
              <a:t>‹#›</a:t>
            </a:fld>
            <a:endParaRPr lang="en-US"/>
          </a:p>
        </p:txBody>
      </p:sp>
    </p:spTree>
    <p:extLst>
      <p:ext uri="{BB962C8B-B14F-4D97-AF65-F5344CB8AC3E}">
        <p14:creationId xmlns:p14="http://schemas.microsoft.com/office/powerpoint/2010/main" val="93918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9/16/2022</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9/16/2022</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9/16/2022</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9/16/2022</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9/16/2022</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customXml" Target="../ink/ink11.xml"/><Relationship Id="rId5" Type="http://schemas.openxmlformats.org/officeDocument/2006/relationships/image" Target="../media/image11.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customXml" Target="../ink/ink1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8.png"/><Relationship Id="rId7" Type="http://schemas.openxmlformats.org/officeDocument/2006/relationships/customXml" Target="../ink/ink17.xml"/><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customXml" Target="../ink/ink16.xml"/><Relationship Id="rId5" Type="http://schemas.openxmlformats.org/officeDocument/2006/relationships/image" Target="../media/image8.png"/><Relationship Id="rId4" Type="http://schemas.openxmlformats.org/officeDocument/2006/relationships/customXml" Target="../ink/ink15.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8" Type="http://schemas.openxmlformats.org/officeDocument/2006/relationships/customXml" Target="../ink/ink20.xml"/><Relationship Id="rId3" Type="http://schemas.openxmlformats.org/officeDocument/2006/relationships/image" Target="../media/image31.png"/><Relationship Id="rId7"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customXml" Target="../ink/ink19.xml"/><Relationship Id="rId5" Type="http://schemas.openxmlformats.org/officeDocument/2006/relationships/image" Target="../media/image36.png"/><Relationship Id="rId4" Type="http://schemas.openxmlformats.org/officeDocument/2006/relationships/customXml" Target="../ink/ink18.xml"/><Relationship Id="rId9"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41.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customXml" Target="../ink/ink22.xml"/><Relationship Id="rId5" Type="http://schemas.openxmlformats.org/officeDocument/2006/relationships/image" Target="../media/image40.png"/><Relationship Id="rId4" Type="http://schemas.openxmlformats.org/officeDocument/2006/relationships/customXml" Target="../ink/ink2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customXml" Target="../ink/ink2.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customXml" Target="../ink/ink4.xml"/><Relationship Id="rId5" Type="http://schemas.openxmlformats.org/officeDocument/2006/relationships/image" Target="../media/image2.png"/><Relationship Id="rId10" Type="http://schemas.openxmlformats.org/officeDocument/2006/relationships/image" Target="../media/image8.png"/><Relationship Id="rId4" Type="http://schemas.openxmlformats.org/officeDocument/2006/relationships/image" Target="../media/image1.png"/><Relationship Id="rId9" Type="http://schemas.openxmlformats.org/officeDocument/2006/relationships/customXml" Target="../ink/ink3.xml"/></Relationships>
</file>

<file path=ppt/slides/_rels/slide4.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customXml" Target="../ink/ink5.xml"/><Relationship Id="rId5" Type="http://schemas.openxmlformats.org/officeDocument/2006/relationships/image" Target="../media/image2.png"/><Relationship Id="rId4" Type="http://schemas.openxmlformats.org/officeDocument/2006/relationships/image" Target="../media/image11.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customXml" Target="../ink/ink7.xml"/></Relationships>
</file>

<file path=ppt/slides/_rels/slide8.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customXml" Target="../ink/ink9.xml"/><Relationship Id="rId5" Type="http://schemas.openxmlformats.org/officeDocument/2006/relationships/image" Target="../media/image15.png"/><Relationship Id="rId4" Type="http://schemas.openxmlformats.org/officeDocument/2006/relationships/customXml" Target="../ink/ink8.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733048"/>
            <a:ext cx="10993549" cy="1475013"/>
          </a:xfrm>
        </p:spPr>
        <p:txBody>
          <a:bodyPr/>
          <a:lstStyle/>
          <a:p>
            <a:r>
              <a:rPr lang="en-US" b="1"/>
              <a:t>BT201</a:t>
            </a:r>
          </a:p>
        </p:txBody>
      </p:sp>
      <p:sp>
        <p:nvSpPr>
          <p:cNvPr id="4" name="Subtitle 2"/>
          <p:cNvSpPr txBox="1">
            <a:spLocks/>
          </p:cNvSpPr>
          <p:nvPr/>
        </p:nvSpPr>
        <p:spPr>
          <a:xfrm>
            <a:off x="4607172" y="4489708"/>
            <a:ext cx="3154783"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1800" b="1">
                <a:solidFill>
                  <a:schemeClr val="bg1">
                    <a:lumMod val="95000"/>
                  </a:schemeClr>
                </a:solidFill>
              </a:rPr>
              <a:t>13/09/2022</a:t>
            </a:r>
          </a:p>
        </p:txBody>
      </p:sp>
      <p:sp>
        <p:nvSpPr>
          <p:cNvPr id="6" name="TextBox 5"/>
          <p:cNvSpPr txBox="1"/>
          <p:nvPr/>
        </p:nvSpPr>
        <p:spPr>
          <a:xfrm>
            <a:off x="2220685" y="3513908"/>
            <a:ext cx="6540573" cy="707886"/>
          </a:xfrm>
          <a:prstGeom prst="rect">
            <a:avLst/>
          </a:prstGeom>
          <a:noFill/>
        </p:spPr>
        <p:txBody>
          <a:bodyPr wrap="none" lIns="91440" tIns="45720" rIns="91440" bIns="45720" rtlCol="0" anchor="t">
            <a:spAutoFit/>
          </a:bodyPr>
          <a:lstStyle/>
          <a:p>
            <a:r>
              <a:rPr lang="en-US" sz="4000" b="1">
                <a:solidFill>
                  <a:srgbClr val="92D050"/>
                </a:solidFill>
              </a:rPr>
              <a:t>Biochemical  Calculations</a:t>
            </a:r>
          </a:p>
        </p:txBody>
      </p:sp>
    </p:spTree>
    <p:extLst>
      <p:ext uri="{BB962C8B-B14F-4D97-AF65-F5344CB8AC3E}">
        <p14:creationId xmlns:p14="http://schemas.microsoft.com/office/powerpoint/2010/main" val="1425374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3"/>
          <p:cNvPicPr>
            <a:picLocks noChangeAspect="1" noChangeArrowheads="1"/>
          </p:cNvPicPr>
          <p:nvPr/>
        </p:nvPicPr>
        <p:blipFill>
          <a:blip r:embed="rId2"/>
          <a:srcRect/>
          <a:stretch>
            <a:fillRect/>
          </a:stretch>
        </p:blipFill>
        <p:spPr bwMode="auto">
          <a:xfrm>
            <a:off x="2395818" y="3283604"/>
            <a:ext cx="4495800" cy="523875"/>
          </a:xfrm>
          <a:prstGeom prst="rect">
            <a:avLst/>
          </a:prstGeom>
          <a:noFill/>
          <a:ln w="9525">
            <a:noFill/>
            <a:miter lim="800000"/>
            <a:headEnd/>
            <a:tailEnd/>
          </a:ln>
          <a:effectLst/>
        </p:spPr>
      </p:pic>
      <p:pic>
        <p:nvPicPr>
          <p:cNvPr id="35844" name="Picture 4"/>
          <p:cNvPicPr>
            <a:picLocks noChangeAspect="1" noChangeArrowheads="1"/>
          </p:cNvPicPr>
          <p:nvPr/>
        </p:nvPicPr>
        <p:blipFill>
          <a:blip r:embed="rId3"/>
          <a:srcRect/>
          <a:stretch>
            <a:fillRect/>
          </a:stretch>
        </p:blipFill>
        <p:spPr bwMode="auto">
          <a:xfrm>
            <a:off x="2406184" y="1749799"/>
            <a:ext cx="1552575" cy="400050"/>
          </a:xfrm>
          <a:prstGeom prst="rect">
            <a:avLst/>
          </a:prstGeom>
          <a:noFill/>
          <a:ln w="9525">
            <a:noFill/>
            <a:miter lim="800000"/>
            <a:headEnd/>
            <a:tailEnd/>
          </a:ln>
          <a:effectLst/>
        </p:spPr>
      </p:pic>
      <p:sp>
        <p:nvSpPr>
          <p:cNvPr id="5" name="Rectangle 4"/>
          <p:cNvSpPr/>
          <p:nvPr/>
        </p:nvSpPr>
        <p:spPr>
          <a:xfrm>
            <a:off x="973256" y="1146592"/>
            <a:ext cx="2820003" cy="369332"/>
          </a:xfrm>
          <a:prstGeom prst="rect">
            <a:avLst/>
          </a:prstGeom>
        </p:spPr>
        <p:txBody>
          <a:bodyPr wrap="none">
            <a:spAutoFit/>
          </a:bodyPr>
          <a:lstStyle/>
          <a:p>
            <a:r>
              <a:rPr lang="en-US"/>
              <a:t>C balance :   input=output</a:t>
            </a:r>
          </a:p>
        </p:txBody>
      </p:sp>
      <p:sp>
        <p:nvSpPr>
          <p:cNvPr id="6" name="Rectangle 5"/>
          <p:cNvSpPr/>
          <p:nvPr/>
        </p:nvSpPr>
        <p:spPr>
          <a:xfrm>
            <a:off x="946363" y="2697487"/>
            <a:ext cx="2820003" cy="369332"/>
          </a:xfrm>
          <a:prstGeom prst="rect">
            <a:avLst/>
          </a:prstGeom>
        </p:spPr>
        <p:txBody>
          <a:bodyPr wrap="none">
            <a:spAutoFit/>
          </a:bodyPr>
          <a:lstStyle/>
          <a:p>
            <a:r>
              <a:rPr lang="en-US"/>
              <a:t>H balance :   input=output</a:t>
            </a:r>
          </a:p>
        </p:txBody>
      </p:sp>
      <p:pic>
        <p:nvPicPr>
          <p:cNvPr id="35845" name="Picture 5"/>
          <p:cNvPicPr>
            <a:picLocks noChangeAspect="1" noChangeArrowheads="1"/>
          </p:cNvPicPr>
          <p:nvPr/>
        </p:nvPicPr>
        <p:blipFill>
          <a:blip r:embed="rId4"/>
          <a:srcRect/>
          <a:stretch>
            <a:fillRect/>
          </a:stretch>
        </p:blipFill>
        <p:spPr bwMode="auto">
          <a:xfrm>
            <a:off x="3684775" y="4305300"/>
            <a:ext cx="2886075" cy="1295400"/>
          </a:xfrm>
          <a:prstGeom prst="rect">
            <a:avLst/>
          </a:prstGeom>
          <a:noFill/>
          <a:ln w="9525">
            <a:noFill/>
            <a:miter lim="800000"/>
            <a:headEnd/>
            <a:tailEnd/>
          </a:ln>
          <a:effectLst/>
        </p:spPr>
      </p:pic>
      <p:pic>
        <p:nvPicPr>
          <p:cNvPr id="8" name="Picture 7"/>
          <p:cNvPicPr>
            <a:picLocks noChangeAspect="1" noChangeArrowheads="1"/>
          </p:cNvPicPr>
          <p:nvPr/>
        </p:nvPicPr>
        <p:blipFill>
          <a:blip r:embed="rId5"/>
          <a:srcRect/>
          <a:stretch>
            <a:fillRect/>
          </a:stretch>
        </p:blipFill>
        <p:spPr bwMode="auto">
          <a:xfrm>
            <a:off x="5937157" y="1572467"/>
            <a:ext cx="5286655" cy="1439335"/>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6">
            <p14:nvContentPartPr>
              <p14:cNvPr id="23558" name="Ink 6"/>
              <p14:cNvContentPartPr>
                <a14:cpLocks xmlns:a14="http://schemas.microsoft.com/office/drawing/2010/main" noRot="1" noChangeAspect="1" noEditPoints="1" noChangeArrowheads="1" noChangeShapeType="1"/>
              </p14:cNvContentPartPr>
              <p14:nvPr/>
            </p14:nvContentPartPr>
            <p14:xfrm>
              <a:off x="4403725" y="5114925"/>
              <a:ext cx="11113" cy="33338"/>
            </p14:xfrm>
          </p:contentPart>
        </mc:Choice>
        <mc:Fallback>
          <p:pic>
            <p:nvPicPr>
              <p:cNvPr id="23558" name="Ink 6"/>
              <p:cNvPicPr>
                <a:picLocks noRot="1" noChangeAspect="1" noEditPoints="1" noChangeArrowheads="1" noChangeShapeType="1"/>
              </p:cNvPicPr>
              <p:nvPr/>
            </p:nvPicPr>
            <p:blipFill>
              <a:blip r:embed="rId7"/>
              <a:stretch>
                <a:fillRect/>
              </a:stretch>
            </p:blipFill>
            <p:spPr>
              <a:xfrm>
                <a:off x="4394404" y="5105503"/>
                <a:ext cx="29754" cy="52181"/>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7130" y="1468015"/>
            <a:ext cx="9923930" cy="1754326"/>
          </a:xfrm>
          <a:prstGeom prst="rect">
            <a:avLst/>
          </a:prstGeom>
        </p:spPr>
        <p:txBody>
          <a:bodyPr wrap="square">
            <a:spAutoFit/>
          </a:bodyPr>
          <a:lstStyle/>
          <a:p>
            <a:r>
              <a:rPr lang="en-US"/>
              <a:t>The third way to determine unknown molar flow rates for a reactive process is to write expressions for each product species flow rate (or molar amount) in terms of extents of reaction, substitute known feed and product flow rates, and solve for the extents of reaction and the remaining reactive species flow rates. </a:t>
            </a:r>
          </a:p>
          <a:p>
            <a:endParaRPr lang="en-US"/>
          </a:p>
          <a:p>
            <a:r>
              <a:rPr lang="en-US"/>
              <a:t>The degree-of-freedom analysis follows:</a:t>
            </a:r>
          </a:p>
        </p:txBody>
      </p:sp>
      <p:pic>
        <p:nvPicPr>
          <p:cNvPr id="36866" name="Picture 2"/>
          <p:cNvPicPr>
            <a:picLocks noChangeAspect="1" noChangeArrowheads="1"/>
          </p:cNvPicPr>
          <p:nvPr/>
        </p:nvPicPr>
        <p:blipFill>
          <a:blip r:embed="rId2"/>
          <a:srcRect/>
          <a:stretch>
            <a:fillRect/>
          </a:stretch>
        </p:blipFill>
        <p:spPr bwMode="auto">
          <a:xfrm>
            <a:off x="2315695" y="3394823"/>
            <a:ext cx="7219950" cy="2381250"/>
          </a:xfrm>
          <a:prstGeom prst="rect">
            <a:avLst/>
          </a:prstGeom>
          <a:noFill/>
          <a:ln w="9525">
            <a:noFill/>
            <a:miter lim="800000"/>
            <a:headEnd/>
            <a:tailEnd/>
          </a:ln>
          <a:effectLst/>
        </p:spPr>
      </p:pic>
      <p:sp>
        <p:nvSpPr>
          <p:cNvPr id="4" name="Rectangle 3"/>
          <p:cNvSpPr/>
          <p:nvPr/>
        </p:nvSpPr>
        <p:spPr>
          <a:xfrm>
            <a:off x="1286960" y="913511"/>
            <a:ext cx="7468711" cy="369332"/>
          </a:xfrm>
          <a:prstGeom prst="rect">
            <a:avLst/>
          </a:prstGeom>
        </p:spPr>
        <p:txBody>
          <a:bodyPr wrap="none">
            <a:spAutoFit/>
          </a:bodyPr>
          <a:lstStyle/>
          <a:p>
            <a:r>
              <a:rPr lang="en-US" b="1">
                <a:solidFill>
                  <a:srgbClr val="FF0000"/>
                </a:solidFill>
              </a:rPr>
              <a:t>Degree of freedom for the calculation based on extents of reaction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2790545" y="595314"/>
            <a:ext cx="5286655" cy="1439335"/>
          </a:xfrm>
          <a:prstGeom prst="rect">
            <a:avLst/>
          </a:prstGeom>
          <a:noFill/>
          <a:ln w="9525">
            <a:noFill/>
            <a:miter lim="800000"/>
            <a:headEnd/>
            <a:tailEnd/>
          </a:ln>
          <a:effectLst/>
        </p:spPr>
      </p:pic>
      <p:pic>
        <p:nvPicPr>
          <p:cNvPr id="4" name="Picture 3"/>
          <p:cNvPicPr>
            <a:picLocks noChangeAspect="1" noChangeArrowheads="1"/>
          </p:cNvPicPr>
          <p:nvPr/>
        </p:nvPicPr>
        <p:blipFill>
          <a:blip r:embed="rId3"/>
          <a:srcRect/>
          <a:stretch>
            <a:fillRect/>
          </a:stretch>
        </p:blipFill>
        <p:spPr bwMode="auto">
          <a:xfrm>
            <a:off x="4276164" y="2020418"/>
            <a:ext cx="2491909" cy="559240"/>
          </a:xfrm>
          <a:prstGeom prst="rect">
            <a:avLst/>
          </a:prstGeom>
          <a:noFill/>
          <a:ln w="9525">
            <a:noFill/>
            <a:miter lim="800000"/>
            <a:headEnd/>
            <a:tailEnd/>
          </a:ln>
          <a:effectLst/>
        </p:spPr>
      </p:pic>
      <p:grpSp>
        <p:nvGrpSpPr>
          <p:cNvPr id="6" name="Group 5"/>
          <p:cNvGrpSpPr/>
          <p:nvPr/>
        </p:nvGrpSpPr>
        <p:grpSpPr>
          <a:xfrm>
            <a:off x="1508312" y="2965358"/>
            <a:ext cx="9372600" cy="3114675"/>
            <a:chOff x="1508312" y="2965358"/>
            <a:chExt cx="9372600" cy="3114675"/>
          </a:xfrm>
        </p:grpSpPr>
        <p:pic>
          <p:nvPicPr>
            <p:cNvPr id="37890" name="Picture 2"/>
            <p:cNvPicPr>
              <a:picLocks noChangeAspect="1" noChangeArrowheads="1"/>
            </p:cNvPicPr>
            <p:nvPr/>
          </p:nvPicPr>
          <p:blipFill>
            <a:blip r:embed="rId4"/>
            <a:srcRect/>
            <a:stretch>
              <a:fillRect/>
            </a:stretch>
          </p:blipFill>
          <p:spPr bwMode="auto">
            <a:xfrm>
              <a:off x="1508312" y="2965358"/>
              <a:ext cx="9372600" cy="3114675"/>
            </a:xfrm>
            <a:prstGeom prst="rect">
              <a:avLst/>
            </a:prstGeom>
            <a:noFill/>
            <a:ln w="9525">
              <a:noFill/>
              <a:miter lim="800000"/>
              <a:headEnd/>
              <a:tailEnd/>
            </a:ln>
            <a:effectLst/>
          </p:spPr>
        </p:pic>
        <p:sp>
          <p:nvSpPr>
            <p:cNvPr id="5" name="Rectangle 4"/>
            <p:cNvSpPr/>
            <p:nvPr/>
          </p:nvSpPr>
          <p:spPr>
            <a:xfrm>
              <a:off x="4698601" y="3526057"/>
              <a:ext cx="590575" cy="39751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7446" y="3998684"/>
            <a:ext cx="10314393" cy="2246769"/>
          </a:xfrm>
          <a:prstGeom prst="rect">
            <a:avLst/>
          </a:prstGeom>
        </p:spPr>
        <p:txBody>
          <a:bodyPr wrap="square">
            <a:spAutoFit/>
          </a:bodyPr>
          <a:lstStyle/>
          <a:p>
            <a:pPr>
              <a:buFont typeface="Arial" pitchFamily="34" charset="0"/>
              <a:buChar char="•"/>
            </a:pPr>
            <a:r>
              <a:rPr lang="en-US" sz="2000"/>
              <a:t>Atomic species balances generally lead to the most straightforward solution procedure, especially when more than one reaction is involved.</a:t>
            </a:r>
          </a:p>
          <a:p>
            <a:pPr>
              <a:buFont typeface="Arial" pitchFamily="34" charset="0"/>
              <a:buChar char="•"/>
            </a:pPr>
            <a:endParaRPr lang="en-US" sz="2000"/>
          </a:p>
          <a:p>
            <a:pPr>
              <a:buFont typeface="Arial" pitchFamily="34" charset="0"/>
              <a:buChar char="•"/>
            </a:pPr>
            <a:r>
              <a:rPr lang="en-US" sz="2000"/>
              <a:t> Extents of reaction are convenient for chemical equilibrium problems</a:t>
            </a:r>
          </a:p>
          <a:p>
            <a:pPr>
              <a:buFont typeface="Arial" pitchFamily="34" charset="0"/>
              <a:buChar char="•"/>
            </a:pPr>
            <a:endParaRPr lang="en-US" sz="2000"/>
          </a:p>
          <a:p>
            <a:pPr>
              <a:buFont typeface="Arial" pitchFamily="34" charset="0"/>
              <a:buChar char="•"/>
            </a:pPr>
            <a:r>
              <a:rPr lang="en-US" sz="2000"/>
              <a:t>Molecular species balances require more complex calculations than either of the other two approaches and should be used only for simple systems in </a:t>
            </a:r>
            <a:r>
              <a:rPr lang="en-US" sz="2000" err="1"/>
              <a:t>ol</a:t>
            </a:r>
            <a:r>
              <a:rPr lang="en-US" sz="2000"/>
              <a:t> in one reaction.</a:t>
            </a:r>
          </a:p>
        </p:txBody>
      </p:sp>
      <p:sp>
        <p:nvSpPr>
          <p:cNvPr id="3" name="Rectangle 2"/>
          <p:cNvSpPr/>
          <p:nvPr/>
        </p:nvSpPr>
        <p:spPr>
          <a:xfrm>
            <a:off x="905433" y="1113002"/>
            <a:ext cx="10560425" cy="2246769"/>
          </a:xfrm>
          <a:prstGeom prst="rect">
            <a:avLst/>
          </a:prstGeom>
        </p:spPr>
        <p:txBody>
          <a:bodyPr wrap="square">
            <a:spAutoFit/>
          </a:bodyPr>
          <a:lstStyle/>
          <a:p>
            <a:r>
              <a:rPr lang="en-US" sz="2000"/>
              <a:t>Given that </a:t>
            </a:r>
            <a:r>
              <a:rPr lang="en-US" sz="2000">
                <a:solidFill>
                  <a:srgbClr val="00B050"/>
                </a:solidFill>
              </a:rPr>
              <a:t>all three methods </a:t>
            </a:r>
            <a:r>
              <a:rPr lang="en-US" sz="2000"/>
              <a:t>of carrying out material balances on reactive systems:</a:t>
            </a:r>
          </a:p>
          <a:p>
            <a:pPr marL="800100" lvl="1" indent="-342900">
              <a:buFont typeface="Wingdings" panose="05000000000000000000" pitchFamily="2" charset="2"/>
              <a:buChar char="§"/>
            </a:pPr>
            <a:r>
              <a:rPr lang="en-US" sz="2000"/>
              <a:t>molecular species balances, </a:t>
            </a:r>
          </a:p>
          <a:p>
            <a:pPr marL="800100" lvl="1" indent="-342900">
              <a:buFont typeface="Wingdings" panose="05000000000000000000" pitchFamily="2" charset="2"/>
              <a:buChar char="§"/>
            </a:pPr>
            <a:r>
              <a:rPr lang="en-US" sz="2000"/>
              <a:t>atomic species balances, and </a:t>
            </a:r>
          </a:p>
          <a:p>
            <a:pPr marL="800100" lvl="1" indent="-342900">
              <a:buFont typeface="Wingdings" panose="05000000000000000000" pitchFamily="2" charset="2"/>
              <a:buChar char="§"/>
            </a:pPr>
            <a:r>
              <a:rPr lang="en-US" sz="2000"/>
              <a:t>extents of reaction—necessarily yield the same results,</a:t>
            </a:r>
          </a:p>
          <a:p>
            <a:endParaRPr lang="en-US" sz="2000"/>
          </a:p>
          <a:p>
            <a:pPr marL="342900" indent="-342900">
              <a:buFont typeface="Wingdings" panose="05000000000000000000" pitchFamily="2" charset="2"/>
              <a:buChar char="ü"/>
            </a:pPr>
            <a:r>
              <a:rPr lang="en-US" sz="2000">
                <a:solidFill>
                  <a:srgbClr val="FF0000"/>
                </a:solidFill>
              </a:rPr>
              <a:t>The question is which one to use for a given process. There are no hard and fast rules but we suggest the following guideline</a:t>
            </a:r>
          </a:p>
        </p:txBody>
      </p:sp>
      <mc:AlternateContent xmlns:mc="http://schemas.openxmlformats.org/markup-compatibility/2006">
        <mc:Choice xmlns:p14="http://schemas.microsoft.com/office/powerpoint/2010/main" Requires="p14">
          <p:contentPart p14:bwMode="auto" r:id="rId2">
            <p14:nvContentPartPr>
              <p14:cNvPr id="26629" name="Ink 5"/>
              <p14:cNvContentPartPr>
                <a14:cpLocks xmlns:a14="http://schemas.microsoft.com/office/drawing/2010/main" noRot="1" noChangeAspect="1" noEditPoints="1" noChangeArrowheads="1" noChangeShapeType="1"/>
              </p14:cNvContentPartPr>
              <p14:nvPr/>
            </p14:nvContentPartPr>
            <p14:xfrm>
              <a:off x="48893413" y="26744613"/>
              <a:ext cx="0" cy="0"/>
            </p14:xfrm>
          </p:contentPart>
        </mc:Choice>
        <mc:Fallback>
          <p:pic>
            <p:nvPicPr>
              <p:cNvPr id="26629" name="Ink 5"/>
              <p:cNvPicPr>
                <a:picLocks noRot="1" noChangeAspect="1" noEditPoints="1" noChangeArrowheads="1" noChangeShapeType="1"/>
              </p:cNvPicPr>
              <p:nvPr/>
            </p:nvPicPr>
            <p:blipFill>
              <a:blip r:embed="rId3"/>
              <a:stretch>
                <a:fillRect/>
              </a:stretch>
            </p:blipFill>
            <p:spPr>
              <a:xfrm>
                <a:off x="48893413" y="26744613"/>
                <a:ext cx="0" cy="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0259" y="1479194"/>
            <a:ext cx="10058400" cy="646331"/>
          </a:xfrm>
          <a:prstGeom prst="rect">
            <a:avLst/>
          </a:prstGeom>
        </p:spPr>
        <p:txBody>
          <a:bodyPr wrap="square">
            <a:spAutoFit/>
          </a:bodyPr>
          <a:lstStyle/>
          <a:p>
            <a:r>
              <a:rPr lang="en-US"/>
              <a:t>Methane is burned with air in a continuous steady-state combustion reactor to yield a mixture of carbon monoxide, carbon dioxide, and water. The reactions taking place a</a:t>
            </a:r>
          </a:p>
        </p:txBody>
      </p:sp>
      <p:pic>
        <p:nvPicPr>
          <p:cNvPr id="38914" name="Picture 2"/>
          <p:cNvPicPr>
            <a:picLocks noChangeAspect="1" noChangeArrowheads="1"/>
          </p:cNvPicPr>
          <p:nvPr/>
        </p:nvPicPr>
        <p:blipFill>
          <a:blip r:embed="rId2"/>
          <a:srcRect/>
          <a:stretch>
            <a:fillRect/>
          </a:stretch>
        </p:blipFill>
        <p:spPr bwMode="auto">
          <a:xfrm>
            <a:off x="4209771" y="2345112"/>
            <a:ext cx="3019425" cy="733425"/>
          </a:xfrm>
          <a:prstGeom prst="rect">
            <a:avLst/>
          </a:prstGeom>
          <a:noFill/>
          <a:ln w="9525">
            <a:noFill/>
            <a:miter lim="800000"/>
            <a:headEnd/>
            <a:tailEnd/>
          </a:ln>
          <a:effectLst/>
        </p:spPr>
      </p:pic>
      <p:sp>
        <p:nvSpPr>
          <p:cNvPr id="4" name="Rectangle 3"/>
          <p:cNvSpPr/>
          <p:nvPr/>
        </p:nvSpPr>
        <p:spPr>
          <a:xfrm>
            <a:off x="977152" y="3216132"/>
            <a:ext cx="10425953" cy="1754326"/>
          </a:xfrm>
          <a:prstGeom prst="rect">
            <a:avLst/>
          </a:prstGeom>
        </p:spPr>
        <p:txBody>
          <a:bodyPr wrap="square">
            <a:spAutoFit/>
          </a:bodyPr>
          <a:lstStyle/>
          <a:p>
            <a:r>
              <a:rPr lang="en-US"/>
              <a:t>The feed to the reactor contains 7.80 mole% CH4 , 19.4% O2 , and 72.8% N2 . The percentage conversion of methane is 90.0%, and the gas leaving the reactor contains 8 mol CO2 /mol CO. </a:t>
            </a:r>
          </a:p>
          <a:p>
            <a:endParaRPr lang="en-US"/>
          </a:p>
          <a:p>
            <a:r>
              <a:rPr lang="en-US"/>
              <a:t>Carry out a degree-of-freedom analysis on the process. </a:t>
            </a:r>
          </a:p>
          <a:p>
            <a:r>
              <a:rPr lang="en-US"/>
              <a:t>Then calculate the molar composition of the product stream using molecular species balances, atomic species balances, and extents of reaction</a:t>
            </a:r>
          </a:p>
        </p:txBody>
      </p:sp>
      <p:sp>
        <p:nvSpPr>
          <p:cNvPr id="5" name="Rectangle 4"/>
          <p:cNvSpPr/>
          <p:nvPr/>
        </p:nvSpPr>
        <p:spPr>
          <a:xfrm>
            <a:off x="1009150" y="931440"/>
            <a:ext cx="4095993" cy="369332"/>
          </a:xfrm>
          <a:prstGeom prst="rect">
            <a:avLst/>
          </a:prstGeom>
        </p:spPr>
        <p:txBody>
          <a:bodyPr wrap="none">
            <a:spAutoFit/>
          </a:bodyPr>
          <a:lstStyle/>
          <a:p>
            <a:r>
              <a:rPr lang="en-US" b="1" u="sng">
                <a:solidFill>
                  <a:srgbClr val="FF0000"/>
                </a:solidFill>
              </a:rPr>
              <a:t>Incomplete Combustion of Methane</a:t>
            </a:r>
          </a:p>
        </p:txBody>
      </p:sp>
      <mc:AlternateContent xmlns:mc="http://schemas.openxmlformats.org/markup-compatibility/2006">
        <mc:Choice xmlns:p14="http://schemas.microsoft.com/office/powerpoint/2010/main" Requires="p14">
          <p:contentPart p14:bwMode="auto" r:id="rId3">
            <p14:nvContentPartPr>
              <p14:cNvPr id="27654" name="Ink 6"/>
              <p14:cNvContentPartPr>
                <a14:cpLocks xmlns:a14="http://schemas.microsoft.com/office/drawing/2010/main" noRot="1" noChangeAspect="1" noEditPoints="1" noChangeArrowheads="1" noChangeShapeType="1"/>
              </p14:cNvContentPartPr>
              <p14:nvPr/>
            </p14:nvContentPartPr>
            <p14:xfrm>
              <a:off x="29338588" y="32837438"/>
              <a:ext cx="0" cy="0"/>
            </p14:xfrm>
          </p:contentPart>
        </mc:Choice>
        <mc:Fallback>
          <p:pic>
            <p:nvPicPr>
              <p:cNvPr id="27654" name="Ink 6"/>
              <p:cNvPicPr>
                <a:picLocks noRot="1" noChangeAspect="1" noEditPoints="1" noChangeArrowheads="1" noChangeShapeType="1"/>
              </p:cNvPicPr>
              <p:nvPr/>
            </p:nvPicPr>
            <p:blipFill>
              <a:blip r:embed="rId4"/>
              <a:stretch>
                <a:fillRect/>
              </a:stretch>
            </p:blipFill>
            <p:spPr>
              <a:xfrm>
                <a:off x="29338588" y="32837438"/>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7657" name="Ink 9"/>
              <p14:cNvContentPartPr>
                <a14:cpLocks xmlns:a14="http://schemas.microsoft.com/office/drawing/2010/main" noRot="1" noChangeAspect="1" noEditPoints="1" noChangeArrowheads="1" noChangeShapeType="1"/>
              </p14:cNvContentPartPr>
              <p14:nvPr/>
            </p14:nvContentPartPr>
            <p14:xfrm>
              <a:off x="7710488" y="3486150"/>
              <a:ext cx="26987" cy="12700"/>
            </p14:xfrm>
          </p:contentPart>
        </mc:Choice>
        <mc:Fallback>
          <p:pic>
            <p:nvPicPr>
              <p:cNvPr id="27657" name="Ink 9"/>
              <p:cNvPicPr>
                <a:picLocks noRot="1" noChangeAspect="1" noEditPoints="1" noChangeArrowheads="1" noChangeShapeType="1"/>
              </p:cNvPicPr>
              <p:nvPr/>
            </p:nvPicPr>
            <p:blipFill>
              <a:blip r:embed="rId6"/>
              <a:stretch>
                <a:fillRect/>
              </a:stretch>
            </p:blipFill>
            <p:spPr>
              <a:xfrm>
                <a:off x="7701256" y="3476716"/>
                <a:ext cx="45452" cy="31569"/>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03519" y="5399681"/>
            <a:ext cx="1415327" cy="2839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39939" name="Picture 3"/>
          <p:cNvPicPr>
            <a:picLocks noChangeAspect="1" noChangeArrowheads="1"/>
          </p:cNvPicPr>
          <p:nvPr/>
        </p:nvPicPr>
        <p:blipFill>
          <a:blip r:embed="rId2"/>
          <a:srcRect/>
          <a:stretch>
            <a:fillRect/>
          </a:stretch>
        </p:blipFill>
        <p:spPr bwMode="auto">
          <a:xfrm>
            <a:off x="4714443" y="716107"/>
            <a:ext cx="2399867" cy="631898"/>
          </a:xfrm>
          <a:prstGeom prst="rect">
            <a:avLst/>
          </a:prstGeom>
          <a:noFill/>
          <a:ln w="9525">
            <a:noFill/>
            <a:miter lim="800000"/>
            <a:headEnd/>
            <a:tailEnd/>
          </a:ln>
          <a:effectLst/>
        </p:spPr>
      </p:pic>
      <p:grpSp>
        <p:nvGrpSpPr>
          <p:cNvPr id="2" name="Group 1"/>
          <p:cNvGrpSpPr/>
          <p:nvPr/>
        </p:nvGrpSpPr>
        <p:grpSpPr>
          <a:xfrm>
            <a:off x="1321734" y="716107"/>
            <a:ext cx="9467850" cy="5467350"/>
            <a:chOff x="1362075" y="695325"/>
            <a:chExt cx="9467850" cy="5467350"/>
          </a:xfrm>
        </p:grpSpPr>
        <p:pic>
          <p:nvPicPr>
            <p:cNvPr id="39938" name="Picture 2"/>
            <p:cNvPicPr>
              <a:picLocks noChangeAspect="1" noChangeArrowheads="1"/>
            </p:cNvPicPr>
            <p:nvPr/>
          </p:nvPicPr>
          <p:blipFill>
            <a:blip r:embed="rId3"/>
            <a:srcRect/>
            <a:stretch>
              <a:fillRect/>
            </a:stretch>
          </p:blipFill>
          <p:spPr bwMode="auto">
            <a:xfrm>
              <a:off x="1362075" y="695325"/>
              <a:ext cx="9467850" cy="5467350"/>
            </a:xfrm>
            <a:prstGeom prst="rect">
              <a:avLst/>
            </a:prstGeom>
            <a:noFill/>
            <a:ln w="9525">
              <a:noFill/>
              <a:miter lim="800000"/>
              <a:headEnd/>
              <a:tailEnd/>
            </a:ln>
            <a:effectLst/>
          </p:spPr>
        </p:pic>
        <p:sp>
          <p:nvSpPr>
            <p:cNvPr id="3" name="Rectangle 2"/>
            <p:cNvSpPr/>
            <p:nvPr/>
          </p:nvSpPr>
          <p:spPr>
            <a:xfrm>
              <a:off x="4142790" y="4539069"/>
              <a:ext cx="1496010" cy="2839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4492416" y="3777070"/>
              <a:ext cx="1370504" cy="2839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Rectangle 6"/>
            <p:cNvSpPr/>
            <p:nvPr/>
          </p:nvSpPr>
          <p:spPr>
            <a:xfrm>
              <a:off x="3668882" y="5406608"/>
              <a:ext cx="1415327" cy="2839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mc:Choice xmlns:p14="http://schemas.microsoft.com/office/powerpoint/2010/main" Requires="p14">
          <p:contentPart p14:bwMode="auto" r:id="rId4">
            <p14:nvContentPartPr>
              <p14:cNvPr id="28677" name="Ink 5"/>
              <p14:cNvContentPartPr>
                <a14:cpLocks xmlns:a14="http://schemas.microsoft.com/office/drawing/2010/main" noRot="1" noChangeAspect="1" noEditPoints="1" noChangeArrowheads="1" noChangeShapeType="1"/>
              </p14:cNvContentPartPr>
              <p14:nvPr/>
            </p14:nvContentPartPr>
            <p14:xfrm>
              <a:off x="23017163" y="16179800"/>
              <a:ext cx="0" cy="0"/>
            </p14:xfrm>
          </p:contentPart>
        </mc:Choice>
        <mc:Fallback>
          <p:pic>
            <p:nvPicPr>
              <p:cNvPr id="28677" name="Ink 5"/>
              <p:cNvPicPr>
                <a:picLocks noRot="1" noChangeAspect="1" noEditPoints="1" noChangeArrowheads="1" noChangeShapeType="1"/>
              </p:cNvPicPr>
              <p:nvPr/>
            </p:nvPicPr>
            <p:blipFill>
              <a:blip r:embed="rId5"/>
              <a:stretch>
                <a:fillRect/>
              </a:stretch>
            </p:blipFill>
            <p:spPr>
              <a:xfrm>
                <a:off x="23017163" y="16179800"/>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8684" name="Ink 12"/>
              <p14:cNvContentPartPr>
                <a14:cpLocks xmlns:a14="http://schemas.microsoft.com/office/drawing/2010/main" noRot="1" noChangeAspect="1" noEditPoints="1" noChangeArrowheads="1" noChangeShapeType="1"/>
              </p14:cNvContentPartPr>
              <p14:nvPr/>
            </p14:nvContentPartPr>
            <p14:xfrm>
              <a:off x="10255250" y="30721300"/>
              <a:ext cx="0" cy="0"/>
            </p14:xfrm>
          </p:contentPart>
        </mc:Choice>
        <mc:Fallback>
          <p:pic>
            <p:nvPicPr>
              <p:cNvPr id="28684" name="Ink 12"/>
              <p:cNvPicPr>
                <a:picLocks noRot="1" noChangeAspect="1" noEditPoints="1" noChangeArrowheads="1" noChangeShapeType="1"/>
              </p:cNvPicPr>
              <p:nvPr/>
            </p:nvPicPr>
            <p:blipFill>
              <a:blip r:embed="rId5"/>
              <a:stretch>
                <a:fillRect/>
              </a:stretch>
            </p:blipFill>
            <p:spPr>
              <a:xfrm>
                <a:off x="10255250" y="30721300"/>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8692" name="Ink 20"/>
              <p14:cNvContentPartPr>
                <a14:cpLocks xmlns:a14="http://schemas.microsoft.com/office/drawing/2010/main" noRot="1" noChangeAspect="1" noEditPoints="1" noChangeArrowheads="1" noChangeShapeType="1"/>
              </p14:cNvContentPartPr>
              <p14:nvPr/>
            </p14:nvContentPartPr>
            <p14:xfrm>
              <a:off x="4799013" y="979488"/>
              <a:ext cx="1724025" cy="220662"/>
            </p14:xfrm>
          </p:contentPart>
        </mc:Choice>
        <mc:Fallback>
          <p:pic>
            <p:nvPicPr>
              <p:cNvPr id="28692" name="Ink 20"/>
              <p:cNvPicPr>
                <a:picLocks noRot="1" noChangeAspect="1" noEditPoints="1" noChangeArrowheads="1" noChangeShapeType="1"/>
              </p:cNvPicPr>
              <p:nvPr/>
            </p:nvPicPr>
            <p:blipFill>
              <a:blip r:embed="rId8"/>
              <a:stretch>
                <a:fillRect/>
              </a:stretch>
            </p:blipFill>
            <p:spPr>
              <a:xfrm>
                <a:off x="4789653" y="970129"/>
                <a:ext cx="1742745" cy="2393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1621615" y="3076575"/>
            <a:ext cx="9448800" cy="2990850"/>
          </a:xfrm>
          <a:prstGeom prst="rect">
            <a:avLst/>
          </a:prstGeom>
          <a:noFill/>
          <a:ln w="9525">
            <a:noFill/>
            <a:miter lim="800000"/>
            <a:headEnd/>
            <a:tailEnd/>
          </a:ln>
          <a:effectLst/>
        </p:spPr>
      </p:pic>
      <p:sp>
        <p:nvSpPr>
          <p:cNvPr id="3" name="Rectangle 2"/>
          <p:cNvSpPr/>
          <p:nvPr/>
        </p:nvSpPr>
        <p:spPr>
          <a:xfrm>
            <a:off x="1255059" y="667435"/>
            <a:ext cx="9072282" cy="646331"/>
          </a:xfrm>
          <a:prstGeom prst="rect">
            <a:avLst/>
          </a:prstGeom>
        </p:spPr>
        <p:txBody>
          <a:bodyPr wrap="square">
            <a:spAutoFit/>
          </a:bodyPr>
          <a:lstStyle/>
          <a:p>
            <a:r>
              <a:rPr lang="en-US"/>
              <a:t>Before balances are written, the specified methane conversion can be used to determine</a:t>
            </a:r>
          </a:p>
        </p:txBody>
      </p:sp>
      <p:pic>
        <p:nvPicPr>
          <p:cNvPr id="5" name="Picture 3"/>
          <p:cNvPicPr>
            <a:picLocks noChangeAspect="1" noChangeArrowheads="1"/>
          </p:cNvPicPr>
          <p:nvPr/>
        </p:nvPicPr>
        <p:blipFill>
          <a:blip r:embed="rId3"/>
          <a:srcRect/>
          <a:stretch>
            <a:fillRect/>
          </a:stretch>
        </p:blipFill>
        <p:spPr bwMode="auto">
          <a:xfrm>
            <a:off x="2658533" y="1313890"/>
            <a:ext cx="4811728" cy="158171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Picture 3"/>
          <p:cNvPicPr>
            <a:picLocks noChangeAspect="1" noChangeArrowheads="1"/>
          </p:cNvPicPr>
          <p:nvPr/>
        </p:nvPicPr>
        <p:blipFill>
          <a:blip r:embed="rId2"/>
          <a:srcRect/>
          <a:stretch>
            <a:fillRect/>
          </a:stretch>
        </p:blipFill>
        <p:spPr bwMode="auto">
          <a:xfrm>
            <a:off x="320938" y="1865028"/>
            <a:ext cx="7277100" cy="1800225"/>
          </a:xfrm>
          <a:prstGeom prst="rect">
            <a:avLst/>
          </a:prstGeom>
          <a:noFill/>
          <a:ln w="9525">
            <a:noFill/>
            <a:miter lim="800000"/>
            <a:headEnd/>
            <a:tailEnd/>
          </a:ln>
          <a:effectLst/>
        </p:spPr>
      </p:pic>
      <p:sp>
        <p:nvSpPr>
          <p:cNvPr id="4" name="Rectangle 3"/>
          <p:cNvSpPr/>
          <p:nvPr/>
        </p:nvSpPr>
        <p:spPr>
          <a:xfrm>
            <a:off x="328498" y="761110"/>
            <a:ext cx="3403496" cy="369332"/>
          </a:xfrm>
          <a:prstGeom prst="rect">
            <a:avLst/>
          </a:prstGeom>
        </p:spPr>
        <p:txBody>
          <a:bodyPr wrap="none">
            <a:spAutoFit/>
          </a:bodyPr>
          <a:lstStyle/>
          <a:p>
            <a:r>
              <a:rPr lang="en-US" b="1" u="sng">
                <a:solidFill>
                  <a:srgbClr val="FF0000"/>
                </a:solidFill>
              </a:rPr>
              <a:t>Molecular Species Balances</a:t>
            </a:r>
          </a:p>
        </p:txBody>
      </p:sp>
      <p:pic>
        <p:nvPicPr>
          <p:cNvPr id="5" name="Picture 3"/>
          <p:cNvPicPr>
            <a:picLocks noChangeAspect="1" noChangeArrowheads="1"/>
          </p:cNvPicPr>
          <p:nvPr/>
        </p:nvPicPr>
        <p:blipFill>
          <a:blip r:embed="rId3"/>
          <a:srcRect/>
          <a:stretch>
            <a:fillRect/>
          </a:stretch>
        </p:blipFill>
        <p:spPr bwMode="auto">
          <a:xfrm>
            <a:off x="6386045" y="4041580"/>
            <a:ext cx="4811728" cy="1581710"/>
          </a:xfrm>
          <a:prstGeom prst="rect">
            <a:avLst/>
          </a:prstGeom>
          <a:noFill/>
          <a:ln w="9525">
            <a:noFill/>
            <a:miter lim="800000"/>
            <a:headEnd/>
            <a:tailEnd/>
          </a:ln>
          <a:effectLst/>
        </p:spPr>
      </p:pic>
      <p:pic>
        <p:nvPicPr>
          <p:cNvPr id="6" name="Picture 3"/>
          <p:cNvPicPr>
            <a:picLocks noChangeAspect="1" noChangeArrowheads="1"/>
          </p:cNvPicPr>
          <p:nvPr/>
        </p:nvPicPr>
        <p:blipFill>
          <a:blip r:embed="rId4"/>
          <a:srcRect/>
          <a:stretch>
            <a:fillRect/>
          </a:stretch>
        </p:blipFill>
        <p:spPr bwMode="auto">
          <a:xfrm>
            <a:off x="7877937" y="2543942"/>
            <a:ext cx="2829358" cy="74498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srcRect/>
          <a:stretch>
            <a:fillRect/>
          </a:stretch>
        </p:blipFill>
        <p:spPr bwMode="auto">
          <a:xfrm>
            <a:off x="3971366" y="620225"/>
            <a:ext cx="7939554" cy="5858082"/>
          </a:xfrm>
          <a:prstGeom prst="rect">
            <a:avLst/>
          </a:prstGeom>
          <a:noFill/>
          <a:ln w="9525">
            <a:noFill/>
            <a:miter lim="800000"/>
            <a:headEnd/>
            <a:tailEnd/>
          </a:ln>
          <a:effectLst/>
        </p:spPr>
      </p:pic>
      <p:sp>
        <p:nvSpPr>
          <p:cNvPr id="3" name="Rectangle 2"/>
          <p:cNvSpPr/>
          <p:nvPr/>
        </p:nvSpPr>
        <p:spPr>
          <a:xfrm>
            <a:off x="328498" y="761110"/>
            <a:ext cx="838691" cy="369332"/>
          </a:xfrm>
          <a:prstGeom prst="rect">
            <a:avLst/>
          </a:prstGeom>
        </p:spPr>
        <p:txBody>
          <a:bodyPr wrap="none">
            <a:spAutoFit/>
          </a:bodyPr>
          <a:lstStyle/>
          <a:p>
            <a:r>
              <a:rPr lang="en-US" b="1" u="sng">
                <a:solidFill>
                  <a:srgbClr val="FF0000"/>
                </a:solidFill>
              </a:rPr>
              <a:t>Cont..</a:t>
            </a:r>
          </a:p>
        </p:txBody>
      </p:sp>
      <p:pic>
        <p:nvPicPr>
          <p:cNvPr id="45059" name="Picture 3"/>
          <p:cNvPicPr>
            <a:picLocks noChangeAspect="1" noChangeArrowheads="1"/>
          </p:cNvPicPr>
          <p:nvPr/>
        </p:nvPicPr>
        <p:blipFill>
          <a:blip r:embed="rId3"/>
          <a:srcRect/>
          <a:stretch>
            <a:fillRect/>
          </a:stretch>
        </p:blipFill>
        <p:spPr bwMode="auto">
          <a:xfrm>
            <a:off x="471055" y="1485034"/>
            <a:ext cx="2829358" cy="744985"/>
          </a:xfrm>
          <a:prstGeom prst="rect">
            <a:avLst/>
          </a:prstGeom>
          <a:noFill/>
          <a:ln w="9525">
            <a:noFill/>
            <a:miter lim="800000"/>
            <a:headEnd/>
            <a:tailEnd/>
          </a:ln>
          <a:effectLst/>
        </p:spPr>
      </p:pic>
      <p:pic>
        <p:nvPicPr>
          <p:cNvPr id="5" name="Picture 3"/>
          <p:cNvPicPr>
            <a:picLocks noChangeAspect="1" noChangeArrowheads="1"/>
          </p:cNvPicPr>
          <p:nvPr/>
        </p:nvPicPr>
        <p:blipFill>
          <a:blip r:embed="rId4"/>
          <a:srcRect/>
          <a:stretch>
            <a:fillRect/>
          </a:stretch>
        </p:blipFill>
        <p:spPr bwMode="auto">
          <a:xfrm>
            <a:off x="0" y="2228290"/>
            <a:ext cx="4320842" cy="1420346"/>
          </a:xfrm>
          <a:prstGeom prst="rect">
            <a:avLst/>
          </a:prstGeom>
          <a:noFill/>
          <a:ln w="9525">
            <a:noFill/>
            <a:miter lim="800000"/>
            <a:headEnd/>
            <a:tailEnd/>
          </a:ln>
          <a:effectLst/>
        </p:spPr>
      </p:pic>
      <p:sp>
        <p:nvSpPr>
          <p:cNvPr id="8" name="Rectangle 7"/>
          <p:cNvSpPr/>
          <p:nvPr/>
        </p:nvSpPr>
        <p:spPr>
          <a:xfrm>
            <a:off x="4010891" y="5029200"/>
            <a:ext cx="2673927" cy="325582"/>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srcRect/>
          <a:stretch>
            <a:fillRect/>
          </a:stretch>
        </p:blipFill>
        <p:spPr bwMode="auto">
          <a:xfrm>
            <a:off x="1550894" y="1168320"/>
            <a:ext cx="9810190" cy="4322562"/>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19725" y="599608"/>
            <a:ext cx="11347554" cy="584616"/>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t>BALANCES ON REACTIVE PROCESSES</a:t>
            </a:r>
          </a:p>
        </p:txBody>
      </p:sp>
      <p:sp>
        <p:nvSpPr>
          <p:cNvPr id="11" name="Rectangle 10"/>
          <p:cNvSpPr/>
          <p:nvPr/>
        </p:nvSpPr>
        <p:spPr>
          <a:xfrm>
            <a:off x="411796" y="1451393"/>
            <a:ext cx="4933787" cy="369332"/>
          </a:xfrm>
          <a:prstGeom prst="rect">
            <a:avLst/>
          </a:prstGeom>
        </p:spPr>
        <p:txBody>
          <a:bodyPr wrap="none">
            <a:spAutoFit/>
          </a:bodyPr>
          <a:lstStyle/>
          <a:p>
            <a:r>
              <a:rPr lang="en-US" b="1" u="sng">
                <a:solidFill>
                  <a:srgbClr val="FF0000"/>
                </a:solidFill>
              </a:rPr>
              <a:t>Balances on Molecular and Atomic Species</a:t>
            </a:r>
          </a:p>
        </p:txBody>
      </p:sp>
      <p:pic>
        <p:nvPicPr>
          <p:cNvPr id="2055" name="Picture 7"/>
          <p:cNvPicPr>
            <a:picLocks noChangeAspect="1" noChangeArrowheads="1"/>
          </p:cNvPicPr>
          <p:nvPr/>
        </p:nvPicPr>
        <p:blipFill>
          <a:blip r:embed="rId2"/>
          <a:srcRect/>
          <a:stretch>
            <a:fillRect/>
          </a:stretch>
        </p:blipFill>
        <p:spPr bwMode="auto">
          <a:xfrm>
            <a:off x="2868146" y="3028108"/>
            <a:ext cx="5200650" cy="1590675"/>
          </a:xfrm>
          <a:prstGeom prst="rect">
            <a:avLst/>
          </a:prstGeom>
          <a:noFill/>
          <a:ln w="9525">
            <a:noFill/>
            <a:miter lim="800000"/>
            <a:headEnd/>
            <a:tailEnd/>
          </a:ln>
          <a:effectLst/>
        </p:spPr>
      </p:pic>
      <p:sp>
        <p:nvSpPr>
          <p:cNvPr id="12" name="Rectangle 11"/>
          <p:cNvSpPr/>
          <p:nvPr/>
        </p:nvSpPr>
        <p:spPr>
          <a:xfrm>
            <a:off x="367553" y="1985247"/>
            <a:ext cx="7691718" cy="369332"/>
          </a:xfrm>
          <a:prstGeom prst="rect">
            <a:avLst/>
          </a:prstGeom>
        </p:spPr>
        <p:txBody>
          <a:bodyPr wrap="square">
            <a:spAutoFit/>
          </a:bodyPr>
          <a:lstStyle/>
          <a:p>
            <a:r>
              <a:rPr lang="en-US"/>
              <a:t>Dehydrogenation of ethane in a steady-state continuous reactor.</a:t>
            </a:r>
          </a:p>
        </p:txBody>
      </p:sp>
      <p:pic>
        <p:nvPicPr>
          <p:cNvPr id="2057" name="Picture 9"/>
          <p:cNvPicPr>
            <a:picLocks noChangeAspect="1" noChangeArrowheads="1"/>
          </p:cNvPicPr>
          <p:nvPr/>
        </p:nvPicPr>
        <p:blipFill>
          <a:blip r:embed="rId3"/>
          <a:srcRect/>
          <a:stretch>
            <a:fillRect/>
          </a:stretch>
        </p:blipFill>
        <p:spPr bwMode="auto">
          <a:xfrm>
            <a:off x="7279622" y="1868020"/>
            <a:ext cx="2886075" cy="647700"/>
          </a:xfrm>
          <a:prstGeom prst="rect">
            <a:avLst/>
          </a:prstGeom>
          <a:noFill/>
          <a:ln w="9525">
            <a:noFill/>
            <a:miter lim="800000"/>
            <a:headEnd/>
            <a:tailEnd/>
          </a:ln>
          <a:effectLst/>
        </p:spPr>
      </p:pic>
      <p:sp>
        <p:nvSpPr>
          <p:cNvPr id="14" name="Rectangle 13"/>
          <p:cNvSpPr/>
          <p:nvPr/>
        </p:nvSpPr>
        <p:spPr>
          <a:xfrm>
            <a:off x="457198" y="4547844"/>
            <a:ext cx="11510683" cy="1754326"/>
          </a:xfrm>
          <a:prstGeom prst="rect">
            <a:avLst/>
          </a:prstGeom>
        </p:spPr>
        <p:txBody>
          <a:bodyPr wrap="square">
            <a:spAutoFit/>
          </a:bodyPr>
          <a:lstStyle/>
          <a:p>
            <a:pPr>
              <a:buFont typeface="Wingdings" pitchFamily="2" charset="2"/>
              <a:buChar char="q"/>
            </a:pPr>
            <a:r>
              <a:rPr lang="en-US"/>
              <a:t> A number of different balances could be written on this process, </a:t>
            </a:r>
          </a:p>
          <a:p>
            <a:pPr>
              <a:buFont typeface="Wingdings" pitchFamily="2" charset="2"/>
              <a:buChar char="q"/>
            </a:pPr>
            <a:endParaRPr lang="en-US"/>
          </a:p>
          <a:p>
            <a:pPr>
              <a:buFont typeface="Wingdings" pitchFamily="2" charset="2"/>
              <a:buChar char="q"/>
            </a:pPr>
            <a:r>
              <a:rPr lang="en-US"/>
              <a:t> balances on total mass, C2H6 , C2H4 , and H2 . Of these, only the first has the simple form input=output,</a:t>
            </a:r>
          </a:p>
          <a:p>
            <a:endParaRPr lang="en-US"/>
          </a:p>
          <a:p>
            <a:pPr>
              <a:buFont typeface="Wingdings" pitchFamily="2" charset="2"/>
              <a:buChar char="q"/>
            </a:pPr>
            <a:r>
              <a:rPr lang="en-US"/>
              <a:t>since the </a:t>
            </a:r>
            <a:r>
              <a:rPr lang="en-US">
                <a:solidFill>
                  <a:srgbClr val="FF0000"/>
                </a:solidFill>
              </a:rPr>
              <a:t>three given species all participate in the reaction</a:t>
            </a:r>
            <a:r>
              <a:rPr lang="en-US"/>
              <a:t>, the </a:t>
            </a:r>
            <a:r>
              <a:rPr lang="en-US">
                <a:solidFill>
                  <a:srgbClr val="00B050"/>
                </a:solidFill>
              </a:rPr>
              <a:t>balance equation for each of them must include a generation term or a consumption term </a:t>
            </a:r>
          </a:p>
        </p:txBody>
      </p:sp>
      <p:sp>
        <p:nvSpPr>
          <p:cNvPr id="15" name="Rectangle 14"/>
          <p:cNvSpPr/>
          <p:nvPr/>
        </p:nvSpPr>
        <p:spPr>
          <a:xfrm>
            <a:off x="412376" y="2528063"/>
            <a:ext cx="8973671" cy="646331"/>
          </a:xfrm>
          <a:prstGeom prst="rect">
            <a:avLst/>
          </a:prstGeom>
        </p:spPr>
        <p:txBody>
          <a:bodyPr wrap="square">
            <a:spAutoFit/>
          </a:bodyPr>
          <a:lstStyle/>
          <a:p>
            <a:pPr>
              <a:buFont typeface="Arial" pitchFamily="34" charset="0"/>
              <a:buChar char="•"/>
            </a:pPr>
            <a:r>
              <a:rPr lang="en-US"/>
              <a:t>One hundred </a:t>
            </a:r>
            <a:r>
              <a:rPr lang="en-US" err="1"/>
              <a:t>kmol</a:t>
            </a:r>
            <a:r>
              <a:rPr lang="en-US"/>
              <a:t>/min of ethane is fed to the reactor. </a:t>
            </a:r>
          </a:p>
          <a:p>
            <a:pPr>
              <a:buFont typeface="Arial" pitchFamily="34" charset="0"/>
              <a:buChar char="•"/>
            </a:pPr>
            <a:r>
              <a:rPr lang="en-US"/>
              <a:t>The molar flow rate of H2 in the product stream is 40 </a:t>
            </a:r>
            <a:r>
              <a:rPr lang="en-US" err="1"/>
              <a:t>kmol</a:t>
            </a:r>
            <a:r>
              <a:rPr lang="en-US"/>
              <a:t>/min. </a:t>
            </a:r>
          </a:p>
        </p:txBody>
      </p:sp>
      <mc:AlternateContent xmlns:mc="http://schemas.openxmlformats.org/markup-compatibility/2006">
        <mc:Choice xmlns:p14="http://schemas.microsoft.com/office/powerpoint/2010/main" Requires="p14">
          <p:contentPart p14:bwMode="auto" r:id="rId4">
            <p14:nvContentPartPr>
              <p14:cNvPr id="15364" name="Ink 4"/>
              <p14:cNvContentPartPr>
                <a14:cpLocks xmlns:a14="http://schemas.microsoft.com/office/drawing/2010/main" noRot="1" noChangeAspect="1" noEditPoints="1" noChangeArrowheads="1" noChangeShapeType="1"/>
              </p14:cNvContentPartPr>
              <p14:nvPr/>
            </p14:nvContentPartPr>
            <p14:xfrm>
              <a:off x="1620838" y="4575175"/>
              <a:ext cx="3709987" cy="1331913"/>
            </p14:xfrm>
          </p:contentPart>
        </mc:Choice>
        <mc:Fallback>
          <p:pic>
            <p:nvPicPr>
              <p:cNvPr id="15364" name="Ink 4"/>
              <p:cNvPicPr>
                <a:picLocks noRot="1" noChangeAspect="1" noEditPoints="1" noChangeArrowheads="1" noChangeShapeType="1"/>
              </p:cNvPicPr>
              <p:nvPr/>
            </p:nvPicPr>
            <p:blipFill>
              <a:blip r:embed="rId5"/>
              <a:stretch>
                <a:fillRect/>
              </a:stretch>
            </p:blipFill>
            <p:spPr>
              <a:xfrm>
                <a:off x="1611478" y="4565816"/>
                <a:ext cx="3728706" cy="1350632"/>
              </a:xfrm>
              <a:prstGeom prst="rect">
                <a:avLst/>
              </a:prstGeom>
            </p:spPr>
          </p:pic>
        </mc:Fallback>
      </mc:AlternateContent>
    </p:spTree>
    <p:extLst>
      <p:ext uri="{BB962C8B-B14F-4D97-AF65-F5344CB8AC3E}">
        <p14:creationId xmlns:p14="http://schemas.microsoft.com/office/powerpoint/2010/main" val="2019631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srcRect/>
          <a:stretch>
            <a:fillRect/>
          </a:stretch>
        </p:blipFill>
        <p:spPr bwMode="auto">
          <a:xfrm>
            <a:off x="4190284" y="108119"/>
            <a:ext cx="7042491" cy="6615410"/>
          </a:xfrm>
          <a:prstGeom prst="rect">
            <a:avLst/>
          </a:prstGeom>
          <a:noFill/>
          <a:ln w="9525">
            <a:noFill/>
            <a:miter lim="800000"/>
            <a:headEnd/>
            <a:tailEnd/>
          </a:ln>
          <a:effectLst/>
        </p:spPr>
      </p:pic>
      <p:sp>
        <p:nvSpPr>
          <p:cNvPr id="3" name="Rectangle 2"/>
          <p:cNvSpPr/>
          <p:nvPr/>
        </p:nvSpPr>
        <p:spPr>
          <a:xfrm>
            <a:off x="519431" y="922476"/>
            <a:ext cx="2980303" cy="369332"/>
          </a:xfrm>
          <a:prstGeom prst="rect">
            <a:avLst/>
          </a:prstGeom>
        </p:spPr>
        <p:txBody>
          <a:bodyPr wrap="none">
            <a:spAutoFit/>
          </a:bodyPr>
          <a:lstStyle/>
          <a:p>
            <a:r>
              <a:rPr lang="en-US" b="1" u="sng">
                <a:solidFill>
                  <a:srgbClr val="FF0000"/>
                </a:solidFill>
              </a:rPr>
              <a:t>Atomic Species Balances</a:t>
            </a:r>
          </a:p>
        </p:txBody>
      </p:sp>
      <p:pic>
        <p:nvPicPr>
          <p:cNvPr id="43011" name="Picture 3"/>
          <p:cNvPicPr>
            <a:picLocks noChangeAspect="1" noChangeArrowheads="1"/>
          </p:cNvPicPr>
          <p:nvPr/>
        </p:nvPicPr>
        <p:blipFill>
          <a:blip r:embed="rId3"/>
          <a:srcRect/>
          <a:stretch>
            <a:fillRect/>
          </a:stretch>
        </p:blipFill>
        <p:spPr bwMode="auto">
          <a:xfrm>
            <a:off x="349063" y="1286996"/>
            <a:ext cx="5092513" cy="1674009"/>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4">
            <p14:nvContentPartPr>
              <p14:cNvPr id="33804" name="Ink 12"/>
              <p14:cNvContentPartPr>
                <a14:cpLocks xmlns:a14="http://schemas.microsoft.com/office/drawing/2010/main" noRot="1" noChangeAspect="1" noEditPoints="1" noChangeArrowheads="1" noChangeShapeType="1"/>
              </p14:cNvContentPartPr>
              <p14:nvPr/>
            </p14:nvContentPartPr>
            <p14:xfrm>
              <a:off x="3798888" y="2187575"/>
              <a:ext cx="363537" cy="68263"/>
            </p14:xfrm>
          </p:contentPart>
        </mc:Choice>
        <mc:Fallback>
          <p:pic>
            <p:nvPicPr>
              <p:cNvPr id="33804" name="Ink 12"/>
              <p:cNvPicPr>
                <a:picLocks noRot="1" noChangeAspect="1" noEditPoints="1" noChangeArrowheads="1" noChangeShapeType="1"/>
              </p:cNvPicPr>
              <p:nvPr/>
            </p:nvPicPr>
            <p:blipFill>
              <a:blip r:embed="rId5"/>
              <a:stretch>
                <a:fillRect/>
              </a:stretch>
            </p:blipFill>
            <p:spPr>
              <a:xfrm>
                <a:off x="3789530" y="2178234"/>
                <a:ext cx="382254" cy="86946"/>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3805" name="Ink 13"/>
              <p14:cNvContentPartPr>
                <a14:cpLocks xmlns:a14="http://schemas.microsoft.com/office/drawing/2010/main" noRot="1" noChangeAspect="1" noEditPoints="1" noChangeArrowheads="1" noChangeShapeType="1"/>
              </p14:cNvContentPartPr>
              <p14:nvPr/>
            </p14:nvContentPartPr>
            <p14:xfrm>
              <a:off x="2851150" y="3059113"/>
              <a:ext cx="57150" cy="25400"/>
            </p14:xfrm>
          </p:contentPart>
        </mc:Choice>
        <mc:Fallback>
          <p:pic>
            <p:nvPicPr>
              <p:cNvPr id="33805" name="Ink 13"/>
              <p:cNvPicPr>
                <a:picLocks noRot="1" noChangeAspect="1" noEditPoints="1" noChangeArrowheads="1" noChangeShapeType="1"/>
              </p:cNvPicPr>
              <p:nvPr/>
            </p:nvPicPr>
            <p:blipFill>
              <a:blip r:embed="rId7"/>
              <a:stretch>
                <a:fillRect/>
              </a:stretch>
            </p:blipFill>
            <p:spPr>
              <a:xfrm>
                <a:off x="2841805" y="3049812"/>
                <a:ext cx="75841" cy="44003"/>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3807" name="Ink 15"/>
              <p14:cNvContentPartPr>
                <a14:cpLocks xmlns:a14="http://schemas.microsoft.com/office/drawing/2010/main" noRot="1" noChangeAspect="1" noEditPoints="1" noChangeArrowheads="1" noChangeShapeType="1"/>
              </p14:cNvContentPartPr>
              <p14:nvPr/>
            </p14:nvContentPartPr>
            <p14:xfrm>
              <a:off x="2476500" y="5403850"/>
              <a:ext cx="44450" cy="82550"/>
            </p14:xfrm>
          </p:contentPart>
        </mc:Choice>
        <mc:Fallback>
          <p:pic>
            <p:nvPicPr>
              <p:cNvPr id="33807" name="Ink 15"/>
              <p:cNvPicPr>
                <a:picLocks noRot="1" noChangeAspect="1" noEditPoints="1" noChangeArrowheads="1" noChangeShapeType="1"/>
              </p:cNvPicPr>
              <p:nvPr/>
            </p:nvPicPr>
            <p:blipFill>
              <a:blip r:embed="rId9"/>
              <a:stretch>
                <a:fillRect/>
              </a:stretch>
            </p:blipFill>
            <p:spPr>
              <a:xfrm>
                <a:off x="2467104" y="5394478"/>
                <a:ext cx="63242" cy="101295"/>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srcRect/>
          <a:stretch>
            <a:fillRect/>
          </a:stretch>
        </p:blipFill>
        <p:spPr bwMode="auto">
          <a:xfrm>
            <a:off x="3800755" y="194703"/>
            <a:ext cx="7781925" cy="6486525"/>
          </a:xfrm>
          <a:prstGeom prst="rect">
            <a:avLst/>
          </a:prstGeom>
          <a:noFill/>
          <a:ln w="9525">
            <a:noFill/>
            <a:miter lim="800000"/>
            <a:headEnd/>
            <a:tailEnd/>
          </a:ln>
          <a:effectLst/>
        </p:spPr>
      </p:pic>
      <p:sp>
        <p:nvSpPr>
          <p:cNvPr id="3" name="Rectangle 2"/>
          <p:cNvSpPr/>
          <p:nvPr/>
        </p:nvSpPr>
        <p:spPr>
          <a:xfrm>
            <a:off x="519431" y="922476"/>
            <a:ext cx="2262158" cy="369332"/>
          </a:xfrm>
          <a:prstGeom prst="rect">
            <a:avLst/>
          </a:prstGeom>
        </p:spPr>
        <p:txBody>
          <a:bodyPr wrap="none">
            <a:spAutoFit/>
          </a:bodyPr>
          <a:lstStyle/>
          <a:p>
            <a:r>
              <a:rPr lang="en-US" b="1" u="sng">
                <a:solidFill>
                  <a:srgbClr val="FF0000"/>
                </a:solidFill>
              </a:rPr>
              <a:t>Extents of reaction</a:t>
            </a:r>
          </a:p>
        </p:txBody>
      </p:sp>
      <p:pic>
        <p:nvPicPr>
          <p:cNvPr id="44035" name="Picture 3"/>
          <p:cNvPicPr>
            <a:picLocks noChangeAspect="1" noChangeArrowheads="1"/>
          </p:cNvPicPr>
          <p:nvPr/>
        </p:nvPicPr>
        <p:blipFill>
          <a:blip r:embed="rId3"/>
          <a:srcRect/>
          <a:stretch>
            <a:fillRect/>
          </a:stretch>
        </p:blipFill>
        <p:spPr bwMode="auto">
          <a:xfrm>
            <a:off x="304800" y="1771090"/>
            <a:ext cx="4320842" cy="1420346"/>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4">
            <p14:nvContentPartPr>
              <p14:cNvPr id="34820" name="Ink 4"/>
              <p14:cNvContentPartPr>
                <a14:cpLocks xmlns:a14="http://schemas.microsoft.com/office/drawing/2010/main" noRot="1" noChangeAspect="1" noEditPoints="1" noChangeArrowheads="1" noChangeShapeType="1"/>
              </p14:cNvContentPartPr>
              <p14:nvPr/>
            </p14:nvContentPartPr>
            <p14:xfrm>
              <a:off x="3443288" y="2098675"/>
              <a:ext cx="11112" cy="1588"/>
            </p14:xfrm>
          </p:contentPart>
        </mc:Choice>
        <mc:Fallback>
          <p:pic>
            <p:nvPicPr>
              <p:cNvPr id="34820" name="Ink 4"/>
              <p:cNvPicPr>
                <a:picLocks noRot="1" noChangeAspect="1" noEditPoints="1" noChangeArrowheads="1" noChangeShapeType="1"/>
              </p:cNvPicPr>
              <p:nvPr/>
            </p:nvPicPr>
            <p:blipFill>
              <a:blip r:embed="rId5"/>
              <a:stretch>
                <a:fillRect/>
              </a:stretch>
            </p:blipFill>
            <p:spPr>
              <a:xfrm>
                <a:off x="3434791" y="2091794"/>
                <a:ext cx="28107" cy="15351"/>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4821" name="Ink 5"/>
              <p14:cNvContentPartPr>
                <a14:cpLocks xmlns:a14="http://schemas.microsoft.com/office/drawing/2010/main" noRot="1" noChangeAspect="1" noEditPoints="1" noChangeArrowheads="1" noChangeShapeType="1"/>
              </p14:cNvContentPartPr>
              <p14:nvPr/>
            </p14:nvContentPartPr>
            <p14:xfrm>
              <a:off x="3198813" y="1951038"/>
              <a:ext cx="88900" cy="68262"/>
            </p14:xfrm>
          </p:contentPart>
        </mc:Choice>
        <mc:Fallback>
          <p:pic>
            <p:nvPicPr>
              <p:cNvPr id="34821" name="Ink 5"/>
              <p:cNvPicPr>
                <a:picLocks noRot="1" noChangeAspect="1" noEditPoints="1" noChangeArrowheads="1" noChangeShapeType="1"/>
              </p:cNvPicPr>
              <p:nvPr/>
            </p:nvPicPr>
            <p:blipFill>
              <a:blip r:embed="rId7"/>
              <a:stretch>
                <a:fillRect/>
              </a:stretch>
            </p:blipFill>
            <p:spPr>
              <a:xfrm>
                <a:off x="3189455" y="1941697"/>
                <a:ext cx="107616" cy="86944"/>
              </a:xfrm>
              <a:prstGeom prst="rect">
                <a:avLst/>
              </a:prstGeom>
            </p:spPr>
          </p:pic>
        </mc:Fallback>
      </mc:AlternateContent>
      <p:sp>
        <p:nvSpPr>
          <p:cNvPr id="2" name="Rectangle 1"/>
          <p:cNvSpPr/>
          <p:nvPr/>
        </p:nvSpPr>
        <p:spPr>
          <a:xfrm>
            <a:off x="3800755" y="1291808"/>
            <a:ext cx="1280696" cy="145106"/>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2437" y="788005"/>
            <a:ext cx="2223686" cy="369332"/>
          </a:xfrm>
          <a:prstGeom prst="rect">
            <a:avLst/>
          </a:prstGeom>
        </p:spPr>
        <p:txBody>
          <a:bodyPr wrap="none">
            <a:spAutoFit/>
          </a:bodyPr>
          <a:lstStyle/>
          <a:p>
            <a:r>
              <a:rPr lang="en-US" b="1" u="sng" err="1">
                <a:solidFill>
                  <a:srgbClr val="FF0000"/>
                </a:solidFill>
              </a:rPr>
              <a:t>MolecularBalance</a:t>
            </a:r>
            <a:r>
              <a:rPr lang="en-US" b="1" u="sng">
                <a:solidFill>
                  <a:srgbClr val="FF0000"/>
                </a:solidFill>
              </a:rPr>
              <a:t>:</a:t>
            </a:r>
          </a:p>
        </p:txBody>
      </p:sp>
      <p:sp>
        <p:nvSpPr>
          <p:cNvPr id="3" name="Rectangle 2"/>
          <p:cNvSpPr/>
          <p:nvPr/>
        </p:nvSpPr>
        <p:spPr>
          <a:xfrm>
            <a:off x="675523" y="2175522"/>
            <a:ext cx="10495181" cy="369332"/>
          </a:xfrm>
          <a:prstGeom prst="rect">
            <a:avLst/>
          </a:prstGeom>
        </p:spPr>
        <p:txBody>
          <a:bodyPr wrap="none">
            <a:spAutoFit/>
          </a:bodyPr>
          <a:lstStyle/>
          <a:p>
            <a:r>
              <a:rPr lang="en-US" b="1">
                <a:solidFill>
                  <a:srgbClr val="FF0000"/>
                </a:solidFill>
              </a:rPr>
              <a:t>Rate of accumulation = rate of input + rate of generation - rate of output – rate of consumption </a:t>
            </a:r>
          </a:p>
        </p:txBody>
      </p:sp>
      <p:pic>
        <p:nvPicPr>
          <p:cNvPr id="7" name="Picture 2"/>
          <p:cNvPicPr>
            <a:picLocks noChangeAspect="1" noChangeArrowheads="1"/>
          </p:cNvPicPr>
          <p:nvPr/>
        </p:nvPicPr>
        <p:blipFill>
          <a:blip r:embed="rId2"/>
          <a:srcRect/>
          <a:stretch>
            <a:fillRect/>
          </a:stretch>
        </p:blipFill>
        <p:spPr bwMode="auto">
          <a:xfrm>
            <a:off x="733043" y="3037796"/>
            <a:ext cx="6638142" cy="1081362"/>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580735" y="4308239"/>
            <a:ext cx="8012759" cy="1090061"/>
          </a:xfrm>
          <a:prstGeom prst="rect">
            <a:avLst/>
          </a:prstGeom>
          <a:noFill/>
          <a:ln w="9525">
            <a:noFill/>
            <a:miter lim="800000"/>
            <a:headEnd/>
            <a:tailEnd/>
          </a:ln>
          <a:effectLst/>
        </p:spPr>
      </p:pic>
      <p:pic>
        <p:nvPicPr>
          <p:cNvPr id="9" name="Picture 7"/>
          <p:cNvPicPr>
            <a:picLocks noChangeAspect="1" noChangeArrowheads="1"/>
          </p:cNvPicPr>
          <p:nvPr/>
        </p:nvPicPr>
        <p:blipFill>
          <a:blip r:embed="rId4"/>
          <a:srcRect/>
          <a:stretch>
            <a:fillRect/>
          </a:stretch>
        </p:blipFill>
        <p:spPr bwMode="auto">
          <a:xfrm>
            <a:off x="4141134" y="966226"/>
            <a:ext cx="4312583" cy="1319050"/>
          </a:xfrm>
          <a:prstGeom prst="rect">
            <a:avLst/>
          </a:prstGeom>
          <a:noFill/>
          <a:ln w="9525">
            <a:noFill/>
            <a:miter lim="800000"/>
            <a:headEnd/>
            <a:tailEnd/>
          </a:ln>
          <a:effectLst/>
        </p:spPr>
      </p:pic>
      <p:pic>
        <p:nvPicPr>
          <p:cNvPr id="10" name="Picture 9"/>
          <p:cNvPicPr>
            <a:picLocks noChangeAspect="1" noChangeArrowheads="1"/>
          </p:cNvPicPr>
          <p:nvPr/>
        </p:nvPicPr>
        <p:blipFill>
          <a:blip r:embed="rId5"/>
          <a:srcRect/>
          <a:stretch>
            <a:fillRect/>
          </a:stretch>
        </p:blipFill>
        <p:spPr bwMode="auto">
          <a:xfrm>
            <a:off x="4903693" y="550207"/>
            <a:ext cx="2491909" cy="559240"/>
          </a:xfrm>
          <a:prstGeom prst="rect">
            <a:avLst/>
          </a:prstGeom>
          <a:noFill/>
          <a:ln w="9525">
            <a:noFill/>
            <a:miter lim="800000"/>
            <a:headEnd/>
            <a:tailEnd/>
          </a:ln>
          <a:effectLst/>
        </p:spPr>
      </p:pic>
      <p:sp>
        <p:nvSpPr>
          <p:cNvPr id="11" name="Rectangle 10"/>
          <p:cNvSpPr/>
          <p:nvPr/>
        </p:nvSpPr>
        <p:spPr>
          <a:xfrm>
            <a:off x="621084" y="2653578"/>
            <a:ext cx="1890261" cy="369332"/>
          </a:xfrm>
          <a:prstGeom prst="rect">
            <a:avLst/>
          </a:prstGeom>
        </p:spPr>
        <p:txBody>
          <a:bodyPr wrap="none">
            <a:spAutoFit/>
          </a:bodyPr>
          <a:lstStyle/>
          <a:p>
            <a:r>
              <a:rPr lang="en-US" b="1" u="sng">
                <a:solidFill>
                  <a:srgbClr val="00B0F0"/>
                </a:solidFill>
              </a:rPr>
              <a:t>At steady state </a:t>
            </a:r>
          </a:p>
        </p:txBody>
      </p:sp>
      <p:pic>
        <p:nvPicPr>
          <p:cNvPr id="30724" name="Picture 4"/>
          <p:cNvPicPr>
            <a:picLocks noChangeAspect="1" noChangeArrowheads="1"/>
          </p:cNvPicPr>
          <p:nvPr/>
        </p:nvPicPr>
        <p:blipFill>
          <a:blip r:embed="rId6"/>
          <a:srcRect/>
          <a:stretch>
            <a:fillRect/>
          </a:stretch>
        </p:blipFill>
        <p:spPr bwMode="auto">
          <a:xfrm>
            <a:off x="653143" y="5641955"/>
            <a:ext cx="6755427" cy="1049986"/>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7">
            <p14:nvContentPartPr>
              <p14:cNvPr id="16395" name="Ink 11"/>
              <p14:cNvContentPartPr>
                <a14:cpLocks xmlns:a14="http://schemas.microsoft.com/office/drawing/2010/main" noRot="1" noChangeAspect="1" noEditPoints="1" noChangeArrowheads="1" noChangeShapeType="1"/>
              </p14:cNvContentPartPr>
              <p14:nvPr/>
            </p14:nvContentPartPr>
            <p14:xfrm>
              <a:off x="3175" y="6307138"/>
              <a:ext cx="1588" cy="139700"/>
            </p14:xfrm>
          </p:contentPart>
        </mc:Choice>
        <mc:Fallback>
          <p:pic>
            <p:nvPicPr>
              <p:cNvPr id="16395" name="Ink 11"/>
              <p:cNvPicPr>
                <a:picLocks noRot="1" noChangeAspect="1" noEditPoints="1" noChangeArrowheads="1" noChangeShapeType="1"/>
              </p:cNvPicPr>
              <p:nvPr/>
            </p:nvPicPr>
            <p:blipFill>
              <a:blip r:embed="rId8"/>
              <a:stretch>
                <a:fillRect/>
              </a:stretch>
            </p:blipFill>
            <p:spPr>
              <a:xfrm>
                <a:off x="-38113" y="6297777"/>
                <a:ext cx="84164" cy="158423"/>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6396" name="Ink 12"/>
              <p14:cNvContentPartPr>
                <a14:cpLocks xmlns:a14="http://schemas.microsoft.com/office/drawing/2010/main" noRot="1" noChangeAspect="1" noEditPoints="1" noChangeArrowheads="1" noChangeShapeType="1"/>
              </p14:cNvContentPartPr>
              <p14:nvPr/>
            </p14:nvContentPartPr>
            <p14:xfrm>
              <a:off x="42562463" y="19323050"/>
              <a:ext cx="0" cy="0"/>
            </p14:xfrm>
          </p:contentPart>
        </mc:Choice>
        <mc:Fallback>
          <p:pic>
            <p:nvPicPr>
              <p:cNvPr id="16396" name="Ink 12"/>
              <p:cNvPicPr>
                <a:picLocks noRot="1" noChangeAspect="1" noEditPoints="1" noChangeArrowheads="1" noChangeShapeType="1"/>
              </p:cNvPicPr>
              <p:nvPr/>
            </p:nvPicPr>
            <p:blipFill>
              <a:blip r:embed="rId10"/>
              <a:stretch>
                <a:fillRect/>
              </a:stretch>
            </p:blipFill>
            <p:spPr>
              <a:xfrm>
                <a:off x="42562463" y="19323050"/>
                <a:ext cx="0" cy="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399" name="Ink 15"/>
              <p14:cNvContentPartPr>
                <a14:cpLocks xmlns:a14="http://schemas.microsoft.com/office/drawing/2010/main" noRot="1" noChangeAspect="1" noEditPoints="1" noChangeArrowheads="1" noChangeShapeType="1"/>
              </p14:cNvContentPartPr>
              <p14:nvPr/>
            </p14:nvContentPartPr>
            <p14:xfrm>
              <a:off x="18542000" y="27690763"/>
              <a:ext cx="0" cy="0"/>
            </p14:xfrm>
          </p:contentPart>
        </mc:Choice>
        <mc:Fallback>
          <p:pic>
            <p:nvPicPr>
              <p:cNvPr id="16399" name="Ink 15"/>
              <p:cNvPicPr>
                <a:picLocks noRot="1" noChangeAspect="1" noEditPoints="1" noChangeArrowheads="1" noChangeShapeType="1"/>
              </p:cNvPicPr>
              <p:nvPr/>
            </p:nvPicPr>
            <p:blipFill>
              <a:blip r:embed="rId10"/>
              <a:stretch>
                <a:fillRect/>
              </a:stretch>
            </p:blipFill>
            <p:spPr>
              <a:xfrm>
                <a:off x="18542000" y="27690763"/>
                <a:ext cx="0" cy="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2704" y="1005878"/>
            <a:ext cx="10954871" cy="1200329"/>
          </a:xfrm>
          <a:prstGeom prst="rect">
            <a:avLst/>
          </a:prstGeom>
        </p:spPr>
        <p:txBody>
          <a:bodyPr wrap="square">
            <a:spAutoFit/>
          </a:bodyPr>
          <a:lstStyle/>
          <a:p>
            <a:r>
              <a:rPr lang="en-US"/>
              <a:t>Notice, however, that </a:t>
            </a:r>
            <a:r>
              <a:rPr lang="en-US">
                <a:solidFill>
                  <a:srgbClr val="FF0000"/>
                </a:solidFill>
              </a:rPr>
              <a:t>balance equations may also be written for atomic carbon and atomic hydrogen</a:t>
            </a:r>
            <a:r>
              <a:rPr lang="en-US"/>
              <a:t>, regardless of the molecular species in which the carbon and hydrogen atoms happen to be found. Balances on atomic species be written since atoms can </a:t>
            </a:r>
            <a:r>
              <a:rPr lang="en-US">
                <a:solidFill>
                  <a:srgbClr val="00B0F0"/>
                </a:solidFill>
              </a:rPr>
              <a:t>neither be created (generation 0) nor destroyed (consumption 0) </a:t>
            </a:r>
            <a:r>
              <a:rPr lang="en-US"/>
              <a:t>in a chemical reaction.</a:t>
            </a:r>
          </a:p>
        </p:txBody>
      </p:sp>
      <p:pic>
        <p:nvPicPr>
          <p:cNvPr id="31746" name="Picture 2"/>
          <p:cNvPicPr>
            <a:picLocks noChangeAspect="1" noChangeArrowheads="1"/>
          </p:cNvPicPr>
          <p:nvPr/>
        </p:nvPicPr>
        <p:blipFill>
          <a:blip r:embed="rId2"/>
          <a:srcRect/>
          <a:stretch>
            <a:fillRect/>
          </a:stretch>
        </p:blipFill>
        <p:spPr bwMode="auto">
          <a:xfrm>
            <a:off x="690282" y="2250142"/>
            <a:ext cx="8943136" cy="1911267"/>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28919" y="4243250"/>
            <a:ext cx="8946776" cy="2477810"/>
          </a:xfrm>
          <a:prstGeom prst="rect">
            <a:avLst/>
          </a:prstGeom>
          <a:noFill/>
          <a:ln w="9525">
            <a:noFill/>
            <a:miter lim="800000"/>
            <a:headEnd/>
            <a:tailEnd/>
          </a:ln>
          <a:effectLst/>
        </p:spPr>
      </p:pic>
      <p:sp>
        <p:nvSpPr>
          <p:cNvPr id="6" name="Rectangle 5"/>
          <p:cNvSpPr/>
          <p:nvPr/>
        </p:nvSpPr>
        <p:spPr>
          <a:xfrm>
            <a:off x="653843" y="644570"/>
            <a:ext cx="3317960" cy="369332"/>
          </a:xfrm>
          <a:prstGeom prst="rect">
            <a:avLst/>
          </a:prstGeom>
        </p:spPr>
        <p:txBody>
          <a:bodyPr wrap="none">
            <a:spAutoFit/>
          </a:bodyPr>
          <a:lstStyle/>
          <a:p>
            <a:r>
              <a:rPr lang="en-US" b="1" u="sng">
                <a:solidFill>
                  <a:srgbClr val="FF0000"/>
                </a:solidFill>
              </a:rPr>
              <a:t>Balances on Atomic Species</a:t>
            </a:r>
          </a:p>
        </p:txBody>
      </p:sp>
      <p:sp>
        <p:nvSpPr>
          <p:cNvPr id="8" name="Rectangle 7"/>
          <p:cNvSpPr/>
          <p:nvPr/>
        </p:nvSpPr>
        <p:spPr>
          <a:xfrm>
            <a:off x="6970245" y="6166829"/>
            <a:ext cx="3924985" cy="369332"/>
          </a:xfrm>
          <a:prstGeom prst="rect">
            <a:avLst/>
          </a:prstGeom>
        </p:spPr>
        <p:txBody>
          <a:bodyPr wrap="none">
            <a:spAutoFit/>
          </a:bodyPr>
          <a:lstStyle/>
          <a:p>
            <a:r>
              <a:rPr lang="en-US" b="1">
                <a:solidFill>
                  <a:srgbClr val="FF0000"/>
                </a:solidFill>
              </a:rPr>
              <a:t>Two unknown and two equations</a:t>
            </a:r>
          </a:p>
        </p:txBody>
      </p:sp>
      <p:pic>
        <p:nvPicPr>
          <p:cNvPr id="9" name="Picture 2"/>
          <p:cNvPicPr>
            <a:picLocks noChangeAspect="1" noChangeArrowheads="1"/>
          </p:cNvPicPr>
          <p:nvPr/>
        </p:nvPicPr>
        <p:blipFill>
          <a:blip r:embed="rId4"/>
          <a:srcRect/>
          <a:stretch>
            <a:fillRect/>
          </a:stretch>
        </p:blipFill>
        <p:spPr bwMode="auto">
          <a:xfrm>
            <a:off x="6553200" y="3935505"/>
            <a:ext cx="4883243" cy="1075765"/>
          </a:xfrm>
          <a:prstGeom prst="rect">
            <a:avLst/>
          </a:prstGeom>
          <a:noFill/>
          <a:ln w="9525">
            <a:noFill/>
            <a:miter lim="800000"/>
            <a:headEnd/>
            <a:tailEnd/>
          </a:ln>
          <a:effectLst/>
        </p:spPr>
      </p:pic>
      <p:pic>
        <p:nvPicPr>
          <p:cNvPr id="7" name="Picture 9"/>
          <p:cNvPicPr>
            <a:picLocks noChangeAspect="1" noChangeArrowheads="1"/>
          </p:cNvPicPr>
          <p:nvPr/>
        </p:nvPicPr>
        <p:blipFill>
          <a:blip r:embed="rId5"/>
          <a:srcRect/>
          <a:stretch>
            <a:fillRect/>
          </a:stretch>
        </p:blipFill>
        <p:spPr bwMode="auto">
          <a:xfrm>
            <a:off x="7853364" y="3532095"/>
            <a:ext cx="2545695" cy="422271"/>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6">
            <p14:nvContentPartPr>
              <p14:cNvPr id="17424" name="Ink 16"/>
              <p14:cNvContentPartPr>
                <a14:cpLocks xmlns:a14="http://schemas.microsoft.com/office/drawing/2010/main" noRot="1" noChangeAspect="1" noEditPoints="1" noChangeArrowheads="1" noChangeShapeType="1"/>
              </p14:cNvContentPartPr>
              <p14:nvPr/>
            </p14:nvContentPartPr>
            <p14:xfrm>
              <a:off x="8031163" y="5265738"/>
              <a:ext cx="1631950" cy="252412"/>
            </p14:xfrm>
          </p:contentPart>
        </mc:Choice>
        <mc:Fallback>
          <p:pic>
            <p:nvPicPr>
              <p:cNvPr id="17424" name="Ink 16"/>
              <p:cNvPicPr>
                <a:picLocks noRot="1" noChangeAspect="1" noEditPoints="1" noChangeArrowheads="1" noChangeShapeType="1"/>
              </p:cNvPicPr>
              <p:nvPr/>
            </p:nvPicPr>
            <p:blipFill>
              <a:blip r:embed="rId7"/>
              <a:stretch>
                <a:fillRect/>
              </a:stretch>
            </p:blipFill>
            <p:spPr>
              <a:xfrm>
                <a:off x="8021803" y="5256376"/>
                <a:ext cx="1650671" cy="271136"/>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7428" name="Ink 20"/>
              <p14:cNvContentPartPr>
                <a14:cpLocks xmlns:a14="http://schemas.microsoft.com/office/drawing/2010/main" noRot="1" noChangeAspect="1" noEditPoints="1" noChangeArrowheads="1" noChangeShapeType="1"/>
              </p14:cNvContentPartPr>
              <p14:nvPr/>
            </p14:nvContentPartPr>
            <p14:xfrm>
              <a:off x="35148838" y="30308550"/>
              <a:ext cx="0" cy="0"/>
            </p14:xfrm>
          </p:contentPart>
        </mc:Choice>
        <mc:Fallback>
          <p:pic>
            <p:nvPicPr>
              <p:cNvPr id="17428" name="Ink 20"/>
              <p:cNvPicPr>
                <a:picLocks noRot="1" noChangeAspect="1" noEditPoints="1" noChangeArrowheads="1" noChangeShapeType="1"/>
              </p:cNvPicPr>
              <p:nvPr/>
            </p:nvPicPr>
            <p:blipFill>
              <a:blip r:embed="rId9"/>
              <a:stretch>
                <a:fillRect/>
              </a:stretch>
            </p:blipFill>
            <p:spPr>
              <a:xfrm>
                <a:off x="35148838" y="30308550"/>
                <a:ext cx="0" cy="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2382" y="1042734"/>
            <a:ext cx="9681883" cy="3139321"/>
          </a:xfrm>
          <a:prstGeom prst="rect">
            <a:avLst/>
          </a:prstGeom>
        </p:spPr>
        <p:txBody>
          <a:bodyPr wrap="square">
            <a:spAutoFit/>
          </a:bodyPr>
          <a:lstStyle/>
          <a:p>
            <a:r>
              <a:rPr lang="en-US">
                <a:solidFill>
                  <a:srgbClr val="FF0000"/>
                </a:solidFill>
              </a:rPr>
              <a:t>In general, systems that involve chemical reactions may be analyzed using </a:t>
            </a:r>
          </a:p>
          <a:p>
            <a:endParaRPr lang="en-US"/>
          </a:p>
          <a:p>
            <a:pPr marL="342900" indent="-342900">
              <a:buAutoNum type="alphaLcParenBoth"/>
            </a:pPr>
            <a:r>
              <a:rPr lang="en-US"/>
              <a:t>molecular species balances (the approach always used for nonreactive systems), </a:t>
            </a:r>
          </a:p>
          <a:p>
            <a:pPr marL="342900" indent="-342900">
              <a:buAutoNum type="alphaLcParenBoth"/>
            </a:pPr>
            <a:endParaRPr lang="en-US"/>
          </a:p>
          <a:p>
            <a:pPr marL="342900" indent="-342900">
              <a:buAutoNum type="alphaLcParenBoth"/>
            </a:pPr>
            <a:r>
              <a:rPr lang="en-US"/>
              <a:t>atomic species balances, and </a:t>
            </a:r>
          </a:p>
          <a:p>
            <a:pPr marL="342900" indent="-342900">
              <a:buAutoNum type="alphaLcParenBoth"/>
            </a:pPr>
            <a:endParaRPr lang="en-US"/>
          </a:p>
          <a:p>
            <a:pPr marL="342900" indent="-342900">
              <a:buAutoNum type="alphaLcParenBoth"/>
            </a:pPr>
            <a:r>
              <a:rPr lang="en-US"/>
              <a:t>extents of reaction. </a:t>
            </a:r>
          </a:p>
          <a:p>
            <a:pPr marL="342900" indent="-342900">
              <a:buAutoNum type="alphaLcParenBoth"/>
            </a:pPr>
            <a:endParaRPr lang="en-US"/>
          </a:p>
          <a:p>
            <a:pPr marL="342900" indent="-342900">
              <a:buAutoNum type="alphaLcParenBoth"/>
            </a:pPr>
            <a:endParaRPr lang="en-US"/>
          </a:p>
          <a:p>
            <a:pPr marL="342900" indent="-342900">
              <a:buFont typeface="Arial" pitchFamily="34" charset="0"/>
              <a:buChar char="•"/>
            </a:pPr>
            <a:r>
              <a:rPr lang="en-US"/>
              <a:t>Each approach leads to the same results, but any one of them may be more convenient for a given calculation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529" y="1529059"/>
            <a:ext cx="11564471" cy="3970318"/>
          </a:xfrm>
          <a:prstGeom prst="rect">
            <a:avLst/>
          </a:prstGeom>
        </p:spPr>
        <p:txBody>
          <a:bodyPr wrap="square">
            <a:spAutoFit/>
          </a:bodyPr>
          <a:lstStyle/>
          <a:p>
            <a:r>
              <a:rPr lang="en-US"/>
              <a:t>If </a:t>
            </a:r>
            <a:r>
              <a:rPr lang="en-US">
                <a:solidFill>
                  <a:srgbClr val="00B050"/>
                </a:solidFill>
              </a:rPr>
              <a:t>molecular species </a:t>
            </a:r>
            <a:r>
              <a:rPr lang="en-US"/>
              <a:t>balances are used </a:t>
            </a:r>
            <a:r>
              <a:rPr lang="en-US">
                <a:solidFill>
                  <a:srgbClr val="00B050"/>
                </a:solidFill>
              </a:rPr>
              <a:t>to determine unknown stream variables for a reactive process</a:t>
            </a:r>
            <a:r>
              <a:rPr lang="en-US"/>
              <a:t>, the </a:t>
            </a:r>
            <a:r>
              <a:rPr lang="en-US">
                <a:solidFill>
                  <a:srgbClr val="00B050"/>
                </a:solidFill>
              </a:rPr>
              <a:t>balances on reactive species must contain generation and/or consumption terms</a:t>
            </a:r>
            <a:r>
              <a:rPr lang="en-US"/>
              <a:t>. The degree-of-freedom analysis is as follows: </a:t>
            </a:r>
          </a:p>
          <a:p>
            <a:endParaRPr lang="en-US"/>
          </a:p>
          <a:p>
            <a:r>
              <a:rPr lang="en-US"/>
              <a:t>   No. unknown labeled variables </a:t>
            </a:r>
          </a:p>
          <a:p>
            <a:endParaRPr lang="en-US"/>
          </a:p>
          <a:p>
            <a:r>
              <a:rPr lang="en-US"/>
              <a:t>+ no. independent chemical reactions </a:t>
            </a:r>
          </a:p>
          <a:p>
            <a:endParaRPr lang="en-US"/>
          </a:p>
          <a:p>
            <a:r>
              <a:rPr lang="en-US"/>
              <a:t>-  No. independent molecular species balances </a:t>
            </a:r>
          </a:p>
          <a:p>
            <a:endParaRPr lang="en-US"/>
          </a:p>
          <a:p>
            <a:r>
              <a:rPr lang="en-US"/>
              <a:t>-  No. other equations relating unknown variables </a:t>
            </a:r>
          </a:p>
          <a:p>
            <a:endParaRPr lang="en-US"/>
          </a:p>
          <a:p>
            <a:endParaRPr lang="en-US"/>
          </a:p>
          <a:p>
            <a:r>
              <a:rPr lang="en-US"/>
              <a:t>= No. degrees of freedom</a:t>
            </a:r>
          </a:p>
        </p:txBody>
      </p:sp>
      <p:cxnSp>
        <p:nvCxnSpPr>
          <p:cNvPr id="4" name="Straight Connector 3"/>
          <p:cNvCxnSpPr/>
          <p:nvPr/>
        </p:nvCxnSpPr>
        <p:spPr>
          <a:xfrm>
            <a:off x="824753" y="4814047"/>
            <a:ext cx="4993341" cy="8965"/>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654905" y="850757"/>
            <a:ext cx="5775940" cy="369332"/>
          </a:xfrm>
          <a:prstGeom prst="rect">
            <a:avLst/>
          </a:prstGeom>
        </p:spPr>
        <p:txBody>
          <a:bodyPr wrap="none">
            <a:spAutoFit/>
          </a:bodyPr>
          <a:lstStyle/>
          <a:p>
            <a:r>
              <a:rPr lang="en-US" b="1" u="sng">
                <a:solidFill>
                  <a:srgbClr val="FF0000"/>
                </a:solidFill>
              </a:rPr>
              <a:t>Degree of freedom for molecular species balances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spect="1" noChangeArrowheads="1"/>
          </p:cNvPicPr>
          <p:nvPr/>
        </p:nvPicPr>
        <p:blipFill>
          <a:blip r:embed="rId2"/>
          <a:srcRect/>
          <a:stretch>
            <a:fillRect/>
          </a:stretch>
        </p:blipFill>
        <p:spPr bwMode="auto">
          <a:xfrm>
            <a:off x="2312894" y="1025621"/>
            <a:ext cx="6102444" cy="1661440"/>
          </a:xfrm>
          <a:prstGeom prst="rect">
            <a:avLst/>
          </a:prstGeom>
          <a:noFill/>
          <a:ln w="9525">
            <a:noFill/>
            <a:miter lim="800000"/>
            <a:headEnd/>
            <a:tailEnd/>
          </a:ln>
          <a:effectLst/>
        </p:spPr>
      </p:pic>
      <p:pic>
        <p:nvPicPr>
          <p:cNvPr id="32771" name="Picture 3"/>
          <p:cNvPicPr>
            <a:picLocks noChangeAspect="1" noChangeArrowheads="1"/>
          </p:cNvPicPr>
          <p:nvPr/>
        </p:nvPicPr>
        <p:blipFill>
          <a:blip r:embed="rId3"/>
          <a:srcRect/>
          <a:stretch>
            <a:fillRect/>
          </a:stretch>
        </p:blipFill>
        <p:spPr bwMode="auto">
          <a:xfrm>
            <a:off x="1109008" y="3232710"/>
            <a:ext cx="8826500" cy="2508250"/>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4">
            <p14:nvContentPartPr>
              <p14:cNvPr id="20484" name="Ink 4"/>
              <p14:cNvContentPartPr>
                <a14:cpLocks xmlns:a14="http://schemas.microsoft.com/office/drawing/2010/main" noRot="1" noChangeAspect="1" noEditPoints="1" noChangeArrowheads="1" noChangeShapeType="1"/>
              </p14:cNvContentPartPr>
              <p14:nvPr/>
            </p14:nvContentPartPr>
            <p14:xfrm>
              <a:off x="32210375" y="17256125"/>
              <a:ext cx="0" cy="0"/>
            </p14:xfrm>
          </p:contentPart>
        </mc:Choice>
        <mc:Fallback>
          <p:pic>
            <p:nvPicPr>
              <p:cNvPr id="20484" name="Ink 4"/>
              <p:cNvPicPr>
                <a:picLocks noRot="1" noChangeAspect="1" noEditPoints="1" noChangeArrowheads="1" noChangeShapeType="1"/>
              </p:cNvPicPr>
              <p:nvPr/>
            </p:nvPicPr>
            <p:blipFill>
              <a:blip r:embed="rId5"/>
              <a:stretch>
                <a:fillRect/>
              </a:stretch>
            </p:blipFill>
            <p:spPr>
              <a:xfrm>
                <a:off x="32210375" y="17256125"/>
                <a:ext cx="0" cy="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srcRect/>
          <a:stretch>
            <a:fillRect/>
          </a:stretch>
        </p:blipFill>
        <p:spPr bwMode="auto">
          <a:xfrm>
            <a:off x="287712" y="1503551"/>
            <a:ext cx="9771180" cy="4910696"/>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6905345" y="577385"/>
            <a:ext cx="5286655" cy="1439335"/>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4">
            <p14:nvContentPartPr>
              <p14:cNvPr id="21513" name="Ink 9"/>
              <p14:cNvContentPartPr>
                <a14:cpLocks xmlns:a14="http://schemas.microsoft.com/office/drawing/2010/main" noRot="1" noChangeAspect="1" noEditPoints="1" noChangeArrowheads="1" noChangeShapeType="1"/>
              </p14:cNvContentPartPr>
              <p14:nvPr/>
            </p14:nvContentPartPr>
            <p14:xfrm>
              <a:off x="3175" y="2819400"/>
              <a:ext cx="15875" cy="15875"/>
            </p14:xfrm>
          </p:contentPart>
        </mc:Choice>
        <mc:Fallback>
          <p:pic>
            <p:nvPicPr>
              <p:cNvPr id="21513" name="Ink 9"/>
              <p:cNvPicPr>
                <a:picLocks noRot="1" noChangeAspect="1" noEditPoints="1" noChangeArrowheads="1" noChangeShapeType="1"/>
              </p:cNvPicPr>
              <p:nvPr/>
            </p:nvPicPr>
            <p:blipFill>
              <a:blip r:embed="rId5"/>
              <a:stretch>
                <a:fillRect/>
              </a:stretch>
            </p:blipFill>
            <p:spPr>
              <a:xfrm>
                <a:off x="-6206" y="2810427"/>
                <a:ext cx="34636" cy="33821"/>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514" name="Ink 10"/>
              <p14:cNvContentPartPr>
                <a14:cpLocks xmlns:a14="http://schemas.microsoft.com/office/drawing/2010/main" noRot="1" noChangeAspect="1" noEditPoints="1" noChangeArrowheads="1" noChangeShapeType="1"/>
              </p14:cNvContentPartPr>
              <p14:nvPr/>
            </p14:nvContentPartPr>
            <p14:xfrm>
              <a:off x="100013" y="2767013"/>
              <a:ext cx="17462" cy="22225"/>
            </p14:xfrm>
          </p:contentPart>
        </mc:Choice>
        <mc:Fallback>
          <p:pic>
            <p:nvPicPr>
              <p:cNvPr id="21514" name="Ink 10"/>
              <p:cNvPicPr>
                <a:picLocks noRot="1" noChangeAspect="1" noEditPoints="1" noChangeArrowheads="1" noChangeShapeType="1"/>
              </p:cNvPicPr>
              <p:nvPr/>
            </p:nvPicPr>
            <p:blipFill>
              <a:blip r:embed="rId7"/>
              <a:stretch>
                <a:fillRect/>
              </a:stretch>
            </p:blipFill>
            <p:spPr>
              <a:xfrm>
                <a:off x="90933" y="2757693"/>
                <a:ext cx="35622" cy="40865"/>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519" name="Ink 15"/>
              <p14:cNvContentPartPr>
                <a14:cpLocks xmlns:a14="http://schemas.microsoft.com/office/drawing/2010/main" noRot="1" noChangeAspect="1" noEditPoints="1" noChangeArrowheads="1" noChangeShapeType="1"/>
              </p14:cNvContentPartPr>
              <p14:nvPr/>
            </p14:nvContentPartPr>
            <p14:xfrm>
              <a:off x="61239400" y="27024013"/>
              <a:ext cx="0" cy="0"/>
            </p14:xfrm>
          </p:contentPart>
        </mc:Choice>
        <mc:Fallback>
          <p:pic>
            <p:nvPicPr>
              <p:cNvPr id="21519" name="Ink 15"/>
              <p:cNvPicPr>
                <a:picLocks noRot="1" noChangeAspect="1" noEditPoints="1" noChangeArrowheads="1" noChangeShapeType="1"/>
              </p:cNvPicPr>
              <p:nvPr/>
            </p:nvPicPr>
            <p:blipFill>
              <a:blip r:embed="rId9"/>
              <a:stretch>
                <a:fillRect/>
              </a:stretch>
            </p:blipFill>
            <p:spPr>
              <a:xfrm>
                <a:off x="61239400" y="27024013"/>
                <a:ext cx="0" cy="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7528" y="1086562"/>
            <a:ext cx="11143129" cy="1477328"/>
          </a:xfrm>
          <a:prstGeom prst="rect">
            <a:avLst/>
          </a:prstGeom>
        </p:spPr>
        <p:txBody>
          <a:bodyPr wrap="square">
            <a:spAutoFit/>
          </a:bodyPr>
          <a:lstStyle/>
          <a:p>
            <a:r>
              <a:rPr lang="en-US"/>
              <a:t>All balances on atomic species (C, H, O, etc.) take the form “input=output,” since atomic species can neither be generated nor consumed in chemical reactions (as opposed to nuclear reactions). </a:t>
            </a:r>
          </a:p>
          <a:p>
            <a:endParaRPr lang="en-US"/>
          </a:p>
          <a:p>
            <a:r>
              <a:rPr lang="en-US"/>
              <a:t>The number of degrees of freedom is determined directly by subtracting equations from labeled unknowns: no additional degrees of freedom are contributed by the reactions.</a:t>
            </a:r>
          </a:p>
        </p:txBody>
      </p:sp>
      <p:sp>
        <p:nvSpPr>
          <p:cNvPr id="3" name="Rectangle 2"/>
          <p:cNvSpPr/>
          <p:nvPr/>
        </p:nvSpPr>
        <p:spPr>
          <a:xfrm>
            <a:off x="601116" y="761110"/>
            <a:ext cx="4237057" cy="369332"/>
          </a:xfrm>
          <a:prstGeom prst="rect">
            <a:avLst/>
          </a:prstGeom>
        </p:spPr>
        <p:txBody>
          <a:bodyPr wrap="none">
            <a:spAutoFit/>
          </a:bodyPr>
          <a:lstStyle/>
          <a:p>
            <a:r>
              <a:rPr lang="en-US" u="sng">
                <a:solidFill>
                  <a:srgbClr val="FF0000"/>
                </a:solidFill>
              </a:rPr>
              <a:t>Degree of freedom for atomic balances </a:t>
            </a:r>
          </a:p>
        </p:txBody>
      </p:sp>
      <p:grpSp>
        <p:nvGrpSpPr>
          <p:cNvPr id="6" name="Group 5"/>
          <p:cNvGrpSpPr/>
          <p:nvPr/>
        </p:nvGrpSpPr>
        <p:grpSpPr>
          <a:xfrm>
            <a:off x="601116" y="2627071"/>
            <a:ext cx="6582896" cy="1837764"/>
            <a:chOff x="2444562" y="3300973"/>
            <a:chExt cx="7506261" cy="2113709"/>
          </a:xfrm>
        </p:grpSpPr>
        <p:pic>
          <p:nvPicPr>
            <p:cNvPr id="34818" name="Picture 2"/>
            <p:cNvPicPr>
              <a:picLocks noChangeAspect="1" noChangeArrowheads="1"/>
            </p:cNvPicPr>
            <p:nvPr/>
          </p:nvPicPr>
          <p:blipFill>
            <a:blip r:embed="rId2"/>
            <a:srcRect/>
            <a:stretch>
              <a:fillRect/>
            </a:stretch>
          </p:blipFill>
          <p:spPr bwMode="auto">
            <a:xfrm>
              <a:off x="2444562" y="3300973"/>
              <a:ext cx="7426545" cy="2113709"/>
            </a:xfrm>
            <a:prstGeom prst="rect">
              <a:avLst/>
            </a:prstGeom>
            <a:noFill/>
            <a:ln w="9525">
              <a:noFill/>
              <a:miter lim="800000"/>
              <a:headEnd/>
              <a:tailEnd/>
            </a:ln>
            <a:effectLst/>
          </p:spPr>
        </p:pic>
        <p:sp>
          <p:nvSpPr>
            <p:cNvPr id="5" name="Rectangle 4"/>
            <p:cNvSpPr/>
            <p:nvPr/>
          </p:nvSpPr>
          <p:spPr>
            <a:xfrm>
              <a:off x="7682752" y="3675529"/>
              <a:ext cx="2268071" cy="4572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34819" name="Picture 3"/>
          <p:cNvPicPr>
            <a:picLocks noChangeAspect="1" noChangeArrowheads="1"/>
          </p:cNvPicPr>
          <p:nvPr/>
        </p:nvPicPr>
        <p:blipFill>
          <a:blip r:embed="rId3"/>
          <a:srcRect/>
          <a:stretch>
            <a:fillRect/>
          </a:stretch>
        </p:blipFill>
        <p:spPr bwMode="auto">
          <a:xfrm>
            <a:off x="746031" y="4528016"/>
            <a:ext cx="7705725" cy="2105025"/>
          </a:xfrm>
          <a:prstGeom prst="rect">
            <a:avLst/>
          </a:prstGeom>
          <a:noFill/>
          <a:ln w="9525">
            <a:noFill/>
            <a:miter lim="800000"/>
            <a:headEnd/>
            <a:tailEnd/>
          </a:ln>
          <a:effectLst/>
        </p:spPr>
      </p:pic>
      <p:pic>
        <p:nvPicPr>
          <p:cNvPr id="8" name="Picture 7"/>
          <p:cNvPicPr>
            <a:picLocks noChangeAspect="1" noChangeArrowheads="1"/>
          </p:cNvPicPr>
          <p:nvPr/>
        </p:nvPicPr>
        <p:blipFill>
          <a:blip r:embed="rId4"/>
          <a:srcRect/>
          <a:stretch>
            <a:fillRect/>
          </a:stretch>
        </p:blipFill>
        <p:spPr bwMode="auto">
          <a:xfrm>
            <a:off x="7114102" y="2952729"/>
            <a:ext cx="4897201" cy="1439335"/>
          </a:xfrm>
          <a:prstGeom prst="rect">
            <a:avLst/>
          </a:prstGeom>
          <a:noFill/>
          <a:ln w="9525">
            <a:noFill/>
            <a:miter lim="800000"/>
            <a:headEnd/>
            <a:tailEnd/>
          </a:ln>
          <a:effectLst/>
        </p:spPr>
      </p:pic>
      <p:pic>
        <p:nvPicPr>
          <p:cNvPr id="9" name="Picture 8"/>
          <p:cNvPicPr>
            <a:picLocks noChangeAspect="1" noChangeArrowheads="1"/>
          </p:cNvPicPr>
          <p:nvPr/>
        </p:nvPicPr>
        <p:blipFill>
          <a:blip r:embed="rId5"/>
          <a:srcRect/>
          <a:stretch>
            <a:fillRect/>
          </a:stretch>
        </p:blipFill>
        <p:spPr bwMode="auto">
          <a:xfrm>
            <a:off x="8451756" y="2516379"/>
            <a:ext cx="2491909" cy="55924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F956FD13CD8848B4580499D01366DC" ma:contentTypeVersion="2" ma:contentTypeDescription="Create a new document." ma:contentTypeScope="" ma:versionID="90c42b7cc7fe52b0689b96b980dcfa6b">
  <xsd:schema xmlns:xsd="http://www.w3.org/2001/XMLSchema" xmlns:xs="http://www.w3.org/2001/XMLSchema" xmlns:p="http://schemas.microsoft.com/office/2006/metadata/properties" xmlns:ns2="27852407-7cbe-4f37-a29e-557c20509378" targetNamespace="http://schemas.microsoft.com/office/2006/metadata/properties" ma:root="true" ma:fieldsID="a3a931e53aebc7c1296e930a51b7984e" ns2:_="">
    <xsd:import namespace="27852407-7cbe-4f37-a29e-557c2050937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852407-7cbe-4f37-a29e-557c205093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E563E-8CCD-435D-A6D6-948BFA75CDB3}">
  <ds:schemaRefs>
    <ds:schemaRef ds:uri="27852407-7cbe-4f37-a29e-557c205093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986B0FE-B3C2-40C4-AAB1-7CC64D812091}">
  <ds:schemaRefs>
    <ds:schemaRef ds:uri="http://schemas.microsoft.com/sharepoint/v3/contenttype/forms"/>
  </ds:schemaRefs>
</ds:datastoreItem>
</file>

<file path=customXml/itemProps3.xml><?xml version="1.0" encoding="utf-8"?>
<ds:datastoreItem xmlns:ds="http://schemas.openxmlformats.org/officeDocument/2006/customXml" ds:itemID="{8B2F2311-47B3-494B-973E-3BF381AEDC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TM04033919[[fn=Circuit]]</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Dividend</vt:lpstr>
      <vt:lpstr>BT201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IITG</dc:creator>
  <cp:revision>1</cp:revision>
  <cp:lastPrinted>2021-08-11T04:26:22Z</cp:lastPrinted>
  <dcterms:created xsi:type="dcterms:W3CDTF">2021-02-04T11:25:09Z</dcterms:created>
  <dcterms:modified xsi:type="dcterms:W3CDTF">2022-09-17T05:43:35Z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0x01010056F956FD13CD8848B4580499D01366DC</vt:lpwstr>
  </property>
</Properties>
</file>