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514" r:id="rId6"/>
    <p:sldId id="488" r:id="rId7"/>
    <p:sldId id="515" r:id="rId8"/>
    <p:sldId id="516" r:id="rId9"/>
    <p:sldId id="517" r:id="rId10"/>
    <p:sldId id="518" r:id="rId11"/>
    <p:sldId id="519" r:id="rId12"/>
    <p:sldId id="520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09T05:03:41.68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1347,'0'0'39,"0"0"-32,0 0-7,0 0 0,0 0-24,0 0-86,40 0-148,-40 0-301</inkml:trace>
  <inkml:trace contextRef="#ctx0" brushRef="#br0" timeOffset="74024">10258 270 1062,'0'0'252,"0"0"-217,0 0-21,0 0 18,0 0-25,0 0-7,2-3-12,-2 3-62,0 0-53,1 0-168,2-6-415</inkml:trace>
  <inkml:trace contextRef="#ctx0" brushRef="#br0" timeOffset="97094">15868 626 1037,'0'0'178,"0"0"-159,0 0 2,0 0 23,0 0-12,0 0-26,0 0-6,0-23 0,0 23-19,0 0-40,0 0-57,0 0-86,5 0-77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09T04:59:32.68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0 0 943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09T05:24:49.8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0 0 785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16-Sep-22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1" y="4424393"/>
            <a:ext cx="163687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14/09/2022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133" y="1440808"/>
            <a:ext cx="10049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process for the manufacture of chlorine, </a:t>
            </a:r>
            <a:r>
              <a:rPr lang="en-US" dirty="0" err="1" smtClean="0"/>
              <a:t>HCl</a:t>
            </a:r>
            <a:r>
              <a:rPr lang="en-US" dirty="0" smtClean="0"/>
              <a:t> and O</a:t>
            </a:r>
            <a:r>
              <a:rPr lang="en-US" baseline="-25000" dirty="0" smtClean="0"/>
              <a:t>2</a:t>
            </a:r>
            <a:r>
              <a:rPr lang="en-US" dirty="0" smtClean="0"/>
              <a:t> react to form </a:t>
            </a:r>
            <a:r>
              <a:rPr lang="en-US" dirty="0" err="1" smtClean="0"/>
              <a:t>Cl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O. Sufficient air (21 mole% O</a:t>
            </a:r>
            <a:r>
              <a:rPr lang="en-US" baseline="-25000" dirty="0" smtClean="0"/>
              <a:t>2</a:t>
            </a:r>
            <a:r>
              <a:rPr lang="en-US" dirty="0" smtClean="0"/>
              <a:t> , 79% N</a:t>
            </a:r>
            <a:r>
              <a:rPr lang="en-US" baseline="-25000" dirty="0" smtClean="0"/>
              <a:t>2</a:t>
            </a:r>
            <a:r>
              <a:rPr lang="en-US" dirty="0" smtClean="0"/>
              <a:t> ) is fed to provide 35% excess oxygen and the fractional conversion of </a:t>
            </a:r>
            <a:r>
              <a:rPr lang="en-US" dirty="0" err="1" smtClean="0"/>
              <a:t>HCl</a:t>
            </a:r>
            <a:r>
              <a:rPr lang="en-US" dirty="0" smtClean="0"/>
              <a:t> is 85%.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Calculate the mole fractions of the product stream components, using atomic species balances in your calculation. </a:t>
            </a:r>
          </a:p>
          <a:p>
            <a:pPr marL="342900" indent="-342900">
              <a:buFont typeface="+mj-lt"/>
              <a:buAutoNum type="alphaLcPeriod"/>
            </a:pPr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Again calculate the mole fractions of the product stream components, only this time use the extent of reaction in the calculation. 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Problem 1 -1</a:t>
            </a:r>
            <a:endParaRPr lang="en-US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3113" y="3095625"/>
              <a:ext cx="5715000" cy="225425"/>
            </p14:xfrm>
          </p:contentPart>
        </mc:Choice>
        <mc:Fallback xmlns=""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0872" y="3083401"/>
                <a:ext cx="5737321" cy="24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37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30163" y="34345563"/>
              <a:ext cx="0" cy="0"/>
            </p14:xfrm>
          </p:contentPart>
        </mc:Choice>
        <mc:Fallback xmlns="">
          <p:pic>
            <p:nvPicPr>
              <p:cNvPr id="1537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0163" y="3434556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7615" y="6365874"/>
            <a:ext cx="963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Rate of accumulation=rate of input +rate of generation- rate of output –rate of consumption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0733" y="680393"/>
            <a:ext cx="7043208" cy="568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4746" y="3129491"/>
            <a:ext cx="78771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4535" y="751342"/>
            <a:ext cx="5228696" cy="196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905405"/>
            <a:ext cx="65055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8858" y="3529541"/>
            <a:ext cx="80581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4401" y="1487942"/>
            <a:ext cx="5228696" cy="196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4492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Problem -2</a:t>
            </a:r>
            <a:endParaRPr lang="en-US" sz="3200" b="1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31" y="1170725"/>
            <a:ext cx="9880722" cy="559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42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629925" y="18843625"/>
              <a:ext cx="0" cy="0"/>
            </p14:xfrm>
          </p:contentPart>
        </mc:Choice>
        <mc:Fallback xmlns="">
          <p:pic>
            <p:nvPicPr>
              <p:cNvPr id="1642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29925" y="1884362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539" y="609598"/>
            <a:ext cx="6348035" cy="587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466" y="696913"/>
            <a:ext cx="4611159" cy="80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596" y="791105"/>
            <a:ext cx="69246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642408"/>
            <a:ext cx="7715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6623" y="4356100"/>
            <a:ext cx="6919912" cy="177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6708D-B7FC-443D-A4DB-AAADB70AD6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AA9879-A120-412C-AE83-2DB36D3E7C0B}"/>
</file>

<file path=customXml/itemProps3.xml><?xml version="1.0" encoding="utf-8"?>
<ds:datastoreItem xmlns:ds="http://schemas.openxmlformats.org/officeDocument/2006/customXml" ds:itemID="{F3CA7F88-CE79-49CD-91EE-C7841ED596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24663</TotalTime>
  <Words>117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542</cp:revision>
  <cp:lastPrinted>2021-08-11T04:26:22Z</cp:lastPrinted>
  <dcterms:created xsi:type="dcterms:W3CDTF">2021-02-04T11:25:09Z</dcterms:created>
  <dcterms:modified xsi:type="dcterms:W3CDTF">2022-09-16T10:21:16Z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