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2" r:id="rId3"/>
    <p:sldId id="353" r:id="rId4"/>
    <p:sldId id="356" r:id="rId5"/>
    <p:sldId id="357" r:id="rId6"/>
    <p:sldId id="358" r:id="rId7"/>
    <p:sldId id="359" r:id="rId8"/>
    <p:sldId id="360" r:id="rId9"/>
    <p:sldId id="361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 smtClean="0"/>
              <a:t>BT201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04/08/2024</a:t>
            </a:r>
            <a:endParaRPr lang="en-US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Tutorial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Biochemical Process Calculations</a:t>
            </a:r>
            <a:endParaRPr 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6352" y="1668424"/>
            <a:ext cx="1076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is a dimensionless group defined for a fluid flowing in a pipe </a:t>
            </a:r>
            <a:r>
              <a:rPr lang="en-US" dirty="0" smtClean="0"/>
              <a:t>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smtClean="0"/>
              <a:t>D is </a:t>
            </a:r>
            <a:r>
              <a:rPr lang="en-US" dirty="0"/>
              <a:t>pipe diameter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/>
              <a:t> </a:t>
            </a:r>
            <a:r>
              <a:rPr lang="en-US" dirty="0"/>
              <a:t>is fluid velocity, </a:t>
            </a:r>
            <a:r>
              <a:rPr lang="el-GR" dirty="0" smtClean="0"/>
              <a:t>ρ</a:t>
            </a:r>
            <a:r>
              <a:rPr lang="en-US" dirty="0" smtClean="0"/>
              <a:t> is </a:t>
            </a:r>
            <a:r>
              <a:rPr lang="en-US" dirty="0"/>
              <a:t>fluid density, and </a:t>
            </a:r>
            <a:r>
              <a:rPr lang="en-US" i="1" dirty="0" smtClean="0"/>
              <a:t>µ</a:t>
            </a:r>
            <a:r>
              <a:rPr lang="en-US" dirty="0" smtClean="0"/>
              <a:t> is </a:t>
            </a:r>
            <a:r>
              <a:rPr lang="en-US" dirty="0"/>
              <a:t>fluid viscosity</a:t>
            </a:r>
            <a:r>
              <a:rPr lang="en-US" dirty="0" smtClean="0"/>
              <a:t>. When </a:t>
            </a:r>
            <a:r>
              <a:rPr lang="en-US" dirty="0"/>
              <a:t>the value</a:t>
            </a:r>
          </a:p>
          <a:p>
            <a:r>
              <a:rPr lang="en-US" dirty="0"/>
              <a:t>of the Reynolds number is less than about 2100, the flow is </a:t>
            </a:r>
            <a:r>
              <a:rPr lang="en-US" dirty="0" smtClean="0"/>
              <a:t>laminar that </a:t>
            </a:r>
            <a:r>
              <a:rPr lang="en-US" dirty="0"/>
              <a:t>is, the fluid flows in smooth</a:t>
            </a:r>
          </a:p>
          <a:p>
            <a:r>
              <a:rPr lang="en-US" dirty="0"/>
              <a:t>streamlines. For Reynolds numbers above 2100, the flow is </a:t>
            </a:r>
            <a:r>
              <a:rPr lang="en-US" dirty="0" smtClean="0"/>
              <a:t>turbulent, </a:t>
            </a:r>
            <a:r>
              <a:rPr lang="en-US" dirty="0"/>
              <a:t>characterized by a great deal</a:t>
            </a:r>
          </a:p>
          <a:p>
            <a:r>
              <a:rPr lang="en-US" dirty="0"/>
              <a:t>of agitation.</a:t>
            </a:r>
          </a:p>
          <a:p>
            <a:endParaRPr lang="en-US" dirty="0" smtClean="0"/>
          </a:p>
          <a:p>
            <a:r>
              <a:rPr lang="en-US" dirty="0" smtClean="0"/>
              <a:t>Liquid </a:t>
            </a:r>
            <a:r>
              <a:rPr lang="en-US" dirty="0"/>
              <a:t>methyl ethyl ketone (MEK) flows through a pipe with an inner diameter of 2.067 inches</a:t>
            </a:r>
          </a:p>
          <a:p>
            <a:r>
              <a:rPr lang="en-US" dirty="0"/>
              <a:t>at an average velocity of 0.48 </a:t>
            </a:r>
            <a:r>
              <a:rPr lang="en-US" dirty="0" err="1"/>
              <a:t>ft</a:t>
            </a:r>
            <a:r>
              <a:rPr lang="en-US" dirty="0"/>
              <a:t>/s. At the fluid temperature of 20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 smtClean="0"/>
              <a:t>C </a:t>
            </a:r>
            <a:r>
              <a:rPr lang="en-US" dirty="0"/>
              <a:t>the density of liquid MEK is</a:t>
            </a:r>
          </a:p>
          <a:p>
            <a:r>
              <a:rPr lang="en-US" dirty="0" smtClean="0"/>
              <a:t>0.805 g/cm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and the viscosity is 0.43 centipoise [1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1.00 x10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  <a:r>
              <a:rPr lang="en-US" dirty="0"/>
              <a:t>kg/(m s)]. D</a:t>
            </a:r>
            <a:r>
              <a:rPr lang="en-US" dirty="0" smtClean="0"/>
              <a:t>etermine </a:t>
            </a:r>
            <a:r>
              <a:rPr lang="en-US" dirty="0"/>
              <a:t>whether the flow is laminar or turbulent. Show your calculations.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88" y="2019027"/>
            <a:ext cx="2037831" cy="593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Problem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34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6352" y="1407167"/>
            <a:ext cx="1076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is a dimensionless group defined for a fluid flowing in a pipe </a:t>
            </a:r>
            <a:r>
              <a:rPr lang="en-US" dirty="0" smtClean="0"/>
              <a:t>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smtClean="0"/>
              <a:t>D is </a:t>
            </a:r>
            <a:r>
              <a:rPr lang="en-US" dirty="0"/>
              <a:t>pipe diameter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/>
              <a:t> </a:t>
            </a:r>
            <a:r>
              <a:rPr lang="en-US" dirty="0"/>
              <a:t>is fluid velocity, </a:t>
            </a:r>
            <a:r>
              <a:rPr lang="el-GR" dirty="0" smtClean="0"/>
              <a:t>ρ</a:t>
            </a:r>
            <a:r>
              <a:rPr lang="en-US" dirty="0" smtClean="0"/>
              <a:t> is </a:t>
            </a:r>
            <a:r>
              <a:rPr lang="en-US" dirty="0"/>
              <a:t>fluid density, and </a:t>
            </a:r>
            <a:r>
              <a:rPr lang="en-US" i="1" dirty="0" smtClean="0"/>
              <a:t>µ</a:t>
            </a:r>
            <a:r>
              <a:rPr lang="en-US" dirty="0" smtClean="0"/>
              <a:t> is </a:t>
            </a:r>
            <a:r>
              <a:rPr lang="en-US" dirty="0"/>
              <a:t>fluid viscosity</a:t>
            </a:r>
            <a:r>
              <a:rPr lang="en-US" dirty="0" smtClean="0"/>
              <a:t>. When </a:t>
            </a:r>
            <a:r>
              <a:rPr lang="en-US" dirty="0"/>
              <a:t>the value</a:t>
            </a:r>
          </a:p>
          <a:p>
            <a:r>
              <a:rPr lang="en-US" dirty="0"/>
              <a:t>of the Reynolds number is less than about 2100, the flow is </a:t>
            </a:r>
            <a:r>
              <a:rPr lang="en-US" dirty="0" smtClean="0"/>
              <a:t>laminar that </a:t>
            </a:r>
            <a:r>
              <a:rPr lang="en-US" dirty="0"/>
              <a:t>is, the fluid flows in smooth</a:t>
            </a:r>
          </a:p>
          <a:p>
            <a:r>
              <a:rPr lang="en-US" dirty="0"/>
              <a:t>streamlines. For Reynolds numbers above 2100, the flow is </a:t>
            </a:r>
            <a:r>
              <a:rPr lang="en-US" dirty="0" smtClean="0"/>
              <a:t>turbulent, </a:t>
            </a:r>
            <a:r>
              <a:rPr lang="en-US" dirty="0"/>
              <a:t>characterized by a great deal</a:t>
            </a:r>
          </a:p>
          <a:p>
            <a:r>
              <a:rPr lang="en-US" dirty="0"/>
              <a:t>of agitation.</a:t>
            </a:r>
          </a:p>
          <a:p>
            <a:endParaRPr lang="en-US" dirty="0" smtClean="0"/>
          </a:p>
          <a:p>
            <a:r>
              <a:rPr lang="en-US" dirty="0" smtClean="0"/>
              <a:t>Liquid </a:t>
            </a:r>
            <a:r>
              <a:rPr lang="en-US" dirty="0"/>
              <a:t>methyl ethyl ketone (MEK) flows through a pipe with an inner diameter of 2.067 inches</a:t>
            </a:r>
          </a:p>
          <a:p>
            <a:r>
              <a:rPr lang="en-US" dirty="0"/>
              <a:t>at an average velocity of 0.48 </a:t>
            </a:r>
            <a:r>
              <a:rPr lang="en-US" dirty="0" err="1"/>
              <a:t>ft</a:t>
            </a:r>
            <a:r>
              <a:rPr lang="en-US" dirty="0"/>
              <a:t>/s. At the fluid temperature of 20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 smtClean="0"/>
              <a:t>C </a:t>
            </a:r>
            <a:r>
              <a:rPr lang="en-US" dirty="0"/>
              <a:t>the density of liquid MEK is</a:t>
            </a:r>
          </a:p>
          <a:p>
            <a:r>
              <a:rPr lang="en-US" dirty="0" smtClean="0"/>
              <a:t>0.805 g/cm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and the viscosity is 0.43 centipoise [1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1.00 x10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  <a:r>
              <a:rPr lang="en-US" dirty="0"/>
              <a:t>kg/(m s)]. D</a:t>
            </a:r>
            <a:r>
              <a:rPr lang="en-US" dirty="0" smtClean="0"/>
              <a:t>etermine </a:t>
            </a:r>
            <a:r>
              <a:rPr lang="en-US" dirty="0"/>
              <a:t>whether the flow is laminar or turbulent. Show your calculations.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88" y="1823084"/>
            <a:ext cx="2037831" cy="593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Solution: </a:t>
            </a:r>
            <a:r>
              <a:rPr lang="en-US" sz="4000" dirty="0" smtClean="0"/>
              <a:t>Problem 1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0645" y="5585353"/>
                <a:ext cx="8955208" cy="571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2.067  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2.54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0.48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12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2.54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0.805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0.0043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14400</m:t>
                    </m:r>
                  </m:oMath>
                </a14:m>
                <a:r>
                  <a:rPr lang="en-US" sz="2400" dirty="0" smtClean="0"/>
                  <a:t>   (turbulent)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645" y="5585353"/>
                <a:ext cx="8955208" cy="571375"/>
              </a:xfrm>
              <a:prstGeom prst="rect">
                <a:avLst/>
              </a:prstGeom>
              <a:blipFill>
                <a:blip r:embed="rId3"/>
                <a:stretch>
                  <a:fillRect t="-2128" r="-129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Problem 2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600891" y="1443841"/>
            <a:ext cx="10646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seed crystal of diameter </a:t>
            </a:r>
            <a:r>
              <a:rPr lang="en-US" dirty="0" smtClean="0"/>
              <a:t>D (mm</a:t>
            </a:r>
            <a:r>
              <a:rPr lang="en-US" dirty="0"/>
              <a:t>) is placed in a solution of dissolved salt, and new crystals </a:t>
            </a:r>
            <a:r>
              <a:rPr lang="en-US" dirty="0" smtClean="0"/>
              <a:t>are </a:t>
            </a:r>
            <a:r>
              <a:rPr lang="en-US" dirty="0" smtClean="0">
                <a:latin typeface="TimesTen-Roman"/>
              </a:rPr>
              <a:t>observed </a:t>
            </a:r>
            <a:r>
              <a:rPr lang="en-US" dirty="0">
                <a:latin typeface="TimesTen-Roman"/>
              </a:rPr>
              <a:t>to nucleate (form) at a constant rate </a:t>
            </a:r>
            <a:r>
              <a:rPr lang="en-US" i="1" dirty="0" smtClean="0">
                <a:latin typeface="TimesTen-Roman"/>
              </a:rPr>
              <a:t>r</a:t>
            </a:r>
            <a:r>
              <a:rPr lang="en-US" dirty="0" smtClean="0">
                <a:latin typeface="TimesTen-Roman"/>
              </a:rPr>
              <a:t> (crystals/min</a:t>
            </a:r>
            <a:r>
              <a:rPr lang="en-US" dirty="0">
                <a:latin typeface="TimesTen-Roman"/>
              </a:rPr>
              <a:t>). </a:t>
            </a:r>
            <a:r>
              <a:rPr lang="en-US" dirty="0" smtClean="0">
                <a:latin typeface="TimesTen-Roman"/>
              </a:rPr>
              <a:t>Experiments </a:t>
            </a:r>
            <a:r>
              <a:rPr lang="en-US" dirty="0">
                <a:latin typeface="TimesTen-Roman"/>
              </a:rPr>
              <a:t>with seed crystals </a:t>
            </a:r>
            <a:r>
              <a:rPr lang="en-US" dirty="0" smtClean="0">
                <a:latin typeface="TimesTen-Roman"/>
              </a:rPr>
              <a:t>of different </a:t>
            </a:r>
            <a:r>
              <a:rPr lang="en-US" dirty="0">
                <a:latin typeface="TimesTen-Roman"/>
              </a:rPr>
              <a:t>sizes show that the rate of nucleation varies with the seed crystal diameter </a:t>
            </a:r>
            <a:r>
              <a:rPr lang="en-US" dirty="0" smtClean="0">
                <a:latin typeface="TimesTen-Roman"/>
              </a:rPr>
              <a:t>as </a:t>
            </a:r>
          </a:p>
          <a:p>
            <a:endParaRPr lang="en-US" dirty="0">
              <a:latin typeface="TimesTen-Roman"/>
            </a:endParaRPr>
          </a:p>
          <a:p>
            <a:endParaRPr lang="en-US" dirty="0" smtClean="0">
              <a:latin typeface="TimesTen-Roman"/>
            </a:endParaRPr>
          </a:p>
          <a:p>
            <a:endParaRPr lang="en-US" dirty="0" smtClean="0">
              <a:latin typeface="TimesTen-Roman"/>
            </a:endParaRPr>
          </a:p>
          <a:p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a) What </a:t>
            </a:r>
            <a:r>
              <a:rPr lang="en-US" dirty="0">
                <a:latin typeface="TimesTen-Roman"/>
              </a:rPr>
              <a:t>are the units of the constants 200 and 10? (Assume the given equation is valid and therefore</a:t>
            </a:r>
          </a:p>
          <a:p>
            <a:r>
              <a:rPr lang="en-US" dirty="0">
                <a:latin typeface="TimesTen-Roman"/>
              </a:rPr>
              <a:t>dimensionally homogeneous.)</a:t>
            </a:r>
          </a:p>
          <a:p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b) Calculate </a:t>
            </a:r>
            <a:r>
              <a:rPr lang="en-US" dirty="0">
                <a:latin typeface="TimesTen-Roman"/>
              </a:rPr>
              <a:t>the crystal nucleation rate in crystals/s corresponding to a crystal diameter of 0.050</a:t>
            </a:r>
          </a:p>
          <a:p>
            <a:r>
              <a:rPr lang="en-US" dirty="0">
                <a:latin typeface="TimesTen-Roman"/>
              </a:rPr>
              <a:t>inch</a:t>
            </a:r>
            <a:r>
              <a:rPr lang="en-US" dirty="0" smtClean="0">
                <a:latin typeface="TimesTen-Roman"/>
              </a:rPr>
              <a:t>.</a:t>
            </a:r>
            <a:endParaRPr lang="en-US" dirty="0">
              <a:latin typeface="TimesTen-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13" y="2534194"/>
            <a:ext cx="5324194" cy="4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6205" y="1305341"/>
            <a:ext cx="106462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seed crystal of diameter </a:t>
            </a:r>
            <a:r>
              <a:rPr lang="en-US" dirty="0" smtClean="0"/>
              <a:t>D (mm</a:t>
            </a:r>
            <a:r>
              <a:rPr lang="en-US" dirty="0"/>
              <a:t>) is placed in a solution of dissolved salt, and new crystals </a:t>
            </a:r>
            <a:r>
              <a:rPr lang="en-US" dirty="0" smtClean="0"/>
              <a:t>are </a:t>
            </a:r>
            <a:r>
              <a:rPr lang="en-US" dirty="0" smtClean="0">
                <a:latin typeface="TimesTen-Roman"/>
              </a:rPr>
              <a:t>observed </a:t>
            </a:r>
            <a:r>
              <a:rPr lang="en-US" dirty="0">
                <a:latin typeface="TimesTen-Roman"/>
              </a:rPr>
              <a:t>to nucleate (form) at a constant rate </a:t>
            </a:r>
            <a:r>
              <a:rPr lang="en-US" i="1" dirty="0" smtClean="0">
                <a:latin typeface="TimesTen-Roman"/>
              </a:rPr>
              <a:t>r</a:t>
            </a:r>
            <a:r>
              <a:rPr lang="en-US" dirty="0" smtClean="0">
                <a:latin typeface="TimesTen-Roman"/>
              </a:rPr>
              <a:t> (crystals/min</a:t>
            </a:r>
            <a:r>
              <a:rPr lang="en-US" dirty="0">
                <a:latin typeface="TimesTen-Roman"/>
              </a:rPr>
              <a:t>). </a:t>
            </a:r>
            <a:r>
              <a:rPr lang="en-US" dirty="0" smtClean="0">
                <a:latin typeface="TimesTen-Roman"/>
              </a:rPr>
              <a:t>Experiments </a:t>
            </a:r>
            <a:r>
              <a:rPr lang="en-US" dirty="0">
                <a:latin typeface="TimesTen-Roman"/>
              </a:rPr>
              <a:t>with seed crystals </a:t>
            </a:r>
            <a:r>
              <a:rPr lang="en-US" dirty="0" smtClean="0">
                <a:latin typeface="TimesTen-Roman"/>
              </a:rPr>
              <a:t>of different </a:t>
            </a:r>
            <a:r>
              <a:rPr lang="en-US" dirty="0">
                <a:latin typeface="TimesTen-Roman"/>
              </a:rPr>
              <a:t>sizes show that the rate of nucleation varies with the seed crystal diameter </a:t>
            </a:r>
            <a:r>
              <a:rPr lang="en-US" dirty="0" smtClean="0">
                <a:latin typeface="TimesTen-Roman"/>
              </a:rPr>
              <a:t>as </a:t>
            </a:r>
          </a:p>
          <a:p>
            <a:endParaRPr lang="en-US" dirty="0">
              <a:latin typeface="TimesTen-Roman"/>
            </a:endParaRPr>
          </a:p>
          <a:p>
            <a:endParaRPr lang="en-US" dirty="0" smtClean="0">
              <a:latin typeface="TimesTen-Roman"/>
            </a:endParaRPr>
          </a:p>
          <a:p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a) What </a:t>
            </a:r>
            <a:r>
              <a:rPr lang="en-US" dirty="0">
                <a:latin typeface="TimesTen-Roman"/>
              </a:rPr>
              <a:t>are the units of the constants 200 and 10? (Assume the given equation is valid and therefore</a:t>
            </a:r>
          </a:p>
          <a:p>
            <a:r>
              <a:rPr lang="en-US" dirty="0">
                <a:latin typeface="TimesTen-Roman"/>
              </a:rPr>
              <a:t>dimensionally homogeneous.)</a:t>
            </a:r>
          </a:p>
          <a:p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b) Calculate </a:t>
            </a:r>
            <a:r>
              <a:rPr lang="en-US" dirty="0">
                <a:latin typeface="TimesTen-Roman"/>
              </a:rPr>
              <a:t>the crystal nucleation rate in crystals/s corresponding to a crystal diameter of 0.050</a:t>
            </a:r>
          </a:p>
          <a:p>
            <a:r>
              <a:rPr lang="en-US" dirty="0">
                <a:latin typeface="TimesTen-Roman"/>
              </a:rPr>
              <a:t>inch</a:t>
            </a:r>
            <a:r>
              <a:rPr lang="en-US" dirty="0" smtClean="0">
                <a:latin typeface="TimesTen-Roman"/>
              </a:rPr>
              <a:t>.</a:t>
            </a:r>
            <a:endParaRPr lang="en-US" dirty="0">
              <a:latin typeface="TimesTen-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10" y="2207622"/>
            <a:ext cx="5324194" cy="4793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36" y="4647464"/>
            <a:ext cx="4689036" cy="4171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2966" y="471972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a)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12966" y="555827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Ten-Roman"/>
              </a:rPr>
              <a:t>b)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6936" y="5307635"/>
                <a:ext cx="8457670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 ∗ 0.05 ∗ 25.4  −10∗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0.05∗25.4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3.96 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𝑐𝑟𝑦𝑠𝑡𝑎𝑙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36" y="5307635"/>
                <a:ext cx="8457670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Solution: </a:t>
            </a:r>
            <a:r>
              <a:rPr lang="en-US" sz="4000" dirty="0" smtClean="0"/>
              <a:t>Problem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59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74333"/>
            <a:ext cx="9793111" cy="3136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Problem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62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8" y="1215227"/>
            <a:ext cx="9793111" cy="3136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Solution: </a:t>
            </a:r>
            <a:r>
              <a:rPr lang="en-US" sz="4000" dirty="0"/>
              <a:t>Problem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89" y="4352083"/>
            <a:ext cx="5972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332" y="1778449"/>
            <a:ext cx="10371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production of a drug having a molecular weight of 192, the exit stream from the </a:t>
            </a:r>
            <a:r>
              <a:rPr lang="en-US" sz="2000" dirty="0" smtClean="0"/>
              <a:t>reactor containing </a:t>
            </a:r>
            <a:r>
              <a:rPr lang="en-US" sz="2000" dirty="0"/>
              <a:t>water and the drug flows at the rate of 10.5 L/min. The drug concentration is 41.2% </a:t>
            </a:r>
            <a:r>
              <a:rPr lang="en-US" sz="2000" dirty="0" smtClean="0"/>
              <a:t>(</a:t>
            </a:r>
            <a:r>
              <a:rPr lang="en-US" sz="2000" dirty="0" err="1" smtClean="0"/>
              <a:t>wt</a:t>
            </a:r>
            <a:r>
              <a:rPr lang="en-US" sz="2000" dirty="0" smtClean="0"/>
              <a:t>/</a:t>
            </a:r>
            <a:r>
              <a:rPr lang="en-US" sz="2000" dirty="0" err="1" smtClean="0"/>
              <a:t>wt</a:t>
            </a:r>
            <a:r>
              <a:rPr lang="en-US" sz="2000" dirty="0" smtClean="0"/>
              <a:t>), </a:t>
            </a:r>
            <a:r>
              <a:rPr lang="en-US" sz="2000" dirty="0"/>
              <a:t>and the specific gravity of the solution is 1.024. Calculate the concentration of the drug (</a:t>
            </a:r>
            <a:r>
              <a:rPr lang="en-US" sz="2000" dirty="0" smtClean="0"/>
              <a:t>in kilograms </a:t>
            </a:r>
            <a:r>
              <a:rPr lang="en-US" sz="2000" dirty="0"/>
              <a:t>per liter) in the exit stream, and the flow rate of the drug in kilogram moles per minute.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Problem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22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898" y="1569444"/>
            <a:ext cx="10371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production of a drug having a molecular weight of </a:t>
            </a:r>
            <a:r>
              <a:rPr lang="en-US" sz="2000" dirty="0" smtClean="0"/>
              <a:t>192, </a:t>
            </a:r>
            <a:r>
              <a:rPr lang="en-US" sz="2000" dirty="0"/>
              <a:t>the exit stream from the </a:t>
            </a:r>
            <a:r>
              <a:rPr lang="en-US" sz="2000" dirty="0" smtClean="0"/>
              <a:t>reactor containing </a:t>
            </a:r>
            <a:r>
              <a:rPr lang="en-US" sz="2000" dirty="0"/>
              <a:t>water and the drug flows at the rate of </a:t>
            </a:r>
            <a:r>
              <a:rPr lang="en-US" sz="2000" dirty="0" smtClean="0"/>
              <a:t>10.5 </a:t>
            </a:r>
            <a:r>
              <a:rPr lang="en-US" sz="2000" dirty="0"/>
              <a:t>L/min. The drug concentration is </a:t>
            </a:r>
            <a:r>
              <a:rPr lang="en-US" sz="2000" dirty="0" smtClean="0"/>
              <a:t>41.2% (</a:t>
            </a:r>
            <a:r>
              <a:rPr lang="en-US" sz="2000" dirty="0" err="1" smtClean="0"/>
              <a:t>wt</a:t>
            </a:r>
            <a:r>
              <a:rPr lang="en-US" sz="2000" dirty="0" smtClean="0"/>
              <a:t>/</a:t>
            </a:r>
            <a:r>
              <a:rPr lang="en-US" sz="2000" dirty="0" err="1" smtClean="0"/>
              <a:t>wt</a:t>
            </a:r>
            <a:r>
              <a:rPr lang="en-US" sz="2000" dirty="0" smtClean="0"/>
              <a:t> %), </a:t>
            </a:r>
            <a:r>
              <a:rPr lang="en-US" sz="2000" dirty="0"/>
              <a:t>and the specific gravity of the solution is </a:t>
            </a:r>
            <a:r>
              <a:rPr lang="en-US" sz="2000" dirty="0" smtClean="0"/>
              <a:t>1.024</a:t>
            </a:r>
            <a:r>
              <a:rPr lang="en-US" sz="2000" dirty="0"/>
              <a:t>. Calculate the concentration of the drug (</a:t>
            </a:r>
            <a:r>
              <a:rPr lang="en-US" sz="2000" dirty="0" smtClean="0"/>
              <a:t>in kilograms </a:t>
            </a:r>
            <a:r>
              <a:rPr lang="en-US" sz="2000" dirty="0"/>
              <a:t>per liter) in the exit stream, and the flow rate of the drug in kilogram moles per minute.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473" y="630611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Solution: </a:t>
            </a:r>
            <a:r>
              <a:rPr lang="en-US" sz="4000" dirty="0"/>
              <a:t>Problem </a:t>
            </a:r>
            <a:r>
              <a:rPr lang="en-US" sz="4000" dirty="0" smtClean="0"/>
              <a:t>4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3200660"/>
            <a:ext cx="4250773" cy="1388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95415" y="4886295"/>
                <a:ext cx="7758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𝑐𝑜𝑛𝑐𝑒𝑛𝑡𝑟𝑎𝑡𝑖𝑜𝑛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=1.024∗0.412=0.422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15" y="4886295"/>
                <a:ext cx="7758021" cy="369332"/>
              </a:xfrm>
              <a:prstGeom prst="rect">
                <a:avLst/>
              </a:prstGeom>
              <a:blipFill>
                <a:blip r:embed="rId3"/>
                <a:stretch>
                  <a:fillRect l="-1021" r="-55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95415" y="5445742"/>
                <a:ext cx="85869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𝐹𝐿𝑂𝑊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𝑅𝐴𝑇𝐸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=10.5∗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0.422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=0.0231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𝑑𝑟𝑢𝑔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15" y="5445742"/>
                <a:ext cx="8586966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7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45A4DE-1ED9-4E49-ABCB-A1330DFD6AA8}"/>
</file>

<file path=customXml/itemProps2.xml><?xml version="1.0" encoding="utf-8"?>
<ds:datastoreItem xmlns:ds="http://schemas.openxmlformats.org/officeDocument/2006/customXml" ds:itemID="{6F0E0328-52EC-4E88-9CAC-DC4570C366C9}"/>
</file>

<file path=customXml/itemProps3.xml><?xml version="1.0" encoding="utf-8"?>
<ds:datastoreItem xmlns:ds="http://schemas.openxmlformats.org/officeDocument/2006/customXml" ds:itemID="{5DFFA39B-64C6-4F38-8CD6-490BA9D63B3F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14435</TotalTime>
  <Words>731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Times New Roman</vt:lpstr>
      <vt:lpstr>TimesTen-Roman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235</cp:revision>
  <cp:lastPrinted>2021-08-05T04:22:46Z</cp:lastPrinted>
  <dcterms:created xsi:type="dcterms:W3CDTF">2021-02-04T11:25:09Z</dcterms:created>
  <dcterms:modified xsi:type="dcterms:W3CDTF">2022-08-03T12:05:04Z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