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406" r:id="rId3"/>
    <p:sldId id="407" r:id="rId4"/>
    <p:sldId id="408" r:id="rId5"/>
    <p:sldId id="409" r:id="rId6"/>
    <p:sldId id="410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2T04:53:59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25782 6316 0 0,'-9'-12'0'0,"-8"-4"0"16,13-9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23/08/2022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Problem 1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805" y="1289932"/>
            <a:ext cx="103414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Spray drying is a process in which a liquid containing dissolved or suspended solids is injected into</a:t>
            </a:r>
          </a:p>
          <a:p>
            <a:r>
              <a:rPr lang="en-US" dirty="0">
                <a:latin typeface="TimesTen-Roman"/>
              </a:rPr>
              <a:t>a chamber through a spray nozzle. The resulting mist is contacted with hot air, which evaporates most or all of the liquid, leaving the dried solids to fall to a conveyor belt at the bottom of the chamber.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94" y="2255112"/>
            <a:ext cx="6523416" cy="2499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3805" y="4646919"/>
            <a:ext cx="11059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Powdered milk is produced in a spray dryer 6 m in diameter by 6 m high. Air enters at 167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temperature and - 40 cm H</a:t>
            </a:r>
            <a:r>
              <a:rPr lang="en-US" baseline="-25000" dirty="0">
                <a:latin typeface="TimesTen-Roman"/>
              </a:rPr>
              <a:t>2</a:t>
            </a:r>
            <a:r>
              <a:rPr lang="en-US" dirty="0">
                <a:latin typeface="TimesTen-Roman"/>
              </a:rPr>
              <a:t>O gauge pressure. The milk fed to the spray dryer contains 70% water by mass, all of which evaporates. The outlet gas contains 12 mole% water and leaves the chamber at 83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and 1 </a:t>
            </a:r>
            <a:r>
              <a:rPr lang="en-US" dirty="0" err="1">
                <a:latin typeface="TimesTen-Roman"/>
              </a:rPr>
              <a:t>atm</a:t>
            </a:r>
            <a:r>
              <a:rPr lang="en-US" dirty="0">
                <a:latin typeface="TimesTen-Roman"/>
              </a:rPr>
              <a:t> (absolute) at a rate of 311 m</a:t>
            </a:r>
            <a:r>
              <a:rPr lang="en-US" baseline="30000" dirty="0">
                <a:latin typeface="TimesTen-Roman"/>
              </a:rPr>
              <a:t>3</a:t>
            </a:r>
            <a:r>
              <a:rPr lang="en-US" dirty="0">
                <a:latin typeface="TimesTen-Roman"/>
              </a:rPr>
              <a:t>/min. Assume ideal gas behavior for inlet and outlet gas streams.</a:t>
            </a:r>
          </a:p>
          <a:p>
            <a:endParaRPr lang="en-US" dirty="0">
              <a:latin typeface="TimesTen-Roman"/>
            </a:endParaRPr>
          </a:p>
          <a:p>
            <a:pPr marL="342900" indent="-342900">
              <a:buAutoNum type="alphaLcParenR"/>
            </a:pPr>
            <a:r>
              <a:rPr lang="en-US" dirty="0">
                <a:latin typeface="TimesTen-Roman"/>
              </a:rPr>
              <a:t>Calculate the production rate of dried milk and the volumetric flow rate of the inlet air.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Ten-Roman"/>
              </a:rPr>
              <a:t>Estimate the upward velocity of air (m/s) at the bottom of the dryer.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8928" y="436992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Ten-Roman"/>
              </a:rPr>
              <a:t>gauge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939909" y="287609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Ten-Roman"/>
              </a:rPr>
              <a:t>12 mole% water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67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2" y="520881"/>
            <a:ext cx="6778395" cy="2783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03" y="1912873"/>
            <a:ext cx="6778395" cy="4308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3303" y="57215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9270720" y="2254680"/>
              <a:ext cx="11160" cy="1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8200" y="2252160"/>
                <a:ext cx="1620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9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885" y="1451253"/>
            <a:ext cx="108552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Ten-Roman"/>
              </a:rPr>
              <a:t>Two hundred cubic centimeters of an acetone–water mixture that contains 10.0 </a:t>
            </a:r>
            <a:r>
              <a:rPr lang="en-US" sz="2000" dirty="0" err="1">
                <a:latin typeface="TimesTen-Roman"/>
              </a:rPr>
              <a:t>wt</a:t>
            </a:r>
            <a:r>
              <a:rPr lang="en-US" sz="2000" dirty="0">
                <a:latin typeface="TimesTen-Roman"/>
              </a:rPr>
              <a:t>% acetone is</a:t>
            </a:r>
          </a:p>
          <a:p>
            <a:r>
              <a:rPr lang="en-US" sz="2000" dirty="0">
                <a:latin typeface="TimesTen-Roman"/>
              </a:rPr>
              <a:t>mixed with 400.0 cm</a:t>
            </a:r>
            <a:r>
              <a:rPr lang="en-US" sz="2000" baseline="30000" dirty="0">
                <a:latin typeface="TimesTen-Roman"/>
              </a:rPr>
              <a:t>3</a:t>
            </a:r>
            <a:r>
              <a:rPr lang="en-US" sz="2000" dirty="0">
                <a:latin typeface="TimesTen-Roman"/>
              </a:rPr>
              <a:t> of chloroform at 25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sz="2000" dirty="0">
                <a:latin typeface="TimesTen-Roman"/>
              </a:rPr>
              <a:t>C, and the phases are then allowed to settle. What percentage</a:t>
            </a:r>
          </a:p>
          <a:p>
            <a:r>
              <a:rPr lang="en-US" sz="2000" dirty="0">
                <a:latin typeface="TimesTen-Roman"/>
              </a:rPr>
              <a:t>of the acetone is transferred from the water to the chloroform? Distribution coefficient of acetone in chloroform and water system is 1.72. </a:t>
            </a:r>
            <a:r>
              <a:rPr lang="en-US" dirty="0"/>
              <a:t>Assume that chloroform and water are immiscible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Problem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10" y="3899155"/>
            <a:ext cx="3518541" cy="1051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42" y="3152287"/>
            <a:ext cx="4738413" cy="4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88" y="863339"/>
            <a:ext cx="6142303" cy="1702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913" y="9927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5" y="2550999"/>
            <a:ext cx="6229350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48" y="4627449"/>
            <a:ext cx="6624650" cy="2146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916" y="5251269"/>
            <a:ext cx="4599391" cy="7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32" y="964239"/>
            <a:ext cx="5364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This provides one equation in the four unknowns  </a:t>
            </a:r>
          </a:p>
          <a:p>
            <a:r>
              <a:rPr lang="en-US" dirty="0">
                <a:latin typeface="TimesTen-Roman"/>
              </a:rPr>
              <a:t>m1, m2, m3 ,and m4 .</a:t>
            </a:r>
          </a:p>
          <a:p>
            <a:r>
              <a:rPr lang="en-US" dirty="0">
                <a:latin typeface="TimesTen-Roman"/>
              </a:rPr>
              <a:t>The others are provided by material balances.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4" y="2377040"/>
            <a:ext cx="8025505" cy="1335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2" y="4604657"/>
            <a:ext cx="4149498" cy="815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4" y="5447211"/>
            <a:ext cx="8601713" cy="115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867" y="626185"/>
            <a:ext cx="5913039" cy="1915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715" y="3996164"/>
            <a:ext cx="4599391" cy="7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72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980FAC-67C8-40EF-91EC-F25423F7AECD}"/>
</file>

<file path=customXml/itemProps2.xml><?xml version="1.0" encoding="utf-8"?>
<ds:datastoreItem xmlns:ds="http://schemas.openxmlformats.org/officeDocument/2006/customXml" ds:itemID="{4D96E34B-0B89-451B-BEAA-5A1D62A67032}"/>
</file>

<file path=customXml/itemProps3.xml><?xml version="1.0" encoding="utf-8"?>
<ds:datastoreItem xmlns:ds="http://schemas.openxmlformats.org/officeDocument/2006/customXml" ds:itemID="{3A786F2D-D2F8-42ED-BE24-5B48D44E0834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19859</TotalTime>
  <Words>300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TimesTen-Roman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334</cp:revision>
  <cp:lastPrinted>2021-08-12T04:32:09Z</cp:lastPrinted>
  <dcterms:created xsi:type="dcterms:W3CDTF">2021-02-04T11:25:09Z</dcterms:created>
  <dcterms:modified xsi:type="dcterms:W3CDTF">2022-08-26T07:15:04Z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